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3.jpeg"/><Relationship Id="rId4" Type="http://schemas.openxmlformats.org/officeDocument/2006/relationships/image" Target="../media/image1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musv-sc/OpenNEX-Team6" TargetMode="External"/><Relationship Id="rId3" Type="http://schemas.openxmlformats.org/officeDocument/2006/relationships/hyperlink" Target="http://localhost:9000" TargetMode="External"/><Relationship Id="rId4" Type="http://schemas.openxmlformats.org/officeDocument/2006/relationships/image" Target="../media/image1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hih.chi.hu" TargetMode="External"/><Relationship Id="rId3" Type="http://schemas.openxmlformats.org/officeDocument/2006/relationships/hyperlink" Target="mailto:juanchen.li@sv.cmu.edu" TargetMode="External"/><Relationship Id="rId4" Type="http://schemas.openxmlformats.org/officeDocument/2006/relationships/hyperlink" Target="mailto:gautam.madaan@sv.cmu.edu" TargetMode="External"/><Relationship Id="rId5" Type="http://schemas.openxmlformats.org/officeDocument/2006/relationships/hyperlink" Target="mailto:vinay.venkatesh@sv.cmu.edu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6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762000" y="1244600"/>
            <a:ext cx="11480800" cy="2540000"/>
          </a:xfrm>
          <a:prstGeom prst="rect">
            <a:avLst/>
          </a:prstGeom>
        </p:spPr>
        <p:txBody>
          <a:bodyPr/>
          <a:lstStyle>
            <a:lvl1pPr>
              <a:defRPr sz="149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149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Open NEX</a:t>
            </a:r>
          </a:p>
        </p:txBody>
      </p:sp>
      <p:sp>
        <p:nvSpPr>
          <p:cNvPr id="33" name="Shape 33"/>
          <p:cNvSpPr/>
          <p:nvPr/>
        </p:nvSpPr>
        <p:spPr>
          <a:xfrm>
            <a:off x="787400" y="6286500"/>
            <a:ext cx="11480800" cy="140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2064">
                <a:solidFill>
                  <a:srgbClr val="FFFFFF"/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rPr>
              <a:t>Chih Chi Hu</a:t>
            </a:r>
            <a:endParaRPr sz="2064">
              <a:solidFill>
                <a:srgbClr val="FFFFFF"/>
              </a:solidFill>
              <a:effectLst>
                <a:outerShdw sx="100000" sy="100000" kx="0" ky="0" algn="b" rotWithShape="0" blurRad="43688" dist="21844" dir="5400000">
                  <a:srgbClr val="000000"/>
                </a:outerShdw>
              </a:effectLst>
            </a:endParaRPr>
          </a:p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2064">
                <a:solidFill>
                  <a:srgbClr val="FFFFFF"/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rPr>
              <a:t>Juanchen Li</a:t>
            </a:r>
            <a:endParaRPr sz="2064">
              <a:solidFill>
                <a:srgbClr val="FFFFFF"/>
              </a:solidFill>
              <a:effectLst>
                <a:outerShdw sx="100000" sy="100000" kx="0" ky="0" algn="b" rotWithShape="0" blurRad="43688" dist="21844" dir="5400000">
                  <a:srgbClr val="000000"/>
                </a:outerShdw>
              </a:effectLst>
            </a:endParaRPr>
          </a:p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2064">
                <a:solidFill>
                  <a:srgbClr val="FFFFFF"/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rPr>
              <a:t>Gautam Madaan</a:t>
            </a:r>
            <a:endParaRPr sz="2064">
              <a:solidFill>
                <a:srgbClr val="FFFFFF"/>
              </a:solidFill>
              <a:effectLst>
                <a:outerShdw sx="100000" sy="100000" kx="0" ky="0" algn="b" rotWithShape="0" blurRad="43688" dist="21844" dir="5400000">
                  <a:srgbClr val="000000"/>
                </a:outerShdw>
              </a:effectLst>
            </a:endParaRPr>
          </a:p>
          <a:p>
            <a:pPr lvl="0" defTabSz="502412">
              <a:defRPr sz="1800">
                <a:solidFill>
                  <a:srgbClr val="000000"/>
                </a:solidFill>
                <a:effectLst/>
              </a:defRPr>
            </a:pPr>
            <a:r>
              <a:rPr sz="2064">
                <a:solidFill>
                  <a:srgbClr val="FFFFFF"/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rPr>
              <a:t>Vinay Venkatesh</a:t>
            </a:r>
          </a:p>
        </p:txBody>
      </p:sp>
      <p:sp>
        <p:nvSpPr>
          <p:cNvPr id="34" name="Shape 34"/>
          <p:cNvSpPr/>
          <p:nvPr/>
        </p:nvSpPr>
        <p:spPr>
          <a:xfrm>
            <a:off x="2590914" y="9148052"/>
            <a:ext cx="8127772" cy="779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    [18-653] Software Architecture and Design, Spring 2015 </a:t>
            </a:r>
            <a:endParaRPr sz="22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  <p:sp>
        <p:nvSpPr>
          <p:cNvPr id="35" name="Shape 35"/>
          <p:cNvSpPr/>
          <p:nvPr/>
        </p:nvSpPr>
        <p:spPr>
          <a:xfrm>
            <a:off x="5215305" y="7833602"/>
            <a:ext cx="2624990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Advisor - Jia Zhang</a:t>
            </a:r>
          </a:p>
        </p:txBody>
      </p:sp>
      <p:sp>
        <p:nvSpPr>
          <p:cNvPr id="36" name="Shape 36"/>
          <p:cNvSpPr/>
          <p:nvPr/>
        </p:nvSpPr>
        <p:spPr>
          <a:xfrm>
            <a:off x="3490150" y="4109099"/>
            <a:ext cx="6019801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Social Networking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Project Management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9" name="Screen_Shot_2015_05_01_at_09_43_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109" y="434566"/>
            <a:ext cx="12166601" cy="88899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System Implementation</a:t>
            </a:r>
          </a:p>
        </p:txBody>
      </p:sp>
      <p:pic>
        <p:nvPicPr>
          <p:cNvPr id="102" name="nex_intr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1700" y="3746500"/>
            <a:ext cx="2501900" cy="2501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nex_intr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834" y="4343807"/>
            <a:ext cx="1701801" cy="193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nex_intr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8297" y="6644602"/>
            <a:ext cx="3323337" cy="1819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nex_intro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68900" y="2675971"/>
            <a:ext cx="2286000" cy="219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765149" y="6788798"/>
            <a:ext cx="3048001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RESTful API</a:t>
            </a:r>
          </a:p>
        </p:txBody>
      </p:sp>
      <p:sp>
        <p:nvSpPr>
          <p:cNvPr id="107" name="Shape 107"/>
          <p:cNvSpPr/>
          <p:nvPr/>
        </p:nvSpPr>
        <p:spPr>
          <a:xfrm>
            <a:off x="6070600" y="4934599"/>
            <a:ext cx="118663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MVC</a:t>
            </a:r>
          </a:p>
        </p:txBody>
      </p:sp>
      <p:sp>
        <p:nvSpPr>
          <p:cNvPr id="108" name="Shape 108"/>
          <p:cNvSpPr/>
          <p:nvPr/>
        </p:nvSpPr>
        <p:spPr>
          <a:xfrm>
            <a:off x="9626599" y="6496699"/>
            <a:ext cx="261754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Play 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Framework</a:t>
            </a:r>
          </a:p>
        </p:txBody>
      </p:sp>
      <p:sp>
        <p:nvSpPr>
          <p:cNvPr id="109" name="Shape 109"/>
          <p:cNvSpPr/>
          <p:nvPr/>
        </p:nvSpPr>
        <p:spPr>
          <a:xfrm>
            <a:off x="5092700" y="8655699"/>
            <a:ext cx="315419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Relational DB</a:t>
            </a:r>
          </a:p>
        </p:txBody>
      </p:sp>
      <p:sp>
        <p:nvSpPr>
          <p:cNvPr id="110" name="Shape 110"/>
          <p:cNvSpPr/>
          <p:nvPr/>
        </p:nvSpPr>
        <p:spPr>
          <a:xfrm>
            <a:off x="9520364" y="2343799"/>
            <a:ext cx="148247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Scala </a:t>
            </a:r>
          </a:p>
        </p:txBody>
      </p:sp>
      <p:sp>
        <p:nvSpPr>
          <p:cNvPr id="111" name="Shape 111"/>
          <p:cNvSpPr/>
          <p:nvPr/>
        </p:nvSpPr>
        <p:spPr>
          <a:xfrm>
            <a:off x="2289911" y="2343799"/>
            <a:ext cx="116057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Java</a:t>
            </a:r>
          </a:p>
        </p:txBody>
      </p:sp>
      <p:sp>
        <p:nvSpPr>
          <p:cNvPr id="112" name="Shape 112"/>
          <p:cNvSpPr/>
          <p:nvPr/>
        </p:nvSpPr>
        <p:spPr>
          <a:xfrm>
            <a:off x="2529306" y="8122299"/>
            <a:ext cx="108818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html</a:t>
            </a:r>
          </a:p>
        </p:txBody>
      </p:sp>
      <p:sp>
        <p:nvSpPr>
          <p:cNvPr id="113" name="Shape 113"/>
          <p:cNvSpPr/>
          <p:nvPr/>
        </p:nvSpPr>
        <p:spPr>
          <a:xfrm>
            <a:off x="9882797" y="8122299"/>
            <a:ext cx="75760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Git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762000" y="37973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Demo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Experiments &amp; Analysis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317500" y="622300"/>
            <a:ext cx="5346700" cy="7023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Play framework 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lightweight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scalable</a:t>
            </a:r>
          </a:p>
        </p:txBody>
      </p:sp>
      <p:sp>
        <p:nvSpPr>
          <p:cNvPr id="119" name="Shape 119"/>
          <p:cNvSpPr/>
          <p:nvPr/>
        </p:nvSpPr>
        <p:spPr>
          <a:xfrm>
            <a:off x="5702300" y="2800262"/>
            <a:ext cx="6828587" cy="588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06400" indent="-4064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RESTful API 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 marL="1219200" indent="-4064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split up development tasks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 marL="1219200" indent="-4064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modular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 marL="1219200" indent="-4064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reusable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 marL="1219200" indent="-4064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extendable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 marL="1219200" indent="-4064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interoperable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Requirements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850900" y="4876800"/>
            <a:ext cx="4318000" cy="1016000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Web browser</a:t>
            </a:r>
          </a:p>
        </p:txBody>
      </p:sp>
      <p:pic>
        <p:nvPicPr>
          <p:cNvPr id="123" name="nex_intr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4500" y="3695700"/>
            <a:ext cx="1955800" cy="195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nex_intr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60751" y="6138664"/>
            <a:ext cx="2984501" cy="1833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nex_intr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900" y="1968500"/>
            <a:ext cx="2908300" cy="29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5892800" y="8267612"/>
            <a:ext cx="6929527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8" algn="l">
              <a:spcBef>
                <a:spcPts val="4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Java Development Kit 6+</a:t>
            </a:r>
          </a:p>
        </p:txBody>
      </p:sp>
      <p:sp>
        <p:nvSpPr>
          <p:cNvPr id="127" name="Shape 127"/>
          <p:cNvSpPr/>
          <p:nvPr/>
        </p:nvSpPr>
        <p:spPr>
          <a:xfrm>
            <a:off x="3111500" y="6070512"/>
            <a:ext cx="5039106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8" algn="l">
              <a:spcBef>
                <a:spcPts val="4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Play framework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Building the Project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Code is available from Github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https://github.com/cmusv-sc/OpenNEX-Team6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 the project directory &gt;$ play run  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Access the project on a web browser via               </a:t>
            </a: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3" invalidUrl="" action="" tgtFrame="" tooltip="" history="1" highlightClick="0" endSnd="0"/>
              </a:rPr>
              <a:t>http://localhost:9000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(hosted on port 9000 by default)</a:t>
            </a:r>
          </a:p>
        </p:txBody>
      </p:sp>
      <p:pic>
        <p:nvPicPr>
          <p:cNvPr id="131" name="Screen_Shot_2015_04_30_at_10_35_40_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7100" y="2262076"/>
            <a:ext cx="1665372" cy="147172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Accessing the Database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762000" y="2413000"/>
            <a:ext cx="62357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 the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project directory        &gt;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$ play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 the play CLI                      &gt;$ h2-browser                     (A new browser will pop up).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Verify that the JDBC URL is correct in the new browser. Find db.default.url="jdbc:x" in application.conf </a:t>
            </a:r>
          </a:p>
        </p:txBody>
      </p:sp>
      <p:pic>
        <p:nvPicPr>
          <p:cNvPr id="135" name="Screen_Shot_2015_04_30_at_10_41_20_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8673" y="3028784"/>
            <a:ext cx="5529037" cy="471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9535220">
            <a:off x="10425829" y="5413786"/>
            <a:ext cx="949817" cy="366847"/>
          </a:xfrm>
          <a:prstGeom prst="rect">
            <a:avLst/>
          </a:prstGeom>
        </p:spPr>
      </p:pic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Known Bugs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850900" y="1181100"/>
            <a:ext cx="11480800" cy="454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Access Control: Implemented by another team. Prior to integration, user logins are not persisted across pages 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Future Enhancements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762000" y="1892300"/>
            <a:ext cx="12090400" cy="7429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Integrate access control, share data, share workflow, share software, manage computing power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spcBef>
                <a:spcPts val="1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Expand functionality for user experience  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spcBef>
                <a:spcPts val="1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Providing web interfaces to                                    populate groups, projects,                                     sessions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spcBef>
                <a:spcPts val="1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Notification feed and history 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spcBef>
                <a:spcPts val="1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security 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spcBef>
                <a:spcPts val="1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Improve error checking &amp;                                       parsing </a:t>
            </a:r>
          </a:p>
        </p:txBody>
      </p:sp>
      <p:pic>
        <p:nvPicPr>
          <p:cNvPr id="144" name="Screen_Shot_2015_05_01_at_10_11_56_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600" y="6534707"/>
            <a:ext cx="3149600" cy="2348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_Shot_2015_05_01_at_10_12_11_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4706" y="4076700"/>
            <a:ext cx="3148494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546100" y="952500"/>
            <a:ext cx="11480800" cy="21463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8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Open NEX</a:t>
            </a:r>
          </a:p>
        </p:txBody>
      </p:sp>
      <p:pic>
        <p:nvPicPr>
          <p:cNvPr id="148" name="NASA_logo_sv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2186" y="6955949"/>
            <a:ext cx="2828341" cy="234045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2844800" y="3804299"/>
            <a:ext cx="7924800" cy="184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collaboration platform for the entire world to collaborate in conducting earth science research </a:t>
            </a:r>
          </a:p>
        </p:txBody>
      </p:sp>
      <p:pic>
        <p:nvPicPr>
          <p:cNvPr id="150" name="Carnegie_Mellon_Silicon_Valle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5100" y="7479695"/>
            <a:ext cx="6350000" cy="1511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Overview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01700" y="2349500"/>
            <a:ext cx="5283200" cy="6362700"/>
          </a:xfrm>
          <a:prstGeom prst="rect">
            <a:avLst/>
          </a:prstGeom>
        </p:spPr>
        <p:txBody>
          <a:bodyPr/>
          <a:lstStyle/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Introduction</a:t>
            </a:r>
            <a:endParaRPr sz="2651">
              <a:solidFill>
                <a:srgbClr val="EBEBEB"/>
              </a:solidFill>
              <a:effectLst>
                <a:outerShdw sx="100000" sy="100000" kx="0" ky="0" algn="b" rotWithShape="0" blurRad="39624" dist="19812" dir="5400000">
                  <a:srgbClr val="000000"/>
                </a:outerShdw>
              </a:effectLst>
            </a:endParaRPr>
          </a:p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What is Open NEX</a:t>
            </a:r>
            <a:endParaRPr sz="2651">
              <a:solidFill>
                <a:srgbClr val="EBEBEB"/>
              </a:solidFill>
              <a:effectLst>
                <a:outerShdw sx="100000" sy="100000" kx="0" ky="0" algn="b" rotWithShape="0" blurRad="39624" dist="19812" dir="5400000">
                  <a:srgbClr val="000000"/>
                </a:outerShdw>
              </a:effectLst>
            </a:endParaRPr>
          </a:p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Related Work</a:t>
            </a:r>
            <a:endParaRPr sz="2651">
              <a:solidFill>
                <a:srgbClr val="EBEBEB"/>
              </a:solidFill>
              <a:effectLst>
                <a:outerShdw sx="100000" sy="100000" kx="0" ky="0" algn="b" rotWithShape="0" blurRad="39624" dist="19812" dir="5400000">
                  <a:srgbClr val="000000"/>
                </a:outerShdw>
              </a:effectLst>
            </a:endParaRPr>
          </a:p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Design and Implementation</a:t>
            </a:r>
            <a:endParaRPr sz="2651">
              <a:solidFill>
                <a:srgbClr val="EBEBEB"/>
              </a:solidFill>
              <a:effectLst>
                <a:outerShdw sx="100000" sy="100000" kx="0" ky="0" algn="b" rotWithShape="0" blurRad="39624" dist="19812" dir="5400000">
                  <a:srgbClr val="000000"/>
                </a:outerShdw>
              </a:effectLst>
            </a:endParaRPr>
          </a:p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Demo</a:t>
            </a:r>
            <a:endParaRPr sz="2651">
              <a:solidFill>
                <a:srgbClr val="EBEBEB"/>
              </a:solidFill>
              <a:effectLst>
                <a:outerShdw sx="100000" sy="100000" kx="0" ky="0" algn="b" rotWithShape="0" blurRad="39624" dist="19812" dir="5400000">
                  <a:srgbClr val="000000"/>
                </a:outerShdw>
              </a:effectLst>
            </a:endParaRPr>
          </a:p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Experiments &amp; Analysis</a:t>
            </a:r>
            <a:endParaRPr sz="2651">
              <a:solidFill>
                <a:srgbClr val="EBEBEB"/>
              </a:solidFill>
              <a:effectLst>
                <a:outerShdw sx="100000" sy="100000" kx="0" ky="0" algn="b" rotWithShape="0" blurRad="39624" dist="19812" dir="5400000">
                  <a:srgbClr val="000000"/>
                </a:outerShdw>
              </a:effectLst>
            </a:endParaRPr>
          </a:p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Project Details </a:t>
            </a:r>
            <a:endParaRPr sz="2651">
              <a:solidFill>
                <a:srgbClr val="EBEBEB"/>
              </a:solidFill>
              <a:effectLst>
                <a:outerShdw sx="100000" sy="100000" kx="0" ky="0" algn="b" rotWithShape="0" blurRad="39624" dist="19812" dir="5400000">
                  <a:srgbClr val="000000"/>
                </a:outerShdw>
              </a:effectLst>
            </a:endParaRPr>
          </a:p>
          <a:p>
            <a:pPr lvl="0" marL="316991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sx="100000" sy="100000" kx="0" ky="0" algn="b" rotWithShape="0" blurRad="39624" dist="19812" dir="5400000">
                    <a:srgbClr val="000000"/>
                  </a:outerShdw>
                </a:effectLst>
              </a:rPr>
              <a:t>Future Enhancements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850900" y="3594100"/>
            <a:ext cx="11480800" cy="60325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Thank you.</a:t>
            </a:r>
            <a:endParaRPr b="1" sz="6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endParaRPr b="1" sz="6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endParaRPr b="1" sz="6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endParaRPr b="1" sz="6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 advClick="1">
    <p:newsfla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Contact Info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chih.chi.hu</a:t>
            </a: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@sv.cmu.edu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(510) 501-0353 </a:t>
            </a:r>
            <a:endParaRPr sz="34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3" invalidUrl="" action="" tgtFrame="" tooltip="" history="1" highlightClick="0" endSnd="0"/>
              </a:rPr>
              <a:t>juanchen.li@sv.cmu.edu</a:t>
            </a: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(808) 990-7710</a:t>
            </a:r>
            <a:endParaRPr sz="34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4" invalidUrl="" action="" tgtFrame="" tooltip="" history="1" highlightClick="0" endSnd="0"/>
              </a:rPr>
              <a:t>gautam.madaan@sv.cmu.edu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(408) 368-8895</a:t>
            </a:r>
            <a:endParaRPr sz="3400" u="sng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5" invalidUrl="" action="" tgtFrame="" tooltip="" history="1" highlightClick="0" endSnd="0"/>
              </a:rPr>
              <a:t>vinay.venkatesh@sv.cmu.edu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(408) 406-1324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3"/>
          <p:cNvGrpSpPr/>
          <p:nvPr/>
        </p:nvGrpSpPr>
        <p:grpSpPr>
          <a:xfrm>
            <a:off x="4677833" y="2844799"/>
            <a:ext cx="8064501" cy="6188077"/>
            <a:chOff x="-126999" y="-88900"/>
            <a:chExt cx="8064500" cy="6188075"/>
          </a:xfrm>
        </p:grpSpPr>
        <p:pic>
          <p:nvPicPr>
            <p:cNvPr id="42" name="shared_hosting_platform.jpg"/>
            <p:cNvPicPr/>
            <p:nvPr/>
          </p:nvPicPr>
          <p:blipFill>
            <a:blip r:embed="rId2">
              <a:alphaModFix amt="15000"/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810500" cy="585787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1" name=""/>
            <p:cNvPicPr/>
            <p:nvPr/>
          </p:nvPicPr>
          <p:blipFill>
            <a:blip r:embed="rId3">
              <a:alphaModFix amt="15000"/>
              <a:extLst/>
            </a:blip>
            <a:stretch>
              <a:fillRect/>
            </a:stretch>
          </p:blipFill>
          <p:spPr>
            <a:xfrm>
              <a:off x="-127000" y="-88900"/>
              <a:ext cx="8064501" cy="6188076"/>
            </a:xfrm>
            <a:prstGeom prst="rect">
              <a:avLst/>
            </a:prstGeom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About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NASA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Scientists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Services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Shared Platform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Loads of data</a:t>
            </a:r>
          </a:p>
        </p:txBody>
      </p:sp>
      <p:pic>
        <p:nvPicPr>
          <p:cNvPr id="46" name="NASA_logo_sv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9149" y="2233422"/>
            <a:ext cx="3194415" cy="2643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software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07049" y="6800009"/>
            <a:ext cx="2511352" cy="2382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as_db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21371" y="6848347"/>
            <a:ext cx="2384491" cy="233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einstein.jpe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09787" y="2542895"/>
            <a:ext cx="4028313" cy="2267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Why</a:t>
            </a:r>
          </a:p>
        </p:txBody>
      </p:sp>
      <p:pic>
        <p:nvPicPr>
          <p:cNvPr id="52" name="carnegielogo_226x17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2438400"/>
            <a:ext cx="2870200" cy="21590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53" name="NASA_logo_sv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5552" y="2157666"/>
            <a:ext cx="3285962" cy="27191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 56"/>
          <p:cNvGrpSpPr/>
          <p:nvPr/>
        </p:nvGrpSpPr>
        <p:grpSpPr>
          <a:xfrm>
            <a:off x="7671789" y="5646098"/>
            <a:ext cx="5054601" cy="3675415"/>
            <a:chOff x="-127000" y="-88900"/>
            <a:chExt cx="5054600" cy="3675414"/>
          </a:xfrm>
        </p:grpSpPr>
        <p:pic>
          <p:nvPicPr>
            <p:cNvPr id="55" name="obama.jpe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00600" cy="33452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4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00" y="-88900"/>
              <a:ext cx="5054600" cy="3675415"/>
            </a:xfrm>
            <a:prstGeom prst="rect">
              <a:avLst/>
            </a:prstGeom>
            <a:effectLst/>
          </p:spPr>
        </p:pic>
      </p:grpSp>
      <p:pic>
        <p:nvPicPr>
          <p:cNvPr id="57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0700" y="5647660"/>
            <a:ext cx="6769100" cy="3813840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grpSp>
        <p:nvGrpSpPr>
          <p:cNvPr id="60" name="Group 60"/>
          <p:cNvGrpSpPr/>
          <p:nvPr/>
        </p:nvGrpSpPr>
        <p:grpSpPr>
          <a:xfrm>
            <a:off x="7631226" y="2235200"/>
            <a:ext cx="5144974" cy="2882900"/>
            <a:chOff x="-127000" y="-88900"/>
            <a:chExt cx="5144973" cy="2882900"/>
          </a:xfrm>
        </p:grpSpPr>
        <p:pic>
          <p:nvPicPr>
            <p:cNvPr id="59" name="collaboration_software.jp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890974" cy="2552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8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27000" y="-88900"/>
              <a:ext cx="5144974" cy="28829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Related Work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762000" y="2413000"/>
            <a:ext cx="57404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NASA Earth Exchange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Social networks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Project management frameworks</a:t>
            </a:r>
          </a:p>
        </p:txBody>
      </p:sp>
      <p:pic>
        <p:nvPicPr>
          <p:cNvPr id="64" name="nex_intro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1758" y="2992569"/>
            <a:ext cx="5740401" cy="2451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nex_intr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20300" y="5994400"/>
            <a:ext cx="25400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nex_intr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9900" y="5994400"/>
            <a:ext cx="2527300" cy="252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762000" y="469900"/>
            <a:ext cx="11480800" cy="10795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Overall Design</a:t>
            </a:r>
          </a:p>
        </p:txBody>
      </p:sp>
      <p:pic>
        <p:nvPicPr>
          <p:cNvPr id="69" name="Vinay_Venkatesh_Task2.jpg"/>
          <p:cNvPicPr/>
          <p:nvPr/>
        </p:nvPicPr>
        <p:blipFill>
          <a:blip r:embed="rId2">
            <a:extLst/>
          </a:blip>
          <a:srcRect l="6953" t="6886" r="0" b="0"/>
          <a:stretch>
            <a:fillRect/>
          </a:stretch>
        </p:blipFill>
        <p:spPr>
          <a:xfrm>
            <a:off x="3865" y="2112818"/>
            <a:ext cx="13003603" cy="680224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Design</a:t>
            </a:r>
          </a:p>
        </p:txBody>
      </p:sp>
      <p:sp>
        <p:nvSpPr>
          <p:cNvPr id="72" name="Shape 72"/>
          <p:cNvSpPr/>
          <p:nvPr/>
        </p:nvSpPr>
        <p:spPr>
          <a:xfrm>
            <a:off x="5549900" y="21082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Groups</a:t>
            </a:r>
          </a:p>
        </p:txBody>
      </p:sp>
      <p:sp>
        <p:nvSpPr>
          <p:cNvPr id="73" name="Shape 73"/>
          <p:cNvSpPr/>
          <p:nvPr/>
        </p:nvSpPr>
        <p:spPr>
          <a:xfrm>
            <a:off x="5549900" y="4648200"/>
            <a:ext cx="1905000" cy="1866900"/>
          </a:xfrm>
          <a:prstGeom prst="rect">
            <a:avLst/>
          </a:prstGeom>
          <a:gradFill>
            <a:gsLst>
              <a:gs pos="0">
                <a:srgbClr val="FBFBFB">
                  <a:alpha val="80000"/>
                </a:srgbClr>
              </a:gs>
              <a:gs pos="100000">
                <a:srgbClr val="BEBEBE">
                  <a:alpha val="80000"/>
                </a:srgb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rPr>
              <a:t>Users</a:t>
            </a:r>
          </a:p>
        </p:txBody>
      </p:sp>
      <p:sp>
        <p:nvSpPr>
          <p:cNvPr id="74" name="Shape 74"/>
          <p:cNvSpPr/>
          <p:nvPr/>
        </p:nvSpPr>
        <p:spPr>
          <a:xfrm>
            <a:off x="5549900" y="70993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Projects</a:t>
            </a:r>
          </a:p>
        </p:txBody>
      </p:sp>
      <p:sp>
        <p:nvSpPr>
          <p:cNvPr id="75" name="Shape 75"/>
          <p:cNvSpPr/>
          <p:nvPr/>
        </p:nvSpPr>
        <p:spPr>
          <a:xfrm>
            <a:off x="1955800" y="4610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Sessions</a:t>
            </a:r>
          </a:p>
        </p:txBody>
      </p:sp>
      <p:sp>
        <p:nvSpPr>
          <p:cNvPr id="76" name="Shape 76"/>
          <p:cNvSpPr/>
          <p:nvPr/>
        </p:nvSpPr>
        <p:spPr>
          <a:xfrm flipV="1">
            <a:off x="6505469" y="4023674"/>
            <a:ext cx="7994" cy="625416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9144000" y="4610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Tasks</a:t>
            </a:r>
          </a:p>
        </p:txBody>
      </p:sp>
      <p:sp>
        <p:nvSpPr>
          <p:cNvPr id="78" name="Shape 78"/>
          <p:cNvSpPr/>
          <p:nvPr/>
        </p:nvSpPr>
        <p:spPr>
          <a:xfrm>
            <a:off x="3855416" y="5543458"/>
            <a:ext cx="1663696" cy="4388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79" name="Shape 79"/>
          <p:cNvSpPr/>
          <p:nvPr/>
        </p:nvSpPr>
        <p:spPr>
          <a:xfrm flipH="1" flipV="1">
            <a:off x="6461974" y="6522477"/>
            <a:ext cx="6263" cy="57203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7480302" y="5560406"/>
            <a:ext cx="1663696" cy="43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1" name="Shape 81"/>
          <p:cNvSpPr/>
          <p:nvPr/>
        </p:nvSpPr>
        <p:spPr>
          <a:xfrm flipV="1">
            <a:off x="7493838" y="8045225"/>
            <a:ext cx="2552819" cy="657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2" name="Shape 82"/>
          <p:cNvSpPr/>
          <p:nvPr/>
        </p:nvSpPr>
        <p:spPr>
          <a:xfrm flipV="1">
            <a:off x="10053994" y="6537268"/>
            <a:ext cx="10409" cy="14859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3" name="Shape 83"/>
          <p:cNvSpPr/>
          <p:nvPr/>
        </p:nvSpPr>
        <p:spPr>
          <a:xfrm flipV="1">
            <a:off x="2997204" y="8061212"/>
            <a:ext cx="2552819" cy="657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4" name="Shape 84"/>
          <p:cNvSpPr/>
          <p:nvPr/>
        </p:nvSpPr>
        <p:spPr>
          <a:xfrm flipV="1">
            <a:off x="3011072" y="6521447"/>
            <a:ext cx="11175" cy="154941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5" name="Shape 85"/>
          <p:cNvSpPr/>
          <p:nvPr/>
        </p:nvSpPr>
        <p:spPr>
          <a:xfrm flipH="1" flipV="1">
            <a:off x="3059581" y="3067041"/>
            <a:ext cx="3078" cy="1539945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6" name="Shape 86"/>
          <p:cNvSpPr/>
          <p:nvPr/>
        </p:nvSpPr>
        <p:spPr>
          <a:xfrm flipV="1">
            <a:off x="3073404" y="3070374"/>
            <a:ext cx="2451093" cy="631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87" name="Screen_Shot_2015_04_30_at_9_25_38_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4900" y="2095500"/>
            <a:ext cx="2806700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Screen_Shot_2015_04_30_at_9_26_42_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000" y="6527800"/>
            <a:ext cx="2006600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Screen_Shot_2015_04_30_at_9_28_16_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93000" y="8407400"/>
            <a:ext cx="2057400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Screen_Shot_2015_04_30_at_9_29_14_P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12400" y="6515100"/>
            <a:ext cx="19558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3" name="Screen_Shot_2015_05_01_at_09_43_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31" y="565640"/>
            <a:ext cx="12585701" cy="890461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6" name="Screen_Shot_2015_05_01_at_09_43_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490" y="202872"/>
            <a:ext cx="11645901" cy="929672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