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Graphviz - renders static images and has its own language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jzy3d - desktop oriented (web support through applets) - also not specialised for graphs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800" lang="en"/>
              <a:t>Solutions</a:t>
            </a:r>
          </a:p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800" lang="en"/>
              <a:t>using Warp</a:t>
            </a:r>
          </a:p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800" lang="en"/>
              <a:t>Using Abstract Node concept and Using Reflection</a:t>
            </a:r>
          </a:p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800" lang="en"/>
              <a:t>Concept of Node Containers and labels</a:t>
            </a:r>
          </a:p>
          <a:p>
            <a:pPr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800" lang="en"/>
              <a:t>Using SVG Renderer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200150" x="4692273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8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4" name="Shape 24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2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8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anvaka.github.io/graph-drawing-libraries/#/all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324744" x="457200"/>
            <a:ext cy="73863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Media Delivery Network Simulator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3193250" x="457200"/>
            <a:ext cy="169274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000" lang="en">
                <a:solidFill>
                  <a:schemeClr val="dk2"/>
                </a:solidFill>
              </a:rPr>
              <a:t> Sponsor - Ericsson</a:t>
            </a:r>
            <a:br>
              <a:rPr sz="2000" lang="en">
                <a:solidFill>
                  <a:schemeClr val="dk2"/>
                </a:solidFill>
              </a:rPr>
            </a:br>
            <a:r>
              <a:rPr sz="2000" lang="en">
                <a:solidFill>
                  <a:schemeClr val="dk2"/>
                </a:solidFill>
              </a:rPr>
              <a:t> Point of contact - Vladimir Katardjiev, Alvin Jude</a:t>
            </a:r>
            <a:br>
              <a:rPr sz="2000" lang="en">
                <a:solidFill>
                  <a:schemeClr val="dk2"/>
                </a:solidFill>
              </a:rPr>
            </a:br>
            <a:r>
              <a:rPr sz="2000" lang="en">
                <a:solidFill>
                  <a:schemeClr val="dk2"/>
                </a:solidFill>
              </a:rPr>
              <a:t> Faculty Advisor - Jia Zhang </a:t>
            </a:r>
            <a:br>
              <a:rPr sz="2000" lang="en">
                <a:solidFill>
                  <a:schemeClr val="dk2"/>
                </a:solidFill>
              </a:rPr>
            </a:br>
            <a:r>
              <a:rPr sz="2000" lang="en">
                <a:solidFill>
                  <a:schemeClr val="dk2"/>
                </a:solidFill>
              </a:rPr>
              <a:t> Team - Jeremy Fu, Jigar Patel, Vinay Kumar Vavili, Hao Wang</a:t>
            </a:r>
          </a:p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INI Project Practicum, Fall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Status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282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42857"/>
              <a:buFont typeface="Arial"/>
              <a:buChar char="●"/>
            </a:pPr>
            <a:r>
              <a:rPr b="1" lang="en"/>
              <a:t>System Design &amp; Development Progress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/>
              <a:t>Warp Design &amp; Implementation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Front-end: HTML5, JQuery, Sigma.js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Back-end: Pure Java</a:t>
            </a:r>
          </a:p>
          <a:p>
            <a:pPr rtl="0" lvl="0" indent="-3175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Inter-process communication: Warp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Evaluation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Java implementation: Client requirements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Simplified architecture: No Java RMI, Tomcat and Servlet 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RESTful architecture: Easy to manage resources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Pub-sub channel: Convenient to broadcast and manage cluster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JSON: Use JSON for control messages everywhere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Support standalone &amp; distributed</a:t>
            </a:r>
            <a:r>
              <a:rPr lang="en"/>
              <a:t> scenario: Memory &amp; network IO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1975" x="5108119"/>
            <a:ext cy="2414099" cx="38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Status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28250" x="457200"/>
            <a:ext cy="3725699" cx="450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42857"/>
              <a:buFont typeface="Arial"/>
              <a:buChar char="●"/>
            </a:pPr>
            <a:r>
              <a:rPr b="1" lang="en"/>
              <a:t>System Design &amp; Development Progress</a:t>
            </a:r>
          </a:p>
          <a:p>
            <a:pPr rt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/>
              <a:t>Improved Extensibility: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Node Container: Instantiate functional nodes on demand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 Reflection: Allow new added node class to be instantiated without modifying codes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Interface: Separate message bus interface from implementation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7225" x="4963825"/>
            <a:ext cy="3460375" cx="3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Status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282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42857"/>
              <a:buFont typeface="Arial"/>
              <a:buChar char="●"/>
            </a:pPr>
            <a:r>
              <a:rPr b="1" lang="en"/>
              <a:t>System Design &amp; Development Progress</a:t>
            </a:r>
          </a:p>
          <a:p>
            <a:pPr rt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/>
              <a:t>Communication in Systems:</a:t>
            </a:r>
          </a:p>
          <a:p>
            <a:pPr rtl="0" lvl="0" indent="-3175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JSON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/>
              <a:t>Simulate CPU &amp; Memory Utilization:</a:t>
            </a:r>
          </a:p>
          <a:p>
            <a:pPr rtl="0" lvl="0" indent="-3175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“for” loop &amp; “malloc”</a:t>
            </a:r>
          </a:p>
          <a:p>
            <a:pPr rt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Simulate end-to-end delay and packet loss</a:t>
            </a:r>
          </a:p>
          <a:p>
            <a:pPr rtl="0" lvl="0" indent="-3175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Marker in streaming data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600" lang="en">
                <a:solidFill>
                  <a:srgbClr val="DA0002"/>
                </a:solidFill>
              </a:rPr>
              <a:t>Project Status - </a:t>
            </a:r>
            <a:r>
              <a:rPr b="1" sz="3600" lang="en">
                <a:solidFill>
                  <a:schemeClr val="dk1"/>
                </a:solidFill>
              </a:rPr>
              <a:t>Visualization part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Solution Categories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desktop based (Graphviz, jzy3d)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 based (javascript based)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Web based libraries </a:t>
            </a:r>
            <a:r>
              <a:rPr lang="en"/>
              <a:t>uses Canvas, SVG technologies to render the graph</a:t>
            </a:r>
          </a:p>
          <a:p>
            <a:pPr algn="l" rtl="0" lvl="0" marR="0" indent="45720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open-source options - D3, Sigma, VivaGraph, InfoVis etc. </a:t>
            </a:r>
          </a:p>
          <a:p>
            <a:pPr algn="l" rtl="0" lv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popularity and current progress, shortlisted D3 and Sigma</a:t>
            </a:r>
            <a:br>
              <a:rPr lang="en"/>
            </a:br>
            <a:r>
              <a:rPr lang="en"/>
              <a:t>Reference: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http://anvaka.github.io/graph-drawing-libraries/#/all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D3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Pros - most popular and has large community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Cons - </a:t>
            </a:r>
            <a:r>
              <a:rPr lang="en">
                <a:solidFill>
                  <a:schemeClr val="dk1"/>
                </a:solidFill>
              </a:rPr>
              <a:t>Generic tool to visualize anything &amp; has </a:t>
            </a:r>
            <a:r>
              <a:rPr lang="en"/>
              <a:t>steep learning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Sigma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Pros - Built specially for graphs only and scales well for large graphs and easy to start off with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Cons - Not as popular as D3 and hence has less support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600" lang="en">
                <a:solidFill>
                  <a:srgbClr val="DA0002"/>
                </a:solidFill>
              </a:rPr>
              <a:t>Project Status - </a:t>
            </a:r>
            <a:r>
              <a:rPr b="1" sz="3600" lang="en"/>
              <a:t>User Input Part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"</a:t>
            </a:r>
            <a:r>
              <a:rPr b="1" sz="1200" lang="en"/>
              <a:t>SimId</a:t>
            </a:r>
            <a:r>
              <a:rPr sz="1200" lang="en"/>
              <a:t>":"sim1",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"</a:t>
            </a:r>
            <a:r>
              <a:rPr b="1" sz="1200" lang="en"/>
              <a:t>StreamSpecList</a:t>
            </a:r>
            <a:r>
              <a:rPr sz="1200" lang="en"/>
              <a:t>":[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  "</a:t>
            </a:r>
            <a:r>
              <a:rPr b="1" sz="1200" lang="en"/>
              <a:t>StreamId</a:t>
            </a:r>
            <a:r>
              <a:rPr sz="1200" lang="en"/>
              <a:t>":"stream123",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  "</a:t>
            </a:r>
            <a:r>
              <a:rPr b="1" sz="1200" lang="en"/>
              <a:t>DataSize</a:t>
            </a:r>
            <a:r>
              <a:rPr sz="1200" lang="en"/>
              <a:t>":"20000000",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  "</a:t>
            </a:r>
            <a:r>
              <a:rPr b="1" sz="1200" lang="en"/>
              <a:t>BitRate</a:t>
            </a:r>
            <a:r>
              <a:rPr sz="1200" lang="en"/>
              <a:t>":"625000",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  "</a:t>
            </a:r>
            <a:r>
              <a:rPr b="1" sz="1200" lang="en"/>
              <a:t>Flow</a:t>
            </a:r>
            <a:r>
              <a:rPr sz="1200" lang="en"/>
              <a:t>": [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  "</a:t>
            </a:r>
            <a:r>
              <a:rPr b="1" sz="1200" lang="en"/>
              <a:t>NodeType</a:t>
            </a:r>
            <a:r>
              <a:rPr sz="1200" lang="en"/>
              <a:t>":"SINK",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  "</a:t>
            </a:r>
            <a:r>
              <a:rPr b="1" sz="1200" lang="en"/>
              <a:t>NodeId</a:t>
            </a:r>
            <a:r>
              <a:rPr sz="1200" lang="en"/>
              <a:t>":"tomato:sink1",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  "</a:t>
            </a:r>
            <a:r>
              <a:rPr b="1" sz="1200" lang="en"/>
              <a:t>UpstreamId</a:t>
            </a:r>
            <a:r>
              <a:rPr sz="1200" lang="en"/>
              <a:t>":"orange:source1"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},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  "</a:t>
            </a:r>
            <a:r>
              <a:rPr b="1" sz="1200" lang="en"/>
              <a:t>NodeType</a:t>
            </a:r>
            <a:r>
              <a:rPr sz="1200" lang="en"/>
              <a:t>":"SOURCE",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  "</a:t>
            </a:r>
            <a:r>
              <a:rPr b="1" sz="1200" lang="en"/>
              <a:t>NodeId</a:t>
            </a:r>
            <a:r>
              <a:rPr sz="1200" lang="en"/>
              <a:t>":"orange:source1",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  "</a:t>
            </a:r>
            <a:r>
              <a:rPr b="1" sz="1200" lang="en"/>
              <a:t>UpstreamId</a:t>
            </a:r>
            <a:r>
              <a:rPr sz="1200" lang="en"/>
              <a:t>":"NULL"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	}]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	}]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Each Simulation will contain a list of Data Streams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One </a:t>
            </a:r>
            <a:r>
              <a:rPr b="1" lang="en"/>
              <a:t>data stream</a:t>
            </a:r>
            <a:r>
              <a:rPr lang="en"/>
              <a:t> represents a </a:t>
            </a:r>
            <a:r>
              <a:rPr lang="en" i="1"/>
              <a:t>flow </a:t>
            </a:r>
            <a:r>
              <a:rPr lang="en"/>
              <a:t>of data from source to sink node (via some other nodes)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</a:t>
            </a:r>
            <a:r>
              <a:rPr lang="en" i="1"/>
              <a:t>data size</a:t>
            </a:r>
            <a:r>
              <a:rPr lang="en"/>
              <a:t> specifies the amount of data to send from source to sink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Bit rate </a:t>
            </a:r>
            <a:r>
              <a:rPr lang="en"/>
              <a:t>specifies the rate at which source generates data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Node Id </a:t>
            </a:r>
            <a:r>
              <a:rPr lang="en"/>
              <a:t>identifies a node within a node container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UpStream Id</a:t>
            </a:r>
            <a:r>
              <a:rPr lang="en"/>
              <a:t> identifies the link (Edge) between nodes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This work specification will be parsed first by Master Node and then by all other nodes in the specification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Status - </a:t>
            </a:r>
            <a:r>
              <a:rPr b="1" sz="3600" lang="en">
                <a:solidFill>
                  <a:schemeClr val="dk1"/>
                </a:solidFill>
              </a:rPr>
              <a:t>User Input Part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{"SimId":"sim1",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"StreamSpecList":[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  "StreamId":"stream123",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  "DataSize":"20000000",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  "BitRate":"625000",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  "Flow": [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		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</a:t>
            </a:r>
            <a:r>
              <a:rPr b="1" sz="1200" lang="en">
                <a:solidFill>
                  <a:schemeClr val="dk1"/>
                </a:solidFill>
              </a:rPr>
              <a:t>“NodeURI” : “abcd”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"NodeType":"SINK",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"NodeId":"tomato:sink1",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"UpstreamId":"orange:source1"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},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		{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 </a:t>
            </a:r>
            <a:r>
              <a:rPr b="1" sz="1200" lang="en">
                <a:solidFill>
                  <a:schemeClr val="dk1"/>
                </a:solidFill>
              </a:rPr>
              <a:t>“NodeURI” : “xyz”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"NodeType":"SOURCE",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"NodeId":"orange:source1",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"UpstreamId":"NULL"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}]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}]}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Master Node will ask the Node Containers to create the nodes as asked by the user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 the nodes come up they will send their URI to the master node which will then insert them all in the Work Specification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Master will send the work specification to the nodes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Status - </a:t>
            </a:r>
            <a:r>
              <a:rPr b="1" sz="3600" lang="en">
                <a:solidFill>
                  <a:schemeClr val="dk1"/>
                </a:solidFill>
              </a:rPr>
              <a:t>User Input Part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{"SimId":"sim1",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"StreamSpecList":[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{"StreamId":"stream123",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  "DataSize":"20000000",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  "BitRate":"625000",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  "Flow": [{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		  </a:t>
            </a:r>
            <a:r>
              <a:rPr b="1" sz="1200" lang="en">
                <a:solidFill>
                  <a:schemeClr val="dk1"/>
                </a:solidFill>
              </a:rPr>
              <a:t>“NodeURI” : “abcd”,</a:t>
            </a:r>
          </a:p>
          <a:p>
            <a:pPr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		</a:t>
            </a:r>
            <a:r>
              <a:rPr b="1" sz="1200" lang="en">
                <a:solidFill>
                  <a:schemeClr val="accent6"/>
                </a:solidFill>
              </a:rPr>
              <a:t>  “IPAddress”: 1.2.3.4,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chemeClr val="accent6"/>
                </a:solidFill>
              </a:rPr>
              <a:t>		  “Port”: 555,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"NodeType":"SINK",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"NodeId":"tomato:sink1",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"UpstreamId":"orange:source1"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},{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 </a:t>
            </a:r>
            <a:r>
              <a:rPr b="1" sz="1200" lang="en">
                <a:solidFill>
                  <a:schemeClr val="dk1"/>
                </a:solidFill>
              </a:rPr>
              <a:t>“NodeURI” : “xyz”</a:t>
            </a:r>
          </a:p>
          <a:p>
            <a:pPr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		</a:t>
            </a:r>
            <a:r>
              <a:rPr b="1" sz="1200" lang="en">
                <a:solidFill>
                  <a:schemeClr val="accent6"/>
                </a:solidFill>
              </a:rPr>
              <a:t>  “IPAddress”: 1.2.3.4,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chemeClr val="accent6"/>
                </a:solidFill>
              </a:rPr>
              <a:t>		  “Port”: 444,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"NodeType":"SOURCE",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"NodeId":"orange:source1",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  "UpstreamId":"NULL"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</a:rPr>
              <a:t>		}]}]}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node in turn will read its part and open up new socket for each data stream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Insert the port number and IP in the work specification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Then it passes the specification to the next node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Master sends the work specification to the sink node first and sink will send it to the relay, relay to processing and finally source node will receive the specification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Once source receives it, it will start sending data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600" lang="en">
                <a:solidFill>
                  <a:srgbClr val="DA0002"/>
                </a:solidFill>
              </a:rPr>
              <a:t>Project Status - </a:t>
            </a:r>
            <a:r>
              <a:rPr b="1" sz="2400" lang="en"/>
              <a:t>Technical Challenges Faced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Coming up with initial prototype with minimal dependencies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Making design extensible such that creating new types of nodes is easy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Allowing design to handle various deployment scenarios 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Showing edge labels in the graph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Preliminary Results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1675" x="2684025"/>
            <a:ext cy="2905000" cx="3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Health of Project Progress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42857"/>
              <a:buFont typeface="Arial"/>
              <a:buChar char="●"/>
            </a:pPr>
            <a:r>
              <a:rPr lang="en"/>
              <a:t>Milestone reached: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Topology design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Basic running demo with one source and one client node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Message bus integrated for internal communication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Interactive front end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Read user specification from script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Documentation recorded: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minutes of meeting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work specification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internal communication with advisors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 managed: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github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Team meeting: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with advisor and client weekly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among team members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through WhatApp &amp; Skype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324744" x="457200"/>
            <a:ext cy="73863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Project Progress Presentation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57017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Project </a:t>
            </a:r>
            <a:r>
              <a:rPr sz="2000" lang="en">
                <a:solidFill>
                  <a:schemeClr val="dk1"/>
                </a:solidFill>
                <a:rtl val="0"/>
              </a:rPr>
              <a:t>O</a:t>
            </a: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verview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Project </a:t>
            </a:r>
            <a:r>
              <a:rPr sz="2000" lang="en">
                <a:solidFill>
                  <a:schemeClr val="dk1"/>
                </a:solidFill>
                <a:rtl val="0"/>
              </a:rPr>
              <a:t>G</a:t>
            </a: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oals </a:t>
            </a:r>
          </a:p>
          <a:p>
            <a:pPr algn="l" rtl="0" lvl="0" marR="0" indent="-508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Planned tasks to deliver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Progress status (Details)</a:t>
            </a:r>
          </a:p>
          <a:p>
            <a:pPr algn="l" rtl="0" lvl="2" marR="0" indent="-165100" marL="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Theory/technology applied</a:t>
            </a:r>
          </a:p>
          <a:p>
            <a:pPr algn="l" rtl="0" lvl="2" marR="0" indent="-165100" marL="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Techniques under construction and progress</a:t>
            </a:r>
          </a:p>
          <a:p>
            <a:pPr algn="l" rtl="0" lvl="2" marR="0" indent="-165100" marL="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design and development progress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Preliminary results</a:t>
            </a:r>
          </a:p>
          <a:p>
            <a:pPr algn="l" rtl="0" lvl="2" marR="0" indent="-165100" marL="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 (optional)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Health of the project progress / adjustment 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Plan for the rest of project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Future project plan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Implement all kinds of Nodes including relay and processing nodes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Design and implement CPU, memory usage simulation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Provide better statistical information to end users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Refine front end to be more user friendly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Test the system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Write up comprehensive manual book to guide usage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Questions?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759711" x="1802825"/>
            <a:ext cy="2606573" cx="52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Overview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Just to refresh the memories, the project is about building a simulator for Internet based media distribution in order to improve resource utilization and user experience.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Media Delivery Network is an overlay network over the internet.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To simulate it, we are developing a distributed system which consist of five main elements: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a management layer, with a web interface,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a “source” node capable of generating media data,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a “processing” node that would perform some media processing on the data,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a “relay” node that would consume the media data and multicast data, and 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a “sink” node that would consume the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Goals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Design and document of data model and communication protocol to launch, capture and terminate the simulation, its agents and nodes.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Implement the four basic node types mentioned earlier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Implement the management framework and user-facing application, </a:t>
            </a:r>
            <a:br>
              <a:rPr sz="1800" lang="en">
                <a:solidFill>
                  <a:schemeClr val="dk1"/>
                </a:solidFill>
              </a:rPr>
            </a:br>
            <a:r>
              <a:rPr sz="1800" lang="en">
                <a:solidFill>
                  <a:schemeClr val="dk1"/>
                </a:solidFill>
              </a:rPr>
              <a:t>which forms the backbone of the simulation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Perform at least two comparative simulations, verifying the flexibility of the simulator and system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Design the system in such a manner that adding new node type is easy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Build system such that nodes can be created dynamically in different 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Project Plan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Iteration 1, 9/01/2014 – 9/21/2014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Understanding requirements and exploring existing solutions to come up with initial design.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Iteration 2, 9/28/2014 – 10/6/2014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Building a simple end-to-end prototype with two nodes, source and client.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Finalize (and learn) on technologies and tools based on evaluation feedback.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Plan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Iteration 3, 10/06/2014 – 11/02/2014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Build full version of the system.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Allow the user to specify a series parameters such as CPU usage, number of nodes for each kind.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Better reporting function to tell the user what is happening in the network.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All four kinds of nodes to finish data transportation.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Plan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Iteration 4, 11/02/2014 – 12/03/2014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Testing, bug fixing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Building deployment layer - the system is deployed on at least one cloud environment. </a:t>
            </a:r>
          </a:p>
          <a:p>
            <a:pPr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Completing documentation as required.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Status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13300" x="457200"/>
            <a:ext cy="3725699" cx="4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42857"/>
              <a:buFont typeface="Arial"/>
              <a:buChar char="●"/>
            </a:pPr>
            <a:r>
              <a:rPr b="1" lang="en"/>
              <a:t>System Design &amp; Development Progress</a:t>
            </a:r>
          </a:p>
          <a:p>
            <a:pPr rt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/>
              <a:t>High Level Topology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Overlay network over Internet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Components: Source, Processing, Relay and Sink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Management Layer: Manage the topology and coordinate streaming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13787" x="5132125"/>
            <a:ext cy="2324724" cx="364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Status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95550" x="4595500"/>
            <a:ext cy="2314124" cx="4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502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42857"/>
              <a:buFont typeface="Arial"/>
              <a:buChar char="●"/>
            </a:pPr>
            <a:r>
              <a:rPr b="1" lang="en"/>
              <a:t>System Design &amp; Development Progress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/>
              <a:t>Initial Design &amp; Implementation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Front-end: HTML5, JQuery, Sigma.js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Back-end: Tomcat, Java Servlet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Inter-process call:</a:t>
            </a:r>
          </a:p>
          <a:p>
            <a:pPr rtl="0" lvl="0" indent="-3175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Ajax</a:t>
            </a:r>
          </a:p>
          <a:p>
            <a:pPr rtl="0" lvl="0" indent="-3175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 RMI</a:t>
            </a:r>
          </a:p>
          <a:p>
            <a:pPr rtl="0" lvl="0" indent="-317500" marL="1371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RabbitMQ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Evaluation of Initial Design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Multiple communication mechanisms</a:t>
            </a:r>
          </a:p>
          <a:p>
            <a:pPr rtl="0" lvl="0" indent="-3175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Too many dependencies</a:t>
            </a:r>
          </a:p>
          <a:p>
            <a:pPr rtl="0" lvl="0" indent="-3175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No unified interfaces for control messages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