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48.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Geng Fu"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48.xml" Type="http://schemas.openxmlformats.org/officeDocument/2006/relationships/slide" Id="rId54"/><Relationship Target="slides/slide47.xml" Type="http://schemas.openxmlformats.org/officeDocument/2006/relationships/slide" Id="rId53"/><Relationship Target="slides/slide46.xml" Type="http://schemas.openxmlformats.org/officeDocument/2006/relationships/slide" Id="rId52"/><Relationship Target="slides/slide45.xml" Type="http://schemas.openxmlformats.org/officeDocument/2006/relationships/slide" Id="rId51"/><Relationship Target="slides/slide44.xml" Type="http://schemas.openxmlformats.org/officeDocument/2006/relationships/slide" Id="rId50"/><Relationship Target="slides/slide42.xml" Type="http://schemas.openxmlformats.org/officeDocument/2006/relationships/slide" Id="rId48"/><Relationship Target="slides/slide41.xml" Type="http://schemas.openxmlformats.org/officeDocument/2006/relationships/slide" Id="rId47"/><Relationship Target="slides/slide23.xml" Type="http://schemas.openxmlformats.org/officeDocument/2006/relationships/slide" Id="rId29"/><Relationship Target="slides/slide43.xml" Type="http://schemas.openxmlformats.org/officeDocument/2006/relationships/slide" Id="rId4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slides/slide34.xml" Type="http://schemas.openxmlformats.org/officeDocument/2006/relationships/slide" Id="rId40"/><Relationship Target="theme/theme3.xml" Type="http://schemas.openxmlformats.org/officeDocument/2006/relationships/theme" Id="rId1"/><Relationship Target="slides/slide16.xml" Type="http://schemas.openxmlformats.org/officeDocument/2006/relationships/slide" Id="rId22"/><Relationship Target="slides/slide35.xml" Type="http://schemas.openxmlformats.org/officeDocument/2006/relationships/slide" Id="rId41"/><Relationship Target="commentAuthors.xml" Type="http://schemas.openxmlformats.org/officeDocument/2006/relationships/commentAuthors" Id="rId4"/><Relationship Target="slides/slide17.xml" Type="http://schemas.openxmlformats.org/officeDocument/2006/relationships/slide" Id="rId23"/><Relationship Target="slides/slide36.xml" Type="http://schemas.openxmlformats.org/officeDocument/2006/relationships/slide" Id="rId42"/><Relationship Target="tableStyles.xml" Type="http://schemas.openxmlformats.org/officeDocument/2006/relationships/tableStyles" Id="rId3"/><Relationship Target="slides/slide18.xml" Type="http://schemas.openxmlformats.org/officeDocument/2006/relationships/slide" Id="rId24"/><Relationship Target="slides/slide37.xml" Type="http://schemas.openxmlformats.org/officeDocument/2006/relationships/slide" Id="rId43"/><Relationship Target="slides/slide38.xml" Type="http://schemas.openxmlformats.org/officeDocument/2006/relationships/slide" Id="rId44"/><Relationship Target="slides/slide39.xml" Type="http://schemas.openxmlformats.org/officeDocument/2006/relationships/slide" Id="rId45"/><Relationship Target="slides/slide40.xml" Type="http://schemas.openxmlformats.org/officeDocument/2006/relationships/slide" Id="rId46"/><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Why highlight the mobile broadband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Google another one</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Here is the overview of our system. As you can see in this figure, the major components of the system are Master, web client Node containers and nodes. As you can see, node containers are processes running on different machines. Nodes reside in node containers perform different functionalities. The red line indicates the message bus that connects all components together and passes control messages. And the green lines are the data path. This is for the purpose of transferring media data among different nodes. And we will go through the details in the following slides in this section.</a:t>
            </a:r>
          </a:p>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rgbClr val="000000"/>
              </a:buClr>
              <a:buSzPct val="100000"/>
              <a:buFont typeface="Arial"/>
              <a:buNone/>
            </a:pPr>
            <a:r>
              <a:rPr lang="en"/>
              <a:t>Now let’s take a closer look at the simulator. The simulator can be divided into 3 layers, those are data layer, management layer and user interface. As mentioned before, the responsibility of data layer is generating, processing and delivering data. The data layer uses UDP sockets to transfer the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For data layer, four basic functionalities were identified and implemented. The first is the source node. Source node generates the media data for specific size and transfers data at specific bit rate. The data size and the bit rate are both configurable by users. And you can see in the right side of the screen, this graph is generated from the simulator which denotes a basic topology. The source node is circled by red. It is always the start of the media chain.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Then we move on to the processing node. Processing node simulates the actual processing on media data such as encoding, ads insertion. The simulator doesn’t perform the real operations. Instead, it simulates the CPU and memory utilization as media processings are computing intensive and we just need to consume some CPU and memory. As a result, this nodes introduces some latency to the data stream. As more stream flows to the same processing nodes, the more computing resources are required and therefore more latency may be introduced. And the circled component in the graph on the right side is a typical processing node. It takes one input and one output.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The relay node is one takes one input and duplicates the data and multicasts to different outputs. It does nothing but multicasting at application layer. As we will show in the demo, the relay node can dynamically add or remove some downstream nodes from the current media chain.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The last node is the sink node. </a:t>
            </a:r>
            <a:r>
              <a:rPr lang="en">
                <a:solidFill>
                  <a:schemeClr val="dk1"/>
                </a:solidFill>
              </a:rPr>
              <a:t>The sink node is the node that initiates a request of a stream.</a:t>
            </a:r>
            <a:r>
              <a:rPr lang="en"/>
              <a:t>Sink node consumes the media data. We use sink node calculates the end-to-end delay of the stream.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solidFill>
                  <a:schemeClr val="dk1"/>
                </a:solidFill>
              </a:rPr>
              <a:t>Now we move to the management layer. The management layer forms the backbone of the distributed systems and orchestrates components to perform the simulation. The management layer controls the whole system. And it is also in charge of collecting metrics from different components.</a:t>
            </a:r>
          </a:p>
          <a:p>
            <a:pPr rtl="0" lvl="0">
              <a:spcBef>
                <a:spcPts val="0"/>
              </a:spcBef>
              <a:buClr>
                <a:schemeClr val="dk1"/>
              </a:buClr>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t>The first component in the simulator is the master node. </a:t>
            </a:r>
            <a:r>
              <a:rPr lang="en">
                <a:solidFill>
                  <a:schemeClr val="dk1"/>
                </a:solidFill>
              </a:rPr>
              <a:t>The master is the core of whole systems. Master talks almost every component in the system directly. It talks to the webclient to receive the script of the simulation submitted by users and render the view to the front end. It talks to node containers to instantiate different nodes performing different functionalities. Once those nodes are ready for the simulation, it sends the control message to nodes to start the simulation, adds more loads to a stream, stop some stream or simply reset the whole system. And another important role master plays is to collect and aggregate the statistics from different components and provide the feedback.</a:t>
            </a:r>
          </a:p>
          <a:p>
            <a:pPr rtl="0"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solidFill>
                  <a:schemeClr val="dk1"/>
                </a:solidFill>
              </a:rPr>
              <a:t>And the message bus is another important component in the system. The message bus connects every component in the system and acts as the channel to send control.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solidFill>
                  <a:schemeClr val="dk1"/>
                </a:solidFill>
              </a:rPr>
              <a:t>The last no the least, I will talk about the node container. Node containers are different processes running on different machines. The node container can host multiple nodes on different machines. The node containers provide a lot of flexibility to the system as each machine can be configured with several different functionalities. As you can see in the figure, a node container can host source and sink, or relay and processing and so on so forth. The functionalities are configured by the master during the runtime. Another good thing of this node container regards to the extensibility. When a new type of node is introduced to the system in the future, the new type of node can be easily host by the node container.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Now we will move to the last layer which is the user interface. The user interface is a web application. It provides the way to submitting a script of a simulation task, controlling the simulation such as add or decrease the load of a streams. It also visualize the topology of the network which is described in the submitted script. And it presents metrics collected from the system to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b="1" lang="en">
                <a:solidFill>
                  <a:schemeClr val="dk1"/>
                </a:solidFill>
              </a:rPr>
              <a:t>Work Specification</a:t>
            </a:r>
            <a:r>
              <a:rPr lang="en">
                <a:solidFill>
                  <a:schemeClr val="dk1"/>
                </a:solidFill>
              </a:rPr>
              <a:t>: The input file given by the user that has a list of streams and stream parameters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Explain Stream, Flow</a:t>
            </a:r>
          </a:p>
          <a:p>
            <a:pPr rtl="0" lvl="0">
              <a:spcBef>
                <a:spcPts val="0"/>
              </a:spcBef>
              <a:buNone/>
            </a:pPr>
            <a:r>
              <a:rPr lang="en"/>
              <a:t>Node Id = Node Container + Node Id</a:t>
            </a:r>
          </a:p>
          <a:p>
            <a:pPr rtl="0">
              <a:spcBef>
                <a:spcPts val="0"/>
              </a:spcBef>
              <a:buNone/>
            </a:pPr>
            <a:r>
              <a:rPr lang="en"/>
              <a:t>UpStreamId </a:t>
            </a:r>
          </a:p>
          <a:p>
            <a:pPr rtl="0" lvl="0">
              <a:spcBef>
                <a:spcPts val="600"/>
              </a:spcBef>
              <a:buNone/>
            </a:pPr>
            <a:r>
              <a:rPr b="1" lang="en">
                <a:solidFill>
                  <a:schemeClr val="dk1"/>
                </a:solidFill>
              </a:rPr>
              <a:t>Stream</a:t>
            </a:r>
            <a:r>
              <a:rPr lang="en">
                <a:solidFill>
                  <a:schemeClr val="dk1"/>
                </a:solidFill>
              </a:rPr>
              <a:t>: A unique media entity like a movie or audio clip that has a defined size and bitrate. A stream has a list of flows that have requested this stream</a:t>
            </a:r>
            <a:br>
              <a:rPr lang="en">
                <a:solidFill>
                  <a:schemeClr val="dk1"/>
                </a:solidFill>
              </a:rPr>
            </a:br>
            <a:r>
              <a:rPr b="1" lang="en">
                <a:solidFill>
                  <a:schemeClr val="dk1"/>
                </a:solidFill>
              </a:rPr>
              <a:t>Flow</a:t>
            </a:r>
            <a:r>
              <a:rPr lang="en">
                <a:solidFill>
                  <a:schemeClr val="dk1"/>
                </a:solidFill>
              </a:rPr>
              <a:t>: A unique path that a stream follows from the source to sink</a:t>
            </a:r>
          </a:p>
          <a:p>
            <a:pPr rtl="0" lvl="0">
              <a:spcBef>
                <a:spcPts val="0"/>
              </a:spcBef>
              <a:buNone/>
            </a:pPr>
            <a:r>
              <a:t/>
            </a:r>
            <a:endParaRPr/>
          </a:p>
          <a:p>
            <a:pPr rtl="0"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Explain Processing Node - processing parameters</a:t>
            </a:r>
          </a:p>
          <a:p>
            <a:pPr rtl="0">
              <a:spcBef>
                <a:spcPts val="0"/>
              </a:spcBef>
              <a:buNone/>
            </a:pPr>
            <a:r>
              <a:rPr lang="en"/>
              <a:t>Relay Node </a:t>
            </a:r>
          </a:p>
          <a:p>
            <a:pPr>
              <a:spcBef>
                <a:spcPts val="0"/>
              </a:spcBef>
              <a:buNone/>
            </a:pPr>
            <a:r>
              <a:rPr lang="en"/>
              <a:t>Again explain what is a Flow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Importance of Relay - add new flow to existing stream</a:t>
            </a:r>
          </a:p>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there are 3 Peers - Lemon, orange and apple. Lemon is sending some data to Orange and receiving some from it. Orange is sending and receiving data from/to all peers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4" name="Shape 3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9" name="Shape 339"/>
        <p:cNvGrpSpPr/>
        <p:nvPr/>
      </p:nvGrpSpPr>
      <p:grpSpPr>
        <a:xfrm>
          <a:off y="0" x="0"/>
          <a:ext cy="0" cx="0"/>
          <a:chOff y="0" x="0"/>
          <a:chExt cy="0" cx="0"/>
        </a:xfrm>
      </p:grpSpPr>
      <p:sp>
        <p:nvSpPr>
          <p:cNvPr id="340" name="Shape 3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1" name="Shape 34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6" name="Shape 376"/>
        <p:cNvGrpSpPr/>
        <p:nvPr/>
      </p:nvGrpSpPr>
      <p:grpSpPr>
        <a:xfrm>
          <a:off y="0" x="0"/>
          <a:ext cy="0" cx="0"/>
          <a:chOff y="0" x="0"/>
          <a:chExt cy="0" cx="0"/>
        </a:xfrm>
      </p:grpSpPr>
      <p:sp>
        <p:nvSpPr>
          <p:cNvPr id="377" name="Shape 3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8" name="Shape 37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3" name="Shape 413"/>
        <p:cNvGrpSpPr/>
        <p:nvPr/>
      </p:nvGrpSpPr>
      <p:grpSpPr>
        <a:xfrm>
          <a:off y="0" x="0"/>
          <a:ext cy="0" cx="0"/>
          <a:chOff y="0" x="0"/>
          <a:chExt cy="0" cx="0"/>
        </a:xfrm>
      </p:grpSpPr>
      <p:sp>
        <p:nvSpPr>
          <p:cNvPr id="414" name="Shape 4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5" name="Shape 41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0" name="Shape 450"/>
        <p:cNvGrpSpPr/>
        <p:nvPr/>
      </p:nvGrpSpPr>
      <p:grpSpPr>
        <a:xfrm>
          <a:off y="0" x="0"/>
          <a:ext cy="0" cx="0"/>
          <a:chOff y="0" x="0"/>
          <a:chExt cy="0" cx="0"/>
        </a:xfrm>
      </p:grpSpPr>
      <p:sp>
        <p:nvSpPr>
          <p:cNvPr id="451" name="Shape 4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2" name="Shape 4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7" name="Shape 487"/>
        <p:cNvGrpSpPr/>
        <p:nvPr/>
      </p:nvGrpSpPr>
      <p:grpSpPr>
        <a:xfrm>
          <a:off y="0" x="0"/>
          <a:ext cy="0" cx="0"/>
          <a:chOff y="0" x="0"/>
          <a:chExt cy="0" cx="0"/>
        </a:xfrm>
      </p:grpSpPr>
      <p:sp>
        <p:nvSpPr>
          <p:cNvPr id="488" name="Shape 4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9" name="Shape 48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3" name="Shape 493"/>
        <p:cNvGrpSpPr/>
        <p:nvPr/>
      </p:nvGrpSpPr>
      <p:grpSpPr>
        <a:xfrm>
          <a:off y="0" x="0"/>
          <a:ext cy="0" cx="0"/>
          <a:chOff y="0" x="0"/>
          <a:chExt cy="0" cx="0"/>
        </a:xfrm>
      </p:grpSpPr>
      <p:sp>
        <p:nvSpPr>
          <p:cNvPr id="494" name="Shape 4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5" name="Shape 4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9" name="Shape 499"/>
        <p:cNvGrpSpPr/>
        <p:nvPr/>
      </p:nvGrpSpPr>
      <p:grpSpPr>
        <a:xfrm>
          <a:off y="0" x="0"/>
          <a:ext cy="0" cx="0"/>
          <a:chOff y="0" x="0"/>
          <a:chExt cy="0" cx="0"/>
        </a:xfrm>
      </p:grpSpPr>
      <p:sp>
        <p:nvSpPr>
          <p:cNvPr id="500" name="Shape 5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1" name="Shape 5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AutoNum type="arabicPeriod"/>
            </a:pPr>
            <a:r>
              <a:rPr lang="en"/>
              <a:t>We have created different parts of MDN so we can simulate it</a:t>
            </a:r>
          </a:p>
          <a:p>
            <a:pPr rtl="0" lvl="0" indent="-317500" marL="457200">
              <a:spcBef>
                <a:spcPts val="0"/>
              </a:spcBef>
              <a:buClr>
                <a:srgbClr val="000000"/>
              </a:buClr>
              <a:buSzPct val="127272"/>
              <a:buFont typeface="Arial"/>
              <a:buAutoNum type="arabicPeriod"/>
            </a:pPr>
            <a:r>
              <a:rPr lang="en"/>
              <a:t>We design nodes in such  a way that users can extend the them easily to do special processing</a:t>
            </a:r>
          </a:p>
          <a:p>
            <a:pPr rtl="0" lvl="0" indent="-317500" marL="457200">
              <a:spcBef>
                <a:spcPts val="0"/>
              </a:spcBef>
              <a:buClr>
                <a:srgbClr val="000000"/>
              </a:buClr>
              <a:buSzPct val="127272"/>
              <a:buFont typeface="Arial"/>
              <a:buAutoNum type="arabicPeriod"/>
            </a:pPr>
            <a:r>
              <a:rPr lang="en"/>
              <a:t>We use UDP to transfer data in the network instead of mathematical simulation</a:t>
            </a:r>
          </a:p>
          <a:p>
            <a:pPr rtl="0" lvl="0" indent="-317500" marL="457200">
              <a:spcBef>
                <a:spcPts val="0"/>
              </a:spcBef>
              <a:buClr>
                <a:srgbClr val="000000"/>
              </a:buClr>
              <a:buSzPct val="127272"/>
              <a:buFont typeface="Arial"/>
              <a:buAutoNum type="arabicPeriod"/>
            </a:pPr>
            <a:r>
              <a:rPr lang="en"/>
              <a:t>We allow users to specify parameters in configuration such as total data, transfer rate</a:t>
            </a:r>
          </a:p>
          <a:p>
            <a:pPr rtl="0" lvl="0" indent="-317500" marL="457200">
              <a:spcBef>
                <a:spcPts val="0"/>
              </a:spcBef>
              <a:buClr>
                <a:srgbClr val="000000"/>
              </a:buClr>
              <a:buSzPct val="127272"/>
              <a:buFont typeface="Arial"/>
              <a:buAutoNum type="arabicPeriod"/>
            </a:pPr>
            <a:r>
              <a:rPr lang="en"/>
              <a:t>We are collecting metrics and reporting to master where we can see the current state of the system through the UI</a:t>
            </a:r>
          </a:p>
          <a:p>
            <a:pPr lvl="0" indent="-317500" marL="457200">
              <a:spcBef>
                <a:spcPts val="0"/>
              </a:spcBef>
              <a:buClr>
                <a:srgbClr val="000000"/>
              </a:buClr>
              <a:buSzPct val="127272"/>
              <a:buFont typeface="Arial"/>
              <a:buAutoNum type="arabicPeriod"/>
            </a:pPr>
            <a:r>
              <a:rPr lang="en"/>
              <a:t>Set everything in master such as starting resetting, stopping flows; Easy to debug and maintain. Design stop some nodes but not implemented yet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5" name="Shape 505"/>
        <p:cNvGrpSpPr/>
        <p:nvPr/>
      </p:nvGrpSpPr>
      <p:grpSpPr>
        <a:xfrm>
          <a:off y="0" x="0"/>
          <a:ext cy="0" cx="0"/>
          <a:chOff y="0" x="0"/>
          <a:chExt cy="0" cx="0"/>
        </a:xfrm>
      </p:grpSpPr>
      <p:sp>
        <p:nvSpPr>
          <p:cNvPr id="506" name="Shape 5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7" name="Shape 50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04800" marL="457200">
              <a:spcBef>
                <a:spcPts val="600"/>
              </a:spcBef>
              <a:buClr>
                <a:schemeClr val="dk1"/>
              </a:buClr>
              <a:buSzPct val="100000"/>
              <a:buFont typeface="Arial"/>
              <a:buAutoNum type="arabicPeriod"/>
            </a:pPr>
            <a:r>
              <a:rPr sz="1200" lang="en">
                <a:solidFill>
                  <a:schemeClr val="dk1"/>
                </a:solidFill>
              </a:rPr>
              <a:t>We have to manually start node containers before launching the whole system. If the amount of node contains is large, that will be a hard work.</a:t>
            </a:r>
          </a:p>
          <a:p>
            <a:pPr rtl="0" lvl="0" indent="-304800" marL="457200">
              <a:spcBef>
                <a:spcPts val="600"/>
              </a:spcBef>
              <a:buClr>
                <a:schemeClr val="dk1"/>
              </a:buClr>
              <a:buSzPct val="100000"/>
              <a:buFont typeface="Arial"/>
              <a:buAutoNum type="arabicPeriod"/>
            </a:pPr>
            <a:r>
              <a:rPr sz="1200" lang="en">
                <a:solidFill>
                  <a:schemeClr val="dk1"/>
                </a:solidFill>
              </a:rPr>
              <a:t>We are using a thread so simulate a stream in a node. So the number of nodes contained in a node container is limited to number of threads that a JVM can handle</a:t>
            </a:r>
          </a:p>
          <a:p>
            <a:pPr rtl="0" lvl="0" indent="-304800" marL="457200">
              <a:spcBef>
                <a:spcPts val="600"/>
              </a:spcBef>
              <a:buClr>
                <a:schemeClr val="dk1"/>
              </a:buClr>
              <a:buSzPct val="100000"/>
              <a:buFont typeface="Arial"/>
              <a:buAutoNum type="arabicPeriod"/>
            </a:pPr>
            <a:r>
              <a:rPr sz="1200" lang="en">
                <a:solidFill>
                  <a:schemeClr val="dk1"/>
                </a:solidFill>
              </a:rPr>
              <a:t>The work specification in JSON format needs to be written manually, so a small mistake of the spelling will lead to the failure of launching the system</a:t>
            </a:r>
          </a:p>
          <a:p>
            <a:pPr rtl="0" lvl="0">
              <a:spcBef>
                <a:spcPts val="600"/>
              </a:spcBef>
              <a:buNone/>
            </a:pPr>
            <a:r>
              <a:rPr sz="1200" lang="en">
                <a:solidFill>
                  <a:schemeClr val="dk1"/>
                </a:solidFill>
              </a:rPr>
              <a:t>            If users want to launch thousands of streams, they need to user thousands of work specification</a:t>
            </a:r>
          </a:p>
          <a:p>
            <a:pPr rtl="0" lvl="0" indent="-304800" marL="457200">
              <a:spcBef>
                <a:spcPts val="600"/>
              </a:spcBef>
              <a:buClr>
                <a:srgbClr val="000000"/>
              </a:buClr>
              <a:buSzPct val="100000"/>
              <a:buFont typeface="Arial"/>
              <a:buAutoNum type="arabicPeriod"/>
            </a:pPr>
            <a:r>
              <a:rPr sz="1200" lang="en"/>
              <a:t>We are now making assumptions that the clocks in all nodes are the same. </a:t>
            </a:r>
            <a:r>
              <a:rPr sz="1200" lang="en">
                <a:solidFill>
                  <a:schemeClr val="dk1"/>
                </a:solidFill>
              </a:rPr>
              <a:t>The clock on each node needs to be synchronized to get accurate latency figures.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1" name="Shape 511"/>
        <p:cNvGrpSpPr/>
        <p:nvPr/>
      </p:nvGrpSpPr>
      <p:grpSpPr>
        <a:xfrm>
          <a:off y="0" x="0"/>
          <a:ext cy="0" cx="0"/>
          <a:chOff y="0" x="0"/>
          <a:chExt cy="0" cx="0"/>
        </a:xfrm>
      </p:grpSpPr>
      <p:sp>
        <p:nvSpPr>
          <p:cNvPr id="512" name="Shape 5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3" name="Shape 5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04800" marL="457200">
              <a:spcBef>
                <a:spcPts val="0"/>
              </a:spcBef>
              <a:buClr>
                <a:srgbClr val="000000"/>
              </a:buClr>
              <a:buSzPct val="100000"/>
              <a:buFont typeface="Arial"/>
              <a:buAutoNum type="arabicPeriod"/>
            </a:pPr>
            <a:r>
              <a:rPr sz="1200" lang="en"/>
              <a:t>We will working on writing a script to start node containers</a:t>
            </a:r>
          </a:p>
          <a:p>
            <a:pPr rtl="0" lvl="0" indent="-304800" marL="457200">
              <a:spcBef>
                <a:spcPts val="0"/>
              </a:spcBef>
              <a:buClr>
                <a:srgbClr val="000000"/>
              </a:buClr>
              <a:buSzPct val="100000"/>
              <a:buFont typeface="Arial"/>
              <a:buAutoNum type="arabicPeriod"/>
            </a:pPr>
            <a:r>
              <a:rPr sz="1200" lang="en"/>
              <a:t>One node only uses one thread; So the number of nodes the system can support will increase. per node per stream one thread now;</a:t>
            </a:r>
          </a:p>
          <a:p>
            <a:pPr rtl="0" lvl="0" indent="-304800" marL="457200">
              <a:spcBef>
                <a:spcPts val="600"/>
              </a:spcBef>
              <a:buClr>
                <a:schemeClr val="dk1"/>
              </a:buClr>
              <a:buSzPct val="100000"/>
              <a:buFont typeface="Arial"/>
              <a:buAutoNum type="arabicPeriod"/>
            </a:pPr>
            <a:r>
              <a:rPr sz="1200" lang="en">
                <a:solidFill>
                  <a:schemeClr val="dk1"/>
                </a:solidFill>
              </a:rPr>
              <a:t>We will use a marker in traffic packets to induce processing and encoding workloads on processing nodes. So processing node will generate workload based on what is gotten in packet instead of fixed parameters in work specification</a:t>
            </a:r>
          </a:p>
          <a:p>
            <a:pPr rtl="0" lvl="0" indent="-304800" marL="457200">
              <a:spcBef>
                <a:spcPts val="0"/>
              </a:spcBef>
              <a:buClr>
                <a:schemeClr val="dk1"/>
              </a:buClr>
              <a:buSzPct val="100000"/>
              <a:buFont typeface="Arial"/>
              <a:buAutoNum type="arabicPeriod"/>
            </a:pPr>
            <a:r>
              <a:rPr sz="1200" lang="en">
                <a:solidFill>
                  <a:schemeClr val="dk1"/>
                </a:solidFill>
              </a:rPr>
              <a:t>We will provide a better way to visualize a large number of nodes by providing some functions such as filtering the nodes; So user can see nodes within a specific stream, other nodes won’t be shown. All the nodes within one node container can be put together as a cluster in UI.</a:t>
            </a:r>
          </a:p>
          <a:p>
            <a:pPr rtl="0" lvl="0" indent="-304800" marL="457200">
              <a:spcBef>
                <a:spcPts val="0"/>
              </a:spcBef>
              <a:buClr>
                <a:schemeClr val="dk1"/>
              </a:buClr>
              <a:buSzPct val="100000"/>
              <a:buFont typeface="Arial"/>
              <a:buAutoNum startAt="5" type="arabicPeriod"/>
            </a:pPr>
            <a:r>
              <a:rPr sz="1200" lang="en">
                <a:solidFill>
                  <a:schemeClr val="dk1"/>
                </a:solidFill>
              </a:rPr>
              <a:t>We will provide an UI to fill out html form to generate a work specification to avoid misspelling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9" name="Shape 519"/>
        <p:cNvGrpSpPr/>
        <p:nvPr/>
      </p:nvGrpSpPr>
      <p:grpSpPr>
        <a:xfrm>
          <a:off y="0" x="0"/>
          <a:ext cy="0" cx="0"/>
          <a:chOff y="0" x="0"/>
          <a:chExt cy="0" cx="0"/>
        </a:xfrm>
      </p:grpSpPr>
      <p:sp>
        <p:nvSpPr>
          <p:cNvPr id="520" name="Shape 5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1" name="Shape 5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7" name="Shape 5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1" name="Shape 531"/>
        <p:cNvGrpSpPr/>
        <p:nvPr/>
      </p:nvGrpSpPr>
      <p:grpSpPr>
        <a:xfrm>
          <a:off y="0" x="0"/>
          <a:ext cy="0" cx="0"/>
          <a:chOff y="0" x="0"/>
          <a:chExt cy="0" cx="0"/>
        </a:xfrm>
      </p:grpSpPr>
      <p:sp>
        <p:nvSpPr>
          <p:cNvPr id="532" name="Shape 5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3" name="Shape 5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8" name="Shape 538"/>
        <p:cNvGrpSpPr/>
        <p:nvPr/>
      </p:nvGrpSpPr>
      <p:grpSpPr>
        <a:xfrm>
          <a:off y="0" x="0"/>
          <a:ext cy="0" cx="0"/>
          <a:chOff y="0" x="0"/>
          <a:chExt cy="0" cx="0"/>
        </a:xfrm>
      </p:grpSpPr>
      <p:sp>
        <p:nvSpPr>
          <p:cNvPr id="539" name="Shape 5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0" name="Shape 5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5" name="Shape 545"/>
        <p:cNvGrpSpPr/>
        <p:nvPr/>
      </p:nvGrpSpPr>
      <p:grpSpPr>
        <a:xfrm>
          <a:off y="0" x="0"/>
          <a:ext cy="0" cx="0"/>
          <a:chOff y="0" x="0"/>
          <a:chExt cy="0" cx="0"/>
        </a:xfrm>
      </p:grpSpPr>
      <p:sp>
        <p:nvSpPr>
          <p:cNvPr id="546" name="Shape 5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7" name="Shape 54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Master: The master is the core of whole systems. And we have node containers which act as slaves in the system run on different machines. Master communicates with node containers via the message bus to control the total system. Specifically, it controls the functionality of each node after the set up of the cluster. On the other hand, </a:t>
            </a:r>
            <a:r>
              <a:rPr lang="en">
                <a:solidFill>
                  <a:schemeClr val="dk1"/>
                </a:solidFill>
              </a:rPr>
              <a:t>master can also collect performance metrics via message bus. The configurability of functionality during the runtime makes the systems flexible to deploy and the functionalities are interchangeable. Besides, this design also provides the extensibility as new functionalities can be added to the framework. And this figure also illustrates how the deployment will be in the real usage.</a:t>
            </a:r>
          </a:p>
          <a:p>
            <a:pPr rtl="0" lvl="0">
              <a:spcBef>
                <a:spcPts val="0"/>
              </a:spcBef>
              <a:buNone/>
            </a:pPr>
            <a:r>
              <a:t/>
            </a:r>
            <a:endParaRPr>
              <a:solidFill>
                <a:schemeClr val="dk1"/>
              </a:solidFill>
            </a:endParaRPr>
          </a:p>
          <a:p>
            <a:pPr lvl="0">
              <a:spcBef>
                <a:spcPts val="0"/>
              </a:spcBef>
              <a:buNone/>
            </a:pPr>
            <a:r>
              <a:rPr lang="en">
                <a:solidFill>
                  <a:schemeClr val="dk1"/>
                </a:solidFill>
              </a:rPr>
              <a:t>Each node container can also talk to each other as some control messages need to be passed among different node containers. </a:t>
            </a:r>
            <a:r>
              <a:rPr lang="en"/>
              <a:t>In our implementation, we choose to use Warp library which eases this kind of communication. 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1" name="Shape 551"/>
        <p:cNvGrpSpPr/>
        <p:nvPr/>
      </p:nvGrpSpPr>
      <p:grpSpPr>
        <a:xfrm>
          <a:off y="0" x="0"/>
          <a:ext cy="0" cx="0"/>
          <a:chOff y="0" x="0"/>
          <a:chExt cy="0" cx="0"/>
        </a:xfrm>
      </p:grpSpPr>
      <p:sp>
        <p:nvSpPr>
          <p:cNvPr id="552" name="Shape 5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3" name="Shape 5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7" name="Shape 557"/>
        <p:cNvGrpSpPr/>
        <p:nvPr/>
      </p:nvGrpSpPr>
      <p:grpSpPr>
        <a:xfrm>
          <a:off y="0" x="0"/>
          <a:ext cy="0" cx="0"/>
          <a:chOff y="0" x="0"/>
          <a:chExt cy="0" cx="0"/>
        </a:xfrm>
      </p:grpSpPr>
      <p:sp>
        <p:nvSpPr>
          <p:cNvPr id="558" name="Shape 5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9" name="Shape 5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3" name="Shape 563"/>
        <p:cNvGrpSpPr/>
        <p:nvPr/>
      </p:nvGrpSpPr>
      <p:grpSpPr>
        <a:xfrm>
          <a:off y="0" x="0"/>
          <a:ext cy="0" cx="0"/>
          <a:chOff y="0" x="0"/>
          <a:chExt cy="0" cx="0"/>
        </a:xfrm>
      </p:grpSpPr>
      <p:sp>
        <p:nvSpPr>
          <p:cNvPr id="564" name="Shape 5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5" name="Shape 5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5" name="Shape 575"/>
        <p:cNvGrpSpPr/>
        <p:nvPr/>
      </p:nvGrpSpPr>
      <p:grpSpPr>
        <a:xfrm>
          <a:off y="0" x="0"/>
          <a:ext cy="0" cx="0"/>
          <a:chOff y="0" x="0"/>
          <a:chExt cy="0" cx="0"/>
        </a:xfrm>
      </p:grpSpPr>
      <p:sp>
        <p:nvSpPr>
          <p:cNvPr id="576" name="Shape 5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7" name="Shape 5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a:p>
            <a:pPr rtl="0"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1" name="Shape 581"/>
        <p:cNvGrpSpPr/>
        <p:nvPr/>
      </p:nvGrpSpPr>
      <p:grpSpPr>
        <a:xfrm>
          <a:off y="0" x="0"/>
          <a:ext cy="0" cx="0"/>
          <a:chOff y="0" x="0"/>
          <a:chExt cy="0" cx="0"/>
        </a:xfrm>
      </p:grpSpPr>
      <p:sp>
        <p:nvSpPr>
          <p:cNvPr id="582" name="Shape 5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3" name="Shape 5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lang="en">
                <a:solidFill>
                  <a:schemeClr val="dk1"/>
                </a:solidFill>
              </a:rPr>
              <a:t>The number of IP connected devices that can view video has grown from 200 million (personal computers) to over 1.6 billion in the period 2000-2013 alone. In 2020, there are expected to be 15 billion video-enabled connected devices globally</a:t>
            </a:r>
          </a:p>
          <a:p>
            <a:pPr rtl="0" lvl="0" indent="-298450" marL="457200">
              <a:lnSpc>
                <a:spcPct val="115000"/>
              </a:lnSpc>
              <a:spcBef>
                <a:spcPts val="0"/>
              </a:spcBef>
              <a:buClr>
                <a:schemeClr val="dk1"/>
              </a:buClr>
              <a:buSzPct val="100000"/>
              <a:buFont typeface="Arial"/>
              <a:buChar char="●"/>
            </a:pPr>
            <a:r>
              <a:rPr lang="en">
                <a:solidFill>
                  <a:schemeClr val="dk1"/>
                </a:solidFill>
              </a:rPr>
              <a:t>Global data traffic is expected to grow over 10x by 2020 with video predicted to be 50% of all this traffic</a:t>
            </a:r>
          </a:p>
          <a:p>
            <a:pPr rtl="0" lvl="0" indent="-298450" marL="457200">
              <a:spcBef>
                <a:spcPts val="0"/>
              </a:spcBef>
              <a:buClr>
                <a:schemeClr val="dk1"/>
              </a:buClr>
              <a:buSzPct val="100000"/>
              <a:buFont typeface="Arial"/>
              <a:buChar char="●"/>
            </a:pPr>
            <a:r>
              <a:rPr lang="en">
                <a:solidFill>
                  <a:schemeClr val="dk1"/>
                </a:solidFill>
              </a:rPr>
              <a:t>And, in advanced markets, half of content watched is on-demand</a:t>
            </a:r>
          </a:p>
          <a:p>
            <a:pPr lvl="0">
              <a:spcBef>
                <a:spcPts val="0"/>
              </a:spcBef>
              <a:buClr>
                <a:schemeClr val="dk1"/>
              </a:buClr>
              <a:buSzPct val="218181"/>
              <a:buFont typeface="Arial"/>
              <a:buNone/>
            </a:pPr>
            <a:r>
              <a:rPr lang="en">
                <a:solidFill>
                  <a:schemeClr val="dk1"/>
                </a:solidFill>
              </a:rPr>
              <a:t>[Source: http://www.ericsson.com/televisionary/blog/ericsson-media-vision-2020-game-changer-two-ip-imperative/]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Thanks Vinay. Today I am gonna walk through the architecture of the system.</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comments/comment1.xml" Type="http://schemas.openxmlformats.org/officeDocument/2006/relationships/comments" Id="rId3"/><Relationship Target="../media/image00.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1.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4"/><Relationship Target="../media/image2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4"/><Relationship Target="../media/image16.pn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4"/><Relationship Target="../comments/comment2.xml" Type="http://schemas.openxmlformats.org/officeDocument/2006/relationships/comments" Id="rId3"/><Relationship Target="../media/image03.png" Type="http://schemas.openxmlformats.org/officeDocument/2006/relationships/image" Id="rId6"/><Relationship Target="../media/image14.jp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563753" x="457200"/>
            <a:ext cy="2085300" cx="8229600"/>
          </a:xfrm>
          <a:prstGeom prst="rect">
            <a:avLst/>
          </a:prstGeom>
        </p:spPr>
        <p:txBody>
          <a:bodyPr bIns="91425" rIns="91425" lIns="91425" tIns="91425" anchor="t" anchorCtr="0">
            <a:noAutofit/>
          </a:bodyPr>
          <a:lstStyle/>
          <a:p>
            <a:pPr>
              <a:spcBef>
                <a:spcPts val="0"/>
              </a:spcBef>
              <a:buNone/>
            </a:pPr>
            <a:r>
              <a:rPr sz="6000" lang="en">
                <a:solidFill>
                  <a:srgbClr val="DA0002"/>
                </a:solidFill>
              </a:rPr>
              <a:t>Media Delivery Network Simulator</a:t>
            </a:r>
          </a:p>
        </p:txBody>
      </p:sp>
      <p:sp>
        <p:nvSpPr>
          <p:cNvPr id="32" name="Shape 32"/>
          <p:cNvSpPr txBox="1"/>
          <p:nvPr>
            <p:ph idx="1" type="subTitle"/>
          </p:nvPr>
        </p:nvSpPr>
        <p:spPr>
          <a:xfrm>
            <a:off y="3692267" x="457200"/>
            <a:ext cy="1232699" cx="8229600"/>
          </a:xfrm>
          <a:prstGeom prst="rect">
            <a:avLst/>
          </a:prstGeom>
        </p:spPr>
        <p:txBody>
          <a:bodyPr bIns="91425" rIns="91425" lIns="91425" tIns="91425" anchor="t" anchorCtr="0">
            <a:noAutofit/>
          </a:bodyPr>
          <a:lstStyle/>
          <a:p>
            <a:pPr rtl="0" lvl="0">
              <a:spcBef>
                <a:spcPts val="0"/>
              </a:spcBef>
              <a:buClr>
                <a:schemeClr val="dk1"/>
              </a:buClr>
              <a:buSzPct val="25000"/>
              <a:buFont typeface="Arial"/>
              <a:buNone/>
            </a:pPr>
            <a:r>
              <a:rPr sz="1400" lang="en"/>
              <a:t>Sponsor - Ericsson</a:t>
            </a:r>
            <a:br>
              <a:rPr sz="1400" lang="en"/>
            </a:br>
            <a:r>
              <a:rPr sz="1400" lang="en"/>
              <a:t>Point of contact - Vladimir Katardjiev, Alvin Jude</a:t>
            </a:r>
            <a:br>
              <a:rPr sz="1400" lang="en"/>
            </a:br>
            <a:r>
              <a:rPr sz="1400" lang="en"/>
              <a:t>Faculty Advisor - Jia Zhang </a:t>
            </a:r>
            <a:br>
              <a:rPr sz="1400" lang="en"/>
            </a:br>
            <a:r>
              <a:rPr sz="1400" lang="en"/>
              <a:t>Team - Jeremy Fu, Jigar Patel, Vinay Kumar Vavili, Hao Wang</a:t>
            </a:r>
          </a:p>
          <a:p>
            <a:pPr algn="r" lvl="0">
              <a:spcBef>
                <a:spcPts val="0"/>
              </a:spcBef>
              <a:buClr>
                <a:schemeClr val="dk1"/>
              </a:buClr>
              <a:buSzPct val="25000"/>
              <a:buFont typeface="Arial"/>
              <a:buNone/>
            </a:pPr>
            <a:r>
              <a:rPr sz="1400" lang="en">
                <a:solidFill>
                  <a:schemeClr val="dk1"/>
                </a:solidFill>
              </a:rPr>
              <a:t>INI Project Practicum, Fall 2014</a:t>
            </a:r>
          </a:p>
        </p:txBody>
      </p:sp>
      <p:pic>
        <p:nvPicPr>
          <p:cNvPr id="33" name="Shape 33"/>
          <p:cNvPicPr preferRelativeResize="0"/>
          <p:nvPr/>
        </p:nvPicPr>
        <p:blipFill>
          <a:blip r:embed="rId4">
            <a:alphaModFix/>
          </a:blip>
          <a:stretch>
            <a:fillRect/>
          </a:stretch>
        </p:blipFill>
        <p:spPr>
          <a:xfrm>
            <a:off y="3868175" x="7656750"/>
            <a:ext cy="645640" cx="912200"/>
          </a:xfrm>
          <a:prstGeom prst="rect">
            <a:avLst/>
          </a:prstGeom>
          <a:noFill/>
          <a:ln>
            <a:noFill/>
          </a:ln>
        </p:spPr>
      </p:pic>
      <p:pic>
        <p:nvPicPr>
          <p:cNvPr id="34" name="Shape 34"/>
          <p:cNvPicPr preferRelativeResize="0"/>
          <p:nvPr/>
        </p:nvPicPr>
        <p:blipFill>
          <a:blip r:embed="rId5">
            <a:alphaModFix/>
          </a:blip>
          <a:stretch>
            <a:fillRect/>
          </a:stretch>
        </p:blipFill>
        <p:spPr>
          <a:xfrm>
            <a:off y="3869575" x="6690175"/>
            <a:ext cy="644250" cx="9122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Overview of MDN Simulator</a:t>
            </a:r>
          </a:p>
        </p:txBody>
      </p:sp>
      <p:pic>
        <p:nvPicPr>
          <p:cNvPr id="95" name="Shape 95"/>
          <p:cNvPicPr preferRelativeResize="0"/>
          <p:nvPr/>
        </p:nvPicPr>
        <p:blipFill>
          <a:blip r:embed="rId3">
            <a:alphaModFix/>
          </a:blip>
          <a:stretch>
            <a:fillRect/>
          </a:stretch>
        </p:blipFill>
        <p:spPr>
          <a:xfrm>
            <a:off y="1280275" x="838200"/>
            <a:ext cy="3677524" cx="75894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pic>
        <p:nvPicPr>
          <p:cNvPr id="100" name="Shape 100"/>
          <p:cNvPicPr preferRelativeResize="0"/>
          <p:nvPr/>
        </p:nvPicPr>
        <p:blipFill>
          <a:blip r:embed="rId3">
            <a:alphaModFix/>
          </a:blip>
          <a:stretch>
            <a:fillRect/>
          </a:stretch>
        </p:blipFill>
        <p:spPr>
          <a:xfrm>
            <a:off y="1386850" x="4386575"/>
            <a:ext cy="2743775" cx="4300224"/>
          </a:xfrm>
          <a:prstGeom prst="rect">
            <a:avLst/>
          </a:prstGeom>
          <a:noFill/>
          <a:ln>
            <a:noFill/>
          </a:ln>
        </p:spPr>
      </p:pic>
      <p:sp>
        <p:nvSpPr>
          <p:cNvPr id="101" name="Shape 101"/>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Anatomy of Simulator</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Data Layer</a:t>
            </a:r>
          </a:p>
          <a:p>
            <a:pPr rtl="0" lvl="1" indent="-342900" marL="914400">
              <a:spcBef>
                <a:spcPts val="0"/>
              </a:spcBef>
              <a:buClr>
                <a:schemeClr val="dk1"/>
              </a:buClr>
              <a:buSzPct val="100000"/>
              <a:buFont typeface="Arial"/>
              <a:buChar char="○"/>
            </a:pPr>
            <a:r>
              <a:rPr sz="1800" lang="en"/>
              <a:t>Generate traffic</a:t>
            </a:r>
          </a:p>
          <a:p>
            <a:pPr rtl="0" lvl="1" indent="-342900" marL="914400">
              <a:spcBef>
                <a:spcPts val="0"/>
              </a:spcBef>
              <a:buClr>
                <a:schemeClr val="dk1"/>
              </a:buClr>
              <a:buSzPct val="100000"/>
              <a:buFont typeface="Arial"/>
              <a:buChar char="○"/>
            </a:pPr>
            <a:r>
              <a:rPr sz="1800" lang="en"/>
              <a:t>Process and deliver to clients</a:t>
            </a:r>
          </a:p>
          <a:p>
            <a:pPr rtl="0" lvl="1" indent="-342900" marL="914400">
              <a:spcBef>
                <a:spcPts val="0"/>
              </a:spcBef>
              <a:buClr>
                <a:schemeClr val="dk1"/>
              </a:buClr>
              <a:buSzPct val="100000"/>
              <a:buFont typeface="Arial"/>
              <a:buChar char="○"/>
            </a:pPr>
            <a:r>
              <a:rPr sz="1800" lang="en"/>
              <a:t>Use UDP</a:t>
            </a:r>
          </a:p>
          <a:p>
            <a:pPr rtl="0" lvl="0" indent="-342900" marL="457200">
              <a:spcBef>
                <a:spcPts val="0"/>
              </a:spcBef>
              <a:buClr>
                <a:srgbClr val="B7B7B7"/>
              </a:buClr>
              <a:buSzPct val="100000"/>
              <a:buFont typeface="Arial"/>
              <a:buChar char="●"/>
            </a:pPr>
            <a:r>
              <a:rPr sz="1800" lang="en">
                <a:solidFill>
                  <a:srgbClr val="B7B7B7"/>
                </a:solidFill>
              </a:rPr>
              <a:t>Management Layer</a:t>
            </a:r>
          </a:p>
          <a:p>
            <a:pPr rtl="0" lvl="1" indent="-342900" marL="914400">
              <a:spcBef>
                <a:spcPts val="0"/>
              </a:spcBef>
              <a:buClr>
                <a:srgbClr val="B7B7B7"/>
              </a:buClr>
              <a:buSzPct val="100000"/>
              <a:buFont typeface="Arial"/>
              <a:buChar char="○"/>
            </a:pPr>
            <a:r>
              <a:rPr sz="1800" lang="en">
                <a:solidFill>
                  <a:srgbClr val="B7B7B7"/>
                </a:solidFill>
              </a:rPr>
              <a:t>Control all components</a:t>
            </a:r>
          </a:p>
          <a:p>
            <a:pPr rtl="0" lvl="1" indent="-342900" marL="914400">
              <a:spcBef>
                <a:spcPts val="0"/>
              </a:spcBef>
              <a:buClr>
                <a:srgbClr val="B7B7B7"/>
              </a:buClr>
              <a:buSzPct val="100000"/>
              <a:buFont typeface="Arial"/>
              <a:buChar char="○"/>
            </a:pPr>
            <a:r>
              <a:rPr sz="1800" lang="en">
                <a:solidFill>
                  <a:srgbClr val="B7B7B7"/>
                </a:solidFill>
              </a:rPr>
              <a:t>Collect metrics</a:t>
            </a:r>
          </a:p>
          <a:p>
            <a:pPr rtl="0" lvl="0" indent="-342900" marL="457200">
              <a:spcBef>
                <a:spcPts val="0"/>
              </a:spcBef>
              <a:buClr>
                <a:srgbClr val="B7B7B7"/>
              </a:buClr>
              <a:buSzPct val="100000"/>
              <a:buFont typeface="Arial"/>
              <a:buChar char="●"/>
            </a:pPr>
            <a:r>
              <a:rPr sz="1800" lang="en">
                <a:solidFill>
                  <a:srgbClr val="B7B7B7"/>
                </a:solidFill>
              </a:rPr>
              <a:t>User Interface</a:t>
            </a:r>
          </a:p>
          <a:p>
            <a:pPr rtl="0" lvl="1" indent="-342900" marL="914400">
              <a:spcBef>
                <a:spcPts val="0"/>
              </a:spcBef>
              <a:buClr>
                <a:srgbClr val="B7B7B7"/>
              </a:buClr>
              <a:buSzPct val="100000"/>
              <a:buFont typeface="Arial"/>
              <a:buChar char="○"/>
            </a:pPr>
            <a:r>
              <a:rPr sz="1800" lang="en">
                <a:solidFill>
                  <a:srgbClr val="B7B7B7"/>
                </a:solidFill>
              </a:rPr>
              <a:t>Visualize network</a:t>
            </a:r>
          </a:p>
          <a:p>
            <a:pPr rtl="0" lvl="1" indent="-342900" marL="914400">
              <a:spcBef>
                <a:spcPts val="0"/>
              </a:spcBef>
              <a:buClr>
                <a:srgbClr val="B7B7B7"/>
              </a:buClr>
              <a:buSzPct val="100000"/>
              <a:buFont typeface="Arial"/>
              <a:buChar char="○"/>
            </a:pPr>
            <a:r>
              <a:rPr sz="1800" lang="en">
                <a:solidFill>
                  <a:srgbClr val="B7B7B7"/>
                </a:solidFill>
              </a:rPr>
              <a:t>Present metrics to user</a:t>
            </a:r>
          </a:p>
          <a:p>
            <a:pPr rtl="0" lvl="1" indent="-342900" marL="914400">
              <a:spcBef>
                <a:spcPts val="0"/>
              </a:spcBef>
              <a:buClr>
                <a:srgbClr val="B7B7B7"/>
              </a:buClr>
              <a:buSzPct val="100000"/>
              <a:buFont typeface="Arial"/>
              <a:buChar char="○"/>
            </a:pPr>
            <a:r>
              <a:rPr sz="1800" lang="en">
                <a:solidFill>
                  <a:srgbClr val="B7B7B7"/>
                </a:solidFill>
              </a:rPr>
              <a:t>Input to control simulation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342753" x="457200"/>
            <a:ext cy="857400" cx="8229600"/>
          </a:xfrm>
          <a:prstGeom prst="rect">
            <a:avLst/>
          </a:prstGeom>
        </p:spPr>
        <p:txBody>
          <a:bodyPr bIns="91425" rIns="91425" lIns="91425" tIns="91425" anchor="b" anchorCtr="0">
            <a:noAutofit/>
          </a:bodyPr>
          <a:lstStyle/>
          <a:p>
            <a:pPr rtl="0" lvl="0">
              <a:spcBef>
                <a:spcPts val="0"/>
              </a:spcBef>
              <a:buNone/>
            </a:pPr>
            <a:r>
              <a:rPr lang="en"/>
              <a:t>Anatomy of Simulator - Nodes</a:t>
            </a:r>
          </a:p>
        </p:txBody>
      </p:sp>
      <p:sp>
        <p:nvSpPr>
          <p:cNvPr id="108" name="Shape 108"/>
          <p:cNvSpPr txBox="1"/>
          <p:nvPr>
            <p:ph idx="1" type="body"/>
          </p:nvPr>
        </p:nvSpPr>
        <p:spPr>
          <a:xfrm>
            <a:off y="1200150" x="457200"/>
            <a:ext cy="3616800" cx="5939700"/>
          </a:xfrm>
          <a:prstGeom prst="rect">
            <a:avLst/>
          </a:prstGeom>
        </p:spPr>
        <p:txBody>
          <a:bodyPr bIns="91425" rIns="91425" lIns="91425" tIns="91425" anchor="t" anchorCtr="0">
            <a:noAutofit/>
          </a:bodyPr>
          <a:lstStyle/>
          <a:p>
            <a:pPr rtl="0" lvl="0" indent="-342900" marL="457200">
              <a:spcBef>
                <a:spcPts val="0"/>
              </a:spcBef>
              <a:buClr>
                <a:srgbClr val="000000"/>
              </a:buClr>
              <a:buSzPct val="100000"/>
              <a:buFont typeface="Arial"/>
              <a:buChar char="●"/>
            </a:pPr>
            <a:r>
              <a:rPr b="1" sz="1800" lang="en">
                <a:solidFill>
                  <a:srgbClr val="000000"/>
                </a:solidFill>
              </a:rPr>
              <a:t>Source Node</a:t>
            </a:r>
            <a:r>
              <a:rPr sz="1800" lang="en">
                <a:solidFill>
                  <a:srgbClr val="000000"/>
                </a:solidFill>
              </a:rPr>
              <a:t>: Generate media data</a:t>
            </a:r>
          </a:p>
          <a:p>
            <a:pPr rtl="0" lvl="1" indent="-342900" marL="914400">
              <a:spcBef>
                <a:spcPts val="0"/>
              </a:spcBef>
              <a:buClr>
                <a:srgbClr val="000000"/>
              </a:buClr>
              <a:buSzPct val="100000"/>
              <a:buFont typeface="Courier New"/>
              <a:buChar char="o"/>
            </a:pPr>
            <a:r>
              <a:rPr sz="1800" lang="en">
                <a:solidFill>
                  <a:srgbClr val="000000"/>
                </a:solidFill>
              </a:rPr>
              <a:t>Configurable size and bitrate</a:t>
            </a:r>
          </a:p>
          <a:p>
            <a:pPr rtl="0" lvl="0" indent="-342900" marL="457200">
              <a:spcBef>
                <a:spcPts val="0"/>
              </a:spcBef>
              <a:buClr>
                <a:srgbClr val="999999"/>
              </a:buClr>
              <a:buSzPct val="100000"/>
              <a:buFont typeface="Arial"/>
              <a:buChar char="●"/>
            </a:pPr>
            <a:r>
              <a:rPr b="1" sz="1800" lang="en">
                <a:solidFill>
                  <a:srgbClr val="999999"/>
                </a:solidFill>
              </a:rPr>
              <a:t>Processing Node</a:t>
            </a:r>
            <a:r>
              <a:rPr sz="1800" lang="en">
                <a:solidFill>
                  <a:srgbClr val="999999"/>
                </a:solidFill>
              </a:rPr>
              <a:t>: Perform operations on data</a:t>
            </a:r>
          </a:p>
          <a:p>
            <a:pPr rtl="0" lvl="1" indent="-342900" marL="914400">
              <a:spcBef>
                <a:spcPts val="0"/>
              </a:spcBef>
              <a:buClr>
                <a:srgbClr val="999999"/>
              </a:buClr>
              <a:buSzPct val="100000"/>
              <a:buFont typeface="Courier New"/>
              <a:buChar char="o"/>
            </a:pPr>
            <a:r>
              <a:rPr sz="1800" lang="en">
                <a:solidFill>
                  <a:srgbClr val="999999"/>
                </a:solidFill>
              </a:rPr>
              <a:t>Consume CPU  and Memory</a:t>
            </a:r>
          </a:p>
          <a:p>
            <a:pPr rtl="0" lvl="1" indent="-342900" marL="914400">
              <a:spcBef>
                <a:spcPts val="0"/>
              </a:spcBef>
              <a:buClr>
                <a:srgbClr val="999999"/>
              </a:buClr>
              <a:buSzPct val="100000"/>
              <a:buFont typeface="Courier New"/>
              <a:buChar char="o"/>
            </a:pPr>
            <a:r>
              <a:rPr sz="1800" lang="en">
                <a:solidFill>
                  <a:srgbClr val="999999"/>
                </a:solidFill>
              </a:rPr>
              <a:t>Configurable processing load</a:t>
            </a:r>
          </a:p>
          <a:p>
            <a:pPr rtl="0" lvl="0" indent="-342900" marL="457200">
              <a:spcBef>
                <a:spcPts val="0"/>
              </a:spcBef>
              <a:buClr>
                <a:srgbClr val="999999"/>
              </a:buClr>
              <a:buSzPct val="100000"/>
              <a:buFont typeface="Arial"/>
              <a:buChar char="●"/>
            </a:pPr>
            <a:r>
              <a:rPr b="1" sz="1800" lang="en">
                <a:solidFill>
                  <a:srgbClr val="999999"/>
                </a:solidFill>
              </a:rPr>
              <a:t>Relay Node</a:t>
            </a:r>
            <a:r>
              <a:rPr sz="1800" lang="en">
                <a:solidFill>
                  <a:srgbClr val="999999"/>
                </a:solidFill>
              </a:rPr>
              <a:t>: Duplicate data and broadcast</a:t>
            </a:r>
          </a:p>
          <a:p>
            <a:pPr rtl="0" lvl="0" indent="-342900" marL="457200">
              <a:spcBef>
                <a:spcPts val="0"/>
              </a:spcBef>
              <a:buClr>
                <a:srgbClr val="999999"/>
              </a:buClr>
              <a:buSzPct val="100000"/>
              <a:buFont typeface="Arial"/>
              <a:buChar char="●"/>
            </a:pPr>
            <a:r>
              <a:rPr b="1" sz="1800" lang="en">
                <a:solidFill>
                  <a:srgbClr val="999999"/>
                </a:solidFill>
              </a:rPr>
              <a:t>Sink Node</a:t>
            </a:r>
            <a:r>
              <a:rPr sz="1800" lang="en">
                <a:solidFill>
                  <a:srgbClr val="999999"/>
                </a:solidFill>
              </a:rPr>
              <a:t>: Consume media data</a:t>
            </a:r>
          </a:p>
          <a:p>
            <a:pPr rtl="0" lvl="1" indent="-342900" marL="914400">
              <a:spcBef>
                <a:spcPts val="0"/>
              </a:spcBef>
              <a:buClr>
                <a:srgbClr val="999999"/>
              </a:buClr>
              <a:buSzPct val="100000"/>
              <a:buFont typeface="Courier New"/>
              <a:buChar char="o"/>
            </a:pPr>
            <a:r>
              <a:rPr sz="1800" lang="en">
                <a:solidFill>
                  <a:srgbClr val="999999"/>
                </a:solidFill>
              </a:rPr>
              <a:t> The entity that requested the stream</a:t>
            </a:r>
          </a:p>
        </p:txBody>
      </p:sp>
      <p:grpSp>
        <p:nvGrpSpPr>
          <p:cNvPr id="109" name="Shape 109"/>
          <p:cNvGrpSpPr/>
          <p:nvPr/>
        </p:nvGrpSpPr>
        <p:grpSpPr>
          <a:xfrm>
            <a:off y="1200150" x="6396900"/>
            <a:ext cy="3726300" cx="2227049"/>
            <a:chOff y="1200150" x="6396900"/>
            <a:chExt cy="3726300" cx="2227049"/>
          </a:xfrm>
        </p:grpSpPr>
        <p:pic>
          <p:nvPicPr>
            <p:cNvPr id="110" name="Shape 110"/>
            <p:cNvPicPr preferRelativeResize="0"/>
            <p:nvPr/>
          </p:nvPicPr>
          <p:blipFill>
            <a:blip r:embed="rId3">
              <a:alphaModFix/>
            </a:blip>
            <a:stretch>
              <a:fillRect/>
            </a:stretch>
          </p:blipFill>
          <p:spPr>
            <a:xfrm>
              <a:off y="1200150" x="6396900"/>
              <a:ext cy="3726300" cx="2227049"/>
            </a:xfrm>
            <a:prstGeom prst="rect">
              <a:avLst/>
            </a:prstGeom>
            <a:noFill/>
            <a:ln>
              <a:noFill/>
            </a:ln>
          </p:spPr>
        </p:pic>
        <p:sp>
          <p:nvSpPr>
            <p:cNvPr id="111" name="Shape 111"/>
            <p:cNvSpPr/>
            <p:nvPr/>
          </p:nvSpPr>
          <p:spPr>
            <a:xfrm>
              <a:off y="1246025" x="6875325"/>
              <a:ext cy="441600" cx="1383300"/>
            </a:xfrm>
            <a:prstGeom prst="roundRect">
              <a:avLst>
                <a:gd fmla="val 16667" name="adj"/>
              </a:avLst>
            </a:prstGeom>
            <a:noFill/>
            <a:ln w="28575" cap="flat">
              <a:solidFill>
                <a:srgbClr val="FF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342753" x="457200"/>
            <a:ext cy="857400" cx="8229600"/>
          </a:xfrm>
          <a:prstGeom prst="rect">
            <a:avLst/>
          </a:prstGeom>
        </p:spPr>
        <p:txBody>
          <a:bodyPr bIns="91425" rIns="91425" lIns="91425" tIns="91425" anchor="b" anchorCtr="0">
            <a:noAutofit/>
          </a:bodyPr>
          <a:lstStyle/>
          <a:p>
            <a:pPr rtl="0" lvl="0">
              <a:spcBef>
                <a:spcPts val="0"/>
              </a:spcBef>
              <a:buNone/>
            </a:pPr>
            <a:r>
              <a:rPr lang="en"/>
              <a:t>Anatomy of Simulator - Nodes</a:t>
            </a:r>
          </a:p>
        </p:txBody>
      </p:sp>
      <p:pic>
        <p:nvPicPr>
          <p:cNvPr id="117" name="Shape 117"/>
          <p:cNvPicPr preferRelativeResize="0"/>
          <p:nvPr/>
        </p:nvPicPr>
        <p:blipFill>
          <a:blip r:embed="rId3">
            <a:alphaModFix/>
          </a:blip>
          <a:stretch>
            <a:fillRect/>
          </a:stretch>
        </p:blipFill>
        <p:spPr>
          <a:xfrm>
            <a:off y="1200150" x="6396900"/>
            <a:ext cy="3726300" cx="2227049"/>
          </a:xfrm>
          <a:prstGeom prst="rect">
            <a:avLst/>
          </a:prstGeom>
          <a:noFill/>
          <a:ln>
            <a:noFill/>
          </a:ln>
        </p:spPr>
      </p:pic>
      <p:sp>
        <p:nvSpPr>
          <p:cNvPr id="118" name="Shape 118"/>
          <p:cNvSpPr/>
          <p:nvPr/>
        </p:nvSpPr>
        <p:spPr>
          <a:xfrm>
            <a:off y="2286000" x="6971150"/>
            <a:ext cy="441600" cx="1383300"/>
          </a:xfrm>
          <a:prstGeom prst="roundRect">
            <a:avLst>
              <a:gd fmla="val 16667" name="adj"/>
            </a:avLst>
          </a:prstGeom>
          <a:noFill/>
          <a:ln w="28575" cap="flat">
            <a:solidFill>
              <a:srgbClr val="FF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19" name="Shape 119"/>
          <p:cNvSpPr txBox="1"/>
          <p:nvPr>
            <p:ph idx="1" type="body"/>
          </p:nvPr>
        </p:nvSpPr>
        <p:spPr>
          <a:xfrm>
            <a:off y="1200150" x="457200"/>
            <a:ext cy="3616800" cx="5939700"/>
          </a:xfrm>
          <a:prstGeom prst="rect">
            <a:avLst/>
          </a:prstGeom>
        </p:spPr>
        <p:txBody>
          <a:bodyPr bIns="91425" rIns="91425" lIns="91425" tIns="91425" anchor="t" anchorCtr="0">
            <a:noAutofit/>
          </a:bodyPr>
          <a:lstStyle/>
          <a:p>
            <a:pPr rtl="0" lvl="0" indent="-342900" marL="457200">
              <a:spcBef>
                <a:spcPts val="0"/>
              </a:spcBef>
              <a:buClr>
                <a:srgbClr val="999999"/>
              </a:buClr>
              <a:buSzPct val="100000"/>
              <a:buFont typeface="Arial"/>
              <a:buChar char="●"/>
            </a:pPr>
            <a:r>
              <a:rPr b="1" sz="1800" lang="en">
                <a:solidFill>
                  <a:srgbClr val="999999"/>
                </a:solidFill>
              </a:rPr>
              <a:t>Source Node</a:t>
            </a:r>
            <a:r>
              <a:rPr sz="1800" lang="en">
                <a:solidFill>
                  <a:srgbClr val="999999"/>
                </a:solidFill>
              </a:rPr>
              <a:t>: Generate media data</a:t>
            </a:r>
          </a:p>
          <a:p>
            <a:pPr rtl="0" lvl="1" indent="-342900" marL="914400">
              <a:spcBef>
                <a:spcPts val="0"/>
              </a:spcBef>
              <a:buClr>
                <a:srgbClr val="999999"/>
              </a:buClr>
              <a:buSzPct val="100000"/>
              <a:buFont typeface="Courier New"/>
              <a:buChar char="o"/>
            </a:pPr>
            <a:r>
              <a:rPr sz="1800" lang="en">
                <a:solidFill>
                  <a:srgbClr val="999999"/>
                </a:solidFill>
              </a:rPr>
              <a:t>Configurable size and bitrate</a:t>
            </a:r>
          </a:p>
          <a:p>
            <a:pPr rtl="0" lvl="0" indent="-342900" marL="457200">
              <a:spcBef>
                <a:spcPts val="0"/>
              </a:spcBef>
              <a:buClr>
                <a:schemeClr val="dk1"/>
              </a:buClr>
              <a:buSzPct val="100000"/>
              <a:buFont typeface="Arial"/>
              <a:buChar char="●"/>
            </a:pPr>
            <a:r>
              <a:rPr b="1" sz="1800" lang="en"/>
              <a:t>Processing Node</a:t>
            </a:r>
            <a:r>
              <a:rPr sz="1800" lang="en"/>
              <a:t>: Perform operations on data</a:t>
            </a:r>
          </a:p>
          <a:p>
            <a:pPr rtl="0" lvl="1" indent="-342900" marL="914400">
              <a:spcBef>
                <a:spcPts val="0"/>
              </a:spcBef>
              <a:buClr>
                <a:schemeClr val="dk1"/>
              </a:buClr>
              <a:buSzPct val="100000"/>
              <a:buFont typeface="Courier New"/>
              <a:buChar char="o"/>
            </a:pPr>
            <a:r>
              <a:rPr sz="1800" lang="en"/>
              <a:t>Consume CPU  and Memory</a:t>
            </a:r>
          </a:p>
          <a:p>
            <a:pPr rtl="0" lvl="1" indent="-342900" marL="914400">
              <a:spcBef>
                <a:spcPts val="0"/>
              </a:spcBef>
              <a:buClr>
                <a:schemeClr val="dk1"/>
              </a:buClr>
              <a:buSzPct val="100000"/>
              <a:buFont typeface="Courier New"/>
              <a:buChar char="o"/>
            </a:pPr>
            <a:r>
              <a:rPr sz="1800" lang="en"/>
              <a:t>Configurable processing load</a:t>
            </a:r>
          </a:p>
          <a:p>
            <a:pPr rtl="0" lvl="0" indent="-342900" marL="457200">
              <a:spcBef>
                <a:spcPts val="0"/>
              </a:spcBef>
              <a:buClr>
                <a:srgbClr val="999999"/>
              </a:buClr>
              <a:buSzPct val="100000"/>
              <a:buFont typeface="Arial"/>
              <a:buChar char="●"/>
            </a:pPr>
            <a:r>
              <a:rPr b="1" sz="1800" lang="en">
                <a:solidFill>
                  <a:srgbClr val="999999"/>
                </a:solidFill>
              </a:rPr>
              <a:t>Relay Node</a:t>
            </a:r>
            <a:r>
              <a:rPr sz="1800" lang="en">
                <a:solidFill>
                  <a:srgbClr val="999999"/>
                </a:solidFill>
              </a:rPr>
              <a:t>: Duplicate data and broadcast</a:t>
            </a:r>
          </a:p>
          <a:p>
            <a:pPr rtl="0" lvl="0" indent="-342900" marL="457200">
              <a:spcBef>
                <a:spcPts val="0"/>
              </a:spcBef>
              <a:buClr>
                <a:srgbClr val="999999"/>
              </a:buClr>
              <a:buSzPct val="100000"/>
              <a:buFont typeface="Arial"/>
              <a:buChar char="●"/>
            </a:pPr>
            <a:r>
              <a:rPr b="1" sz="1800" lang="en">
                <a:solidFill>
                  <a:srgbClr val="999999"/>
                </a:solidFill>
              </a:rPr>
              <a:t>Sink Node</a:t>
            </a:r>
            <a:r>
              <a:rPr sz="1800" lang="en">
                <a:solidFill>
                  <a:srgbClr val="999999"/>
                </a:solidFill>
              </a:rPr>
              <a:t>: Consume media data</a:t>
            </a:r>
          </a:p>
          <a:p>
            <a:pPr rtl="0" lvl="1" indent="-342900" marL="914400">
              <a:spcBef>
                <a:spcPts val="0"/>
              </a:spcBef>
              <a:buClr>
                <a:srgbClr val="999999"/>
              </a:buClr>
              <a:buSzPct val="100000"/>
              <a:buFont typeface="Courier New"/>
              <a:buChar char="o"/>
            </a:pPr>
            <a:r>
              <a:rPr sz="1800" lang="en">
                <a:solidFill>
                  <a:srgbClr val="999999"/>
                </a:solidFill>
              </a:rPr>
              <a:t> The entity that requested the stream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342753" x="457200"/>
            <a:ext cy="857400" cx="8229600"/>
          </a:xfrm>
          <a:prstGeom prst="rect">
            <a:avLst/>
          </a:prstGeom>
        </p:spPr>
        <p:txBody>
          <a:bodyPr bIns="91425" rIns="91425" lIns="91425" tIns="91425" anchor="b" anchorCtr="0">
            <a:noAutofit/>
          </a:bodyPr>
          <a:lstStyle/>
          <a:p>
            <a:pPr rtl="0" lvl="0">
              <a:spcBef>
                <a:spcPts val="0"/>
              </a:spcBef>
              <a:buNone/>
            </a:pPr>
            <a:r>
              <a:rPr lang="en"/>
              <a:t>Anatomy of Simulator - Nodes</a:t>
            </a:r>
          </a:p>
        </p:txBody>
      </p:sp>
      <p:pic>
        <p:nvPicPr>
          <p:cNvPr id="125" name="Shape 125"/>
          <p:cNvPicPr preferRelativeResize="0"/>
          <p:nvPr/>
        </p:nvPicPr>
        <p:blipFill>
          <a:blip r:embed="rId3">
            <a:alphaModFix/>
          </a:blip>
          <a:stretch>
            <a:fillRect/>
          </a:stretch>
        </p:blipFill>
        <p:spPr>
          <a:xfrm>
            <a:off y="1200150" x="6396900"/>
            <a:ext cy="3726300" cx="2227049"/>
          </a:xfrm>
          <a:prstGeom prst="rect">
            <a:avLst/>
          </a:prstGeom>
          <a:noFill/>
          <a:ln>
            <a:noFill/>
          </a:ln>
        </p:spPr>
      </p:pic>
      <p:sp>
        <p:nvSpPr>
          <p:cNvPr id="126" name="Shape 126"/>
          <p:cNvSpPr/>
          <p:nvPr/>
        </p:nvSpPr>
        <p:spPr>
          <a:xfrm>
            <a:off y="3429000" x="6971150"/>
            <a:ext cy="441600" cx="1383300"/>
          </a:xfrm>
          <a:prstGeom prst="roundRect">
            <a:avLst>
              <a:gd fmla="val 16667" name="adj"/>
            </a:avLst>
          </a:prstGeom>
          <a:noFill/>
          <a:ln w="28575" cap="flat">
            <a:solidFill>
              <a:srgbClr val="FF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27" name="Shape 127"/>
          <p:cNvSpPr txBox="1"/>
          <p:nvPr>
            <p:ph idx="1" type="body"/>
          </p:nvPr>
        </p:nvSpPr>
        <p:spPr>
          <a:xfrm>
            <a:off y="1200150" x="457200"/>
            <a:ext cy="3616800" cx="5939700"/>
          </a:xfrm>
          <a:prstGeom prst="rect">
            <a:avLst/>
          </a:prstGeom>
        </p:spPr>
        <p:txBody>
          <a:bodyPr bIns="91425" rIns="91425" lIns="91425" tIns="91425" anchor="t" anchorCtr="0">
            <a:noAutofit/>
          </a:bodyPr>
          <a:lstStyle/>
          <a:p>
            <a:pPr rtl="0" lvl="0" indent="-342900" marL="457200">
              <a:spcBef>
                <a:spcPts val="0"/>
              </a:spcBef>
              <a:buClr>
                <a:srgbClr val="999999"/>
              </a:buClr>
              <a:buSzPct val="100000"/>
              <a:buFont typeface="Arial"/>
              <a:buChar char="●"/>
            </a:pPr>
            <a:r>
              <a:rPr b="1" sz="1800" lang="en">
                <a:solidFill>
                  <a:srgbClr val="999999"/>
                </a:solidFill>
              </a:rPr>
              <a:t>Source Node</a:t>
            </a:r>
            <a:r>
              <a:rPr sz="1800" lang="en">
                <a:solidFill>
                  <a:srgbClr val="999999"/>
                </a:solidFill>
              </a:rPr>
              <a:t>: Generate media data</a:t>
            </a:r>
          </a:p>
          <a:p>
            <a:pPr rtl="0" lvl="1" indent="-342900" marL="914400">
              <a:spcBef>
                <a:spcPts val="0"/>
              </a:spcBef>
              <a:buClr>
                <a:srgbClr val="999999"/>
              </a:buClr>
              <a:buSzPct val="100000"/>
              <a:buFont typeface="Courier New"/>
              <a:buChar char="o"/>
            </a:pPr>
            <a:r>
              <a:rPr sz="1800" lang="en">
                <a:solidFill>
                  <a:srgbClr val="999999"/>
                </a:solidFill>
              </a:rPr>
              <a:t>Configurable size and bitrate</a:t>
            </a:r>
          </a:p>
          <a:p>
            <a:pPr rtl="0" lvl="0" indent="-342900" marL="457200">
              <a:spcBef>
                <a:spcPts val="0"/>
              </a:spcBef>
              <a:buClr>
                <a:srgbClr val="999999"/>
              </a:buClr>
              <a:buSzPct val="100000"/>
              <a:buFont typeface="Arial"/>
              <a:buChar char="●"/>
            </a:pPr>
            <a:r>
              <a:rPr b="1" sz="1800" lang="en">
                <a:solidFill>
                  <a:srgbClr val="999999"/>
                </a:solidFill>
              </a:rPr>
              <a:t>Processing Node</a:t>
            </a:r>
            <a:r>
              <a:rPr sz="1800" lang="en">
                <a:solidFill>
                  <a:srgbClr val="999999"/>
                </a:solidFill>
              </a:rPr>
              <a:t>: Perform operations on data</a:t>
            </a:r>
          </a:p>
          <a:p>
            <a:pPr rtl="0" lvl="1" indent="-342900" marL="914400">
              <a:spcBef>
                <a:spcPts val="0"/>
              </a:spcBef>
              <a:buClr>
                <a:srgbClr val="999999"/>
              </a:buClr>
              <a:buSzPct val="100000"/>
              <a:buFont typeface="Courier New"/>
              <a:buChar char="o"/>
            </a:pPr>
            <a:r>
              <a:rPr sz="1800" lang="en">
                <a:solidFill>
                  <a:srgbClr val="999999"/>
                </a:solidFill>
              </a:rPr>
              <a:t>Consume CPU  and Memory</a:t>
            </a:r>
          </a:p>
          <a:p>
            <a:pPr rtl="0" lvl="1" indent="-342900" marL="914400">
              <a:spcBef>
                <a:spcPts val="0"/>
              </a:spcBef>
              <a:buClr>
                <a:srgbClr val="999999"/>
              </a:buClr>
              <a:buSzPct val="100000"/>
              <a:buFont typeface="Courier New"/>
              <a:buChar char="o"/>
            </a:pPr>
            <a:r>
              <a:rPr sz="1800" lang="en">
                <a:solidFill>
                  <a:srgbClr val="999999"/>
                </a:solidFill>
              </a:rPr>
              <a:t>Configurable processing load</a:t>
            </a:r>
          </a:p>
          <a:p>
            <a:pPr rtl="0" lvl="0" indent="-342900" marL="457200">
              <a:spcBef>
                <a:spcPts val="0"/>
              </a:spcBef>
              <a:buClr>
                <a:schemeClr val="dk1"/>
              </a:buClr>
              <a:buSzPct val="100000"/>
              <a:buFont typeface="Arial"/>
              <a:buChar char="●"/>
            </a:pPr>
            <a:r>
              <a:rPr b="1" sz="1800" lang="en"/>
              <a:t>Relay Node</a:t>
            </a:r>
            <a:r>
              <a:rPr sz="1800" lang="en"/>
              <a:t>: Duplicate data and broadcast</a:t>
            </a:r>
          </a:p>
          <a:p>
            <a:pPr rtl="0" lvl="0" indent="-342900" marL="457200">
              <a:spcBef>
                <a:spcPts val="0"/>
              </a:spcBef>
              <a:buClr>
                <a:srgbClr val="999999"/>
              </a:buClr>
              <a:buSzPct val="100000"/>
              <a:buFont typeface="Arial"/>
              <a:buChar char="●"/>
            </a:pPr>
            <a:r>
              <a:rPr b="1" sz="1800" lang="en">
                <a:solidFill>
                  <a:srgbClr val="999999"/>
                </a:solidFill>
              </a:rPr>
              <a:t>Sink Node</a:t>
            </a:r>
            <a:r>
              <a:rPr sz="1800" lang="en">
                <a:solidFill>
                  <a:srgbClr val="999999"/>
                </a:solidFill>
              </a:rPr>
              <a:t>: Consume media data</a:t>
            </a:r>
          </a:p>
          <a:p>
            <a:pPr rtl="0" lvl="1" indent="-342900" marL="914400">
              <a:spcBef>
                <a:spcPts val="0"/>
              </a:spcBef>
              <a:buClr>
                <a:srgbClr val="999999"/>
              </a:buClr>
              <a:buSzPct val="100000"/>
              <a:buFont typeface="Courier New"/>
              <a:buChar char="o"/>
            </a:pPr>
            <a:r>
              <a:rPr sz="1800" lang="en">
                <a:solidFill>
                  <a:srgbClr val="999999"/>
                </a:solidFill>
              </a:rPr>
              <a:t> The entity that requested the stream</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342753" x="457200"/>
            <a:ext cy="857400" cx="8229600"/>
          </a:xfrm>
          <a:prstGeom prst="rect">
            <a:avLst/>
          </a:prstGeom>
        </p:spPr>
        <p:txBody>
          <a:bodyPr bIns="91425" rIns="91425" lIns="91425" tIns="91425" anchor="b" anchorCtr="0">
            <a:noAutofit/>
          </a:bodyPr>
          <a:lstStyle/>
          <a:p>
            <a:pPr rtl="0" lvl="0">
              <a:spcBef>
                <a:spcPts val="0"/>
              </a:spcBef>
              <a:buNone/>
            </a:pPr>
            <a:r>
              <a:rPr lang="en"/>
              <a:t>Anatomy of Simulator - Nodes</a:t>
            </a:r>
          </a:p>
        </p:txBody>
      </p:sp>
      <p:pic>
        <p:nvPicPr>
          <p:cNvPr id="133" name="Shape 133"/>
          <p:cNvPicPr preferRelativeResize="0"/>
          <p:nvPr/>
        </p:nvPicPr>
        <p:blipFill>
          <a:blip r:embed="rId3">
            <a:alphaModFix/>
          </a:blip>
          <a:stretch>
            <a:fillRect/>
          </a:stretch>
        </p:blipFill>
        <p:spPr>
          <a:xfrm>
            <a:off y="1200150" x="6396900"/>
            <a:ext cy="3726300" cx="2227049"/>
          </a:xfrm>
          <a:prstGeom prst="rect">
            <a:avLst/>
          </a:prstGeom>
          <a:noFill/>
          <a:ln>
            <a:noFill/>
          </a:ln>
        </p:spPr>
      </p:pic>
      <p:sp>
        <p:nvSpPr>
          <p:cNvPr id="134" name="Shape 134"/>
          <p:cNvSpPr/>
          <p:nvPr/>
        </p:nvSpPr>
        <p:spPr>
          <a:xfrm>
            <a:off y="4495800" x="7504550"/>
            <a:ext cy="441600" cx="1383300"/>
          </a:xfrm>
          <a:prstGeom prst="roundRect">
            <a:avLst>
              <a:gd fmla="val 16667" name="adj"/>
            </a:avLst>
          </a:prstGeom>
          <a:noFill/>
          <a:ln w="28575" cap="flat">
            <a:solidFill>
              <a:srgbClr val="FF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5" name="Shape 135"/>
          <p:cNvSpPr txBox="1"/>
          <p:nvPr>
            <p:ph idx="1" type="body"/>
          </p:nvPr>
        </p:nvSpPr>
        <p:spPr>
          <a:xfrm>
            <a:off y="1200150" x="457200"/>
            <a:ext cy="3616800" cx="5939700"/>
          </a:xfrm>
          <a:prstGeom prst="rect">
            <a:avLst/>
          </a:prstGeom>
        </p:spPr>
        <p:txBody>
          <a:bodyPr bIns="91425" rIns="91425" lIns="91425" tIns="91425" anchor="t" anchorCtr="0">
            <a:noAutofit/>
          </a:bodyPr>
          <a:lstStyle/>
          <a:p>
            <a:pPr rtl="0" lvl="0" indent="-342900" marL="457200">
              <a:spcBef>
                <a:spcPts val="0"/>
              </a:spcBef>
              <a:buClr>
                <a:srgbClr val="999999"/>
              </a:buClr>
              <a:buSzPct val="100000"/>
              <a:buFont typeface="Arial"/>
              <a:buChar char="●"/>
            </a:pPr>
            <a:r>
              <a:rPr b="1" sz="1800" lang="en">
                <a:solidFill>
                  <a:srgbClr val="999999"/>
                </a:solidFill>
              </a:rPr>
              <a:t>Source Node</a:t>
            </a:r>
            <a:r>
              <a:rPr sz="1800" lang="en">
                <a:solidFill>
                  <a:srgbClr val="999999"/>
                </a:solidFill>
              </a:rPr>
              <a:t>: Generate media data</a:t>
            </a:r>
          </a:p>
          <a:p>
            <a:pPr rtl="0" lvl="1" indent="-342900" marL="914400">
              <a:spcBef>
                <a:spcPts val="0"/>
              </a:spcBef>
              <a:buClr>
                <a:srgbClr val="999999"/>
              </a:buClr>
              <a:buSzPct val="100000"/>
              <a:buFont typeface="Courier New"/>
              <a:buChar char="o"/>
            </a:pPr>
            <a:r>
              <a:rPr sz="1800" lang="en">
                <a:solidFill>
                  <a:srgbClr val="999999"/>
                </a:solidFill>
              </a:rPr>
              <a:t>Configurable size and bitrate</a:t>
            </a:r>
          </a:p>
          <a:p>
            <a:pPr rtl="0" lvl="0" indent="-342900" marL="457200">
              <a:spcBef>
                <a:spcPts val="0"/>
              </a:spcBef>
              <a:buClr>
                <a:srgbClr val="999999"/>
              </a:buClr>
              <a:buSzPct val="100000"/>
              <a:buFont typeface="Arial"/>
              <a:buChar char="●"/>
            </a:pPr>
            <a:r>
              <a:rPr b="1" sz="1800" lang="en">
                <a:solidFill>
                  <a:srgbClr val="999999"/>
                </a:solidFill>
              </a:rPr>
              <a:t>Processing Node</a:t>
            </a:r>
            <a:r>
              <a:rPr sz="1800" lang="en">
                <a:solidFill>
                  <a:srgbClr val="999999"/>
                </a:solidFill>
              </a:rPr>
              <a:t>: Perform operations on data</a:t>
            </a:r>
          </a:p>
          <a:p>
            <a:pPr rtl="0" lvl="1" indent="-342900" marL="914400">
              <a:spcBef>
                <a:spcPts val="0"/>
              </a:spcBef>
              <a:buClr>
                <a:srgbClr val="999999"/>
              </a:buClr>
              <a:buSzPct val="100000"/>
              <a:buFont typeface="Courier New"/>
              <a:buChar char="o"/>
            </a:pPr>
            <a:r>
              <a:rPr sz="1800" lang="en">
                <a:solidFill>
                  <a:srgbClr val="999999"/>
                </a:solidFill>
              </a:rPr>
              <a:t>Consume CPU  and Memory</a:t>
            </a:r>
          </a:p>
          <a:p>
            <a:pPr rtl="0" lvl="1" indent="-342900" marL="914400">
              <a:spcBef>
                <a:spcPts val="0"/>
              </a:spcBef>
              <a:buClr>
                <a:srgbClr val="999999"/>
              </a:buClr>
              <a:buSzPct val="100000"/>
              <a:buFont typeface="Courier New"/>
              <a:buChar char="o"/>
            </a:pPr>
            <a:r>
              <a:rPr sz="1800" lang="en">
                <a:solidFill>
                  <a:srgbClr val="999999"/>
                </a:solidFill>
              </a:rPr>
              <a:t>Configurable processing load</a:t>
            </a:r>
          </a:p>
          <a:p>
            <a:pPr rtl="0" lvl="0" indent="-342900" marL="457200">
              <a:spcBef>
                <a:spcPts val="0"/>
              </a:spcBef>
              <a:buClr>
                <a:srgbClr val="999999"/>
              </a:buClr>
              <a:buSzPct val="100000"/>
              <a:buFont typeface="Arial"/>
              <a:buChar char="●"/>
            </a:pPr>
            <a:r>
              <a:rPr b="1" sz="1800" lang="en">
                <a:solidFill>
                  <a:srgbClr val="999999"/>
                </a:solidFill>
              </a:rPr>
              <a:t>Relay Node</a:t>
            </a:r>
            <a:r>
              <a:rPr sz="1800" lang="en">
                <a:solidFill>
                  <a:srgbClr val="999999"/>
                </a:solidFill>
              </a:rPr>
              <a:t>: Duplicate data and broadcast</a:t>
            </a:r>
          </a:p>
          <a:p>
            <a:pPr rtl="0" lvl="0" indent="-342900" marL="457200">
              <a:spcBef>
                <a:spcPts val="0"/>
              </a:spcBef>
              <a:buClr>
                <a:schemeClr val="dk1"/>
              </a:buClr>
              <a:buSzPct val="100000"/>
              <a:buFont typeface="Arial"/>
              <a:buChar char="●"/>
            </a:pPr>
            <a:r>
              <a:rPr b="1" sz="1800" lang="en"/>
              <a:t>Sink Node</a:t>
            </a:r>
            <a:r>
              <a:rPr sz="1800" lang="en"/>
              <a:t>: Consume media data</a:t>
            </a:r>
          </a:p>
          <a:p>
            <a:pPr rtl="0" lvl="1" indent="-342900" marL="914400">
              <a:spcBef>
                <a:spcPts val="0"/>
              </a:spcBef>
              <a:buClr>
                <a:schemeClr val="dk1"/>
              </a:buClr>
              <a:buSzPct val="100000"/>
              <a:buFont typeface="Courier New"/>
              <a:buChar char="o"/>
            </a:pPr>
            <a:r>
              <a:rPr sz="1800" lang="en"/>
              <a:t> The entity that requested the stream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Anatomy of Simulator</a:t>
            </a:r>
          </a:p>
        </p:txBody>
      </p:sp>
      <p:sp>
        <p:nvSpPr>
          <p:cNvPr id="141" name="Shape 14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rgbClr val="B7B7B7"/>
              </a:buClr>
              <a:buSzPct val="100000"/>
              <a:buFont typeface="Arial"/>
              <a:buChar char="●"/>
            </a:pPr>
            <a:r>
              <a:rPr sz="1800" lang="en">
                <a:solidFill>
                  <a:srgbClr val="B7B7B7"/>
                </a:solidFill>
              </a:rPr>
              <a:t>Data Layer</a:t>
            </a:r>
          </a:p>
          <a:p>
            <a:pPr rtl="0" lvl="1" indent="-342900" marL="914400">
              <a:spcBef>
                <a:spcPts val="0"/>
              </a:spcBef>
              <a:buClr>
                <a:srgbClr val="B7B7B7"/>
              </a:buClr>
              <a:buSzPct val="100000"/>
              <a:buFont typeface="Arial"/>
              <a:buChar char="○"/>
            </a:pPr>
            <a:r>
              <a:rPr sz="1800" lang="en">
                <a:solidFill>
                  <a:srgbClr val="B7B7B7"/>
                </a:solidFill>
              </a:rPr>
              <a:t>Generate traffic</a:t>
            </a:r>
          </a:p>
          <a:p>
            <a:pPr rtl="0" lvl="1" indent="-342900" marL="914400">
              <a:spcBef>
                <a:spcPts val="0"/>
              </a:spcBef>
              <a:buClr>
                <a:srgbClr val="B7B7B7"/>
              </a:buClr>
              <a:buSzPct val="100000"/>
              <a:buFont typeface="Arial"/>
              <a:buChar char="○"/>
            </a:pPr>
            <a:r>
              <a:rPr sz="1800" lang="en">
                <a:solidFill>
                  <a:srgbClr val="B7B7B7"/>
                </a:solidFill>
              </a:rPr>
              <a:t>Process and deliver to clients</a:t>
            </a:r>
          </a:p>
          <a:p>
            <a:pPr rtl="0" lvl="0" indent="-342900" marL="457200">
              <a:spcBef>
                <a:spcPts val="0"/>
              </a:spcBef>
              <a:buClr>
                <a:srgbClr val="000000"/>
              </a:buClr>
              <a:buSzPct val="100000"/>
              <a:buFont typeface="Arial"/>
              <a:buChar char="●"/>
            </a:pPr>
            <a:r>
              <a:rPr sz="1800" lang="en">
                <a:solidFill>
                  <a:srgbClr val="000000"/>
                </a:solidFill>
              </a:rPr>
              <a:t>Management Layer</a:t>
            </a:r>
          </a:p>
          <a:p>
            <a:pPr rtl="0" lvl="1" indent="-342900" marL="914400">
              <a:spcBef>
                <a:spcPts val="0"/>
              </a:spcBef>
              <a:buClr>
                <a:srgbClr val="000000"/>
              </a:buClr>
              <a:buSzPct val="100000"/>
              <a:buFont typeface="Arial"/>
              <a:buChar char="○"/>
            </a:pPr>
            <a:r>
              <a:rPr sz="1800" lang="en">
                <a:solidFill>
                  <a:srgbClr val="000000"/>
                </a:solidFill>
              </a:rPr>
              <a:t>Control all components</a:t>
            </a:r>
          </a:p>
          <a:p>
            <a:pPr rtl="0" lvl="1" indent="-342900" marL="914400">
              <a:spcBef>
                <a:spcPts val="0"/>
              </a:spcBef>
              <a:buClr>
                <a:srgbClr val="000000"/>
              </a:buClr>
              <a:buSzPct val="100000"/>
              <a:buFont typeface="Arial"/>
              <a:buChar char="○"/>
            </a:pPr>
            <a:r>
              <a:rPr sz="1800" lang="en">
                <a:solidFill>
                  <a:srgbClr val="000000"/>
                </a:solidFill>
              </a:rPr>
              <a:t>Collect metrics</a:t>
            </a:r>
          </a:p>
          <a:p>
            <a:pPr rtl="0" lvl="0" indent="-342900" marL="457200">
              <a:spcBef>
                <a:spcPts val="0"/>
              </a:spcBef>
              <a:buClr>
                <a:srgbClr val="B7B7B7"/>
              </a:buClr>
              <a:buSzPct val="100000"/>
              <a:buFont typeface="Arial"/>
              <a:buChar char="●"/>
            </a:pPr>
            <a:r>
              <a:rPr sz="1800" lang="en">
                <a:solidFill>
                  <a:srgbClr val="B7B7B7"/>
                </a:solidFill>
              </a:rPr>
              <a:t>User Interface</a:t>
            </a:r>
          </a:p>
          <a:p>
            <a:pPr rtl="0" lvl="1" indent="-342900" marL="914400">
              <a:spcBef>
                <a:spcPts val="0"/>
              </a:spcBef>
              <a:buClr>
                <a:srgbClr val="B7B7B7"/>
              </a:buClr>
              <a:buSzPct val="100000"/>
              <a:buFont typeface="Arial"/>
              <a:buChar char="○"/>
            </a:pPr>
            <a:r>
              <a:rPr sz="1800" lang="en">
                <a:solidFill>
                  <a:srgbClr val="B7B7B7"/>
                </a:solidFill>
              </a:rPr>
              <a:t>Visualize network</a:t>
            </a:r>
          </a:p>
          <a:p>
            <a:pPr rtl="0" lvl="1" indent="-342900" marL="914400">
              <a:spcBef>
                <a:spcPts val="0"/>
              </a:spcBef>
              <a:buClr>
                <a:srgbClr val="B7B7B7"/>
              </a:buClr>
              <a:buSzPct val="100000"/>
              <a:buFont typeface="Arial"/>
              <a:buChar char="○"/>
            </a:pPr>
            <a:r>
              <a:rPr sz="1800" lang="en">
                <a:solidFill>
                  <a:srgbClr val="B7B7B7"/>
                </a:solidFill>
              </a:rPr>
              <a:t>Present metrics to user</a:t>
            </a:r>
          </a:p>
          <a:p>
            <a:pPr rtl="0" lvl="1" indent="-342900" marL="914400">
              <a:spcBef>
                <a:spcPts val="0"/>
              </a:spcBef>
              <a:buClr>
                <a:srgbClr val="B7B7B7"/>
              </a:buClr>
              <a:buSzPct val="100000"/>
              <a:buFont typeface="Arial"/>
              <a:buChar char="○"/>
            </a:pPr>
            <a:r>
              <a:rPr sz="1800" lang="en">
                <a:solidFill>
                  <a:srgbClr val="B7B7B7"/>
                </a:solidFill>
              </a:rPr>
              <a:t>Input to control simulation</a:t>
            </a:r>
          </a:p>
        </p:txBody>
      </p:sp>
      <p:pic>
        <p:nvPicPr>
          <p:cNvPr id="142" name="Shape 142"/>
          <p:cNvPicPr preferRelativeResize="0"/>
          <p:nvPr/>
        </p:nvPicPr>
        <p:blipFill>
          <a:blip r:embed="rId3">
            <a:alphaModFix/>
          </a:blip>
          <a:stretch>
            <a:fillRect/>
          </a:stretch>
        </p:blipFill>
        <p:spPr>
          <a:xfrm>
            <a:off y="1349350" x="4762500"/>
            <a:ext cy="3333750" cx="39243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pic>
        <p:nvPicPr>
          <p:cNvPr id="147" name="Shape 147"/>
          <p:cNvPicPr preferRelativeResize="0"/>
          <p:nvPr/>
        </p:nvPicPr>
        <p:blipFill rotWithShape="1">
          <a:blip r:embed="rId3">
            <a:alphaModFix/>
          </a:blip>
          <a:srcRect t="29875" b="7176" r="0" l="0"/>
          <a:stretch/>
        </p:blipFill>
        <p:spPr>
          <a:xfrm>
            <a:off y="1895525" x="2268125"/>
            <a:ext cy="3030324" cx="6418675"/>
          </a:xfrm>
          <a:prstGeom prst="rect">
            <a:avLst/>
          </a:prstGeom>
          <a:noFill/>
          <a:ln>
            <a:noFill/>
          </a:ln>
        </p:spPr>
      </p:pic>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93700" marL="457200">
              <a:spcBef>
                <a:spcPts val="0"/>
              </a:spcBef>
              <a:buClr>
                <a:schemeClr val="dk1"/>
              </a:buClr>
              <a:buSzPct val="100000"/>
              <a:buFont typeface="Arial"/>
              <a:buChar char="●"/>
            </a:pPr>
            <a:r>
              <a:rPr sz="2600" lang="en"/>
              <a:t>Instantiate nodes</a:t>
            </a:r>
          </a:p>
          <a:p>
            <a:pPr rtl="0" lvl="0" indent="-393700" marL="457200">
              <a:spcBef>
                <a:spcPts val="0"/>
              </a:spcBef>
              <a:buClr>
                <a:schemeClr val="dk1"/>
              </a:buClr>
              <a:buSzPct val="100000"/>
              <a:buFont typeface="Arial"/>
              <a:buChar char="●"/>
            </a:pPr>
            <a:r>
              <a:rPr sz="2600" lang="en"/>
              <a:t>Controls the simulation</a:t>
            </a:r>
          </a:p>
          <a:p>
            <a:pPr rtl="0" lvl="0" indent="-393700" marL="457200">
              <a:spcBef>
                <a:spcPts val="0"/>
              </a:spcBef>
              <a:buClr>
                <a:schemeClr val="dk1"/>
              </a:buClr>
              <a:buSzPct val="100000"/>
              <a:buFont typeface="Arial"/>
              <a:buChar char="●"/>
            </a:pPr>
            <a:r>
              <a:rPr sz="2600" lang="en"/>
              <a:t>Collects and aggregate statistics</a:t>
            </a:r>
          </a:p>
        </p:txBody>
      </p:sp>
      <p:sp>
        <p:nvSpPr>
          <p:cNvPr id="149" name="Shape 149"/>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sz="3200" lang="en"/>
              <a:t>Anatomy of Simulator - Master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pic>
        <p:nvPicPr>
          <p:cNvPr id="154" name="Shape 154"/>
          <p:cNvPicPr preferRelativeResize="0"/>
          <p:nvPr/>
        </p:nvPicPr>
        <p:blipFill rotWithShape="1">
          <a:blip r:embed="rId3">
            <a:alphaModFix/>
          </a:blip>
          <a:srcRect t="29730" b="7320" r="0" l="0"/>
          <a:stretch/>
        </p:blipFill>
        <p:spPr>
          <a:xfrm>
            <a:off y="1898575" x="2274625"/>
            <a:ext cy="3027275" cx="6412175"/>
          </a:xfrm>
          <a:prstGeom prst="rect">
            <a:avLst/>
          </a:prstGeom>
          <a:noFill/>
          <a:ln>
            <a:noFill/>
          </a:ln>
        </p:spPr>
      </p:pic>
      <p:sp>
        <p:nvSpPr>
          <p:cNvPr id="155" name="Shape 1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93700" marL="457200">
              <a:spcBef>
                <a:spcPts val="0"/>
              </a:spcBef>
              <a:buClr>
                <a:schemeClr val="dk1"/>
              </a:buClr>
              <a:buSzPct val="100000"/>
              <a:buFont typeface="Arial"/>
              <a:buChar char="●"/>
            </a:pPr>
            <a:r>
              <a:rPr sz="2600" lang="en"/>
              <a:t>Connect every components of the system</a:t>
            </a:r>
          </a:p>
          <a:p>
            <a:pPr rtl="0" lvl="0" indent="-393700" marL="457200">
              <a:spcBef>
                <a:spcPts val="0"/>
              </a:spcBef>
              <a:buClr>
                <a:schemeClr val="dk1"/>
              </a:buClr>
              <a:buSzPct val="100000"/>
              <a:buFont typeface="Arial"/>
              <a:buChar char="●"/>
            </a:pPr>
            <a:r>
              <a:rPr sz="2600" lang="en"/>
              <a:t>Channel for control messages</a:t>
            </a:r>
          </a:p>
          <a:p>
            <a:pPr rtl="0" lvl="0" indent="-393700" marL="457200">
              <a:spcBef>
                <a:spcPts val="0"/>
              </a:spcBef>
              <a:buClr>
                <a:schemeClr val="dk1"/>
              </a:buClr>
              <a:buSzPct val="100000"/>
              <a:buFont typeface="Arial"/>
              <a:buChar char="●"/>
            </a:pPr>
            <a:r>
              <a:rPr sz="2600" lang="en"/>
              <a:t>Channel for performance metrics</a:t>
            </a:r>
          </a:p>
        </p:txBody>
      </p:sp>
      <p:sp>
        <p:nvSpPr>
          <p:cNvPr id="156" name="Shape 156"/>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sz="3200" lang="en"/>
              <a:t>Anatomy of Simulator - Message Bus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pic>
        <p:nvPicPr>
          <p:cNvPr id="161" name="Shape 161"/>
          <p:cNvPicPr preferRelativeResize="0"/>
          <p:nvPr/>
        </p:nvPicPr>
        <p:blipFill rotWithShape="1">
          <a:blip r:embed="rId3">
            <a:alphaModFix/>
          </a:blip>
          <a:srcRect t="28934" b="7318" r="0" l="0"/>
          <a:stretch/>
        </p:blipFill>
        <p:spPr>
          <a:xfrm>
            <a:off y="1846925" x="2246750"/>
            <a:ext cy="3078925" cx="6440051"/>
          </a:xfrm>
          <a:prstGeom prst="rect">
            <a:avLst/>
          </a:prstGeom>
          <a:noFill/>
          <a:ln>
            <a:noFill/>
          </a:ln>
        </p:spPr>
      </p:pic>
      <p:sp>
        <p:nvSpPr>
          <p:cNvPr id="162" name="Shape 1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93700" marL="457200">
              <a:spcBef>
                <a:spcPts val="0"/>
              </a:spcBef>
              <a:buClr>
                <a:schemeClr val="dk1"/>
              </a:buClr>
              <a:buSzPct val="100000"/>
              <a:buFont typeface="Arial"/>
              <a:buChar char="●"/>
            </a:pPr>
            <a:r>
              <a:rPr sz="2600" lang="en"/>
              <a:t>Represent one machine in deployment</a:t>
            </a:r>
          </a:p>
          <a:p>
            <a:pPr rtl="0" lvl="0" indent="-393700" marL="457200">
              <a:spcBef>
                <a:spcPts val="0"/>
              </a:spcBef>
              <a:buClr>
                <a:schemeClr val="dk1"/>
              </a:buClr>
              <a:buSzPct val="100000"/>
              <a:buFont typeface="Arial"/>
              <a:buChar char="●"/>
            </a:pPr>
            <a:r>
              <a:rPr sz="2600" lang="en"/>
              <a:t>Composite nodes</a:t>
            </a:r>
          </a:p>
          <a:p>
            <a:pPr rtl="0" lvl="0" indent="-393700" marL="457200">
              <a:spcBef>
                <a:spcPts val="0"/>
              </a:spcBef>
              <a:buClr>
                <a:schemeClr val="dk1"/>
              </a:buClr>
              <a:buSzPct val="100000"/>
              <a:buFont typeface="Arial"/>
              <a:buChar char="●"/>
            </a:pPr>
            <a:r>
              <a:rPr sz="2600" lang="en"/>
              <a:t>Be Configurable during runtime</a:t>
            </a:r>
          </a:p>
        </p:txBody>
      </p:sp>
      <p:sp>
        <p:nvSpPr>
          <p:cNvPr id="163" name="Shape 163"/>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sz="3200" lang="en"/>
              <a:t>Anatomy of Simulator - Node Container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Agenda</a:t>
            </a:r>
          </a:p>
        </p:txBody>
      </p:sp>
      <p:sp>
        <p:nvSpPr>
          <p:cNvPr id="40" name="Shape 40"/>
          <p:cNvSpPr txBox="1"/>
          <p:nvPr>
            <p:ph idx="1" type="body"/>
          </p:nvPr>
        </p:nvSpPr>
        <p:spPr>
          <a:xfrm>
            <a:off y="1370575" x="457200"/>
            <a:ext cy="3257699"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00000"/>
              <a:buFont typeface="Arial"/>
              <a:buChar char="●"/>
            </a:pPr>
            <a:r>
              <a:rPr sz="2400" lang="en"/>
              <a:t>Introduction</a:t>
            </a:r>
          </a:p>
          <a:p>
            <a:pPr rtl="0" lvl="0" indent="-381000" marL="457200">
              <a:lnSpc>
                <a:spcPct val="100000"/>
              </a:lnSpc>
              <a:spcBef>
                <a:spcPts val="0"/>
              </a:spcBef>
              <a:buClr>
                <a:schemeClr val="dk1"/>
              </a:buClr>
              <a:buSzPct val="100000"/>
              <a:buFont typeface="Arial"/>
              <a:buChar char="●"/>
            </a:pPr>
            <a:r>
              <a:rPr sz="2400" lang="en"/>
              <a:t>System Design and Implementation</a:t>
            </a:r>
          </a:p>
          <a:p>
            <a:pPr rtl="0" lvl="0" indent="-381000" marL="457200">
              <a:lnSpc>
                <a:spcPct val="100000"/>
              </a:lnSpc>
              <a:spcBef>
                <a:spcPts val="0"/>
              </a:spcBef>
              <a:buClr>
                <a:schemeClr val="dk1"/>
              </a:buClr>
              <a:buSzPct val="100000"/>
              <a:buFont typeface="Arial"/>
              <a:buChar char="●"/>
            </a:pPr>
            <a:r>
              <a:rPr sz="2400" lang="en"/>
              <a:t>Demo</a:t>
            </a:r>
          </a:p>
          <a:p>
            <a:pPr rtl="0" lvl="0" indent="-381000" marL="457200">
              <a:lnSpc>
                <a:spcPct val="100000"/>
              </a:lnSpc>
              <a:spcBef>
                <a:spcPts val="0"/>
              </a:spcBef>
              <a:buClr>
                <a:schemeClr val="dk1"/>
              </a:buClr>
              <a:buSzPct val="100000"/>
              <a:buFont typeface="Arial"/>
              <a:buChar char="●"/>
            </a:pPr>
            <a:r>
              <a:rPr sz="2400" lang="en"/>
              <a:t>System Limitations</a:t>
            </a:r>
          </a:p>
          <a:p>
            <a:pPr rtl="0" lvl="0" indent="-381000" marL="457200">
              <a:lnSpc>
                <a:spcPct val="100000"/>
              </a:lnSpc>
              <a:spcBef>
                <a:spcPts val="0"/>
              </a:spcBef>
              <a:buClr>
                <a:schemeClr val="dk1"/>
              </a:buClr>
              <a:buSzPct val="100000"/>
              <a:buFont typeface="Arial"/>
              <a:buChar char="●"/>
            </a:pPr>
            <a:r>
              <a:rPr sz="2400" lang="en"/>
              <a:t>Future Work</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Anatomy of Simulator</a:t>
            </a:r>
          </a:p>
        </p:txBody>
      </p:sp>
      <p:sp>
        <p:nvSpPr>
          <p:cNvPr id="169" name="Shape 16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rgbClr val="B7B7B7"/>
              </a:buClr>
              <a:buSzPct val="100000"/>
              <a:buFont typeface="Arial"/>
              <a:buChar char="●"/>
            </a:pPr>
            <a:r>
              <a:rPr sz="1800" lang="en">
                <a:solidFill>
                  <a:srgbClr val="B7B7B7"/>
                </a:solidFill>
              </a:rPr>
              <a:t>Data Layer</a:t>
            </a:r>
          </a:p>
          <a:p>
            <a:pPr rtl="0" lvl="1" indent="-342900" marL="914400">
              <a:spcBef>
                <a:spcPts val="0"/>
              </a:spcBef>
              <a:buClr>
                <a:srgbClr val="B7B7B7"/>
              </a:buClr>
              <a:buSzPct val="100000"/>
              <a:buFont typeface="Arial"/>
              <a:buChar char="○"/>
            </a:pPr>
            <a:r>
              <a:rPr sz="1800" lang="en">
                <a:solidFill>
                  <a:srgbClr val="B7B7B7"/>
                </a:solidFill>
              </a:rPr>
              <a:t>Generate traffic</a:t>
            </a:r>
          </a:p>
          <a:p>
            <a:pPr rtl="0" lvl="1" indent="-342900" marL="914400">
              <a:spcBef>
                <a:spcPts val="0"/>
              </a:spcBef>
              <a:buClr>
                <a:srgbClr val="B7B7B7"/>
              </a:buClr>
              <a:buSzPct val="100000"/>
              <a:buFont typeface="Arial"/>
              <a:buChar char="○"/>
            </a:pPr>
            <a:r>
              <a:rPr sz="1800" lang="en">
                <a:solidFill>
                  <a:srgbClr val="B7B7B7"/>
                </a:solidFill>
              </a:rPr>
              <a:t>Process and deliver to clients</a:t>
            </a:r>
          </a:p>
          <a:p>
            <a:pPr rtl="0" lvl="0" indent="-342900" marL="457200">
              <a:spcBef>
                <a:spcPts val="0"/>
              </a:spcBef>
              <a:buClr>
                <a:srgbClr val="B7B7B7"/>
              </a:buClr>
              <a:buSzPct val="100000"/>
              <a:buFont typeface="Arial"/>
              <a:buChar char="●"/>
            </a:pPr>
            <a:r>
              <a:rPr sz="1800" lang="en">
                <a:solidFill>
                  <a:srgbClr val="B7B7B7"/>
                </a:solidFill>
              </a:rPr>
              <a:t>Management Layer</a:t>
            </a:r>
          </a:p>
          <a:p>
            <a:pPr rtl="0" lvl="1" indent="-342900" marL="914400">
              <a:spcBef>
                <a:spcPts val="0"/>
              </a:spcBef>
              <a:buClr>
                <a:srgbClr val="B7B7B7"/>
              </a:buClr>
              <a:buSzPct val="100000"/>
              <a:buFont typeface="Arial"/>
              <a:buChar char="○"/>
            </a:pPr>
            <a:r>
              <a:rPr sz="1800" lang="en">
                <a:solidFill>
                  <a:srgbClr val="B7B7B7"/>
                </a:solidFill>
              </a:rPr>
              <a:t>Control all components</a:t>
            </a:r>
          </a:p>
          <a:p>
            <a:pPr rtl="0" lvl="1" indent="-342900" marL="914400">
              <a:spcBef>
                <a:spcPts val="0"/>
              </a:spcBef>
              <a:buClr>
                <a:srgbClr val="B7B7B7"/>
              </a:buClr>
              <a:buSzPct val="100000"/>
              <a:buFont typeface="Arial"/>
              <a:buChar char="○"/>
            </a:pPr>
            <a:r>
              <a:rPr sz="1800" lang="en">
                <a:solidFill>
                  <a:srgbClr val="B7B7B7"/>
                </a:solidFill>
              </a:rPr>
              <a:t>Collect metrics</a:t>
            </a:r>
          </a:p>
          <a:p>
            <a:pPr rtl="0" lvl="0" indent="-342900" marL="457200">
              <a:spcBef>
                <a:spcPts val="0"/>
              </a:spcBef>
              <a:buClr>
                <a:srgbClr val="000000"/>
              </a:buClr>
              <a:buSzPct val="100000"/>
              <a:buFont typeface="Arial"/>
              <a:buChar char="●"/>
            </a:pPr>
            <a:r>
              <a:rPr sz="1800" lang="en">
                <a:solidFill>
                  <a:srgbClr val="000000"/>
                </a:solidFill>
              </a:rPr>
              <a:t>User Interface</a:t>
            </a:r>
          </a:p>
          <a:p>
            <a:pPr rtl="0" lvl="1" indent="-342900" marL="914400">
              <a:spcBef>
                <a:spcPts val="0"/>
              </a:spcBef>
              <a:buClr>
                <a:srgbClr val="000000"/>
              </a:buClr>
              <a:buSzPct val="100000"/>
              <a:buFont typeface="Arial"/>
              <a:buChar char="○"/>
            </a:pPr>
            <a:r>
              <a:rPr sz="1800" lang="en">
                <a:solidFill>
                  <a:srgbClr val="000000"/>
                </a:solidFill>
              </a:rPr>
              <a:t>Input to control simulation</a:t>
            </a:r>
          </a:p>
          <a:p>
            <a:pPr rtl="0" lvl="1" indent="-342900" marL="914400">
              <a:spcBef>
                <a:spcPts val="0"/>
              </a:spcBef>
              <a:buClr>
                <a:srgbClr val="999999"/>
              </a:buClr>
              <a:buSzPct val="100000"/>
              <a:buFont typeface="Arial"/>
              <a:buChar char="○"/>
            </a:pPr>
            <a:r>
              <a:rPr sz="1800" lang="en">
                <a:solidFill>
                  <a:srgbClr val="999999"/>
                </a:solidFill>
              </a:rPr>
              <a:t>Visualize network</a:t>
            </a:r>
          </a:p>
          <a:p>
            <a:pPr rtl="0" lvl="1" indent="-342900" marL="914400">
              <a:spcBef>
                <a:spcPts val="0"/>
              </a:spcBef>
              <a:buClr>
                <a:srgbClr val="999999"/>
              </a:buClr>
              <a:buSzPct val="100000"/>
              <a:buFont typeface="Arial"/>
              <a:buChar char="○"/>
            </a:pPr>
            <a:r>
              <a:rPr sz="1800" lang="en">
                <a:solidFill>
                  <a:srgbClr val="999999"/>
                </a:solidFill>
              </a:rPr>
              <a:t>Present metrics to user</a:t>
            </a:r>
          </a:p>
        </p:txBody>
      </p:sp>
      <p:pic>
        <p:nvPicPr>
          <p:cNvPr id="170" name="Shape 170"/>
          <p:cNvPicPr preferRelativeResize="0"/>
          <p:nvPr/>
        </p:nvPicPr>
        <p:blipFill>
          <a:blip r:embed="rId3">
            <a:alphaModFix/>
          </a:blip>
          <a:stretch>
            <a:fillRect/>
          </a:stretch>
        </p:blipFill>
        <p:spPr>
          <a:xfrm>
            <a:off y="1950787" x="4733725"/>
            <a:ext cy="1989276" cx="4060473"/>
          </a:xfrm>
          <a:prstGeom prst="rect">
            <a:avLst/>
          </a:prstGeom>
          <a:noFill/>
          <a:ln w="28575" cap="flat">
            <a:solidFill>
              <a:srgbClr val="000000"/>
            </a:solidFill>
            <a:prstDash val="solid"/>
            <a:round/>
            <a:headEnd w="med" len="med" type="none"/>
            <a:tailEnd w="med" len="med" type="none"/>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pic>
        <p:nvPicPr>
          <p:cNvPr id="175" name="Shape 175"/>
          <p:cNvPicPr preferRelativeResize="0"/>
          <p:nvPr/>
        </p:nvPicPr>
        <p:blipFill>
          <a:blip r:embed="rId3">
            <a:alphaModFix/>
          </a:blip>
          <a:stretch>
            <a:fillRect/>
          </a:stretch>
        </p:blipFill>
        <p:spPr>
          <a:xfrm>
            <a:off y="1935262" x="4733724"/>
            <a:ext cy="2020345" cx="4060475"/>
          </a:xfrm>
          <a:prstGeom prst="rect">
            <a:avLst/>
          </a:prstGeom>
          <a:noFill/>
          <a:ln w="28575" cap="flat">
            <a:solidFill>
              <a:srgbClr val="000000"/>
            </a:solidFill>
            <a:prstDash val="solid"/>
            <a:round/>
            <a:headEnd w="med" len="med" type="none"/>
            <a:tailEnd w="med" len="med" type="none"/>
          </a:ln>
        </p:spPr>
      </p:pic>
      <p:sp>
        <p:nvSpPr>
          <p:cNvPr id="176" name="Shape 176"/>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Anatomy of Simulator</a:t>
            </a:r>
          </a:p>
        </p:txBody>
      </p:sp>
      <p:sp>
        <p:nvSpPr>
          <p:cNvPr id="177" name="Shape 1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rgbClr val="B7B7B7"/>
              </a:buClr>
              <a:buSzPct val="100000"/>
              <a:buFont typeface="Arial"/>
              <a:buChar char="●"/>
            </a:pPr>
            <a:r>
              <a:rPr sz="1800" lang="en">
                <a:solidFill>
                  <a:srgbClr val="B7B7B7"/>
                </a:solidFill>
              </a:rPr>
              <a:t>Data Layer</a:t>
            </a:r>
          </a:p>
          <a:p>
            <a:pPr rtl="0" lvl="1" indent="-342900" marL="914400">
              <a:spcBef>
                <a:spcPts val="0"/>
              </a:spcBef>
              <a:buClr>
                <a:srgbClr val="B7B7B7"/>
              </a:buClr>
              <a:buSzPct val="100000"/>
              <a:buFont typeface="Arial"/>
              <a:buChar char="○"/>
            </a:pPr>
            <a:r>
              <a:rPr sz="1800" lang="en">
                <a:solidFill>
                  <a:srgbClr val="B7B7B7"/>
                </a:solidFill>
              </a:rPr>
              <a:t>Generate traffic</a:t>
            </a:r>
          </a:p>
          <a:p>
            <a:pPr rtl="0" lvl="1" indent="-342900" marL="914400">
              <a:spcBef>
                <a:spcPts val="0"/>
              </a:spcBef>
              <a:buClr>
                <a:srgbClr val="B7B7B7"/>
              </a:buClr>
              <a:buSzPct val="100000"/>
              <a:buFont typeface="Arial"/>
              <a:buChar char="○"/>
            </a:pPr>
            <a:r>
              <a:rPr sz="1800" lang="en">
                <a:solidFill>
                  <a:srgbClr val="B7B7B7"/>
                </a:solidFill>
              </a:rPr>
              <a:t>Process and deliver to clients</a:t>
            </a:r>
          </a:p>
          <a:p>
            <a:pPr rtl="0" lvl="0" indent="-342900" marL="457200">
              <a:spcBef>
                <a:spcPts val="0"/>
              </a:spcBef>
              <a:buClr>
                <a:srgbClr val="B7B7B7"/>
              </a:buClr>
              <a:buSzPct val="100000"/>
              <a:buFont typeface="Arial"/>
              <a:buChar char="●"/>
            </a:pPr>
            <a:r>
              <a:rPr sz="1800" lang="en">
                <a:solidFill>
                  <a:srgbClr val="B7B7B7"/>
                </a:solidFill>
              </a:rPr>
              <a:t>Management Layer</a:t>
            </a:r>
          </a:p>
          <a:p>
            <a:pPr rtl="0" lvl="1" indent="-342900" marL="914400">
              <a:spcBef>
                <a:spcPts val="0"/>
              </a:spcBef>
              <a:buClr>
                <a:srgbClr val="B7B7B7"/>
              </a:buClr>
              <a:buSzPct val="100000"/>
              <a:buFont typeface="Arial"/>
              <a:buChar char="○"/>
            </a:pPr>
            <a:r>
              <a:rPr sz="1800" lang="en">
                <a:solidFill>
                  <a:srgbClr val="B7B7B7"/>
                </a:solidFill>
              </a:rPr>
              <a:t>Control all components</a:t>
            </a:r>
          </a:p>
          <a:p>
            <a:pPr rtl="0" lvl="1" indent="-342900" marL="914400">
              <a:spcBef>
                <a:spcPts val="0"/>
              </a:spcBef>
              <a:buClr>
                <a:srgbClr val="B7B7B7"/>
              </a:buClr>
              <a:buSzPct val="100000"/>
              <a:buFont typeface="Arial"/>
              <a:buChar char="○"/>
            </a:pPr>
            <a:r>
              <a:rPr sz="1800" lang="en">
                <a:solidFill>
                  <a:srgbClr val="B7B7B7"/>
                </a:solidFill>
              </a:rPr>
              <a:t>Collect metrics</a:t>
            </a:r>
          </a:p>
          <a:p>
            <a:pPr rtl="0" lvl="0" indent="-342900" marL="457200">
              <a:spcBef>
                <a:spcPts val="0"/>
              </a:spcBef>
              <a:buClr>
                <a:srgbClr val="000000"/>
              </a:buClr>
              <a:buSzPct val="100000"/>
              <a:buFont typeface="Arial"/>
              <a:buChar char="●"/>
            </a:pPr>
            <a:r>
              <a:rPr sz="1800" lang="en">
                <a:solidFill>
                  <a:srgbClr val="000000"/>
                </a:solidFill>
              </a:rPr>
              <a:t>User Interface</a:t>
            </a:r>
          </a:p>
          <a:p>
            <a:pPr rtl="0" lvl="1" indent="-342900" marL="914400">
              <a:spcBef>
                <a:spcPts val="0"/>
              </a:spcBef>
              <a:buClr>
                <a:srgbClr val="000000"/>
              </a:buClr>
              <a:buSzPct val="100000"/>
              <a:buFont typeface="Arial"/>
              <a:buChar char="○"/>
            </a:pPr>
            <a:r>
              <a:rPr sz="1800" lang="en">
                <a:solidFill>
                  <a:srgbClr val="000000"/>
                </a:solidFill>
              </a:rPr>
              <a:t>Input to control simulation</a:t>
            </a:r>
          </a:p>
          <a:p>
            <a:pPr rtl="0" lvl="1" indent="-342900" marL="914400">
              <a:spcBef>
                <a:spcPts val="0"/>
              </a:spcBef>
              <a:buClr>
                <a:srgbClr val="000000"/>
              </a:buClr>
              <a:buSzPct val="100000"/>
              <a:buFont typeface="Arial"/>
              <a:buChar char="○"/>
            </a:pPr>
            <a:r>
              <a:rPr sz="1800" lang="en">
                <a:solidFill>
                  <a:srgbClr val="000000"/>
                </a:solidFill>
              </a:rPr>
              <a:t>Visualize network</a:t>
            </a:r>
          </a:p>
          <a:p>
            <a:pPr rtl="0" lvl="1" indent="-342900" marL="914400">
              <a:spcBef>
                <a:spcPts val="0"/>
              </a:spcBef>
              <a:buClr>
                <a:srgbClr val="999999"/>
              </a:buClr>
              <a:buSzPct val="100000"/>
              <a:buFont typeface="Arial"/>
              <a:buChar char="○"/>
            </a:pPr>
            <a:r>
              <a:rPr sz="1800" lang="en">
                <a:solidFill>
                  <a:srgbClr val="999999"/>
                </a:solidFill>
              </a:rPr>
              <a:t>Present metrics to user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pic>
        <p:nvPicPr>
          <p:cNvPr id="182" name="Shape 182"/>
          <p:cNvPicPr preferRelativeResize="0"/>
          <p:nvPr/>
        </p:nvPicPr>
        <p:blipFill>
          <a:blip r:embed="rId3">
            <a:alphaModFix/>
          </a:blip>
          <a:stretch>
            <a:fillRect/>
          </a:stretch>
        </p:blipFill>
        <p:spPr>
          <a:xfrm>
            <a:off y="1940896" x="4733725"/>
            <a:ext cy="2009071" cx="4060476"/>
          </a:xfrm>
          <a:prstGeom prst="rect">
            <a:avLst/>
          </a:prstGeom>
          <a:noFill/>
          <a:ln>
            <a:noFill/>
          </a:ln>
        </p:spPr>
      </p:pic>
      <p:sp>
        <p:nvSpPr>
          <p:cNvPr id="183" name="Shape 183"/>
          <p:cNvSpPr txBox="1"/>
          <p:nvPr>
            <p:ph type="title"/>
          </p:nvPr>
        </p:nvSpPr>
        <p:spPr>
          <a:xfrm>
            <a:off y="205974" x="457200"/>
            <a:ext cy="994200" cx="8229600"/>
          </a:xfrm>
          <a:prstGeom prst="rect">
            <a:avLst/>
          </a:prstGeom>
        </p:spPr>
        <p:txBody>
          <a:bodyPr bIns="91425" rIns="91425" lIns="91425" tIns="91425" anchor="b" anchorCtr="0">
            <a:noAutofit/>
          </a:bodyPr>
          <a:lstStyle/>
          <a:p>
            <a:pPr rtl="0" lvl="0">
              <a:spcBef>
                <a:spcPts val="0"/>
              </a:spcBef>
              <a:buNone/>
            </a:pPr>
            <a:r>
              <a:rPr lang="en"/>
              <a:t>Anatomy of Simulator</a:t>
            </a:r>
          </a:p>
        </p:txBody>
      </p:sp>
      <p:sp>
        <p:nvSpPr>
          <p:cNvPr id="184" name="Shape 1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rgbClr val="B7B7B7"/>
              </a:buClr>
              <a:buSzPct val="100000"/>
              <a:buFont typeface="Arial"/>
              <a:buChar char="●"/>
            </a:pPr>
            <a:r>
              <a:rPr sz="1800" lang="en">
                <a:solidFill>
                  <a:srgbClr val="B7B7B7"/>
                </a:solidFill>
              </a:rPr>
              <a:t>Data Layer</a:t>
            </a:r>
          </a:p>
          <a:p>
            <a:pPr rtl="0" lvl="1" indent="-342900" marL="914400">
              <a:spcBef>
                <a:spcPts val="0"/>
              </a:spcBef>
              <a:buClr>
                <a:srgbClr val="B7B7B7"/>
              </a:buClr>
              <a:buSzPct val="100000"/>
              <a:buFont typeface="Arial"/>
              <a:buChar char="○"/>
            </a:pPr>
            <a:r>
              <a:rPr sz="1800" lang="en">
                <a:solidFill>
                  <a:srgbClr val="B7B7B7"/>
                </a:solidFill>
              </a:rPr>
              <a:t>Generate traffic</a:t>
            </a:r>
          </a:p>
          <a:p>
            <a:pPr rtl="0" lvl="1" indent="-342900" marL="914400">
              <a:spcBef>
                <a:spcPts val="0"/>
              </a:spcBef>
              <a:buClr>
                <a:srgbClr val="B7B7B7"/>
              </a:buClr>
              <a:buSzPct val="100000"/>
              <a:buFont typeface="Arial"/>
              <a:buChar char="○"/>
            </a:pPr>
            <a:r>
              <a:rPr sz="1800" lang="en">
                <a:solidFill>
                  <a:srgbClr val="B7B7B7"/>
                </a:solidFill>
              </a:rPr>
              <a:t>Process and deliver to clients</a:t>
            </a:r>
          </a:p>
          <a:p>
            <a:pPr rtl="0" lvl="0" indent="-342900" marL="457200">
              <a:spcBef>
                <a:spcPts val="0"/>
              </a:spcBef>
              <a:buClr>
                <a:srgbClr val="B7B7B7"/>
              </a:buClr>
              <a:buSzPct val="100000"/>
              <a:buFont typeface="Arial"/>
              <a:buChar char="●"/>
            </a:pPr>
            <a:r>
              <a:rPr sz="1800" lang="en">
                <a:solidFill>
                  <a:srgbClr val="B7B7B7"/>
                </a:solidFill>
              </a:rPr>
              <a:t>Management Layer</a:t>
            </a:r>
          </a:p>
          <a:p>
            <a:pPr rtl="0" lvl="1" indent="-342900" marL="914400">
              <a:spcBef>
                <a:spcPts val="0"/>
              </a:spcBef>
              <a:buClr>
                <a:srgbClr val="B7B7B7"/>
              </a:buClr>
              <a:buSzPct val="100000"/>
              <a:buFont typeface="Arial"/>
              <a:buChar char="○"/>
            </a:pPr>
            <a:r>
              <a:rPr sz="1800" lang="en">
                <a:solidFill>
                  <a:srgbClr val="B7B7B7"/>
                </a:solidFill>
              </a:rPr>
              <a:t>Control all components</a:t>
            </a:r>
          </a:p>
          <a:p>
            <a:pPr rtl="0" lvl="1" indent="-342900" marL="914400">
              <a:spcBef>
                <a:spcPts val="0"/>
              </a:spcBef>
              <a:buClr>
                <a:srgbClr val="B7B7B7"/>
              </a:buClr>
              <a:buSzPct val="100000"/>
              <a:buFont typeface="Arial"/>
              <a:buChar char="○"/>
            </a:pPr>
            <a:r>
              <a:rPr sz="1800" lang="en">
                <a:solidFill>
                  <a:srgbClr val="B7B7B7"/>
                </a:solidFill>
              </a:rPr>
              <a:t>Collect metrics</a:t>
            </a:r>
          </a:p>
          <a:p>
            <a:pPr rtl="0" lvl="0" indent="-342900" marL="457200">
              <a:spcBef>
                <a:spcPts val="0"/>
              </a:spcBef>
              <a:buClr>
                <a:srgbClr val="000000"/>
              </a:buClr>
              <a:buSzPct val="100000"/>
              <a:buFont typeface="Arial"/>
              <a:buChar char="●"/>
            </a:pPr>
            <a:r>
              <a:rPr sz="1800" lang="en">
                <a:solidFill>
                  <a:srgbClr val="000000"/>
                </a:solidFill>
              </a:rPr>
              <a:t>User Interface</a:t>
            </a:r>
          </a:p>
          <a:p>
            <a:pPr rtl="0" lvl="1" indent="-342900" marL="914400">
              <a:spcBef>
                <a:spcPts val="0"/>
              </a:spcBef>
              <a:buClr>
                <a:srgbClr val="000000"/>
              </a:buClr>
              <a:buSzPct val="100000"/>
              <a:buFont typeface="Arial"/>
              <a:buChar char="○"/>
            </a:pPr>
            <a:r>
              <a:rPr sz="1800" lang="en">
                <a:solidFill>
                  <a:srgbClr val="000000"/>
                </a:solidFill>
              </a:rPr>
              <a:t>Input to control simulation</a:t>
            </a:r>
          </a:p>
          <a:p>
            <a:pPr rtl="0" lvl="1" indent="-342900" marL="914400">
              <a:spcBef>
                <a:spcPts val="0"/>
              </a:spcBef>
              <a:buClr>
                <a:srgbClr val="000000"/>
              </a:buClr>
              <a:buSzPct val="100000"/>
              <a:buFont typeface="Arial"/>
              <a:buChar char="○"/>
            </a:pPr>
            <a:r>
              <a:rPr sz="1800" lang="en">
                <a:solidFill>
                  <a:srgbClr val="000000"/>
                </a:solidFill>
              </a:rPr>
              <a:t>Visualize network</a:t>
            </a:r>
          </a:p>
          <a:p>
            <a:pPr rtl="0" lvl="1" indent="-342900" marL="914400">
              <a:spcBef>
                <a:spcPts val="0"/>
              </a:spcBef>
              <a:buClr>
                <a:srgbClr val="000000"/>
              </a:buClr>
              <a:buSzPct val="100000"/>
              <a:buFont typeface="Arial"/>
              <a:buChar char="○"/>
            </a:pPr>
            <a:r>
              <a:rPr sz="1800" lang="en">
                <a:solidFill>
                  <a:srgbClr val="000000"/>
                </a:solidFill>
              </a:rPr>
              <a:t>Present metrics to user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Controlling Simulation</a:t>
            </a:r>
          </a:p>
        </p:txBody>
      </p:sp>
      <p:sp>
        <p:nvSpPr>
          <p:cNvPr id="190" name="Shape 1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Work Specification</a:t>
            </a:r>
          </a:p>
          <a:p>
            <a:pPr rtl="0" lvl="1" indent="-381000" marL="914400">
              <a:spcBef>
                <a:spcPts val="0"/>
              </a:spcBef>
              <a:buClr>
                <a:schemeClr val="dk1"/>
              </a:buClr>
              <a:buSzPct val="100000"/>
              <a:buFont typeface="Courier New"/>
              <a:buChar char="o"/>
            </a:pPr>
            <a:r>
              <a:rPr sz="2400" lang="en"/>
              <a:t>Start </a:t>
            </a:r>
            <a:r>
              <a:rPr lang="en"/>
              <a:t>Simulation</a:t>
            </a:r>
          </a:p>
          <a:p>
            <a:pPr rtl="0" lvl="1" indent="-381000" marL="914400">
              <a:spcBef>
                <a:spcPts val="0"/>
              </a:spcBef>
              <a:buClr>
                <a:schemeClr val="dk1"/>
              </a:buClr>
              <a:buSzPct val="100000"/>
              <a:buFont typeface="Courier New"/>
              <a:buChar char="o"/>
            </a:pPr>
            <a:r>
              <a:rPr sz="2400" lang="en"/>
              <a:t>Stop </a:t>
            </a:r>
            <a:r>
              <a:rPr lang="en"/>
              <a:t>Simulation</a:t>
            </a:r>
          </a:p>
          <a:p>
            <a:pPr lvl="0" indent="-419100" marL="457200">
              <a:spcBef>
                <a:spcPts val="0"/>
              </a:spcBef>
              <a:buClr>
                <a:schemeClr val="dk1"/>
              </a:buClr>
              <a:buSzPct val="100000"/>
              <a:buFont typeface="Arial"/>
              <a:buChar char="●"/>
            </a:pPr>
            <a:r>
              <a:rPr lang="en"/>
              <a:t>Reset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Work Specification Format - Simple</a:t>
            </a:r>
          </a:p>
        </p:txBody>
      </p:sp>
      <p:sp>
        <p:nvSpPr>
          <p:cNvPr id="196" name="Shape 196"/>
          <p:cNvSpPr txBox="1"/>
          <p:nvPr>
            <p:ph idx="1" type="body"/>
          </p:nvPr>
        </p:nvSpPr>
        <p:spPr>
          <a:xfrm>
            <a:off y="1131550" x="343900"/>
            <a:ext cy="3986999" cx="3632699"/>
          </a:xfrm>
          <a:prstGeom prst="rect">
            <a:avLst/>
          </a:prstGeom>
        </p:spPr>
        <p:txBody>
          <a:bodyPr bIns="91425" rIns="91425" lIns="91425" tIns="91425" anchor="t" anchorCtr="0">
            <a:noAutofit/>
          </a:bodyPr>
          <a:lstStyle/>
          <a:p>
            <a:pPr rtl="0" lvl="0">
              <a:spcBef>
                <a:spcPts val="0"/>
              </a:spcBef>
              <a:buClr>
                <a:schemeClr val="dk1"/>
              </a:buClr>
              <a:buSzPct val="137500"/>
              <a:buFont typeface="Arial"/>
              <a:buNone/>
            </a:pPr>
            <a:r>
              <a:rPr sz="800" lang="en"/>
              <a:t>{</a:t>
            </a:r>
          </a:p>
          <a:p>
            <a:pPr rtl="0" lvl="0">
              <a:spcBef>
                <a:spcPts val="0"/>
              </a:spcBef>
              <a:buClr>
                <a:schemeClr val="dk1"/>
              </a:buClr>
              <a:buSzPct val="137500"/>
              <a:buFont typeface="Arial"/>
              <a:buNone/>
            </a:pPr>
            <a:r>
              <a:rPr sz="800" lang="en"/>
              <a:t>    "SimId":"demo",</a:t>
            </a:r>
          </a:p>
          <a:p>
            <a:pPr rtl="0" lvl="0">
              <a:spcBef>
                <a:spcPts val="0"/>
              </a:spcBef>
              <a:buClr>
                <a:schemeClr val="dk1"/>
              </a:buClr>
              <a:buSzPct val="137500"/>
              <a:buFont typeface="Arial"/>
              <a:buNone/>
            </a:pPr>
            <a:r>
              <a:rPr sz="800" lang="en"/>
              <a:t>    "StreamList":</a:t>
            </a:r>
          </a:p>
          <a:p>
            <a:pPr rtl="0" lvl="0">
              <a:spcBef>
                <a:spcPts val="0"/>
              </a:spcBef>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r>
              <a:rPr b="1" sz="800" lang="en"/>
              <a:t>"StreamId":"Stream1",</a:t>
            </a:r>
          </a:p>
          <a:p>
            <a:pPr rtl="0" lvl="0">
              <a:spcBef>
                <a:spcPts val="0"/>
              </a:spcBef>
              <a:buClr>
                <a:schemeClr val="dk1"/>
              </a:buClr>
              <a:buSzPct val="137500"/>
              <a:buFont typeface="Arial"/>
              <a:buNone/>
            </a:pPr>
            <a:r>
              <a:rPr sz="800" lang="en"/>
              <a:t>            "DataSize":"20000000",</a:t>
            </a:r>
          </a:p>
          <a:p>
            <a:pPr rtl="0" lvl="0">
              <a:spcBef>
                <a:spcPts val="0"/>
              </a:spcBef>
              <a:buClr>
                <a:schemeClr val="dk1"/>
              </a:buClr>
              <a:buSzPct val="137500"/>
              <a:buFont typeface="Arial"/>
              <a:buNone/>
            </a:pPr>
            <a:r>
              <a:rPr sz="800" lang="en"/>
              <a:t>            "KiloBitRate":"1000",</a:t>
            </a:r>
          </a:p>
          <a:p>
            <a:pPr rtl="0" lvl="0">
              <a:spcBef>
                <a:spcPts val="0"/>
              </a:spcBef>
              <a:buClr>
                <a:schemeClr val="dk1"/>
              </a:buClr>
              <a:buSzPct val="137500"/>
              <a:buFont typeface="Arial"/>
              <a:buNone/>
            </a:pPr>
            <a:r>
              <a:rPr sz="800" lang="en"/>
              <a:t>            </a:t>
            </a:r>
            <a:r>
              <a:rPr b="1" sz="800" lang="en"/>
              <a:t>"FlowList":</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r>
              <a:rPr b="1" sz="800" lang="en"/>
              <a:t>"NodeList":</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"NodeType":"SinkNode",</a:t>
            </a:r>
          </a:p>
          <a:p>
            <a:pPr rtl="0" lvl="0">
              <a:spcBef>
                <a:spcPts val="0"/>
              </a:spcBef>
              <a:buClr>
                <a:schemeClr val="dk1"/>
              </a:buClr>
              <a:buSzPct val="137500"/>
              <a:buFont typeface="Arial"/>
              <a:buNone/>
            </a:pPr>
            <a:r>
              <a:rPr sz="800" lang="en"/>
              <a:t>                              </a:t>
            </a:r>
            <a:r>
              <a:rPr b="1" sz="800" lang="en"/>
              <a:t>"NodeId":"tomato:sink1",</a:t>
            </a:r>
          </a:p>
          <a:p>
            <a:pPr rtl="0" lvl="0">
              <a:spcBef>
                <a:spcPts val="0"/>
              </a:spcBef>
              <a:buClr>
                <a:schemeClr val="dk1"/>
              </a:buClr>
              <a:buSzPct val="137500"/>
              <a:buFont typeface="Arial"/>
              <a:buNone/>
            </a:pPr>
            <a:r>
              <a:rPr sz="800" lang="en"/>
              <a:t>                              "UpstreamId":"orange:source1"</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"NodeType":"SourceNode",</a:t>
            </a:r>
          </a:p>
          <a:p>
            <a:pPr rtl="0" lvl="0">
              <a:spcBef>
                <a:spcPts val="0"/>
              </a:spcBef>
              <a:buClr>
                <a:schemeClr val="dk1"/>
              </a:buClr>
              <a:buSzPct val="137500"/>
              <a:buFont typeface="Arial"/>
              <a:buNone/>
            </a:pPr>
            <a:r>
              <a:rPr sz="800" lang="en"/>
              <a:t>                              </a:t>
            </a:r>
            <a:r>
              <a:rPr b="1" sz="800" lang="en"/>
              <a:t>"NodeId":"orange:source1",</a:t>
            </a:r>
          </a:p>
          <a:p>
            <a:pPr rtl="0" lvl="0">
              <a:spcBef>
                <a:spcPts val="0"/>
              </a:spcBef>
              <a:buClr>
                <a:schemeClr val="dk1"/>
              </a:buClr>
              <a:buSzPct val="137500"/>
              <a:buFont typeface="Arial"/>
              <a:buNone/>
            </a:pPr>
            <a:r>
              <a:rPr sz="800" lang="en"/>
              <a:t>                              "UpstreamId":"NULL"</a:t>
            </a:r>
          </a:p>
          <a:p>
            <a:pPr rtl="0" lvl="0">
              <a:spcBef>
                <a:spcPts val="0"/>
              </a:spcBef>
              <a:buClr>
                <a:schemeClr val="dk1"/>
              </a:buClr>
              <a:buSzPct val="137500"/>
              <a:buFont typeface="Arial"/>
              <a:buNone/>
            </a:pPr>
            <a:r>
              <a:rPr sz="800" lang="en"/>
              <a:t>                          }</a:t>
            </a:r>
          </a:p>
          <a:p>
            <a:pPr rtl="0" lvl="0" indent="45720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Clr>
                <a:schemeClr val="dk1"/>
              </a:buClr>
              <a:buSzPct val="137500"/>
              <a:buFont typeface="Arial"/>
              <a:buNone/>
            </a:pPr>
            <a:r>
              <a:rPr sz="800" lang="en"/>
              <a:t>    ]</a:t>
            </a:r>
          </a:p>
          <a:p>
            <a:pPr rtl="0" lvl="0">
              <a:spcBef>
                <a:spcPts val="0"/>
              </a:spcBef>
              <a:buNone/>
            </a:pPr>
            <a:r>
              <a:rPr sz="800" lang="en"/>
              <a:t>}</a:t>
            </a:r>
          </a:p>
        </p:txBody>
      </p:sp>
      <p:cxnSp>
        <p:nvCxnSpPr>
          <p:cNvPr id="197" name="Shape 197"/>
          <p:cNvCxnSpPr/>
          <p:nvPr/>
        </p:nvCxnSpPr>
        <p:spPr>
          <a:xfrm rot="10800000">
            <a:off y="1218399" x="4466925"/>
            <a:ext cy="3735000" cx="0"/>
          </a:xfrm>
          <a:prstGeom prst="straightConnector1">
            <a:avLst/>
          </a:prstGeom>
          <a:noFill/>
          <a:ln w="19050" cap="flat">
            <a:solidFill>
              <a:schemeClr val="dk2"/>
            </a:solidFill>
            <a:prstDash val="solid"/>
            <a:round/>
            <a:headEnd w="lg" len="lg" type="none"/>
            <a:tailEnd w="lg" len="lg" type="none"/>
          </a:ln>
        </p:spPr>
      </p:cxnSp>
      <p:pic>
        <p:nvPicPr>
          <p:cNvPr id="198" name="Shape 198"/>
          <p:cNvPicPr preferRelativeResize="0"/>
          <p:nvPr/>
        </p:nvPicPr>
        <p:blipFill>
          <a:blip r:embed="rId3">
            <a:alphaModFix/>
          </a:blip>
          <a:stretch>
            <a:fillRect/>
          </a:stretch>
        </p:blipFill>
        <p:spPr>
          <a:xfrm>
            <a:off y="1638550" x="5814875"/>
            <a:ext cy="2714625" cx="211455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Work Specification - all node types</a:t>
            </a:r>
          </a:p>
        </p:txBody>
      </p:sp>
      <p:sp>
        <p:nvSpPr>
          <p:cNvPr id="204" name="Shape 204"/>
          <p:cNvSpPr txBox="1"/>
          <p:nvPr>
            <p:ph idx="1" type="body"/>
          </p:nvPr>
        </p:nvSpPr>
        <p:spPr>
          <a:xfrm>
            <a:off y="1200150" x="457200"/>
            <a:ext cy="3725699" cx="2703599"/>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en"/>
              <a:t>{</a:t>
            </a:r>
          </a:p>
          <a:p>
            <a:pPr rtl="0" lvl="0">
              <a:spcBef>
                <a:spcPts val="0"/>
              </a:spcBef>
              <a:buClr>
                <a:schemeClr val="dk1"/>
              </a:buClr>
              <a:buSzPct val="122222"/>
              <a:buFont typeface="Arial"/>
              <a:buNone/>
            </a:pPr>
            <a:r>
              <a:rPr sz="900" lang="en"/>
              <a:t>    "SimId":"demo",</a:t>
            </a:r>
          </a:p>
          <a:p>
            <a:pPr rtl="0" lvl="0">
              <a:spcBef>
                <a:spcPts val="0"/>
              </a:spcBef>
              <a:buClr>
                <a:schemeClr val="dk1"/>
              </a:buClr>
              <a:buSzPct val="122222"/>
              <a:buFont typeface="Arial"/>
              <a:buNone/>
            </a:pPr>
            <a:r>
              <a:rPr sz="900" lang="en"/>
              <a:t>    "StreamList":</a:t>
            </a:r>
          </a:p>
          <a:p>
            <a:pPr rtl="0" lvl="0">
              <a:spcBef>
                <a:spcPts val="0"/>
              </a:spcBef>
              <a:buNone/>
            </a:pPr>
            <a:r>
              <a:rPr sz="900" lang="en"/>
              <a:t>    [</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r>
              <a:rPr b="1" sz="900" lang="en"/>
              <a:t>"StreamId":"Stream1",</a:t>
            </a:r>
          </a:p>
          <a:p>
            <a:pPr rtl="0" lvl="0">
              <a:spcBef>
                <a:spcPts val="0"/>
              </a:spcBef>
              <a:buClr>
                <a:schemeClr val="dk1"/>
              </a:buClr>
              <a:buSzPct val="122222"/>
              <a:buFont typeface="Arial"/>
              <a:buNone/>
            </a:pPr>
            <a:r>
              <a:rPr sz="900" lang="en"/>
              <a:t>            "DataSize":"20000000",</a:t>
            </a:r>
          </a:p>
          <a:p>
            <a:pPr rtl="0" lvl="0">
              <a:spcBef>
                <a:spcPts val="0"/>
              </a:spcBef>
              <a:buClr>
                <a:schemeClr val="dk1"/>
              </a:buClr>
              <a:buSzPct val="122222"/>
              <a:buFont typeface="Arial"/>
              <a:buNone/>
            </a:pPr>
            <a:r>
              <a:rPr sz="900" lang="en"/>
              <a:t>            "KiloBitRate":"1000",</a:t>
            </a:r>
          </a:p>
          <a:p>
            <a:pPr rtl="0" lvl="0">
              <a:spcBef>
                <a:spcPts val="0"/>
              </a:spcBef>
              <a:buClr>
                <a:schemeClr val="dk1"/>
              </a:buClr>
              <a:buSzPct val="122222"/>
              <a:buFont typeface="Arial"/>
              <a:buNone/>
            </a:pPr>
            <a:r>
              <a:rPr sz="900" lang="en"/>
              <a:t>            </a:t>
            </a:r>
            <a:r>
              <a:rPr b="1" sz="900" lang="en"/>
              <a:t>"FlowList":</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r>
              <a:rPr b="1" sz="900" lang="en"/>
              <a:t>"NodeList":</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"NodeType":"SinkNode",</a:t>
            </a:r>
          </a:p>
          <a:p>
            <a:pPr rtl="0" lvl="0">
              <a:spcBef>
                <a:spcPts val="0"/>
              </a:spcBef>
              <a:buClr>
                <a:schemeClr val="dk1"/>
              </a:buClr>
              <a:buSzPct val="122222"/>
              <a:buFont typeface="Arial"/>
              <a:buNone/>
            </a:pPr>
            <a:r>
              <a:rPr sz="900" lang="en"/>
              <a:t>                              "NodeId":"tomato:sink1",</a:t>
            </a:r>
          </a:p>
          <a:p>
            <a:pPr rtl="0" lvl="0">
              <a:spcBef>
                <a:spcPts val="0"/>
              </a:spcBef>
              <a:buClr>
                <a:schemeClr val="dk1"/>
              </a:buClr>
              <a:buSzPct val="122222"/>
              <a:buFont typeface="Arial"/>
              <a:buNone/>
            </a:pPr>
            <a:r>
              <a:rPr sz="900" lang="en"/>
              <a:t>                              "UpstreamId":"lemon:relay1"</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p>
          <a:p>
            <a:pPr rtl="0" lvl="0">
              <a:spcBef>
                <a:spcPts val="0"/>
              </a:spcBef>
              <a:buClr>
                <a:schemeClr val="dk1"/>
              </a:buClr>
              <a:buSzPct val="122222"/>
              <a:buFont typeface="Arial"/>
              <a:buNone/>
            </a:pPr>
            <a:r>
              <a:rPr sz="900" lang="en"/>
              <a:t>                              </a:t>
            </a:r>
            <a:r>
              <a:rPr b="1" sz="900" lang="en"/>
              <a:t>"NodeType":"RelayNode"</a:t>
            </a:r>
            <a:r>
              <a:rPr sz="900" lang="en"/>
              <a:t>,</a:t>
            </a:r>
          </a:p>
          <a:p>
            <a:pPr rtl="0" lvl="0">
              <a:spcBef>
                <a:spcPts val="0"/>
              </a:spcBef>
              <a:buClr>
                <a:schemeClr val="dk1"/>
              </a:buClr>
              <a:buSzPct val="122222"/>
              <a:buFont typeface="Arial"/>
              <a:buNone/>
            </a:pPr>
            <a:r>
              <a:rPr sz="900" lang="en"/>
              <a:t>                              "NodeId":"lemon:relay1",</a:t>
            </a:r>
          </a:p>
          <a:p>
            <a:pPr rtl="0" lvl="0">
              <a:spcBef>
                <a:spcPts val="0"/>
              </a:spcBef>
              <a:buClr>
                <a:schemeClr val="dk1"/>
              </a:buClr>
              <a:buSzPct val="122222"/>
              <a:buFont typeface="Arial"/>
              <a:buNone/>
            </a:pPr>
            <a:r>
              <a:rPr sz="900" lang="en"/>
              <a:t>                              "UpstreamId":"apple:proc1"</a:t>
            </a:r>
          </a:p>
          <a:p>
            <a:pPr rtl="0" lvl="0">
              <a:spcBef>
                <a:spcPts val="0"/>
              </a:spcBef>
              <a:buClr>
                <a:schemeClr val="dk1"/>
              </a:buClr>
              <a:buSzPct val="122222"/>
              <a:buFont typeface="Arial"/>
              <a:buNone/>
            </a:pPr>
            <a:r>
              <a:rPr sz="900" lang="en"/>
              <a:t>                          },</a:t>
            </a:r>
          </a:p>
          <a:p>
            <a:pPr rtl="0">
              <a:spcBef>
                <a:spcPts val="0"/>
              </a:spcBef>
              <a:buNone/>
            </a:pPr>
            <a:r>
              <a:rPr sz="900" lang="en"/>
              <a:t>.</a:t>
            </a:r>
          </a:p>
          <a:p>
            <a:pPr rtl="0">
              <a:spcBef>
                <a:spcPts val="0"/>
              </a:spcBef>
              <a:buNone/>
            </a:pPr>
            <a:r>
              <a:rPr sz="900" lang="en"/>
              <a:t>.</a:t>
            </a:r>
          </a:p>
          <a:p>
            <a:pPr rtl="0">
              <a:spcBef>
                <a:spcPts val="0"/>
              </a:spcBef>
              <a:buNone/>
            </a:pPr>
            <a:r>
              <a:rPr sz="900" lang="en"/>
              <a:t>.</a:t>
            </a:r>
          </a:p>
          <a:p>
            <a:pPr rtl="0" lvl="0">
              <a:spcBef>
                <a:spcPts val="0"/>
              </a:spcBef>
              <a:buNone/>
            </a:pPr>
            <a:r>
              <a:rPr sz="900" lang="en"/>
              <a:t>.</a:t>
            </a:r>
          </a:p>
        </p:txBody>
      </p:sp>
      <p:sp>
        <p:nvSpPr>
          <p:cNvPr id="205" name="Shape 205"/>
          <p:cNvSpPr txBox="1"/>
          <p:nvPr/>
        </p:nvSpPr>
        <p:spPr>
          <a:xfrm>
            <a:off y="1222750" x="3092050"/>
            <a:ext cy="3726300" cx="2794799"/>
          </a:xfrm>
          <a:prstGeom prst="rect">
            <a:avLst/>
          </a:prstGeom>
          <a:noFill/>
          <a:ln>
            <a:noFill/>
          </a:ln>
        </p:spPr>
        <p:txBody>
          <a:bodyPr bIns="91425" rIns="91425" lIns="91425" tIns="91425" anchor="t" anchorCtr="0">
            <a:noAutofit/>
          </a:bodyPr>
          <a:lstStyle/>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r>
              <a:rPr b="1" sz="900" lang="en">
                <a:solidFill>
                  <a:schemeClr val="dk1"/>
                </a:solidFill>
              </a:rPr>
              <a:t>"NodeType":"ProcessingNode",</a:t>
            </a:r>
          </a:p>
          <a:p>
            <a:pPr rtl="0" lvl="0">
              <a:spcBef>
                <a:spcPts val="0"/>
              </a:spcBef>
              <a:buClr>
                <a:schemeClr val="dk1"/>
              </a:buClr>
              <a:buSzPct val="122222"/>
              <a:buFont typeface="Arial"/>
              <a:buNone/>
            </a:pPr>
            <a:r>
              <a:rPr sz="900" lang="en">
                <a:solidFill>
                  <a:schemeClr val="dk1"/>
                </a:solidFill>
              </a:rPr>
              <a:t>                            "NodeId":"apple:proc1",</a:t>
            </a:r>
          </a:p>
          <a:p>
            <a:pPr rtl="0" lvl="0">
              <a:spcBef>
                <a:spcPts val="0"/>
              </a:spcBef>
              <a:buClr>
                <a:schemeClr val="dk1"/>
              </a:buClr>
              <a:buSzPct val="122222"/>
              <a:buFont typeface="Arial"/>
              <a:buNone/>
            </a:pPr>
            <a:r>
              <a:rPr sz="900" lang="en">
                <a:solidFill>
                  <a:schemeClr val="dk1"/>
                </a:solidFill>
              </a:rPr>
              <a:t>                            "UpstreamId":"orange:source1",</a:t>
            </a:r>
          </a:p>
          <a:p>
            <a:pPr rtl="0" lvl="0">
              <a:spcBef>
                <a:spcPts val="0"/>
              </a:spcBef>
              <a:buClr>
                <a:schemeClr val="dk1"/>
              </a:buClr>
              <a:buSzPct val="122222"/>
              <a:buFont typeface="Arial"/>
              <a:buNone/>
            </a:pPr>
            <a:r>
              <a:rPr sz="900" lang="en">
                <a:solidFill>
                  <a:schemeClr val="dk1"/>
                </a:solidFill>
              </a:rPr>
              <a:t>                            </a:t>
            </a:r>
            <a:r>
              <a:rPr b="1" sz="900" lang="en">
                <a:solidFill>
                  <a:schemeClr val="dk1"/>
                </a:solidFill>
              </a:rPr>
              <a:t>"ProcessingLoop":"100000",</a:t>
            </a:r>
          </a:p>
          <a:p>
            <a:pPr rtl="0" lvl="0">
              <a:spcBef>
                <a:spcPts val="0"/>
              </a:spcBef>
              <a:buClr>
                <a:schemeClr val="dk1"/>
              </a:buClr>
              <a:buSzPct val="122222"/>
              <a:buFont typeface="Arial"/>
              <a:buNone/>
            </a:pPr>
            <a:r>
              <a:rPr b="1" sz="900" lang="en">
                <a:solidFill>
                  <a:schemeClr val="dk1"/>
                </a:solidFill>
              </a:rPr>
              <a:t>                            "ProcessingMemory":"1000"</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"NodeType":"SourceNode",</a:t>
            </a:r>
          </a:p>
          <a:p>
            <a:pPr rtl="0" lvl="0">
              <a:spcBef>
                <a:spcPts val="0"/>
              </a:spcBef>
              <a:buClr>
                <a:schemeClr val="dk1"/>
              </a:buClr>
              <a:buSzPct val="122222"/>
              <a:buFont typeface="Arial"/>
              <a:buNone/>
            </a:pPr>
            <a:r>
              <a:rPr sz="900" lang="en">
                <a:solidFill>
                  <a:schemeClr val="dk1"/>
                </a:solidFill>
              </a:rPr>
              <a:t>                            "NodeId":"orange:source1",</a:t>
            </a:r>
          </a:p>
          <a:p>
            <a:pPr rtl="0" lvl="0">
              <a:spcBef>
                <a:spcPts val="0"/>
              </a:spcBef>
              <a:buClr>
                <a:schemeClr val="dk1"/>
              </a:buClr>
              <a:buSzPct val="122222"/>
              <a:buFont typeface="Arial"/>
              <a:buNone/>
            </a:pPr>
            <a:r>
              <a:rPr sz="900" lang="en">
                <a:solidFill>
                  <a:schemeClr val="dk1"/>
                </a:solidFill>
              </a:rPr>
              <a:t>                            "UpstreamId":"NULL"</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a:t>
            </a:r>
          </a:p>
        </p:txBody>
      </p:sp>
      <p:pic>
        <p:nvPicPr>
          <p:cNvPr id="206" name="Shape 206"/>
          <p:cNvPicPr preferRelativeResize="0"/>
          <p:nvPr/>
        </p:nvPicPr>
        <p:blipFill>
          <a:blip r:embed="rId3">
            <a:alphaModFix/>
          </a:blip>
          <a:stretch>
            <a:fillRect/>
          </a:stretch>
        </p:blipFill>
        <p:spPr>
          <a:xfrm>
            <a:off y="1260600" x="6909150"/>
            <a:ext cy="3650600" cx="1628775"/>
          </a:xfrm>
          <a:prstGeom prst="rect">
            <a:avLst/>
          </a:prstGeom>
          <a:noFill/>
          <a:ln>
            <a:noFill/>
          </a:ln>
        </p:spPr>
      </p:pic>
      <p:cxnSp>
        <p:nvCxnSpPr>
          <p:cNvPr id="207" name="Shape 207"/>
          <p:cNvCxnSpPr/>
          <p:nvPr/>
        </p:nvCxnSpPr>
        <p:spPr>
          <a:xfrm rot="10800000">
            <a:off y="1231149" x="3085500"/>
            <a:ext cy="3735000" cx="0"/>
          </a:xfrm>
          <a:prstGeom prst="straightConnector1">
            <a:avLst/>
          </a:prstGeom>
          <a:noFill/>
          <a:ln w="19050" cap="flat">
            <a:solidFill>
              <a:schemeClr val="dk2"/>
            </a:solidFill>
            <a:prstDash val="solid"/>
            <a:round/>
            <a:headEnd w="lg" len="lg" type="none"/>
            <a:tailEnd w="lg" len="lg" type="none"/>
          </a:ln>
        </p:spPr>
      </p:cxnSp>
      <p:cxnSp>
        <p:nvCxnSpPr>
          <p:cNvPr id="208" name="Shape 208"/>
          <p:cNvCxnSpPr/>
          <p:nvPr/>
        </p:nvCxnSpPr>
        <p:spPr>
          <a:xfrm rot="10800000">
            <a:off y="1195499" x="431200"/>
            <a:ext cy="3735000" cx="0"/>
          </a:xfrm>
          <a:prstGeom prst="straightConnector1">
            <a:avLst/>
          </a:prstGeom>
          <a:noFill/>
          <a:ln w="19050" cap="flat">
            <a:solidFill>
              <a:schemeClr val="dk2"/>
            </a:solidFill>
            <a:prstDash val="solid"/>
            <a:round/>
            <a:headEnd w="lg" len="lg" type="none"/>
            <a:tailEnd w="lg" len="lg" type="none"/>
          </a:ln>
        </p:spPr>
      </p:cxnSp>
      <p:cxnSp>
        <p:nvCxnSpPr>
          <p:cNvPr id="209" name="Shape 209"/>
          <p:cNvCxnSpPr/>
          <p:nvPr/>
        </p:nvCxnSpPr>
        <p:spPr>
          <a:xfrm rot="10800000">
            <a:off y="1231149" x="6013900"/>
            <a:ext cy="3735000" cx="0"/>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Work Specification - Multiple Flows</a:t>
            </a:r>
          </a:p>
        </p:txBody>
      </p:sp>
      <p:sp>
        <p:nvSpPr>
          <p:cNvPr id="215" name="Shape 215"/>
          <p:cNvSpPr txBox="1"/>
          <p:nvPr>
            <p:ph idx="1" type="body"/>
          </p:nvPr>
        </p:nvSpPr>
        <p:spPr>
          <a:xfrm>
            <a:off y="1123950" x="457200"/>
            <a:ext cy="3725699" cx="2701199"/>
          </a:xfrm>
          <a:prstGeom prst="rect">
            <a:avLst/>
          </a:prstGeom>
        </p:spPr>
        <p:txBody>
          <a:bodyPr bIns="91425" rIns="91425" lIns="91425" tIns="91425" anchor="t" anchorCtr="0">
            <a:noAutofit/>
          </a:bodyPr>
          <a:lstStyle/>
          <a:p>
            <a:pPr rtl="0" lvl="0">
              <a:spcBef>
                <a:spcPts val="0"/>
              </a:spcBef>
              <a:buNone/>
            </a:pPr>
            <a:r>
              <a:rPr sz="900" lang="en"/>
              <a:t>{</a:t>
            </a:r>
          </a:p>
          <a:p>
            <a:pPr rtl="0" lvl="0">
              <a:spcBef>
                <a:spcPts val="0"/>
              </a:spcBef>
              <a:buNone/>
            </a:pPr>
            <a:r>
              <a:rPr sz="900" lang="en"/>
              <a:t>    "SimId":"demo",</a:t>
            </a:r>
          </a:p>
          <a:p>
            <a:pPr rtl="0" lvl="0">
              <a:spcBef>
                <a:spcPts val="0"/>
              </a:spcBef>
              <a:buNone/>
            </a:pPr>
            <a:r>
              <a:rPr sz="900" lang="en"/>
              <a:t>    "StreamList":</a:t>
            </a:r>
          </a:p>
          <a:p>
            <a:pPr rtl="0" lvl="0">
              <a:spcBef>
                <a:spcPts val="0"/>
              </a:spcBef>
              <a:buNone/>
            </a:pPr>
            <a:r>
              <a:rPr sz="900" lang="en"/>
              <a:t>    [</a:t>
            </a:r>
          </a:p>
          <a:p>
            <a:pPr rtl="0" lvl="0">
              <a:spcBef>
                <a:spcPts val="0"/>
              </a:spcBef>
              <a:buNone/>
            </a:pPr>
            <a:r>
              <a:rPr sz="900" lang="en"/>
              <a:t>        {</a:t>
            </a:r>
          </a:p>
          <a:p>
            <a:pPr rtl="0" lvl="0">
              <a:spcBef>
                <a:spcPts val="0"/>
              </a:spcBef>
              <a:buNone/>
            </a:pPr>
            <a:r>
              <a:rPr sz="900" lang="en"/>
              <a:t>            </a:t>
            </a:r>
            <a:r>
              <a:rPr b="1" sz="900" lang="en"/>
              <a:t>"StreamId":"Stream1",</a:t>
            </a:r>
          </a:p>
          <a:p>
            <a:pPr rtl="0" lvl="0">
              <a:spcBef>
                <a:spcPts val="0"/>
              </a:spcBef>
              <a:buNone/>
            </a:pPr>
            <a:r>
              <a:rPr sz="900" lang="en"/>
              <a:t>            "DataSize":"20000000",</a:t>
            </a:r>
          </a:p>
          <a:p>
            <a:pPr rtl="0" lvl="0">
              <a:spcBef>
                <a:spcPts val="0"/>
              </a:spcBef>
              <a:buNone/>
            </a:pPr>
            <a:r>
              <a:rPr sz="900" lang="en"/>
              <a:t>            "KiloBitRate":"1000",</a:t>
            </a:r>
          </a:p>
          <a:p>
            <a:pPr rtl="0" lvl="0">
              <a:spcBef>
                <a:spcPts val="0"/>
              </a:spcBef>
              <a:buNone/>
            </a:pPr>
            <a:r>
              <a:rPr sz="900" lang="en"/>
              <a:t>            "FlowList":</a:t>
            </a:r>
          </a:p>
          <a:p>
            <a:pPr rtl="0" lvl="0">
              <a:spcBef>
                <a:spcPts val="0"/>
              </a:spcBef>
              <a:buNone/>
            </a:pPr>
            <a:r>
              <a:rPr sz="900" lang="en"/>
              <a:t>             [</a:t>
            </a:r>
          </a:p>
          <a:p>
            <a:pPr rtl="0" lvl="0">
              <a:spcBef>
                <a:spcPts val="0"/>
              </a:spcBef>
              <a:buNone/>
            </a:pPr>
            <a:r>
              <a:rPr sz="900" lang="en"/>
              <a:t>                 {</a:t>
            </a:r>
          </a:p>
          <a:p>
            <a:pPr rtl="0" lvl="0">
              <a:spcBef>
                <a:spcPts val="0"/>
              </a:spcBef>
              <a:buClr>
                <a:srgbClr val="000000"/>
              </a:buClr>
              <a:buSzPct val="122222"/>
              <a:buFont typeface="Arial"/>
              <a:buNone/>
            </a:pPr>
            <a:r>
              <a:rPr sz="900" lang="en"/>
              <a:t>                     </a:t>
            </a:r>
            <a:r>
              <a:rPr b="1" sz="900" lang="en"/>
              <a:t>Flow 1 </a:t>
            </a:r>
            <a:r>
              <a:rPr sz="900" lang="en"/>
              <a:t>(same as previous slide)</a:t>
            </a:r>
          </a:p>
          <a:p>
            <a:pPr rtl="0" lvl="0">
              <a:spcBef>
                <a:spcPts val="0"/>
              </a:spcBef>
              <a:buNone/>
            </a:pPr>
            <a:r>
              <a:rPr sz="900" lang="en"/>
              <a:t>                 },</a:t>
            </a:r>
          </a:p>
          <a:p>
            <a:pPr rtl="0" lvl="0">
              <a:spcBef>
                <a:spcPts val="0"/>
              </a:spcBef>
              <a:buNone/>
            </a:pPr>
            <a:r>
              <a:rPr sz="900" lang="en"/>
              <a:t>                 {</a:t>
            </a:r>
          </a:p>
          <a:p>
            <a:pPr rtl="0" lvl="0">
              <a:spcBef>
                <a:spcPts val="0"/>
              </a:spcBef>
              <a:buNone/>
            </a:pPr>
            <a:r>
              <a:rPr sz="900" lang="en"/>
              <a:t>                     "NodeList":</a:t>
            </a:r>
          </a:p>
          <a:p>
            <a:pPr rtl="0" lvl="0">
              <a:spcBef>
                <a:spcPts val="0"/>
              </a:spcBef>
              <a:buNone/>
            </a:pPr>
            <a:r>
              <a:rPr sz="900" lang="en"/>
              <a:t>                      [</a:t>
            </a:r>
          </a:p>
          <a:p>
            <a:pPr rtl="0" lvl="0">
              <a:spcBef>
                <a:spcPts val="0"/>
              </a:spcBef>
              <a:buNone/>
            </a:pPr>
            <a:r>
              <a:rPr sz="900" lang="en"/>
              <a:t>                          {</a:t>
            </a:r>
          </a:p>
          <a:p>
            <a:pPr rtl="0" lvl="0">
              <a:spcBef>
                <a:spcPts val="0"/>
              </a:spcBef>
              <a:buNone/>
            </a:pPr>
            <a:r>
              <a:rPr sz="900" lang="en"/>
              <a:t>                              "NodeType":"SinkNode",</a:t>
            </a:r>
          </a:p>
          <a:p>
            <a:pPr rtl="0" lvl="0">
              <a:spcBef>
                <a:spcPts val="0"/>
              </a:spcBef>
              <a:buNone/>
            </a:pPr>
            <a:r>
              <a:rPr sz="900" lang="en"/>
              <a:t>                              </a:t>
            </a:r>
            <a:r>
              <a:rPr b="1" sz="900" lang="en"/>
              <a:t>"NodeId":"tomato:sink2",</a:t>
            </a:r>
          </a:p>
          <a:p>
            <a:pPr rtl="0" lvl="0">
              <a:spcBef>
                <a:spcPts val="0"/>
              </a:spcBef>
              <a:buNone/>
            </a:pPr>
            <a:r>
              <a:rPr sz="900" lang="en"/>
              <a:t>                             </a:t>
            </a:r>
            <a:r>
              <a:rPr b="1" sz="900" lang="en"/>
              <a:t>"UpstreamId":"lemon:relay1"</a:t>
            </a:r>
          </a:p>
          <a:p>
            <a:pPr rtl="0" lvl="0">
              <a:spcBef>
                <a:spcPts val="0"/>
              </a:spcBef>
              <a:buNone/>
            </a:pPr>
            <a:r>
              <a:rPr sz="900" lang="en"/>
              <a:t>                          },</a:t>
            </a:r>
          </a:p>
          <a:p>
            <a:pPr rtl="0" lvl="0">
              <a:spcBef>
                <a:spcPts val="0"/>
              </a:spcBef>
              <a:buNone/>
            </a:pPr>
            <a:r>
              <a:rPr sz="900" lang="en"/>
              <a:t>                          {</a:t>
            </a:r>
          </a:p>
          <a:p>
            <a:pPr rtl="0" lvl="0">
              <a:spcBef>
                <a:spcPts val="0"/>
              </a:spcBef>
              <a:buNone/>
            </a:pPr>
            <a:r>
              <a:rPr sz="900" lang="en"/>
              <a:t>                              "NodeType":"RelayNode",</a:t>
            </a:r>
          </a:p>
          <a:p>
            <a:pPr rtl="0" lvl="0">
              <a:spcBef>
                <a:spcPts val="0"/>
              </a:spcBef>
              <a:buNone/>
            </a:pPr>
            <a:r>
              <a:rPr sz="900" lang="en"/>
              <a:t>                              "NodeId":"lemon:relay1",</a:t>
            </a:r>
          </a:p>
          <a:p>
            <a:pPr rtl="0" lvl="0">
              <a:spcBef>
                <a:spcPts val="0"/>
              </a:spcBef>
              <a:buNone/>
            </a:pPr>
            <a:r>
              <a:rPr sz="900" lang="en"/>
              <a:t>                              "UpstreamId":"apple:proc1",</a:t>
            </a:r>
          </a:p>
          <a:p>
            <a:pPr rtl="0" lvl="0">
              <a:spcBef>
                <a:spcPts val="0"/>
              </a:spcBef>
              <a:buNone/>
            </a:pPr>
            <a:r>
              <a:rPr sz="900" lang="en"/>
              <a:t>                          },</a:t>
            </a:r>
          </a:p>
        </p:txBody>
      </p:sp>
      <p:sp>
        <p:nvSpPr>
          <p:cNvPr id="216" name="Shape 216"/>
          <p:cNvSpPr txBox="1"/>
          <p:nvPr/>
        </p:nvSpPr>
        <p:spPr>
          <a:xfrm>
            <a:off y="1222750" x="3185512"/>
            <a:ext cy="3726300" cx="2701199"/>
          </a:xfrm>
          <a:prstGeom prst="rect">
            <a:avLst/>
          </a:prstGeom>
          <a:noFill/>
          <a:ln>
            <a:noFill/>
          </a:ln>
        </p:spPr>
        <p:txBody>
          <a:bodyPr bIns="91425" rIns="91425" lIns="91425" tIns="91425" anchor="t" anchorCtr="0">
            <a:noAutofit/>
          </a:bodyPr>
          <a:lstStyle/>
          <a:p>
            <a:pPr rtl="0" lvl="0">
              <a:spcBef>
                <a:spcPts val="0"/>
              </a:spcBef>
              <a:buNone/>
            </a:pPr>
            <a:r>
              <a:rPr sz="900" lang="en">
                <a:solidFill>
                  <a:schemeClr val="dk1"/>
                </a:solidFill>
              </a:rPr>
              <a:t>                        {</a:t>
            </a:r>
          </a:p>
          <a:p>
            <a:pPr rtl="0" lvl="0">
              <a:spcBef>
                <a:spcPts val="0"/>
              </a:spcBef>
              <a:buNone/>
            </a:pPr>
            <a:r>
              <a:rPr sz="900" lang="en">
                <a:solidFill>
                  <a:schemeClr val="dk1"/>
                </a:solidFill>
              </a:rPr>
              <a:t>                            "NodeType":"ProcessingNode",</a:t>
            </a:r>
          </a:p>
          <a:p>
            <a:pPr rtl="0" lvl="0">
              <a:spcBef>
                <a:spcPts val="0"/>
              </a:spcBef>
              <a:buNone/>
            </a:pPr>
            <a:r>
              <a:rPr sz="900" lang="en">
                <a:solidFill>
                  <a:schemeClr val="dk1"/>
                </a:solidFill>
              </a:rPr>
              <a:t>                            "NodeId":"apple:proc1",</a:t>
            </a:r>
          </a:p>
          <a:p>
            <a:pPr rtl="0" lvl="0">
              <a:spcBef>
                <a:spcPts val="0"/>
              </a:spcBef>
              <a:buNone/>
            </a:pPr>
            <a:r>
              <a:rPr sz="900" lang="en">
                <a:solidFill>
                  <a:schemeClr val="dk1"/>
                </a:solidFill>
              </a:rPr>
              <a:t>                            "UpstreamId":"orange:source1",</a:t>
            </a:r>
          </a:p>
          <a:p>
            <a:pPr rtl="0" lvl="0">
              <a:spcBef>
                <a:spcPts val="0"/>
              </a:spcBef>
              <a:buNone/>
            </a:pPr>
            <a:r>
              <a:rPr sz="900" lang="en">
                <a:solidFill>
                  <a:schemeClr val="dk1"/>
                </a:solidFill>
              </a:rPr>
              <a:t>                            "ProcessingLoop":"100000",</a:t>
            </a:r>
          </a:p>
          <a:p>
            <a:pPr rtl="0" lvl="0">
              <a:spcBef>
                <a:spcPts val="0"/>
              </a:spcBef>
              <a:buNone/>
            </a:pPr>
            <a:r>
              <a:rPr sz="900" lang="en">
                <a:solidFill>
                  <a:schemeClr val="dk1"/>
                </a:solidFill>
              </a:rPr>
              <a:t>                            "ProcessingMemory":"1000"</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                            "NodeType":"SourceNode",</a:t>
            </a:r>
          </a:p>
          <a:p>
            <a:pPr rtl="0" lvl="0">
              <a:spcBef>
                <a:spcPts val="0"/>
              </a:spcBef>
              <a:buNone/>
            </a:pPr>
            <a:r>
              <a:rPr sz="900" lang="en">
                <a:solidFill>
                  <a:schemeClr val="dk1"/>
                </a:solidFill>
              </a:rPr>
              <a:t>                            "NodeId":"orange:source1",</a:t>
            </a:r>
          </a:p>
          <a:p>
            <a:pPr rtl="0" lvl="0">
              <a:spcBef>
                <a:spcPts val="0"/>
              </a:spcBef>
              <a:buNone/>
            </a:pPr>
            <a:r>
              <a:rPr sz="900" lang="en">
                <a:solidFill>
                  <a:schemeClr val="dk1"/>
                </a:solidFill>
              </a:rPr>
              <a:t>                            "UpstreamId":"NULL"</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None/>
            </a:pPr>
            <a:r>
              <a:rPr sz="900" lang="en">
                <a:solidFill>
                  <a:schemeClr val="dk1"/>
                </a:solidFill>
              </a:rPr>
              <a:t>}</a:t>
            </a:r>
          </a:p>
        </p:txBody>
      </p:sp>
      <p:pic>
        <p:nvPicPr>
          <p:cNvPr id="217" name="Shape 217"/>
          <p:cNvPicPr preferRelativeResize="0"/>
          <p:nvPr/>
        </p:nvPicPr>
        <p:blipFill>
          <a:blip r:embed="rId3">
            <a:alphaModFix/>
          </a:blip>
          <a:stretch>
            <a:fillRect/>
          </a:stretch>
        </p:blipFill>
        <p:spPr>
          <a:xfrm>
            <a:off y="1199850" x="6375975"/>
            <a:ext cy="3726300" cx="2227049"/>
          </a:xfrm>
          <a:prstGeom prst="rect">
            <a:avLst/>
          </a:prstGeom>
          <a:noFill/>
          <a:ln>
            <a:noFill/>
          </a:ln>
        </p:spPr>
      </p:pic>
      <p:cxnSp>
        <p:nvCxnSpPr>
          <p:cNvPr id="218" name="Shape 218"/>
          <p:cNvCxnSpPr/>
          <p:nvPr/>
        </p:nvCxnSpPr>
        <p:spPr>
          <a:xfrm rot="10800000">
            <a:off y="1218399" x="3118800"/>
            <a:ext cy="3735000" cx="0"/>
          </a:xfrm>
          <a:prstGeom prst="straightConnector1">
            <a:avLst/>
          </a:prstGeom>
          <a:noFill/>
          <a:ln w="19050" cap="flat">
            <a:solidFill>
              <a:schemeClr val="dk2"/>
            </a:solidFill>
            <a:prstDash val="solid"/>
            <a:round/>
            <a:headEnd w="lg" len="lg" type="none"/>
            <a:tailEnd w="lg" len="lg" type="none"/>
          </a:ln>
        </p:spPr>
      </p:cxnSp>
      <p:cxnSp>
        <p:nvCxnSpPr>
          <p:cNvPr id="219" name="Shape 219"/>
          <p:cNvCxnSpPr/>
          <p:nvPr/>
        </p:nvCxnSpPr>
        <p:spPr>
          <a:xfrm rot="10800000">
            <a:off y="1195499" x="473875"/>
            <a:ext cy="3735000" cx="0"/>
          </a:xfrm>
          <a:prstGeom prst="straightConnector1">
            <a:avLst/>
          </a:prstGeom>
          <a:noFill/>
          <a:ln w="19050" cap="flat">
            <a:solidFill>
              <a:schemeClr val="dk2"/>
            </a:solidFill>
            <a:prstDash val="solid"/>
            <a:round/>
            <a:headEnd w="lg" len="lg" type="none"/>
            <a:tailEnd w="lg" len="lg" type="none"/>
          </a:ln>
        </p:spPr>
      </p:cxnSp>
      <p:cxnSp>
        <p:nvCxnSpPr>
          <p:cNvPr id="220" name="Shape 220"/>
          <p:cNvCxnSpPr/>
          <p:nvPr/>
        </p:nvCxnSpPr>
        <p:spPr>
          <a:xfrm rot="10800000">
            <a:off y="1195499" x="6068550"/>
            <a:ext cy="3735000" cx="0"/>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Peer 2 Peer Topology</a:t>
            </a:r>
          </a:p>
        </p:txBody>
      </p:sp>
      <p:sp>
        <p:nvSpPr>
          <p:cNvPr id="226" name="Shape 2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a:t>Each Node Container </a:t>
            </a:r>
          </a:p>
          <a:p>
            <a:pPr rtl="0">
              <a:spcBef>
                <a:spcPts val="0"/>
              </a:spcBef>
              <a:buNone/>
            </a:pPr>
            <a:r>
              <a:rPr sz="2400" lang="en"/>
              <a:t>is considered as one peer </a:t>
            </a:r>
          </a:p>
          <a:p>
            <a:pPr rtl="0">
              <a:spcBef>
                <a:spcPts val="0"/>
              </a:spcBef>
              <a:buNone/>
            </a:pPr>
            <a:r>
              <a:rPr sz="2400" lang="en"/>
              <a:t>node of P2P network</a:t>
            </a:r>
          </a:p>
          <a:p>
            <a:pPr rtl="0">
              <a:spcBef>
                <a:spcPts val="0"/>
              </a:spcBef>
              <a:buNone/>
            </a:pPr>
            <a:r>
              <a:t/>
            </a:r>
            <a:endParaRPr sz="2400"/>
          </a:p>
          <a:p>
            <a:pPr>
              <a:spcBef>
                <a:spcPts val="0"/>
              </a:spcBef>
              <a:buNone/>
            </a:pPr>
            <a:r>
              <a:t/>
            </a:r>
            <a:endParaRPr sz="2400"/>
          </a:p>
        </p:txBody>
      </p:sp>
      <p:pic>
        <p:nvPicPr>
          <p:cNvPr id="227" name="Shape 227"/>
          <p:cNvPicPr preferRelativeResize="0"/>
          <p:nvPr/>
        </p:nvPicPr>
        <p:blipFill>
          <a:blip r:embed="rId3">
            <a:alphaModFix/>
          </a:blip>
          <a:stretch>
            <a:fillRect/>
          </a:stretch>
        </p:blipFill>
        <p:spPr>
          <a:xfrm>
            <a:off y="1212175" x="4371683"/>
            <a:ext cy="3725699" cx="434259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233" name="Shape 233"/>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chemeClr val="dk1"/>
              </a:buClr>
              <a:buSzPct val="100000"/>
              <a:buFont typeface="Arial"/>
              <a:buAutoNum type="arabicPeriod"/>
            </a:pPr>
            <a:r>
              <a:rPr sz="1800" lang="en"/>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234" name="Shape 234"/>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235" name="Shape 235"/>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236" name="Shape 236"/>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237" name="Shape 237"/>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238" name="Shape 238"/>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9" name="Shape 239"/>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0" name="Shape 240"/>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1" name="Shape 241"/>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2" name="Shape 242"/>
          <p:cNvSpPr txBox="1"/>
          <p:nvPr/>
        </p:nvSpPr>
        <p:spPr>
          <a:xfrm>
            <a:off y="4307650" x="4409775"/>
            <a:ext cy="310800" cx="535799"/>
          </a:xfrm>
          <a:prstGeom prst="rect">
            <a:avLst/>
          </a:prstGeom>
          <a:noFill/>
          <a:ln>
            <a:noFill/>
          </a:ln>
        </p:spPr>
        <p:txBody>
          <a:bodyPr bIns="91425" rIns="91425" lIns="91425" tIns="91425" anchor="t" anchorCtr="0">
            <a:noAutofit/>
          </a:bodyPr>
          <a:lstStyle/>
          <a:p>
            <a:pPr>
              <a:spcBef>
                <a:spcPts val="0"/>
              </a:spcBef>
              <a:buNone/>
            </a:pPr>
            <a:r>
              <a:rPr sz="1200" lang="en"/>
              <a:t>Time</a:t>
            </a:r>
          </a:p>
        </p:txBody>
      </p:sp>
      <p:sp>
        <p:nvSpPr>
          <p:cNvPr id="243" name="Shape 243"/>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44" name="Shape 244"/>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45" name="Shape 245"/>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46" name="Shape 246"/>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247" name="Shape 247"/>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8" name="Shape 248"/>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249" name="Shape 249"/>
          <p:cNvCxnSpPr/>
          <p:nvPr/>
        </p:nvCxnSpPr>
        <p:spPr>
          <a:xfrm>
            <a:off y="1886125" x="4704150"/>
            <a:ext cy="0" cx="878699"/>
          </a:xfrm>
          <a:prstGeom prst="straightConnector1">
            <a:avLst/>
          </a:prstGeom>
          <a:noFill/>
          <a:ln w="19050" cap="flat">
            <a:solidFill>
              <a:srgbClr val="434343"/>
            </a:solidFill>
            <a:prstDash val="solid"/>
            <a:round/>
            <a:headEnd w="lg" len="lg" type="none"/>
            <a:tailEnd w="lg" len="lg" type="triangle"/>
          </a:ln>
        </p:spPr>
      </p:cxnSp>
      <p:cxnSp>
        <p:nvCxnSpPr>
          <p:cNvPr id="250" name="Shape 250"/>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251" name="Shape 251"/>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252" name="Shape 252"/>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253" name="Shape 253"/>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254" name="Shape 254"/>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255" name="Shape 255"/>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256" name="Shape 256"/>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257" name="Shape 257"/>
          <p:cNvSpPr txBox="1"/>
          <p:nvPr/>
        </p:nvSpPr>
        <p:spPr>
          <a:xfrm>
            <a:off y="1631925" x="4992125"/>
            <a:ext cy="310800" cx="303900"/>
          </a:xfrm>
          <a:prstGeom prst="rect">
            <a:avLst/>
          </a:prstGeom>
          <a:noFill/>
          <a:ln>
            <a:noFill/>
          </a:ln>
        </p:spPr>
        <p:txBody>
          <a:bodyPr bIns="91425" rIns="91425" lIns="91425" tIns="91425" anchor="t" anchorCtr="0">
            <a:noAutofit/>
          </a:bodyPr>
          <a:lstStyle/>
          <a:p>
            <a:pPr>
              <a:spcBef>
                <a:spcPts val="0"/>
              </a:spcBef>
              <a:buNone/>
            </a:pPr>
            <a:r>
              <a:rPr sz="1000" lang="en"/>
              <a:t>1</a:t>
            </a:r>
          </a:p>
        </p:txBody>
      </p:sp>
      <p:sp>
        <p:nvSpPr>
          <p:cNvPr id="258" name="Shape 258"/>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259" name="Shape 259"/>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260" name="Shape 260"/>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261" name="Shape 261"/>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262" name="Shape 262"/>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263" name="Shape 263"/>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264" name="Shape 264"/>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270" name="Shape 270"/>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271" name="Shape 271"/>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272" name="Shape 272"/>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273" name="Shape 273"/>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274" name="Shape 274"/>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275" name="Shape 275"/>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6" name="Shape 276"/>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7" name="Shape 277"/>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8" name="Shape 278"/>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9" name="Shape 279"/>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80" name="Shape 280"/>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81" name="Shape 281"/>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82" name="Shape 282"/>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283" name="Shape 283"/>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284" name="Shape 284"/>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5" name="Shape 285"/>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286" name="Shape 286"/>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287" name="Shape 287"/>
          <p:cNvCxnSpPr/>
          <p:nvPr/>
        </p:nvCxnSpPr>
        <p:spPr>
          <a:xfrm>
            <a:off y="2102800" x="5651862"/>
            <a:ext cy="0" cx="878699"/>
          </a:xfrm>
          <a:prstGeom prst="straightConnector1">
            <a:avLst/>
          </a:prstGeom>
          <a:noFill/>
          <a:ln w="19050" cap="flat">
            <a:solidFill>
              <a:srgbClr val="434343"/>
            </a:solidFill>
            <a:prstDash val="solid"/>
            <a:round/>
            <a:headEnd w="lg" len="lg" type="none"/>
            <a:tailEnd w="lg" len="lg" type="triangle"/>
          </a:ln>
        </p:spPr>
      </p:cxnSp>
      <p:cxnSp>
        <p:nvCxnSpPr>
          <p:cNvPr id="288" name="Shape 288"/>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289" name="Shape 289"/>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290" name="Shape 290"/>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291" name="Shape 291"/>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292" name="Shape 292"/>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293" name="Shape 293"/>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294" name="Shape 294"/>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295" name="Shape 295"/>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2</a:t>
            </a:r>
          </a:p>
        </p:txBody>
      </p:sp>
      <p:sp>
        <p:nvSpPr>
          <p:cNvPr id="296" name="Shape 296"/>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297" name="Shape 297"/>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298" name="Shape 298"/>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299" name="Shape 299"/>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300" name="Shape 300"/>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301" name="Shape 301"/>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ctrTitle"/>
          </p:nvPr>
        </p:nvSpPr>
        <p:spPr>
          <a:xfrm>
            <a:off y="563759" x="457200"/>
            <a:ext cy="3009600" cx="8229600"/>
          </a:xfrm>
          <a:prstGeom prst="rect">
            <a:avLst/>
          </a:prstGeom>
        </p:spPr>
        <p:txBody>
          <a:bodyPr bIns="91425" rIns="91425" lIns="91425" tIns="91425" anchor="t" anchorCtr="0">
            <a:noAutofit/>
          </a:bodyPr>
          <a:lstStyle/>
          <a:p>
            <a:pPr>
              <a:spcBef>
                <a:spcPts val="0"/>
              </a:spcBef>
              <a:buNone/>
            </a:pPr>
            <a:r>
              <a:rPr sz="6000" lang="en"/>
              <a:t>Introduction</a:t>
            </a:r>
          </a:p>
        </p:txBody>
      </p:sp>
      <p:sp>
        <p:nvSpPr>
          <p:cNvPr id="46" name="Shape 46"/>
          <p:cNvSpPr txBox="1"/>
          <p:nvPr>
            <p:ph idx="1" type="subTitle"/>
          </p:nvPr>
        </p:nvSpPr>
        <p:spPr>
          <a:xfrm>
            <a:off y="3716392" x="457200"/>
            <a:ext cy="1232699" cx="8229600"/>
          </a:xfrm>
          <a:prstGeom prst="rect">
            <a:avLst/>
          </a:prstGeom>
        </p:spPr>
        <p:txBody>
          <a:bodyPr bIns="91425" rIns="91425" lIns="91425" tIns="91425" anchor="t" anchorCtr="0">
            <a:noAutofit/>
          </a:bodyPr>
          <a:lstStyle/>
          <a:p>
            <a:pPr>
              <a:spcBef>
                <a:spcPts val="0"/>
              </a:spcBef>
              <a:buNone/>
            </a:pPr>
            <a:r>
              <a:rPr sz="3000" lang="en"/>
              <a:t>Why media delivery network simulator?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y="0" x="0"/>
          <a:ext cy="0" cx="0"/>
          <a:chOff y="0" x="0"/>
          <a:chExt cy="0" cx="0"/>
        </a:xfrm>
      </p:grpSpPr>
      <p:sp>
        <p:nvSpPr>
          <p:cNvPr id="306" name="Shape 306"/>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307" name="Shape 307"/>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308" name="Shape 308"/>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309" name="Shape 309"/>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310" name="Shape 310"/>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311" name="Shape 311"/>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312" name="Shape 312"/>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3" name="Shape 313"/>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4" name="Shape 314"/>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5" name="Shape 315"/>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6" name="Shape 316"/>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17" name="Shape 317"/>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18" name="Shape 318"/>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19" name="Shape 319"/>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20" name="Shape 320"/>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321" name="Shape 321"/>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22" name="Shape 322"/>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323" name="Shape 323"/>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324" name="Shape 324"/>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325" name="Shape 325"/>
          <p:cNvCxnSpPr/>
          <p:nvPr/>
        </p:nvCxnSpPr>
        <p:spPr>
          <a:xfrm>
            <a:off y="2319500" x="6608537"/>
            <a:ext cy="0" cx="878699"/>
          </a:xfrm>
          <a:prstGeom prst="straightConnector1">
            <a:avLst/>
          </a:prstGeom>
          <a:noFill/>
          <a:ln w="19050" cap="flat">
            <a:solidFill>
              <a:srgbClr val="434343"/>
            </a:solidFill>
            <a:prstDash val="solid"/>
            <a:round/>
            <a:headEnd w="lg" len="lg" type="none"/>
            <a:tailEnd w="lg" len="lg" type="triangle"/>
          </a:ln>
        </p:spPr>
      </p:cxnSp>
      <p:cxnSp>
        <p:nvCxnSpPr>
          <p:cNvPr id="326" name="Shape 326"/>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327" name="Shape 327"/>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328" name="Shape 328"/>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329" name="Shape 329"/>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330" name="Shape 330"/>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331" name="Shape 331"/>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332" name="Shape 332"/>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333" name="Shape 333"/>
          <p:cNvSpPr txBox="1"/>
          <p:nvPr/>
        </p:nvSpPr>
        <p:spPr>
          <a:xfrm>
            <a:off y="2101225" x="6900700"/>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3</a:t>
            </a:r>
          </a:p>
        </p:txBody>
      </p:sp>
      <p:sp>
        <p:nvSpPr>
          <p:cNvPr id="334" name="Shape 334"/>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335" name="Shape 335"/>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336" name="Shape 336"/>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337" name="Shape 337"/>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338" name="Shape 338"/>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y="0" x="0"/>
          <a:ext cy="0" cx="0"/>
          <a:chOff y="0" x="0"/>
          <a:chExt cy="0" cx="0"/>
        </a:xfrm>
      </p:grpSpPr>
      <p:sp>
        <p:nvSpPr>
          <p:cNvPr id="343" name="Shape 343"/>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344" name="Shape 344"/>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345" name="Shape 345"/>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346" name="Shape 346"/>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347" name="Shape 347"/>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348" name="Shape 348"/>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349" name="Shape 349"/>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50" name="Shape 350"/>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51" name="Shape 351"/>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52" name="Shape 352"/>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53" name="Shape 353"/>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54" name="Shape 354"/>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55" name="Shape 355"/>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56" name="Shape 356"/>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57" name="Shape 357"/>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358" name="Shape 358"/>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59" name="Shape 359"/>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360" name="Shape 360"/>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361" name="Shape 361"/>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362" name="Shape 362"/>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363" name="Shape 363"/>
          <p:cNvCxnSpPr/>
          <p:nvPr/>
        </p:nvCxnSpPr>
        <p:spPr>
          <a:xfrm>
            <a:off y="2546900" x="7561337"/>
            <a:ext cy="0" cx="878699"/>
          </a:xfrm>
          <a:prstGeom prst="straightConnector1">
            <a:avLst/>
          </a:prstGeom>
          <a:noFill/>
          <a:ln w="19050" cap="flat">
            <a:solidFill>
              <a:srgbClr val="434343"/>
            </a:solidFill>
            <a:prstDash val="solid"/>
            <a:round/>
            <a:headEnd w="lg" len="lg" type="none"/>
            <a:tailEnd w="lg" len="lg" type="triangle"/>
          </a:ln>
        </p:spPr>
      </p:cxnSp>
      <p:cxnSp>
        <p:nvCxnSpPr>
          <p:cNvPr id="364" name="Shape 364"/>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365" name="Shape 365"/>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366" name="Shape 366"/>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367" name="Shape 367"/>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368" name="Shape 368"/>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369" name="Shape 369"/>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370" name="Shape 370"/>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371" name="Shape 371"/>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4</a:t>
            </a:r>
          </a:p>
        </p:txBody>
      </p:sp>
      <p:sp>
        <p:nvSpPr>
          <p:cNvPr id="372" name="Shape 372"/>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373" name="Shape 373"/>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374" name="Shape 374"/>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375" name="Shape 375"/>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y="0" x="0"/>
          <a:ext cy="0" cx="0"/>
          <a:chOff y="0" x="0"/>
          <a:chExt cy="0" cx="0"/>
        </a:xfrm>
      </p:grpSpPr>
      <p:sp>
        <p:nvSpPr>
          <p:cNvPr id="380" name="Shape 380"/>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381" name="Shape 381"/>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382" name="Shape 382"/>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383" name="Shape 383"/>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384" name="Shape 384"/>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385" name="Shape 385"/>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386" name="Shape 386"/>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87" name="Shape 387"/>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88" name="Shape 388"/>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89" name="Shape 389"/>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90" name="Shape 390"/>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91" name="Shape 391"/>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92" name="Shape 392"/>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93" name="Shape 393"/>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394" name="Shape 394"/>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395" name="Shape 395"/>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96" name="Shape 396"/>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397" name="Shape 397"/>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398" name="Shape 398"/>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399" name="Shape 399"/>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400" name="Shape 400"/>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401" name="Shape 401"/>
          <p:cNvCxnSpPr/>
          <p:nvPr/>
        </p:nvCxnSpPr>
        <p:spPr>
          <a:xfrm rot="10800000">
            <a:off y="2861250" x="7565225"/>
            <a:ext cy="0" cx="878699"/>
          </a:xfrm>
          <a:prstGeom prst="straightConnector1">
            <a:avLst/>
          </a:prstGeom>
          <a:noFill/>
          <a:ln w="19050" cap="flat">
            <a:solidFill>
              <a:srgbClr val="434343"/>
            </a:solidFill>
            <a:prstDash val="solid"/>
            <a:round/>
            <a:headEnd w="lg" len="lg" type="none"/>
            <a:tailEnd w="lg" len="lg" type="triangle"/>
          </a:ln>
        </p:spPr>
      </p:cxnSp>
      <p:cxnSp>
        <p:nvCxnSpPr>
          <p:cNvPr id="402" name="Shape 402"/>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403" name="Shape 403"/>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404" name="Shape 404"/>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405" name="Shape 405"/>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406" name="Shape 406"/>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407" name="Shape 407"/>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408" name="Shape 408"/>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409" name="Shape 409"/>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5</a:t>
            </a:r>
          </a:p>
        </p:txBody>
      </p:sp>
      <p:sp>
        <p:nvSpPr>
          <p:cNvPr id="410" name="Shape 410"/>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411" name="Shape 411"/>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412" name="Shape 412"/>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y="0" x="0"/>
          <a:ext cy="0" cx="0"/>
          <a:chOff y="0" x="0"/>
          <a:chExt cy="0" cx="0"/>
        </a:xfrm>
      </p:grpSpPr>
      <p:sp>
        <p:nvSpPr>
          <p:cNvPr id="417" name="Shape 417"/>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418" name="Shape 418"/>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Periodic metric updates to master</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update of Web Client</a:t>
            </a:r>
          </a:p>
        </p:txBody>
      </p:sp>
      <p:sp>
        <p:nvSpPr>
          <p:cNvPr id="419" name="Shape 419"/>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420" name="Shape 420"/>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421" name="Shape 421"/>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422" name="Shape 422"/>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423" name="Shape 423"/>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4" name="Shape 424"/>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5" name="Shape 425"/>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6" name="Shape 426"/>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7" name="Shape 427"/>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28" name="Shape 428"/>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29" name="Shape 429"/>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30" name="Shape 430"/>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31" name="Shape 431"/>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432" name="Shape 432"/>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33" name="Shape 433"/>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434" name="Shape 434"/>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435" name="Shape 435"/>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436" name="Shape 436"/>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437" name="Shape 437"/>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438" name="Shape 438"/>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439" name="Shape 439"/>
          <p:cNvCxnSpPr/>
          <p:nvPr/>
        </p:nvCxnSpPr>
        <p:spPr>
          <a:xfrm flipH="1">
            <a:off y="3214875" x="6590224"/>
            <a:ext cy="10799" cx="1853700"/>
          </a:xfrm>
          <a:prstGeom prst="straightConnector1">
            <a:avLst/>
          </a:prstGeom>
          <a:noFill/>
          <a:ln w="19050" cap="flat">
            <a:solidFill>
              <a:srgbClr val="434343"/>
            </a:solidFill>
            <a:prstDash val="solid"/>
            <a:round/>
            <a:headEnd w="lg" len="lg" type="none"/>
            <a:tailEnd w="lg" len="lg" type="triangle"/>
          </a:ln>
        </p:spPr>
      </p:cxnSp>
      <p:cxnSp>
        <p:nvCxnSpPr>
          <p:cNvPr id="440" name="Shape 440"/>
          <p:cNvCxnSpPr/>
          <p:nvPr/>
        </p:nvCxnSpPr>
        <p:spPr>
          <a:xfrm rot="10800000">
            <a:off y="3549425" x="6608550"/>
            <a:ext cy="0" cx="878699"/>
          </a:xfrm>
          <a:prstGeom prst="straightConnector1">
            <a:avLst/>
          </a:prstGeom>
          <a:noFill/>
          <a:ln w="19050" cap="flat">
            <a:solidFill>
              <a:srgbClr val="434343"/>
            </a:solidFill>
            <a:prstDash val="solid"/>
            <a:round/>
            <a:headEnd w="lg" len="lg" type="none"/>
            <a:tailEnd w="lg" len="lg" type="triangle"/>
          </a:ln>
        </p:spPr>
      </p:cxnSp>
      <p:cxnSp>
        <p:nvCxnSpPr>
          <p:cNvPr id="441" name="Shape 441"/>
          <p:cNvCxnSpPr/>
          <p:nvPr/>
        </p:nvCxnSpPr>
        <p:spPr>
          <a:xfrm rot="10800000">
            <a:off y="3892325" x="5651862"/>
            <a:ext cy="0" cx="878699"/>
          </a:xfrm>
          <a:prstGeom prst="straightConnector1">
            <a:avLst/>
          </a:prstGeom>
          <a:noFill/>
          <a:ln w="19050" cap="flat">
            <a:solidFill>
              <a:srgbClr val="D9D9D9"/>
            </a:solidFill>
            <a:prstDash val="solid"/>
            <a:round/>
            <a:headEnd w="lg" len="lg" type="none"/>
            <a:tailEnd w="lg" len="lg" type="triangle"/>
          </a:ln>
        </p:spPr>
      </p:cxnSp>
      <p:sp>
        <p:nvSpPr>
          <p:cNvPr id="442" name="Shape 442"/>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443" name="Shape 443"/>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444" name="Shape 444"/>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445" name="Shape 445"/>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446" name="Shape 446"/>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447" name="Shape 447"/>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6</a:t>
            </a:r>
          </a:p>
        </p:txBody>
      </p:sp>
      <p:sp>
        <p:nvSpPr>
          <p:cNvPr id="448" name="Shape 448"/>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7</a:t>
            </a:r>
          </a:p>
        </p:txBody>
      </p:sp>
      <p:sp>
        <p:nvSpPr>
          <p:cNvPr id="449" name="Shape 449"/>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6</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y="0" x="0"/>
          <a:ext cy="0" cx="0"/>
          <a:chOff y="0" x="0"/>
          <a:chExt cy="0" cx="0"/>
        </a:xfrm>
      </p:grpSpPr>
      <p:sp>
        <p:nvSpPr>
          <p:cNvPr id="454" name="Shape 454"/>
          <p:cNvSpPr txBox="1"/>
          <p:nvPr>
            <p:ph type="title"/>
          </p:nvPr>
        </p:nvSpPr>
        <p:spPr>
          <a:xfrm>
            <a:off y="288575" x="338275"/>
            <a:ext cy="857400" cx="8640599"/>
          </a:xfrm>
          <a:prstGeom prst="rect">
            <a:avLst/>
          </a:prstGeom>
        </p:spPr>
        <p:txBody>
          <a:bodyPr bIns="91425" rIns="91425" lIns="91425" tIns="91425" anchor="b" anchorCtr="0">
            <a:noAutofit/>
          </a:bodyPr>
          <a:lstStyle/>
          <a:p>
            <a:pPr rtl="0" lvl="0">
              <a:spcBef>
                <a:spcPts val="0"/>
              </a:spcBef>
              <a:buNone/>
            </a:pPr>
            <a:r>
              <a:rPr lang="en"/>
              <a:t>Work Flow of the simulator</a:t>
            </a:r>
          </a:p>
        </p:txBody>
      </p:sp>
      <p:sp>
        <p:nvSpPr>
          <p:cNvPr id="455" name="Shape 455"/>
          <p:cNvSpPr txBox="1"/>
          <p:nvPr>
            <p:ph idx="1" type="body"/>
          </p:nvPr>
        </p:nvSpPr>
        <p:spPr>
          <a:xfrm>
            <a:off y="1145987" x="338275"/>
            <a:ext cy="3838500" cx="3962100"/>
          </a:xfrm>
          <a:prstGeom prst="rect">
            <a:avLst/>
          </a:prstGeom>
        </p:spPr>
        <p:txBody>
          <a:bodyPr bIns="91425" rIns="91425" lIns="91425" tIns="91425" anchor="t" anchorCtr="0">
            <a:noAutofit/>
          </a:bodyPr>
          <a:lstStyle/>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User uploads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Master receives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Updated Flow sent to Sink (for every flow in Work Specification)</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Sink sets up listening port and forwards Flow to upstream</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Source starts sending data</a:t>
            </a:r>
          </a:p>
          <a:p>
            <a:pPr algn="l" rtl="0" lvl="0" marR="0" indent="-342900" marL="457200">
              <a:lnSpc>
                <a:spcPct val="115000"/>
              </a:lnSpc>
              <a:spcBef>
                <a:spcPts val="600"/>
              </a:spcBef>
              <a:spcAft>
                <a:spcPts val="0"/>
              </a:spcAft>
              <a:buClr>
                <a:srgbClr val="999999"/>
              </a:buClr>
              <a:buSzPct val="100000"/>
              <a:buFont typeface="Arial"/>
              <a:buAutoNum type="arabicPeriod"/>
            </a:pPr>
            <a:r>
              <a:rPr sz="1800" lang="en">
                <a:solidFill>
                  <a:srgbClr val="999999"/>
                </a:solidFill>
              </a:rPr>
              <a:t>Periodic metric updates to master</a:t>
            </a:r>
          </a:p>
          <a:p>
            <a:pPr algn="l" rtl="0" lvl="0" marR="0" indent="-342900" marL="457200">
              <a:lnSpc>
                <a:spcPct val="115000"/>
              </a:lnSpc>
              <a:spcBef>
                <a:spcPts val="600"/>
              </a:spcBef>
              <a:spcAft>
                <a:spcPts val="0"/>
              </a:spcAft>
              <a:buClr>
                <a:schemeClr val="dk1"/>
              </a:buClr>
              <a:buSzPct val="100000"/>
              <a:buFont typeface="Arial"/>
              <a:buAutoNum type="arabicPeriod"/>
            </a:pPr>
            <a:r>
              <a:rPr sz="1800" lang="en"/>
              <a:t>Periodic update of Web Client</a:t>
            </a:r>
          </a:p>
        </p:txBody>
      </p:sp>
      <p:sp>
        <p:nvSpPr>
          <p:cNvPr id="456" name="Shape 456"/>
          <p:cNvSpPr/>
          <p:nvPr/>
        </p:nvSpPr>
        <p:spPr>
          <a:xfrm>
            <a:off y="1361050" x="51950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Web Client</a:t>
            </a:r>
          </a:p>
        </p:txBody>
      </p:sp>
      <p:sp>
        <p:nvSpPr>
          <p:cNvPr id="457" name="Shape 457"/>
          <p:cNvSpPr/>
          <p:nvPr/>
        </p:nvSpPr>
        <p:spPr>
          <a:xfrm>
            <a:off y="1361050" x="61469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Master</a:t>
            </a:r>
          </a:p>
        </p:txBody>
      </p:sp>
      <p:sp>
        <p:nvSpPr>
          <p:cNvPr id="458" name="Shape 458"/>
          <p:cNvSpPr/>
          <p:nvPr/>
        </p:nvSpPr>
        <p:spPr>
          <a:xfrm>
            <a:off y="1361050" x="7098812"/>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Sink</a:t>
            </a:r>
          </a:p>
        </p:txBody>
      </p:sp>
      <p:sp>
        <p:nvSpPr>
          <p:cNvPr id="459" name="Shape 459"/>
          <p:cNvSpPr/>
          <p:nvPr/>
        </p:nvSpPr>
        <p:spPr>
          <a:xfrm>
            <a:off y="1361050" x="8031650"/>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Source</a:t>
            </a:r>
          </a:p>
        </p:txBody>
      </p:sp>
      <p:sp>
        <p:nvSpPr>
          <p:cNvPr id="460" name="Shape 460"/>
          <p:cNvSpPr/>
          <p:nvPr/>
        </p:nvSpPr>
        <p:spPr>
          <a:xfrm>
            <a:off y="1575250" x="4621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61" name="Shape 461"/>
          <p:cNvSpPr/>
          <p:nvPr/>
        </p:nvSpPr>
        <p:spPr>
          <a:xfrm>
            <a:off y="1575250" x="55920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62" name="Shape 462"/>
          <p:cNvSpPr/>
          <p:nvPr/>
        </p:nvSpPr>
        <p:spPr>
          <a:xfrm>
            <a:off y="1575250" x="7486337"/>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63" name="Shape 463"/>
          <p:cNvSpPr/>
          <p:nvPr/>
        </p:nvSpPr>
        <p:spPr>
          <a:xfrm>
            <a:off y="1575250" x="842872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64" name="Shape 464"/>
          <p:cNvSpPr txBox="1"/>
          <p:nvPr/>
        </p:nvSpPr>
        <p:spPr>
          <a:xfrm>
            <a:off y="4307650" x="44097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65" name="Shape 465"/>
          <p:cNvSpPr txBox="1"/>
          <p:nvPr/>
        </p:nvSpPr>
        <p:spPr>
          <a:xfrm>
            <a:off y="4307650" x="819832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66" name="Shape 466"/>
          <p:cNvSpPr txBox="1"/>
          <p:nvPr/>
        </p:nvSpPr>
        <p:spPr>
          <a:xfrm>
            <a:off y="4307650" x="7255937"/>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67" name="Shape 467"/>
          <p:cNvSpPr txBox="1"/>
          <p:nvPr/>
        </p:nvSpPr>
        <p:spPr>
          <a:xfrm>
            <a:off y="4307650" x="63135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sp>
        <p:nvSpPr>
          <p:cNvPr id="468" name="Shape 468"/>
          <p:cNvSpPr/>
          <p:nvPr/>
        </p:nvSpPr>
        <p:spPr>
          <a:xfrm>
            <a:off y="1361050" x="4243125"/>
            <a:ext cy="214200" cx="8691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User</a:t>
            </a:r>
          </a:p>
        </p:txBody>
      </p:sp>
      <p:sp>
        <p:nvSpPr>
          <p:cNvPr id="469" name="Shape 469"/>
          <p:cNvSpPr/>
          <p:nvPr/>
        </p:nvSpPr>
        <p:spPr>
          <a:xfrm>
            <a:off y="1575250" x="6543975"/>
            <a:ext cy="2732399" cx="750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70" name="Shape 470"/>
          <p:cNvSpPr txBox="1"/>
          <p:nvPr/>
        </p:nvSpPr>
        <p:spPr>
          <a:xfrm>
            <a:off y="4307650" x="5361675"/>
            <a:ext cy="310800" cx="535799"/>
          </a:xfrm>
          <a:prstGeom prst="rect">
            <a:avLst/>
          </a:prstGeom>
          <a:noFill/>
          <a:ln>
            <a:noFill/>
          </a:ln>
        </p:spPr>
        <p:txBody>
          <a:bodyPr bIns="91425" rIns="91425" lIns="91425" tIns="91425" anchor="t" anchorCtr="0">
            <a:noAutofit/>
          </a:bodyPr>
          <a:lstStyle/>
          <a:p>
            <a:pPr rtl="0" lvl="0">
              <a:spcBef>
                <a:spcPts val="0"/>
              </a:spcBef>
              <a:buNone/>
            </a:pPr>
            <a:r>
              <a:rPr sz="1200" lang="en"/>
              <a:t>Time</a:t>
            </a:r>
          </a:p>
        </p:txBody>
      </p:sp>
      <p:cxnSp>
        <p:nvCxnSpPr>
          <p:cNvPr id="471" name="Shape 471"/>
          <p:cNvCxnSpPr/>
          <p:nvPr/>
        </p:nvCxnSpPr>
        <p:spPr>
          <a:xfrm>
            <a:off y="1886125" x="4704150"/>
            <a:ext cy="0" cx="878699"/>
          </a:xfrm>
          <a:prstGeom prst="straightConnector1">
            <a:avLst/>
          </a:prstGeom>
          <a:noFill/>
          <a:ln w="19050" cap="flat">
            <a:solidFill>
              <a:srgbClr val="D9D9D9"/>
            </a:solidFill>
            <a:prstDash val="solid"/>
            <a:round/>
            <a:headEnd w="lg" len="lg" type="none"/>
            <a:tailEnd w="lg" len="lg" type="triangle"/>
          </a:ln>
        </p:spPr>
      </p:cxnSp>
      <p:cxnSp>
        <p:nvCxnSpPr>
          <p:cNvPr id="472" name="Shape 472"/>
          <p:cNvCxnSpPr/>
          <p:nvPr/>
        </p:nvCxnSpPr>
        <p:spPr>
          <a:xfrm>
            <a:off y="2102800" x="5651862"/>
            <a:ext cy="0" cx="878699"/>
          </a:xfrm>
          <a:prstGeom prst="straightConnector1">
            <a:avLst/>
          </a:prstGeom>
          <a:noFill/>
          <a:ln w="19050" cap="flat">
            <a:solidFill>
              <a:srgbClr val="D9D9D9"/>
            </a:solidFill>
            <a:prstDash val="solid"/>
            <a:round/>
            <a:headEnd w="lg" len="lg" type="none"/>
            <a:tailEnd w="lg" len="lg" type="triangle"/>
          </a:ln>
        </p:spPr>
      </p:cxnSp>
      <p:cxnSp>
        <p:nvCxnSpPr>
          <p:cNvPr id="473" name="Shape 473"/>
          <p:cNvCxnSpPr/>
          <p:nvPr/>
        </p:nvCxnSpPr>
        <p:spPr>
          <a:xfrm>
            <a:off y="2319500" x="6608537"/>
            <a:ext cy="0" cx="878699"/>
          </a:xfrm>
          <a:prstGeom prst="straightConnector1">
            <a:avLst/>
          </a:prstGeom>
          <a:noFill/>
          <a:ln w="19050" cap="flat">
            <a:solidFill>
              <a:srgbClr val="D9D9D9"/>
            </a:solidFill>
            <a:prstDash val="solid"/>
            <a:round/>
            <a:headEnd w="lg" len="lg" type="none"/>
            <a:tailEnd w="lg" len="lg" type="triangle"/>
          </a:ln>
        </p:spPr>
      </p:cxnSp>
      <p:cxnSp>
        <p:nvCxnSpPr>
          <p:cNvPr id="474" name="Shape 474"/>
          <p:cNvCxnSpPr/>
          <p:nvPr/>
        </p:nvCxnSpPr>
        <p:spPr>
          <a:xfrm>
            <a:off y="2546900" x="7561337"/>
            <a:ext cy="0" cx="878699"/>
          </a:xfrm>
          <a:prstGeom prst="straightConnector1">
            <a:avLst/>
          </a:prstGeom>
          <a:noFill/>
          <a:ln w="19050" cap="flat">
            <a:solidFill>
              <a:srgbClr val="D9D9D9"/>
            </a:solidFill>
            <a:prstDash val="solid"/>
            <a:round/>
            <a:headEnd w="lg" len="lg" type="none"/>
            <a:tailEnd w="lg" len="lg" type="triangle"/>
          </a:ln>
        </p:spPr>
      </p:cxnSp>
      <p:cxnSp>
        <p:nvCxnSpPr>
          <p:cNvPr id="475" name="Shape 475"/>
          <p:cNvCxnSpPr/>
          <p:nvPr/>
        </p:nvCxnSpPr>
        <p:spPr>
          <a:xfrm rot="10800000">
            <a:off y="2861250" x="7565225"/>
            <a:ext cy="0" cx="878699"/>
          </a:xfrm>
          <a:prstGeom prst="straightConnector1">
            <a:avLst/>
          </a:prstGeom>
          <a:noFill/>
          <a:ln w="19050" cap="flat">
            <a:solidFill>
              <a:srgbClr val="D9D9D9"/>
            </a:solidFill>
            <a:prstDash val="solid"/>
            <a:round/>
            <a:headEnd w="lg" len="lg" type="none"/>
            <a:tailEnd w="lg" len="lg" type="triangle"/>
          </a:ln>
        </p:spPr>
      </p:cxnSp>
      <p:cxnSp>
        <p:nvCxnSpPr>
          <p:cNvPr id="476" name="Shape 476"/>
          <p:cNvCxnSpPr/>
          <p:nvPr/>
        </p:nvCxnSpPr>
        <p:spPr>
          <a:xfrm flipH="1">
            <a:off y="3214875" x="6590224"/>
            <a:ext cy="10799" cx="1853700"/>
          </a:xfrm>
          <a:prstGeom prst="straightConnector1">
            <a:avLst/>
          </a:prstGeom>
          <a:noFill/>
          <a:ln w="19050" cap="flat">
            <a:solidFill>
              <a:srgbClr val="D9D9D9"/>
            </a:solidFill>
            <a:prstDash val="solid"/>
            <a:round/>
            <a:headEnd w="lg" len="lg" type="none"/>
            <a:tailEnd w="lg" len="lg" type="triangle"/>
          </a:ln>
        </p:spPr>
      </p:cxnSp>
      <p:cxnSp>
        <p:nvCxnSpPr>
          <p:cNvPr id="477" name="Shape 477"/>
          <p:cNvCxnSpPr/>
          <p:nvPr/>
        </p:nvCxnSpPr>
        <p:spPr>
          <a:xfrm rot="10800000">
            <a:off y="3549425" x="6608550"/>
            <a:ext cy="0" cx="878699"/>
          </a:xfrm>
          <a:prstGeom prst="straightConnector1">
            <a:avLst/>
          </a:prstGeom>
          <a:noFill/>
          <a:ln w="19050" cap="flat">
            <a:solidFill>
              <a:srgbClr val="D9D9D9"/>
            </a:solidFill>
            <a:prstDash val="solid"/>
            <a:round/>
            <a:headEnd w="lg" len="lg" type="none"/>
            <a:tailEnd w="lg" len="lg" type="triangle"/>
          </a:ln>
        </p:spPr>
      </p:cxnSp>
      <p:cxnSp>
        <p:nvCxnSpPr>
          <p:cNvPr id="478" name="Shape 478"/>
          <p:cNvCxnSpPr/>
          <p:nvPr/>
        </p:nvCxnSpPr>
        <p:spPr>
          <a:xfrm rot="10800000">
            <a:off y="3892325" x="5651862"/>
            <a:ext cy="0" cx="878699"/>
          </a:xfrm>
          <a:prstGeom prst="straightConnector1">
            <a:avLst/>
          </a:prstGeom>
          <a:noFill/>
          <a:ln w="19050" cap="flat">
            <a:solidFill>
              <a:srgbClr val="434343"/>
            </a:solidFill>
            <a:prstDash val="solid"/>
            <a:round/>
            <a:headEnd w="lg" len="lg" type="none"/>
            <a:tailEnd w="lg" len="lg" type="triangle"/>
          </a:ln>
        </p:spPr>
      </p:cxnSp>
      <p:sp>
        <p:nvSpPr>
          <p:cNvPr id="479" name="Shape 479"/>
          <p:cNvSpPr txBox="1"/>
          <p:nvPr/>
        </p:nvSpPr>
        <p:spPr>
          <a:xfrm>
            <a:off y="1631925" x="499212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1</a:t>
            </a:r>
          </a:p>
        </p:txBody>
      </p:sp>
      <p:sp>
        <p:nvSpPr>
          <p:cNvPr id="480" name="Shape 480"/>
          <p:cNvSpPr txBox="1"/>
          <p:nvPr/>
        </p:nvSpPr>
        <p:spPr>
          <a:xfrm>
            <a:off y="1866525" x="595356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2</a:t>
            </a:r>
          </a:p>
        </p:txBody>
      </p:sp>
      <p:sp>
        <p:nvSpPr>
          <p:cNvPr id="481" name="Shape 481"/>
          <p:cNvSpPr txBox="1"/>
          <p:nvPr/>
        </p:nvSpPr>
        <p:spPr>
          <a:xfrm>
            <a:off y="2101225"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3</a:t>
            </a:r>
          </a:p>
        </p:txBody>
      </p:sp>
      <p:sp>
        <p:nvSpPr>
          <p:cNvPr id="482" name="Shape 482"/>
          <p:cNvSpPr txBox="1"/>
          <p:nvPr/>
        </p:nvSpPr>
        <p:spPr>
          <a:xfrm>
            <a:off y="2315862"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CCCCCC"/>
                </a:solidFill>
              </a:rPr>
              <a:t>4</a:t>
            </a:r>
          </a:p>
        </p:txBody>
      </p:sp>
      <p:sp>
        <p:nvSpPr>
          <p:cNvPr id="483" name="Shape 483"/>
          <p:cNvSpPr txBox="1"/>
          <p:nvPr/>
        </p:nvSpPr>
        <p:spPr>
          <a:xfrm>
            <a:off y="2626675" x="78430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5</a:t>
            </a:r>
          </a:p>
        </p:txBody>
      </p:sp>
      <p:sp>
        <p:nvSpPr>
          <p:cNvPr id="484" name="Shape 484"/>
          <p:cNvSpPr txBox="1"/>
          <p:nvPr/>
        </p:nvSpPr>
        <p:spPr>
          <a:xfrm>
            <a:off y="2937987" x="6900712"/>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
        <p:nvSpPr>
          <p:cNvPr id="485" name="Shape 485"/>
          <p:cNvSpPr txBox="1"/>
          <p:nvPr/>
        </p:nvSpPr>
        <p:spPr>
          <a:xfrm>
            <a:off y="3601862" x="5953575"/>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t>7</a:t>
            </a:r>
          </a:p>
        </p:txBody>
      </p:sp>
      <p:sp>
        <p:nvSpPr>
          <p:cNvPr id="486" name="Shape 486"/>
          <p:cNvSpPr txBox="1"/>
          <p:nvPr/>
        </p:nvSpPr>
        <p:spPr>
          <a:xfrm>
            <a:off y="3248800" x="6900714"/>
            <a:ext cy="310800" cx="303900"/>
          </a:xfrm>
          <a:prstGeom prst="rect">
            <a:avLst/>
          </a:prstGeom>
          <a:noFill/>
          <a:ln>
            <a:noFill/>
          </a:ln>
        </p:spPr>
        <p:txBody>
          <a:bodyPr bIns="91425" rIns="91425" lIns="91425" tIns="91425" anchor="t" anchorCtr="0">
            <a:noAutofit/>
          </a:bodyPr>
          <a:lstStyle/>
          <a:p>
            <a:pPr rtl="0" lvl="0">
              <a:spcBef>
                <a:spcPts val="0"/>
              </a:spcBef>
              <a:buNone/>
            </a:pPr>
            <a:r>
              <a:rPr sz="1000" lang="en">
                <a:solidFill>
                  <a:srgbClr val="D9D9D9"/>
                </a:solidFill>
              </a:rPr>
              <a:t>6</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y="0" x="0"/>
          <a:ext cy="0" cx="0"/>
          <a:chOff y="0" x="0"/>
          <a:chExt cy="0" cx="0"/>
        </a:xfrm>
      </p:grpSpPr>
      <p:sp>
        <p:nvSpPr>
          <p:cNvPr id="491" name="Shape 491"/>
          <p:cNvSpPr txBox="1"/>
          <p:nvPr>
            <p:ph type="ctrTitle"/>
          </p:nvPr>
        </p:nvSpPr>
        <p:spPr>
          <a:xfrm>
            <a:off y="563759" x="457200"/>
            <a:ext cy="3009600" cx="8229600"/>
          </a:xfrm>
          <a:prstGeom prst="rect">
            <a:avLst/>
          </a:prstGeom>
        </p:spPr>
        <p:txBody>
          <a:bodyPr bIns="91425" rIns="91425" lIns="91425" tIns="91425" anchor="t" anchorCtr="0">
            <a:noAutofit/>
          </a:bodyPr>
          <a:lstStyle/>
          <a:p>
            <a:pPr rtl="0" lvl="0">
              <a:spcBef>
                <a:spcPts val="0"/>
              </a:spcBef>
              <a:buNone/>
            </a:pPr>
            <a:r>
              <a:rPr lang="en"/>
              <a:t>Demo</a:t>
            </a:r>
          </a:p>
        </p:txBody>
      </p:sp>
      <p:sp>
        <p:nvSpPr>
          <p:cNvPr id="492" name="Shape 492"/>
          <p:cNvSpPr txBox="1"/>
          <p:nvPr>
            <p:ph idx="1" type="subTitle"/>
          </p:nvPr>
        </p:nvSpPr>
        <p:spPr>
          <a:xfrm>
            <a:off y="3716392" x="457200"/>
            <a:ext cy="1232699" cx="8229600"/>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y="0" x="0"/>
          <a:ext cy="0" cx="0"/>
          <a:chOff y="0" x="0"/>
          <a:chExt cy="0" cx="0"/>
        </a:xfrm>
      </p:grpSpPr>
      <p:sp>
        <p:nvSpPr>
          <p:cNvPr id="497" name="Shape 49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Contributions</a:t>
            </a:r>
          </a:p>
        </p:txBody>
      </p:sp>
      <p:sp>
        <p:nvSpPr>
          <p:cNvPr id="498" name="Shape 498"/>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chemeClr val="dk1"/>
              </a:buClr>
              <a:buSzPct val="100000"/>
              <a:buFont typeface="Arial"/>
              <a:buChar char="●"/>
            </a:pPr>
            <a:r>
              <a:rPr sz="2400" lang="en"/>
              <a:t>Different elements(nodes) of the MDN </a:t>
            </a:r>
          </a:p>
          <a:p>
            <a:pPr algn="l" rtl="0" lvl="0" marR="0" indent="-381000" marL="457200">
              <a:lnSpc>
                <a:spcPct val="100000"/>
              </a:lnSpc>
              <a:spcBef>
                <a:spcPts val="600"/>
              </a:spcBef>
              <a:spcAft>
                <a:spcPts val="0"/>
              </a:spcAft>
              <a:buClr>
                <a:schemeClr val="dk1"/>
              </a:buClr>
              <a:buSzPct val="100000"/>
              <a:buFont typeface="Arial"/>
              <a:buChar char="●"/>
            </a:pPr>
            <a:r>
              <a:rPr sz="2400" lang="en"/>
              <a:t>Extensible nodes</a:t>
            </a:r>
          </a:p>
          <a:p>
            <a:pPr algn="l" rtl="0" lvl="0" marR="0" indent="-381000" marL="457200">
              <a:lnSpc>
                <a:spcPct val="100000"/>
              </a:lnSpc>
              <a:spcBef>
                <a:spcPts val="600"/>
              </a:spcBef>
              <a:spcAft>
                <a:spcPts val="0"/>
              </a:spcAft>
              <a:buClr>
                <a:schemeClr val="dk1"/>
              </a:buClr>
              <a:buSzPct val="100000"/>
              <a:buFont typeface="Arial"/>
              <a:buChar char="●"/>
            </a:pPr>
            <a:r>
              <a:rPr sz="2400" lang="en"/>
              <a:t>Actual data loads </a:t>
            </a:r>
          </a:p>
          <a:p>
            <a:pPr algn="l" rtl="0" lvl="0" marR="0" indent="-381000" marL="457200">
              <a:lnSpc>
                <a:spcPct val="100000"/>
              </a:lnSpc>
              <a:spcBef>
                <a:spcPts val="600"/>
              </a:spcBef>
              <a:spcAft>
                <a:spcPts val="0"/>
              </a:spcAft>
              <a:buClr>
                <a:schemeClr val="dk1"/>
              </a:buClr>
              <a:buSzPct val="100000"/>
              <a:buFont typeface="Arial"/>
              <a:buChar char="●"/>
            </a:pPr>
            <a:r>
              <a:rPr sz="2400" lang="en"/>
              <a:t>Configurable traffic loads</a:t>
            </a:r>
          </a:p>
          <a:p>
            <a:pPr algn="l" rtl="0" lvl="0" marR="0" indent="-381000" marL="457200">
              <a:lnSpc>
                <a:spcPct val="100000"/>
              </a:lnSpc>
              <a:spcBef>
                <a:spcPts val="600"/>
              </a:spcBef>
              <a:spcAft>
                <a:spcPts val="0"/>
              </a:spcAft>
              <a:buClr>
                <a:schemeClr val="dk1"/>
              </a:buClr>
              <a:buSzPct val="100000"/>
              <a:buFont typeface="Arial"/>
              <a:buChar char="●"/>
            </a:pPr>
            <a:r>
              <a:rPr sz="2400" lang="en"/>
              <a:t>Immediate feedback</a:t>
            </a:r>
          </a:p>
          <a:p>
            <a:pPr algn="l" rtl="0" lvl="0" marR="0" indent="-381000" marL="457200">
              <a:lnSpc>
                <a:spcPct val="100000"/>
              </a:lnSpc>
              <a:spcBef>
                <a:spcPts val="600"/>
              </a:spcBef>
              <a:spcAft>
                <a:spcPts val="0"/>
              </a:spcAft>
              <a:buClr>
                <a:schemeClr val="dk1"/>
              </a:buClr>
              <a:buSzPct val="100000"/>
              <a:buFont typeface="Arial"/>
              <a:buChar char="●"/>
            </a:pPr>
            <a:r>
              <a:rPr sz="2400" lang="en"/>
              <a:t>Centralized control</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y="0" x="0"/>
          <a:ext cy="0" cx="0"/>
          <a:chOff y="0" x="0"/>
          <a:chExt cy="0" cx="0"/>
        </a:xfrm>
      </p:grpSpPr>
      <p:sp>
        <p:nvSpPr>
          <p:cNvPr id="503" name="Shape 5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Limitations</a:t>
            </a:r>
          </a:p>
        </p:txBody>
      </p:sp>
      <p:sp>
        <p:nvSpPr>
          <p:cNvPr id="504" name="Shape 5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Manual deployment of node containers</a:t>
            </a:r>
          </a:p>
          <a:p>
            <a:pPr rtl="0" lvl="0" indent="-381000" marL="457200">
              <a:spcBef>
                <a:spcPts val="0"/>
              </a:spcBef>
              <a:buClr>
                <a:schemeClr val="dk1"/>
              </a:buClr>
              <a:buSzPct val="100000"/>
              <a:buFont typeface="Arial"/>
              <a:buChar char="●"/>
            </a:pPr>
            <a:r>
              <a:rPr sz="2400" lang="en"/>
              <a:t>Number of nodes in a node container</a:t>
            </a:r>
          </a:p>
          <a:p>
            <a:pPr rtl="0" lvl="0" indent="-381000" marL="457200">
              <a:spcBef>
                <a:spcPts val="0"/>
              </a:spcBef>
              <a:buClr>
                <a:schemeClr val="dk1"/>
              </a:buClr>
              <a:buSzPct val="100000"/>
              <a:buFont typeface="Arial"/>
              <a:buChar char="●"/>
            </a:pPr>
            <a:r>
              <a:rPr sz="2400" lang="en"/>
              <a:t>Manually coded Work Specification</a:t>
            </a:r>
          </a:p>
          <a:p>
            <a:pPr rtl="0" lvl="0" indent="-381000" marL="457200">
              <a:spcBef>
                <a:spcPts val="0"/>
              </a:spcBef>
              <a:buClr>
                <a:schemeClr val="dk1"/>
              </a:buClr>
              <a:buSzPct val="100000"/>
              <a:buFont typeface="Arial"/>
              <a:buChar char="●"/>
            </a:pPr>
            <a:r>
              <a:rPr sz="2400" lang="en"/>
              <a:t>Clock drift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y="0" x="0"/>
          <a:ext cy="0" cx="0"/>
          <a:chOff y="0" x="0"/>
          <a:chExt cy="0" cx="0"/>
        </a:xfrm>
      </p:grpSpPr>
      <p:sp>
        <p:nvSpPr>
          <p:cNvPr id="509" name="Shape 50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Future Work</a:t>
            </a:r>
          </a:p>
        </p:txBody>
      </p:sp>
      <p:sp>
        <p:nvSpPr>
          <p:cNvPr id="510" name="Shape 5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Node containers Auto-deployment</a:t>
            </a:r>
          </a:p>
          <a:p>
            <a:pPr rtl="0" lvl="0" indent="-381000" marL="457200">
              <a:spcBef>
                <a:spcPts val="0"/>
              </a:spcBef>
              <a:buClr>
                <a:schemeClr val="dk1"/>
              </a:buClr>
              <a:buSzPct val="100000"/>
              <a:buFont typeface="Arial"/>
              <a:buChar char="●"/>
            </a:pPr>
            <a:r>
              <a:rPr sz="2400" lang="en"/>
              <a:t>Maximum node number enhancement</a:t>
            </a:r>
          </a:p>
          <a:p>
            <a:pPr rtl="0" lvl="0" indent="-381000" marL="457200">
              <a:spcBef>
                <a:spcPts val="0"/>
              </a:spcBef>
              <a:buClr>
                <a:schemeClr val="dk1"/>
              </a:buClr>
              <a:buSzPct val="100000"/>
              <a:buFont typeface="Arial"/>
              <a:buChar char="●"/>
            </a:pPr>
            <a:r>
              <a:rPr sz="2400" lang="en"/>
              <a:t>Dynamic marker insertion in data traffic </a:t>
            </a:r>
          </a:p>
          <a:p>
            <a:pPr rtl="0" lvl="0" indent="-381000" marL="457200">
              <a:spcBef>
                <a:spcPts val="0"/>
              </a:spcBef>
              <a:buClr>
                <a:schemeClr val="dk1"/>
              </a:buClr>
              <a:buSzPct val="100000"/>
              <a:buFont typeface="Arial"/>
              <a:buChar char="●"/>
            </a:pPr>
            <a:r>
              <a:rPr sz="2400" lang="en"/>
              <a:t>Improvements in visualization part</a:t>
            </a:r>
          </a:p>
          <a:p>
            <a:pPr rtl="0" lvl="0" indent="-381000" marL="457200">
              <a:spcBef>
                <a:spcPts val="0"/>
              </a:spcBef>
              <a:buClr>
                <a:schemeClr val="dk1"/>
              </a:buClr>
              <a:buSzPct val="100000"/>
              <a:buFont typeface="Arial"/>
              <a:buChar char="●"/>
            </a:pPr>
            <a:r>
              <a:rPr sz="2400" lang="en"/>
              <a:t>UI based Work Specification generator</a:t>
            </a:r>
          </a:p>
          <a:p>
            <a:pPr rt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y="0" x="0"/>
          <a:ext cy="0" cx="0"/>
          <a:chOff y="0" x="0"/>
          <a:chExt cy="0" cx="0"/>
        </a:xfrm>
      </p:grpSpPr>
      <p:sp>
        <p:nvSpPr>
          <p:cNvPr id="515" name="Shape 515"/>
          <p:cNvSpPr txBox="1"/>
          <p:nvPr/>
        </p:nvSpPr>
        <p:spPr>
          <a:xfrm>
            <a:off y="205978" x="457200"/>
            <a:ext cy="857400" cx="8229600"/>
          </a:xfrm>
          <a:prstGeom prst="rect">
            <a:avLst/>
          </a:prstGeom>
          <a:noFill/>
          <a:ln>
            <a:noFill/>
          </a:ln>
        </p:spPr>
        <p:txBody>
          <a:bodyPr bIns="91425" rIns="91425" lIns="91425" tIns="91425" anchor="b" anchorCtr="0">
            <a:noAutofit/>
          </a:bodyPr>
          <a:lstStyle/>
          <a:p>
            <a:pPr rtl="0" lvl="0">
              <a:spcBef>
                <a:spcPts val="0"/>
              </a:spcBef>
              <a:buNone/>
            </a:pPr>
            <a:r>
              <a:rPr b="1" sz="3600" lang="en">
                <a:solidFill>
                  <a:srgbClr val="DA0002"/>
                </a:solidFill>
              </a:rPr>
              <a:t>Tried and discarded</a:t>
            </a:r>
          </a:p>
        </p:txBody>
      </p:sp>
      <p:pic>
        <p:nvPicPr>
          <p:cNvPr id="516" name="Shape 516"/>
          <p:cNvPicPr preferRelativeResize="0"/>
          <p:nvPr/>
        </p:nvPicPr>
        <p:blipFill>
          <a:blip r:embed="rId3">
            <a:alphaModFix/>
          </a:blip>
          <a:stretch>
            <a:fillRect/>
          </a:stretch>
        </p:blipFill>
        <p:spPr>
          <a:xfrm>
            <a:off y="342400" x="5097575"/>
            <a:ext cy="2314124" cx="4149850"/>
          </a:xfrm>
          <a:prstGeom prst="rect">
            <a:avLst/>
          </a:prstGeom>
          <a:noFill/>
          <a:ln>
            <a:noFill/>
          </a:ln>
        </p:spPr>
      </p:pic>
      <p:sp>
        <p:nvSpPr>
          <p:cNvPr id="517" name="Shape 517"/>
          <p:cNvSpPr txBox="1"/>
          <p:nvPr/>
        </p:nvSpPr>
        <p:spPr>
          <a:xfrm>
            <a:off y="1200150" x="457200"/>
            <a:ext cy="3725699" cx="5023499"/>
          </a:xfrm>
          <a:prstGeom prst="rect">
            <a:avLst/>
          </a:prstGeom>
          <a:noFill/>
          <a:ln>
            <a:noFill/>
          </a:ln>
        </p:spPr>
        <p:txBody>
          <a:bodyPr bIns="91425" rIns="91425" lIns="91425" tIns="91425" anchor="t" anchorCtr="0">
            <a:noAutofit/>
          </a:bodyPr>
          <a:lstStyle/>
          <a:p>
            <a:pPr rtl="0" lvl="0" indent="-355600" marL="457200">
              <a:lnSpc>
                <a:spcPct val="150000"/>
              </a:lnSpc>
              <a:spcBef>
                <a:spcPts val="0"/>
              </a:spcBef>
              <a:buClr>
                <a:srgbClr val="000000"/>
              </a:buClr>
              <a:buSzPct val="142857"/>
              <a:buFont typeface="Arial"/>
              <a:buChar char="●"/>
            </a:pPr>
            <a:r>
              <a:rPr b="1" lang="en"/>
              <a:t>System Design &amp; Development Progress</a:t>
            </a:r>
          </a:p>
          <a:p>
            <a:pPr rtl="0" lvl="0" indent="457200">
              <a:lnSpc>
                <a:spcPct val="150000"/>
              </a:lnSpc>
              <a:spcBef>
                <a:spcPts val="0"/>
              </a:spcBef>
              <a:buNone/>
            </a:pPr>
            <a:r>
              <a:rPr b="1" lang="en"/>
              <a:t>Initial Design &amp; Implementation</a:t>
            </a:r>
          </a:p>
          <a:p>
            <a:pPr rtl="0" lvl="0" indent="-317500" marL="914400">
              <a:lnSpc>
                <a:spcPct val="115000"/>
              </a:lnSpc>
              <a:spcBef>
                <a:spcPts val="0"/>
              </a:spcBef>
              <a:buClr>
                <a:srgbClr val="000000"/>
              </a:buClr>
              <a:buSzPct val="100000"/>
              <a:buFont typeface="Arial"/>
              <a:buChar char="●"/>
            </a:pPr>
            <a:r>
              <a:rPr lang="en"/>
              <a:t>Front-end: HTML5, JQuery, Sigma.js</a:t>
            </a:r>
          </a:p>
          <a:p>
            <a:pPr rtl="0" lvl="0" indent="-317500" marL="914400">
              <a:lnSpc>
                <a:spcPct val="115000"/>
              </a:lnSpc>
              <a:spcBef>
                <a:spcPts val="0"/>
              </a:spcBef>
              <a:buClr>
                <a:srgbClr val="000000"/>
              </a:buClr>
              <a:buSzPct val="100000"/>
              <a:buFont typeface="Arial"/>
              <a:buChar char="●"/>
            </a:pPr>
            <a:r>
              <a:rPr lang="en"/>
              <a:t>Back-end: Tomcat, Java Servlet</a:t>
            </a:r>
          </a:p>
          <a:p>
            <a:pPr rtl="0" lvl="0" indent="-317500" marL="914400">
              <a:lnSpc>
                <a:spcPct val="115000"/>
              </a:lnSpc>
              <a:spcBef>
                <a:spcPts val="0"/>
              </a:spcBef>
              <a:buClr>
                <a:srgbClr val="000000"/>
              </a:buClr>
              <a:buSzPct val="100000"/>
              <a:buFont typeface="Arial"/>
              <a:buChar char="●"/>
            </a:pPr>
            <a:r>
              <a:rPr lang="en"/>
              <a:t>Inter-process call:</a:t>
            </a:r>
          </a:p>
          <a:p>
            <a:pPr rtl="0" lvl="0" indent="-317500" marL="1371600">
              <a:lnSpc>
                <a:spcPct val="115000"/>
              </a:lnSpc>
              <a:spcBef>
                <a:spcPts val="0"/>
              </a:spcBef>
              <a:buClr>
                <a:srgbClr val="000000"/>
              </a:buClr>
              <a:buSzPct val="100000"/>
              <a:buFont typeface="Arial"/>
              <a:buChar char="●"/>
            </a:pPr>
            <a:r>
              <a:rPr lang="en"/>
              <a:t>Ajax</a:t>
            </a:r>
          </a:p>
          <a:p>
            <a:pPr rtl="0" lvl="0" indent="-317500" marL="1371600">
              <a:lnSpc>
                <a:spcPct val="115000"/>
              </a:lnSpc>
              <a:spcBef>
                <a:spcPts val="0"/>
              </a:spcBef>
              <a:buClr>
                <a:srgbClr val="000000"/>
              </a:buClr>
              <a:buSzPct val="100000"/>
              <a:buFont typeface="Arial"/>
              <a:buChar char="●"/>
            </a:pPr>
            <a:r>
              <a:rPr lang="en"/>
              <a:t>Java RMI</a:t>
            </a:r>
          </a:p>
          <a:p>
            <a:pPr rtl="0" lvl="0" indent="-317500" marL="1371600">
              <a:lnSpc>
                <a:spcPct val="150000"/>
              </a:lnSpc>
              <a:spcBef>
                <a:spcPts val="0"/>
              </a:spcBef>
              <a:buClr>
                <a:srgbClr val="000000"/>
              </a:buClr>
              <a:buSzPct val="100000"/>
              <a:buFont typeface="Arial"/>
              <a:buChar char="●"/>
            </a:pPr>
            <a:r>
              <a:rPr lang="en"/>
              <a:t>RabbitMQ</a:t>
            </a:r>
          </a:p>
          <a:p>
            <a:pPr rtl="0" lvl="0" indent="457200">
              <a:lnSpc>
                <a:spcPct val="150000"/>
              </a:lnSpc>
              <a:spcBef>
                <a:spcPts val="0"/>
              </a:spcBef>
              <a:buNone/>
            </a:pPr>
            <a:r>
              <a:rPr b="1" lang="en">
                <a:solidFill>
                  <a:srgbClr val="000000"/>
                </a:solidFill>
              </a:rPr>
              <a:t>Evaluation of Initial Design</a:t>
            </a:r>
          </a:p>
          <a:p>
            <a:pPr rtl="0" lvl="0" indent="-317500" marL="914400">
              <a:lnSpc>
                <a:spcPct val="115000"/>
              </a:lnSpc>
              <a:spcBef>
                <a:spcPts val="0"/>
              </a:spcBef>
              <a:buClr>
                <a:srgbClr val="000000"/>
              </a:buClr>
              <a:buSzPct val="100000"/>
              <a:buFont typeface="Arial"/>
              <a:buChar char="●"/>
            </a:pPr>
            <a:r>
              <a:rPr lang="en">
                <a:solidFill>
                  <a:srgbClr val="000000"/>
                </a:solidFill>
              </a:rPr>
              <a:t>Multiple communication mechanisms</a:t>
            </a:r>
          </a:p>
          <a:p>
            <a:pPr rtl="0" lvl="0" indent="-317500" marL="914400">
              <a:lnSpc>
                <a:spcPct val="115000"/>
              </a:lnSpc>
              <a:spcBef>
                <a:spcPts val="0"/>
              </a:spcBef>
              <a:buClr>
                <a:srgbClr val="000000"/>
              </a:buClr>
              <a:buSzPct val="100000"/>
              <a:buFont typeface="Arial"/>
              <a:buChar char="●"/>
            </a:pPr>
            <a:r>
              <a:rPr lang="en">
                <a:solidFill>
                  <a:srgbClr val="000000"/>
                </a:solidFill>
              </a:rPr>
              <a:t>Too many dependencies</a:t>
            </a:r>
          </a:p>
          <a:p>
            <a:pPr rtl="0" lvl="0" indent="-317500" marL="914400">
              <a:lnSpc>
                <a:spcPct val="150000"/>
              </a:lnSpc>
              <a:spcBef>
                <a:spcPts val="0"/>
              </a:spcBef>
              <a:buClr>
                <a:srgbClr val="000000"/>
              </a:buClr>
              <a:buSzPct val="100000"/>
              <a:buFont typeface="Arial"/>
              <a:buChar char="●"/>
            </a:pPr>
            <a:r>
              <a:rPr lang="en">
                <a:solidFill>
                  <a:srgbClr val="000000"/>
                </a:solidFill>
              </a:rPr>
              <a:t>No unified interfaces for control messages</a:t>
            </a:r>
          </a:p>
          <a:p>
            <a:pPr rtl="0" lvl="0">
              <a:lnSpc>
                <a:spcPct val="115000"/>
              </a:lnSpc>
              <a:spcBef>
                <a:spcPts val="0"/>
              </a:spcBef>
              <a:buNone/>
            </a:pPr>
            <a:r>
              <a:t/>
            </a:r>
            <a:endParaRPr/>
          </a:p>
          <a:p>
            <a:pPr rtl="0" lvl="0">
              <a:spcBef>
                <a:spcPts val="0"/>
              </a:spcBef>
              <a:buNone/>
            </a:pPr>
            <a:r>
              <a:t/>
            </a:r>
            <a:endParaRPr/>
          </a:p>
          <a:p>
            <a:pPr rtl="0" lvl="0">
              <a:spcBef>
                <a:spcPts val="0"/>
              </a:spcBef>
              <a:buNone/>
            </a:pPr>
            <a:r>
              <a:t/>
            </a:r>
            <a:endParaRPr/>
          </a:p>
          <a:p>
            <a:pPr rtl="0" lvl="0" indent="0" marL="914400">
              <a:spcBef>
                <a:spcPts val="0"/>
              </a:spcBef>
              <a:buNone/>
            </a:pPr>
            <a:r>
              <a:t/>
            </a:r>
            <a:endParaRPr/>
          </a:p>
        </p:txBody>
      </p:sp>
      <p:pic>
        <p:nvPicPr>
          <p:cNvPr id="518" name="Shape 518"/>
          <p:cNvPicPr preferRelativeResize="0"/>
          <p:nvPr/>
        </p:nvPicPr>
        <p:blipFill>
          <a:blip r:embed="rId4">
            <a:alphaModFix/>
          </a:blip>
          <a:stretch>
            <a:fillRect/>
          </a:stretch>
        </p:blipFill>
        <p:spPr>
          <a:xfrm>
            <a:off y="2772250" x="5211725"/>
            <a:ext cy="2314125" cx="39215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Problem Statement</a:t>
            </a:r>
          </a:p>
        </p:txBody>
      </p:sp>
      <p:sp>
        <p:nvSpPr>
          <p:cNvPr id="52" name="Shape 52"/>
          <p:cNvSpPr txBox="1"/>
          <p:nvPr>
            <p:ph idx="1" type="body"/>
          </p:nvPr>
        </p:nvSpPr>
        <p:spPr>
          <a:xfrm>
            <a:off y="1504525" x="521500"/>
            <a:ext cy="2241600" cx="8229600"/>
          </a:xfrm>
          <a:prstGeom prst="rect">
            <a:avLst/>
          </a:prstGeom>
        </p:spPr>
        <p:txBody>
          <a:bodyPr bIns="91425" rIns="91425" lIns="91425" tIns="91425" anchor="t" anchorCtr="0">
            <a:noAutofit/>
          </a:bodyPr>
          <a:lstStyle/>
          <a:p>
            <a:pPr rtl="0" lvl="0">
              <a:spcBef>
                <a:spcPts val="0"/>
              </a:spcBef>
              <a:buNone/>
            </a:pPr>
            <a:r>
              <a:rPr lang="en"/>
              <a:t>To build a “life sized” simulation of Internet-based media distribution, with a flexible framework that will allow tinkering, experimentation and evolution.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y="0" x="0"/>
          <a:ext cy="0" cx="0"/>
          <a:chOff y="0" x="0"/>
          <a:chExt cy="0" cx="0"/>
        </a:xfrm>
      </p:grpSpPr>
      <p:sp>
        <p:nvSpPr>
          <p:cNvPr id="523" name="Shape 523"/>
          <p:cNvSpPr txBox="1"/>
          <p:nvPr/>
        </p:nvSpPr>
        <p:spPr>
          <a:xfrm>
            <a:off y="205978" x="457200"/>
            <a:ext cy="857400" cx="8229600"/>
          </a:xfrm>
          <a:prstGeom prst="rect">
            <a:avLst/>
          </a:prstGeom>
          <a:noFill/>
          <a:ln>
            <a:noFill/>
          </a:ln>
        </p:spPr>
        <p:txBody>
          <a:bodyPr bIns="91425" rIns="91425" lIns="91425" tIns="91425" anchor="b" anchorCtr="0">
            <a:noAutofit/>
          </a:bodyPr>
          <a:lstStyle/>
          <a:p>
            <a:pPr rtl="0" lvl="0">
              <a:spcBef>
                <a:spcPts val="0"/>
              </a:spcBef>
              <a:buNone/>
            </a:pPr>
            <a:r>
              <a:rPr b="1" sz="3600" lang="en">
                <a:solidFill>
                  <a:srgbClr val="DA0002"/>
                </a:solidFill>
              </a:rPr>
              <a:t>Tried and discarded</a:t>
            </a:r>
          </a:p>
        </p:txBody>
      </p:sp>
      <p:sp>
        <p:nvSpPr>
          <p:cNvPr id="524" name="Shape 524"/>
          <p:cNvSpPr txBox="1"/>
          <p:nvPr/>
        </p:nvSpPr>
        <p:spPr>
          <a:xfrm>
            <a:off y="1200150" x="457200"/>
            <a:ext cy="3725699" cx="8229600"/>
          </a:xfrm>
          <a:prstGeom prst="rect">
            <a:avLst/>
          </a:prstGeom>
          <a:noFill/>
          <a:ln>
            <a:noFill/>
          </a:ln>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sz="3000" lang="en">
                <a:solidFill>
                  <a:srgbClr val="000000"/>
                </a:solidFill>
              </a:rPr>
              <a:t>Ns2, </a:t>
            </a:r>
            <a:r>
              <a:rPr sz="3000" lang="en">
                <a:solidFill>
                  <a:schemeClr val="dk1"/>
                </a:solidFill>
              </a:rPr>
              <a:t>Gns3 / NetSim, Mininet, Omnet++</a:t>
            </a:r>
          </a:p>
          <a:p>
            <a:pPr rtl="0" lvl="0" indent="-419100" marL="457200">
              <a:spcBef>
                <a:spcPts val="0"/>
              </a:spcBef>
              <a:buClr>
                <a:schemeClr val="dk1"/>
              </a:buClr>
              <a:buSzPct val="100000"/>
              <a:buFont typeface="Arial"/>
              <a:buChar char="●"/>
            </a:pPr>
            <a:r>
              <a:rPr sz="3000" lang="en">
                <a:solidFill>
                  <a:schemeClr val="dk1"/>
                </a:solidFill>
              </a:rPr>
              <a:t>Not Scalable: Simulations run on a single machine.</a:t>
            </a:r>
          </a:p>
          <a:p>
            <a:pPr rtl="0" lvl="0" indent="-419100" marL="457200">
              <a:spcBef>
                <a:spcPts val="600"/>
              </a:spcBef>
              <a:buClr>
                <a:schemeClr val="dk1"/>
              </a:buClr>
              <a:buSzPct val="100000"/>
              <a:buFont typeface="Arial"/>
              <a:buChar char="●"/>
            </a:pPr>
            <a:r>
              <a:rPr sz="3000" lang="en">
                <a:solidFill>
                  <a:schemeClr val="dk1"/>
                </a:solidFill>
              </a:rPr>
              <a:t>Nodes simulate L2 to L4 of the network stack and don't have functionality to simulate L7 processing.</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Acknowledgement</a:t>
            </a:r>
          </a:p>
        </p:txBody>
      </p:sp>
      <p:sp>
        <p:nvSpPr>
          <p:cNvPr id="530" name="Shape 5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We would like to thank Ericsson Research for sponsoring this project and providing us with this opportunity. We would like to specially thank Vlad, Jia and Alvin for guiding us through this project providing us with valuable feedback on design of the system.</a:t>
            </a: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y="0" x="0"/>
          <a:ext cy="0" cx="0"/>
          <a:chOff y="0" x="0"/>
          <a:chExt cy="0" cx="0"/>
        </a:xfrm>
      </p:grpSpPr>
      <p:sp>
        <p:nvSpPr>
          <p:cNvPr id="535" name="Shape 53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Questions</a:t>
            </a:r>
          </a:p>
        </p:txBody>
      </p:sp>
      <p:sp>
        <p:nvSpPr>
          <p:cNvPr id="536" name="Shape 5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Font typeface="Arial"/>
              <a:buNone/>
            </a:pPr>
            <a:r>
              <a:t/>
            </a:r>
            <a:endParaRPr sz="1800"/>
          </a:p>
          <a:p>
            <a:pPr rtl="0" lvl="0">
              <a:spcBef>
                <a:spcPts val="0"/>
              </a:spcBef>
              <a:buNone/>
            </a:pPr>
            <a:r>
              <a:t/>
            </a:r>
            <a:endParaRPr/>
          </a:p>
        </p:txBody>
      </p:sp>
      <p:pic>
        <p:nvPicPr>
          <p:cNvPr id="537" name="Shape 537"/>
          <p:cNvPicPr preferRelativeResize="0"/>
          <p:nvPr/>
        </p:nvPicPr>
        <p:blipFill rotWithShape="1">
          <a:blip r:embed="rId3">
            <a:alphaModFix/>
          </a:blip>
          <a:srcRect t="0" b="0" r="0" l="0"/>
          <a:stretch/>
        </p:blipFill>
        <p:spPr>
          <a:xfrm>
            <a:off y="1759711" x="1802825"/>
            <a:ext cy="2606700" cx="5213099"/>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y="0" x="0"/>
          <a:ext cy="0" cx="0"/>
          <a:chOff y="0" x="0"/>
          <a:chExt cy="0" cx="0"/>
        </a:xfrm>
      </p:grpSpPr>
      <p:sp>
        <p:nvSpPr>
          <p:cNvPr id="542" name="Shape 542"/>
          <p:cNvSpPr txBox="1"/>
          <p:nvPr>
            <p:ph type="title"/>
          </p:nvPr>
        </p:nvSpPr>
        <p:spPr>
          <a:xfrm>
            <a:off y="205975" x="338275"/>
            <a:ext cy="857400" cx="8640599"/>
          </a:xfrm>
          <a:prstGeom prst="rect">
            <a:avLst/>
          </a:prstGeom>
        </p:spPr>
        <p:txBody>
          <a:bodyPr bIns="91425" rIns="91425" lIns="91425" tIns="91425" anchor="b" anchorCtr="0">
            <a:noAutofit/>
          </a:bodyPr>
          <a:lstStyle/>
          <a:p>
            <a:pPr rtl="0" lvl="0">
              <a:spcBef>
                <a:spcPts val="0"/>
              </a:spcBef>
              <a:buNone/>
            </a:pPr>
            <a:r>
              <a:rPr lang="en"/>
              <a:t>High Level View of MDN Simulator</a:t>
            </a:r>
          </a:p>
        </p:txBody>
      </p:sp>
      <p:sp>
        <p:nvSpPr>
          <p:cNvPr id="543" name="Shape 543"/>
          <p:cNvSpPr txBox="1"/>
          <p:nvPr>
            <p:ph idx="1" type="body"/>
          </p:nvPr>
        </p:nvSpPr>
        <p:spPr>
          <a:xfrm>
            <a:off y="1200150" x="284925"/>
            <a:ext cy="3725699" cx="4111499"/>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Master</a:t>
            </a:r>
          </a:p>
          <a:p>
            <a:pPr rtl="0" lvl="1" indent="-342900" marL="914400">
              <a:spcBef>
                <a:spcPts val="0"/>
              </a:spcBef>
              <a:buClr>
                <a:schemeClr val="dk1"/>
              </a:buClr>
              <a:buSzPct val="100000"/>
              <a:buFont typeface="Arial"/>
              <a:buChar char="○"/>
            </a:pPr>
            <a:r>
              <a:rPr sz="1800" lang="en"/>
              <a:t>Control the system</a:t>
            </a:r>
          </a:p>
          <a:p>
            <a:pPr rtl="0" lvl="1" indent="-342900" marL="914400">
              <a:spcBef>
                <a:spcPts val="0"/>
              </a:spcBef>
              <a:buClr>
                <a:schemeClr val="dk1"/>
              </a:buClr>
              <a:buSzPct val="100000"/>
              <a:buFont typeface="Arial"/>
              <a:buChar char="○"/>
            </a:pPr>
            <a:r>
              <a:rPr sz="1800" lang="en"/>
              <a:t>Collect metrics</a:t>
            </a:r>
          </a:p>
          <a:p>
            <a:pPr rtl="0" lvl="0" indent="-342900" marL="457200">
              <a:spcBef>
                <a:spcPts val="0"/>
              </a:spcBef>
              <a:buClr>
                <a:schemeClr val="dk1"/>
              </a:buClr>
              <a:buSzPct val="100000"/>
              <a:buFont typeface="Arial"/>
              <a:buChar char="●"/>
            </a:pPr>
            <a:r>
              <a:rPr sz="1800" lang="en"/>
              <a:t>Web Client</a:t>
            </a:r>
          </a:p>
          <a:p>
            <a:pPr rtl="0" lvl="1" indent="-342900" marL="914400">
              <a:spcBef>
                <a:spcPts val="0"/>
              </a:spcBef>
              <a:buClr>
                <a:schemeClr val="dk1"/>
              </a:buClr>
              <a:buSzPct val="100000"/>
              <a:buFont typeface="Arial"/>
              <a:buChar char="○"/>
            </a:pPr>
            <a:r>
              <a:rPr sz="1800" lang="en"/>
              <a:t>Visualize nodes</a:t>
            </a:r>
          </a:p>
          <a:p>
            <a:pPr rtl="0" lvl="1" indent="-342900" marL="914400">
              <a:spcBef>
                <a:spcPts val="0"/>
              </a:spcBef>
              <a:buClr>
                <a:schemeClr val="dk1"/>
              </a:buClr>
              <a:buSzPct val="100000"/>
              <a:buFont typeface="Arial"/>
              <a:buChar char="○"/>
            </a:pPr>
            <a:r>
              <a:rPr sz="1800" lang="en"/>
              <a:t>Present metrics to user</a:t>
            </a:r>
          </a:p>
          <a:p>
            <a:pPr rtl="0" lvl="1" indent="-342900" marL="914400">
              <a:spcBef>
                <a:spcPts val="0"/>
              </a:spcBef>
              <a:buClr>
                <a:schemeClr val="dk1"/>
              </a:buClr>
              <a:buSzPct val="100000"/>
              <a:buFont typeface="Arial"/>
              <a:buChar char="○"/>
            </a:pPr>
            <a:r>
              <a:rPr sz="1800" lang="en"/>
              <a:t>Input - Control simulation</a:t>
            </a:r>
          </a:p>
          <a:p>
            <a:pPr rtl="0" lvl="0" indent="-342900" marL="457200">
              <a:spcBef>
                <a:spcPts val="0"/>
              </a:spcBef>
              <a:buClr>
                <a:schemeClr val="dk1"/>
              </a:buClr>
              <a:buSzPct val="100000"/>
              <a:buFont typeface="Arial"/>
              <a:buChar char="●"/>
            </a:pPr>
            <a:r>
              <a:rPr sz="1800" lang="en"/>
              <a:t>Node Container</a:t>
            </a:r>
          </a:p>
          <a:p>
            <a:pPr rtl="0" lvl="1" indent="-342900" marL="914400">
              <a:spcBef>
                <a:spcPts val="0"/>
              </a:spcBef>
              <a:buClr>
                <a:schemeClr val="dk1"/>
              </a:buClr>
              <a:buSzPct val="100000"/>
              <a:buFont typeface="Arial"/>
              <a:buChar char="○"/>
            </a:pPr>
            <a:r>
              <a:rPr sz="1800" lang="en"/>
              <a:t>Host and manage the nodes</a:t>
            </a:r>
          </a:p>
          <a:p>
            <a:pPr rtl="0" lvl="0" indent="-342900" marL="457200">
              <a:spcBef>
                <a:spcPts val="0"/>
              </a:spcBef>
              <a:buClr>
                <a:schemeClr val="dk1"/>
              </a:buClr>
              <a:buSzPct val="100000"/>
              <a:buFont typeface="Arial"/>
              <a:buChar char="●"/>
            </a:pPr>
            <a:r>
              <a:rPr sz="1800" lang="en"/>
              <a:t>Message Bus</a:t>
            </a:r>
          </a:p>
          <a:p>
            <a:pPr rtl="0" lvl="1" indent="-342900" marL="914400">
              <a:spcBef>
                <a:spcPts val="0"/>
              </a:spcBef>
              <a:buClr>
                <a:schemeClr val="dk1"/>
              </a:buClr>
              <a:buSzPct val="100000"/>
              <a:buFont typeface="Arial"/>
              <a:buChar char="○"/>
            </a:pPr>
            <a:r>
              <a:rPr sz="1800" lang="en"/>
              <a:t>Communication link between all components</a:t>
            </a:r>
          </a:p>
          <a:p>
            <a:pPr rtl="0" lvl="0" indent="0" marL="457200">
              <a:spcBef>
                <a:spcPts val="0"/>
              </a:spcBef>
              <a:buNone/>
            </a:pPr>
            <a:r>
              <a:t/>
            </a:r>
            <a:endParaRPr sz="1800"/>
          </a:p>
        </p:txBody>
      </p:sp>
      <p:pic>
        <p:nvPicPr>
          <p:cNvPr id="544" name="Shape 544"/>
          <p:cNvPicPr preferRelativeResize="0"/>
          <p:nvPr/>
        </p:nvPicPr>
        <p:blipFill>
          <a:blip r:embed="rId3">
            <a:alphaModFix/>
          </a:blip>
          <a:stretch>
            <a:fillRect/>
          </a:stretch>
        </p:blipFill>
        <p:spPr>
          <a:xfrm>
            <a:off y="1460737" x="4309974"/>
            <a:ext cy="3204525" cx="4668900"/>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y="0" x="0"/>
          <a:ext cy="0" cx="0"/>
          <a:chOff y="0" x="0"/>
          <a:chExt cy="0" cx="0"/>
        </a:xfrm>
      </p:grpSpPr>
      <p:sp>
        <p:nvSpPr>
          <p:cNvPr id="549" name="Shape 5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Components</a:t>
            </a:r>
          </a:p>
        </p:txBody>
      </p:sp>
      <p:sp>
        <p:nvSpPr>
          <p:cNvPr id="550" name="Shape 5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en"/>
              <a:t>Master Node</a:t>
            </a:r>
            <a:r>
              <a:rPr sz="2400" lang="en"/>
              <a:t>: The server that instantiates/deploys the nodes, collects and aggregates statistics and controls the overall simulation</a:t>
            </a:r>
          </a:p>
          <a:p>
            <a:pPr rtl="0" lvl="0" indent="-381000" marL="457200">
              <a:spcBef>
                <a:spcPts val="0"/>
              </a:spcBef>
              <a:buClr>
                <a:schemeClr val="dk1"/>
              </a:buClr>
              <a:buSzPct val="100000"/>
              <a:buFont typeface="Arial"/>
              <a:buChar char="●"/>
            </a:pPr>
            <a:r>
              <a:rPr b="1" sz="2400" lang="en"/>
              <a:t>Web Client</a:t>
            </a:r>
            <a:r>
              <a:rPr sz="2400" lang="en"/>
              <a:t>: The web interface that lets us interact with the system and visualize the state of the system</a:t>
            </a:r>
          </a:p>
          <a:p>
            <a:pPr rtl="0" lvl="0" indent="-381000" marL="457200">
              <a:spcBef>
                <a:spcPts val="0"/>
              </a:spcBef>
              <a:buClr>
                <a:schemeClr val="dk1"/>
              </a:buClr>
              <a:buSzPct val="100000"/>
              <a:buFont typeface="Arial"/>
              <a:buChar char="●"/>
            </a:pPr>
            <a:r>
              <a:rPr b="1" sz="2400" lang="en"/>
              <a:t>Message Bus</a:t>
            </a:r>
            <a:r>
              <a:rPr sz="2400" lang="en"/>
              <a:t>: A decentralized messaging framework that lets us transfer control messages in a reliable manner separately from the data traffic</a:t>
            </a:r>
          </a:p>
          <a:p>
            <a:pPr rtl="0" lvl="0" indent="-381000" marL="457200">
              <a:spcBef>
                <a:spcPts val="0"/>
              </a:spcBef>
              <a:buClr>
                <a:schemeClr val="dk1"/>
              </a:buClr>
              <a:buSzPct val="100000"/>
              <a:buFont typeface="Arial"/>
              <a:buChar char="●"/>
            </a:pPr>
            <a:r>
              <a:rPr b="1" sz="2400" lang="en"/>
              <a:t>Node Containers</a:t>
            </a:r>
            <a:r>
              <a:rPr sz="2400" lang="en"/>
              <a:t>: A remote process that hosts various node types of the simulation </a:t>
            </a:r>
          </a:p>
          <a:p>
            <a:pPr rtl="0" lvl="0">
              <a:spcBef>
                <a:spcPts val="0"/>
              </a:spcBef>
              <a:buNone/>
            </a:pPr>
            <a:r>
              <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y="0" x="0"/>
          <a:ext cy="0" cx="0"/>
          <a:chOff y="0" x="0"/>
          <a:chExt cy="0" cx="0"/>
        </a:xfrm>
      </p:grpSpPr>
      <p:sp>
        <p:nvSpPr>
          <p:cNvPr id="555" name="Shape 55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Input </a:t>
            </a:r>
          </a:p>
        </p:txBody>
      </p:sp>
      <p:sp>
        <p:nvSpPr>
          <p:cNvPr id="556" name="Shape 5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en"/>
              <a:t>Work Specification</a:t>
            </a:r>
            <a:r>
              <a:rPr sz="2400" lang="en"/>
              <a:t>: The input file given by the user that has a list of streams and stream parameters</a:t>
            </a:r>
            <a:br>
              <a:rPr sz="2400" lang="en"/>
            </a:br>
          </a:p>
          <a:p>
            <a:pPr rtl="0" lvl="0" indent="-381000" marL="457200">
              <a:spcBef>
                <a:spcPts val="0"/>
              </a:spcBef>
              <a:buClr>
                <a:schemeClr val="dk1"/>
              </a:buClr>
              <a:buSzPct val="100000"/>
              <a:buFont typeface="Arial"/>
              <a:buChar char="●"/>
            </a:pPr>
            <a:r>
              <a:rPr b="1" sz="2400" lang="en"/>
              <a:t>Stream</a:t>
            </a:r>
            <a:r>
              <a:rPr sz="2400" lang="en"/>
              <a:t>: A unique media entity like a movie or audio clip that has a defined size and bitrate. A stream has a list of flows that have requested this stream</a:t>
            </a:r>
            <a:br>
              <a:rPr sz="2400" lang="en"/>
            </a:br>
          </a:p>
          <a:p>
            <a:pPr rtl="0" lvl="0" indent="-381000" marL="457200">
              <a:spcBef>
                <a:spcPts val="0"/>
              </a:spcBef>
              <a:buClr>
                <a:schemeClr val="dk1"/>
              </a:buClr>
              <a:buSzPct val="100000"/>
              <a:buFont typeface="Arial"/>
              <a:buChar char="●"/>
            </a:pPr>
            <a:r>
              <a:rPr b="1" sz="2400" lang="en"/>
              <a:t>Flow</a:t>
            </a:r>
            <a:r>
              <a:rPr sz="2400" lang="en"/>
              <a:t>: A unique path that a stream follows from the source to sink</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y="0" x="0"/>
          <a:ext cy="0" cx="0"/>
          <a:chOff y="0" x="0"/>
          <a:chExt cy="0" cx="0"/>
        </a:xfrm>
      </p:grpSpPr>
      <p:sp>
        <p:nvSpPr>
          <p:cNvPr id="561" name="Shape 561"/>
          <p:cNvSpPr txBox="1"/>
          <p:nvPr>
            <p:ph idx="1" type="body"/>
          </p:nvPr>
        </p:nvSpPr>
        <p:spPr>
          <a:xfrm>
            <a:off y="1122825"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n"/>
              <a:t>More than 90%of the world’s population will have access to mobile broadband by 2020</a:t>
            </a:r>
          </a:p>
          <a:p>
            <a:pPr rtl="0" lvl="0" indent="-381000" marL="457200">
              <a:lnSpc>
                <a:spcPct val="115000"/>
              </a:lnSpc>
              <a:spcBef>
                <a:spcPts val="0"/>
              </a:spcBef>
              <a:buClr>
                <a:schemeClr val="dk1"/>
              </a:buClr>
              <a:buSzPct val="100000"/>
              <a:buFont typeface="Arial"/>
              <a:buChar char="●"/>
            </a:pPr>
            <a:r>
              <a:rPr sz="2400" lang="en"/>
              <a:t>Global mobile data traffic is expected to grow over 10x by 2020 with video predicted to be 50% of all this traffic</a:t>
            </a:r>
          </a:p>
          <a:p>
            <a:pPr rtl="0" lvl="0" indent="-381000" marL="457200">
              <a:lnSpc>
                <a:spcPct val="115000"/>
              </a:lnSpc>
              <a:spcBef>
                <a:spcPts val="0"/>
              </a:spcBef>
              <a:buClr>
                <a:schemeClr val="dk1"/>
              </a:buClr>
              <a:buSzPct val="100000"/>
              <a:buFont typeface="Arial"/>
              <a:buChar char="●"/>
            </a:pPr>
            <a:r>
              <a:rPr sz="2400" lang="en"/>
              <a:t>In 2020, there are expected to be 15 billion video-enabled connected devices globally</a:t>
            </a:r>
          </a:p>
          <a:p>
            <a:pPr rtl="0" lvl="0" indent="-381000" marL="457200">
              <a:lnSpc>
                <a:spcPct val="115000"/>
              </a:lnSpc>
              <a:spcBef>
                <a:spcPts val="0"/>
              </a:spcBef>
              <a:buClr>
                <a:schemeClr val="dk1"/>
              </a:buClr>
              <a:buSzPct val="100000"/>
              <a:buFont typeface="Arial"/>
              <a:buChar char="●"/>
            </a:pPr>
            <a:r>
              <a:rPr sz="2400" lang="en"/>
              <a:t>And, in advanced markets, 50% of content watched is on-demand</a:t>
            </a:r>
          </a:p>
          <a:p>
            <a:pPr rtl="0" lvl="0">
              <a:lnSpc>
                <a:spcPct val="115000"/>
              </a:lnSpc>
              <a:spcBef>
                <a:spcPts val="0"/>
              </a:spcBef>
              <a:buNone/>
            </a:pPr>
            <a:r>
              <a:rPr sz="1200" lang="en"/>
              <a:t>[Source: http://www.ericsson.com/televisionary/blog/ericsson-media-vision-2020-game-changer-two-ip-imperative/]</a:t>
            </a:r>
          </a:p>
        </p:txBody>
      </p:sp>
      <p:sp>
        <p:nvSpPr>
          <p:cNvPr id="562" name="Shape 56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The IP Imperative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y="0" x="0"/>
          <a:ext cy="0" cx="0"/>
          <a:chOff y="0" x="0"/>
          <a:chExt cy="0" cx="0"/>
        </a:xfrm>
      </p:grpSpPr>
      <p:sp>
        <p:nvSpPr>
          <p:cNvPr id="567" name="Shape 567"/>
          <p:cNvSpPr txBox="1"/>
          <p:nvPr>
            <p:ph type="title"/>
          </p:nvPr>
        </p:nvSpPr>
        <p:spPr>
          <a:xfrm>
            <a:off y="266553" x="457200"/>
            <a:ext cy="857400" cx="8229600"/>
          </a:xfrm>
          <a:prstGeom prst="rect">
            <a:avLst/>
          </a:prstGeom>
        </p:spPr>
        <p:txBody>
          <a:bodyPr bIns="91425" rIns="91425" lIns="91425" tIns="91425" anchor="b" anchorCtr="0">
            <a:noAutofit/>
          </a:bodyPr>
          <a:lstStyle/>
          <a:p>
            <a:pPr rtl="0" lvl="0">
              <a:spcBef>
                <a:spcPts val="0"/>
              </a:spcBef>
              <a:buNone/>
            </a:pPr>
            <a:r>
              <a:rPr lang="en"/>
              <a:t>Work Specification - Multiple Streams</a:t>
            </a:r>
          </a:p>
        </p:txBody>
      </p:sp>
      <p:sp>
        <p:nvSpPr>
          <p:cNvPr id="568" name="Shape 568"/>
          <p:cNvSpPr txBox="1"/>
          <p:nvPr>
            <p:ph idx="1" type="body"/>
          </p:nvPr>
        </p:nvSpPr>
        <p:spPr>
          <a:xfrm>
            <a:off y="1123950" x="457200"/>
            <a:ext cy="3725699" cx="2701199"/>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en"/>
              <a:t>{</a:t>
            </a:r>
          </a:p>
          <a:p>
            <a:pPr rtl="0" lvl="0">
              <a:spcBef>
                <a:spcPts val="0"/>
              </a:spcBef>
              <a:buClr>
                <a:schemeClr val="dk1"/>
              </a:buClr>
              <a:buSzPct val="122222"/>
              <a:buFont typeface="Arial"/>
              <a:buNone/>
            </a:pPr>
            <a:r>
              <a:rPr sz="900" lang="en"/>
              <a:t>"SimId":"sim1",</a:t>
            </a:r>
          </a:p>
          <a:p>
            <a:pPr rtl="0" lvl="0">
              <a:spcBef>
                <a:spcPts val="0"/>
              </a:spcBef>
              <a:buClr>
                <a:schemeClr val="dk1"/>
              </a:buClr>
              <a:buSzPct val="122222"/>
              <a:buFont typeface="Arial"/>
              <a:buNone/>
            </a:pPr>
            <a:r>
              <a:rPr sz="900" lang="en"/>
              <a:t>"StreamList":</a:t>
            </a:r>
          </a:p>
          <a:p>
            <a:pPr rtl="0" lvl="0">
              <a:spcBef>
                <a:spcPts val="0"/>
              </a:spcBef>
              <a:buClr>
                <a:schemeClr val="dk1"/>
              </a:buClr>
              <a:buSzPct val="122222"/>
              <a:buFont typeface="Arial"/>
              <a:buNone/>
            </a:pPr>
            <a:r>
              <a:rPr sz="900" lang="en"/>
              <a:t>  [</a:t>
            </a:r>
          </a:p>
          <a:p>
            <a:pPr rtl="0" lvl="0" indent="0" marL="0">
              <a:spcBef>
                <a:spcPts val="0"/>
              </a:spcBef>
              <a:buNone/>
            </a:pPr>
            <a:r>
              <a:rPr sz="900" lang="en"/>
              <a:t>     {</a:t>
            </a:r>
          </a:p>
          <a:p>
            <a:pPr rtl="0" lvl="0">
              <a:spcBef>
                <a:spcPts val="0"/>
              </a:spcBef>
              <a:buNone/>
            </a:pPr>
            <a:r>
              <a:rPr sz="900" lang="en"/>
              <a:t>            </a:t>
            </a:r>
            <a:r>
              <a:rPr b="1" sz="900" lang="en"/>
              <a:t>"StreamId":"Stream1",</a:t>
            </a:r>
          </a:p>
          <a:p>
            <a:pPr rtl="0" lvl="0">
              <a:spcBef>
                <a:spcPts val="0"/>
              </a:spcBef>
              <a:buNone/>
            </a:pPr>
            <a:r>
              <a:rPr sz="900" lang="en"/>
              <a:t>            "DataSize":"20000000",</a:t>
            </a:r>
          </a:p>
          <a:p>
            <a:pPr rtl="0" lvl="0">
              <a:spcBef>
                <a:spcPts val="0"/>
              </a:spcBef>
              <a:buNone/>
            </a:pPr>
            <a:r>
              <a:rPr sz="900" lang="en"/>
              <a:t>            "KiloBitRate":"1000",</a:t>
            </a:r>
          </a:p>
          <a:p>
            <a:pPr rtl="0" lvl="0">
              <a:spcBef>
                <a:spcPts val="0"/>
              </a:spcBef>
              <a:buNone/>
            </a:pPr>
            <a:r>
              <a:rPr sz="900" lang="en"/>
              <a:t>            </a:t>
            </a:r>
            <a:r>
              <a:rPr b="1" sz="900" lang="en"/>
              <a:t>"FlowList":</a:t>
            </a:r>
          </a:p>
          <a:p>
            <a:pPr rtl="0" lvl="0">
              <a:spcBef>
                <a:spcPts val="0"/>
              </a:spcBef>
              <a:buNone/>
            </a:pPr>
            <a:r>
              <a:rPr sz="900" lang="en"/>
              <a:t>             [</a:t>
            </a:r>
          </a:p>
          <a:p>
            <a:pPr rtl="0" lvl="0">
              <a:spcBef>
                <a:spcPts val="0"/>
              </a:spcBef>
              <a:buNone/>
            </a:pPr>
            <a:r>
              <a:rPr sz="900" lang="en"/>
              <a:t>                 {</a:t>
            </a:r>
          </a:p>
          <a:p>
            <a:pPr rtl="0" lvl="0">
              <a:spcBef>
                <a:spcPts val="0"/>
              </a:spcBef>
              <a:buNone/>
            </a:pPr>
            <a:r>
              <a:rPr sz="900" lang="en"/>
              <a:t>                     </a:t>
            </a:r>
            <a:r>
              <a:rPr b="1" sz="900" lang="en"/>
              <a:t>"NodeList":</a:t>
            </a:r>
          </a:p>
          <a:p>
            <a:pPr rtl="0" lvl="0">
              <a:spcBef>
                <a:spcPts val="0"/>
              </a:spcBef>
              <a:buNone/>
            </a:pPr>
            <a:r>
              <a:rPr sz="900" lang="en"/>
              <a:t>                      [</a:t>
            </a:r>
          </a:p>
          <a:p>
            <a:pPr rtl="0" lvl="0">
              <a:spcBef>
                <a:spcPts val="0"/>
              </a:spcBef>
              <a:buNone/>
            </a:pPr>
            <a:r>
              <a:rPr sz="900" lang="en"/>
              <a:t>                          {</a:t>
            </a:r>
          </a:p>
          <a:p>
            <a:pPr rtl="0" lvl="0">
              <a:spcBef>
                <a:spcPts val="0"/>
              </a:spcBef>
              <a:buNone/>
            </a:pPr>
            <a:r>
              <a:rPr sz="900" lang="en"/>
              <a:t>                              "NodeType":"SinkNode",</a:t>
            </a:r>
          </a:p>
          <a:p>
            <a:pPr rtl="0" lvl="0">
              <a:spcBef>
                <a:spcPts val="0"/>
              </a:spcBef>
              <a:buNone/>
            </a:pPr>
            <a:r>
              <a:rPr sz="900" lang="en"/>
              <a:t>                              "NodeId":"tomato:sink4",</a:t>
            </a:r>
          </a:p>
          <a:p>
            <a:pPr rtl="0" lvl="0">
              <a:spcBef>
                <a:spcPts val="0"/>
              </a:spcBef>
              <a:buNone/>
            </a:pPr>
            <a:r>
              <a:rPr sz="900" lang="en"/>
              <a:t>                             "UpstreamId":"orange:source1"</a:t>
            </a:r>
          </a:p>
          <a:p>
            <a:pPr rtl="0" lvl="0">
              <a:spcBef>
                <a:spcPts val="0"/>
              </a:spcBef>
              <a:buNone/>
            </a:pPr>
            <a:r>
              <a:rPr sz="900" lang="en"/>
              <a:t>                          },</a:t>
            </a:r>
          </a:p>
          <a:p>
            <a:pPr rtl="0" lvl="0">
              <a:spcBef>
                <a:spcPts val="0"/>
              </a:spcBef>
              <a:buNone/>
            </a:pPr>
            <a:r>
              <a:rPr sz="900" lang="en"/>
              <a:t>                          {</a:t>
            </a:r>
          </a:p>
          <a:p>
            <a:pPr rtl="0" lvl="0">
              <a:spcBef>
                <a:spcPts val="0"/>
              </a:spcBef>
              <a:buNone/>
            </a:pPr>
            <a:r>
              <a:rPr sz="900" lang="en"/>
              <a:t>                              "NodeType":"SourceNode",</a:t>
            </a:r>
          </a:p>
          <a:p>
            <a:pPr rtl="0" lvl="0">
              <a:spcBef>
                <a:spcPts val="0"/>
              </a:spcBef>
              <a:buNone/>
            </a:pPr>
            <a:r>
              <a:rPr sz="900" lang="en"/>
              <a:t>                              "NodeId":"orange:source1",</a:t>
            </a:r>
          </a:p>
          <a:p>
            <a:pPr rtl="0" lvl="0">
              <a:spcBef>
                <a:spcPts val="0"/>
              </a:spcBef>
              <a:buNone/>
            </a:pPr>
            <a:r>
              <a:rPr sz="900" lang="en"/>
              <a:t>                              "UpstreamId":"NULL"</a:t>
            </a:r>
          </a:p>
          <a:p>
            <a:pPr rtl="0" lvl="0">
              <a:spcBef>
                <a:spcPts val="0"/>
              </a:spcBef>
              <a:buNone/>
            </a:pPr>
            <a:r>
              <a:rPr sz="900" lang="en"/>
              <a:t>                          }</a:t>
            </a:r>
          </a:p>
          <a:p>
            <a:pPr rtl="0" lvl="0">
              <a:spcBef>
                <a:spcPts val="0"/>
              </a:spcBef>
              <a:buNone/>
            </a:pPr>
            <a:r>
              <a:rPr sz="900" lang="en"/>
              <a:t>	         ]</a:t>
            </a:r>
          </a:p>
          <a:p>
            <a:pPr rtl="0" lvl="0" indent="457200">
              <a:spcBef>
                <a:spcPts val="0"/>
              </a:spcBef>
              <a:buNone/>
            </a:pPr>
            <a:r>
              <a:rPr sz="900" lang="en"/>
              <a:t>     }</a:t>
            </a:r>
          </a:p>
          <a:p>
            <a:pPr rtl="0" lvl="0" indent="457200">
              <a:spcBef>
                <a:spcPts val="0"/>
              </a:spcBef>
              <a:buNone/>
            </a:pPr>
            <a:r>
              <a:rPr sz="900" lang="en"/>
              <a:t>]</a:t>
            </a:r>
          </a:p>
          <a:p>
            <a:pPr rtl="0" lvl="0" indent="0" marL="0">
              <a:spcBef>
                <a:spcPts val="0"/>
              </a:spcBef>
              <a:buNone/>
            </a:pPr>
            <a:r>
              <a:rPr sz="900" lang="en"/>
              <a:t>         },</a:t>
            </a:r>
          </a:p>
        </p:txBody>
      </p:sp>
      <p:sp>
        <p:nvSpPr>
          <p:cNvPr id="569" name="Shape 569"/>
          <p:cNvSpPr txBox="1"/>
          <p:nvPr/>
        </p:nvSpPr>
        <p:spPr>
          <a:xfrm>
            <a:off y="1215775" x="3131701"/>
            <a:ext cy="3726300" cx="2936999"/>
          </a:xfrm>
          <a:prstGeom prst="rect">
            <a:avLst/>
          </a:prstGeom>
          <a:noFill/>
          <a:ln>
            <a:noFill/>
          </a:ln>
        </p:spPr>
        <p:txBody>
          <a:bodyPr bIns="91425" rIns="91425" lIns="91425" tIns="91425" anchor="t" anchorCtr="0">
            <a:noAutofit/>
          </a:bodyPr>
          <a:lstStyle/>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r>
              <a:rPr b="1" sz="900" lang="en">
                <a:solidFill>
                  <a:schemeClr val="dk1"/>
                </a:solidFill>
              </a:rPr>
              <a:t>"StreamId":"Stream2",</a:t>
            </a:r>
          </a:p>
          <a:p>
            <a:pPr rtl="0" lvl="0">
              <a:spcBef>
                <a:spcPts val="0"/>
              </a:spcBef>
              <a:buClr>
                <a:schemeClr val="dk1"/>
              </a:buClr>
              <a:buSzPct val="122222"/>
              <a:buFont typeface="Arial"/>
              <a:buNone/>
            </a:pPr>
            <a:r>
              <a:rPr sz="900" lang="en">
                <a:solidFill>
                  <a:schemeClr val="dk1"/>
                </a:solidFill>
              </a:rPr>
              <a:t>            "DataSize":"20000",</a:t>
            </a:r>
          </a:p>
          <a:p>
            <a:pPr rtl="0" lvl="0">
              <a:spcBef>
                <a:spcPts val="0"/>
              </a:spcBef>
              <a:buClr>
                <a:schemeClr val="dk1"/>
              </a:buClr>
              <a:buSzPct val="122222"/>
              <a:buFont typeface="Arial"/>
              <a:buNone/>
            </a:pPr>
            <a:r>
              <a:rPr sz="900" lang="en">
                <a:solidFill>
                  <a:schemeClr val="dk1"/>
                </a:solidFill>
              </a:rPr>
              <a:t>            "KiloBitRate":"50",</a:t>
            </a:r>
          </a:p>
          <a:p>
            <a:pPr rtl="0" lvl="0">
              <a:spcBef>
                <a:spcPts val="0"/>
              </a:spcBef>
              <a:buClr>
                <a:schemeClr val="dk1"/>
              </a:buClr>
              <a:buSzPct val="122222"/>
              <a:buFont typeface="Arial"/>
              <a:buNone/>
            </a:pPr>
            <a:r>
              <a:rPr sz="900" lang="en">
                <a:solidFill>
                  <a:schemeClr val="dk1"/>
                </a:solidFill>
              </a:rPr>
              <a:t>            </a:t>
            </a:r>
            <a:r>
              <a:rPr b="1" sz="900" lang="en">
                <a:solidFill>
                  <a:schemeClr val="dk1"/>
                </a:solidFill>
              </a:rPr>
              <a:t>"FlowList":</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r>
              <a:rPr b="1" sz="900" lang="en">
                <a:solidFill>
                  <a:schemeClr val="dk1"/>
                </a:solidFill>
              </a:rPr>
              <a:t>"NodeList":</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"NodeType":"SinkNode",</a:t>
            </a:r>
          </a:p>
          <a:p>
            <a:pPr rtl="0" lvl="0">
              <a:spcBef>
                <a:spcPts val="0"/>
              </a:spcBef>
              <a:buClr>
                <a:schemeClr val="dk1"/>
              </a:buClr>
              <a:buSzPct val="122222"/>
              <a:buFont typeface="Arial"/>
              <a:buNone/>
            </a:pPr>
            <a:r>
              <a:rPr sz="900" lang="en">
                <a:solidFill>
                  <a:schemeClr val="dk1"/>
                </a:solidFill>
              </a:rPr>
              <a:t>                              "NodeId":"tomato:sink5",</a:t>
            </a:r>
          </a:p>
          <a:p>
            <a:pPr rtl="0" lvl="0">
              <a:spcBef>
                <a:spcPts val="0"/>
              </a:spcBef>
              <a:buClr>
                <a:schemeClr val="dk1"/>
              </a:buClr>
              <a:buSzPct val="122222"/>
              <a:buFont typeface="Arial"/>
              <a:buNone/>
            </a:pPr>
            <a:r>
              <a:rPr sz="900" lang="en">
                <a:solidFill>
                  <a:schemeClr val="dk1"/>
                </a:solidFill>
              </a:rPr>
              <a:t>                              "UpstreamId":"orange:source2"</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"NodeType":"SourceNode"</a:t>
            </a:r>
            <a:r>
              <a:rPr b="1" sz="900" lang="en">
                <a:solidFill>
                  <a:schemeClr val="dk1"/>
                </a:solidFill>
              </a:rPr>
              <a:t>,</a:t>
            </a:r>
          </a:p>
          <a:p>
            <a:pPr rtl="0" lvl="0">
              <a:spcBef>
                <a:spcPts val="0"/>
              </a:spcBef>
              <a:buClr>
                <a:schemeClr val="dk1"/>
              </a:buClr>
              <a:buSzPct val="122222"/>
              <a:buFont typeface="Arial"/>
              <a:buNone/>
            </a:pPr>
            <a:r>
              <a:rPr sz="900" lang="en">
                <a:solidFill>
                  <a:schemeClr val="dk1"/>
                </a:solidFill>
              </a:rPr>
              <a:t>                              "NodeId":"orange:source2",</a:t>
            </a:r>
          </a:p>
          <a:p>
            <a:pPr rtl="0" lvl="0">
              <a:spcBef>
                <a:spcPts val="0"/>
              </a:spcBef>
              <a:buClr>
                <a:schemeClr val="dk1"/>
              </a:buClr>
              <a:buSzPct val="122222"/>
              <a:buFont typeface="Arial"/>
              <a:buNone/>
            </a:pPr>
            <a:r>
              <a:rPr sz="900" lang="en">
                <a:solidFill>
                  <a:schemeClr val="dk1"/>
                </a:solidFill>
              </a:rPr>
              <a:t>                              "UpstreamId":"NULL”</a:t>
            </a:r>
          </a:p>
          <a:p>
            <a:pPr rtl="0" lvl="0">
              <a:spcBef>
                <a:spcPts val="0"/>
              </a:spcBef>
              <a:buClr>
                <a:schemeClr val="dk1"/>
              </a:buClr>
              <a:buSzPct val="122222"/>
              <a:buFont typeface="Arial"/>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	         ]</a:t>
            </a:r>
          </a:p>
          <a:p>
            <a:pPr rtl="0" lvl="0" indent="457200">
              <a:spcBef>
                <a:spcPts val="0"/>
              </a:spcBef>
              <a:buClr>
                <a:schemeClr val="dk1"/>
              </a:buClr>
              <a:buSzPct val="122222"/>
              <a:buFont typeface="Arial"/>
              <a:buNone/>
            </a:pPr>
            <a:r>
              <a:rPr sz="900" lang="en">
                <a:solidFill>
                  <a:schemeClr val="dk1"/>
                </a:solidFill>
              </a:rPr>
              <a:t>     }</a:t>
            </a:r>
          </a:p>
          <a:p>
            <a:pPr rtl="0" lvl="0" indent="457200">
              <a:spcBef>
                <a:spcPts val="0"/>
              </a:spcBef>
              <a:buClr>
                <a:schemeClr val="dk1"/>
              </a:buClr>
              <a:buSzPct val="122222"/>
              <a:buFont typeface="Arial"/>
              <a:buNone/>
            </a:pPr>
            <a:r>
              <a:rPr sz="900" lang="en">
                <a:solidFill>
                  <a:schemeClr val="dk1"/>
                </a:solidFill>
              </a:rPr>
              <a:t>]</a:t>
            </a:r>
          </a:p>
          <a:p>
            <a:pPr rtl="0" lvl="0">
              <a:spcBef>
                <a:spcPts val="0"/>
              </a:spcBef>
              <a:buNone/>
            </a:pPr>
            <a:r>
              <a:rPr sz="900" lang="en">
                <a:solidFill>
                  <a:schemeClr val="dk1"/>
                </a:solidFill>
              </a:rPr>
              <a:t>         }</a:t>
            </a:r>
          </a:p>
          <a:p>
            <a:pPr rtl="0" lvl="0">
              <a:spcBef>
                <a:spcPts val="0"/>
              </a:spcBef>
              <a:buNone/>
            </a:pPr>
            <a:r>
              <a:rPr sz="900" lang="en">
                <a:solidFill>
                  <a:schemeClr val="dk1"/>
                </a:solidFill>
              </a:rPr>
              <a:t> ]</a:t>
            </a:r>
          </a:p>
          <a:p>
            <a:pPr rtl="0" lvl="0">
              <a:spcBef>
                <a:spcPts val="0"/>
              </a:spcBef>
              <a:buClr>
                <a:schemeClr val="dk1"/>
              </a:buClr>
              <a:buSzPct val="122222"/>
              <a:buFont typeface="Arial"/>
              <a:buNone/>
            </a:pPr>
            <a:r>
              <a:rPr sz="900" lang="en">
                <a:solidFill>
                  <a:schemeClr val="dk1"/>
                </a:solidFill>
              </a:rPr>
              <a:t>}</a:t>
            </a:r>
          </a:p>
        </p:txBody>
      </p:sp>
      <p:cxnSp>
        <p:nvCxnSpPr>
          <p:cNvPr id="570" name="Shape 570"/>
          <p:cNvCxnSpPr/>
          <p:nvPr/>
        </p:nvCxnSpPr>
        <p:spPr>
          <a:xfrm rot="10800000">
            <a:off y="1218399" x="3118800"/>
            <a:ext cy="3735000" cx="0"/>
          </a:xfrm>
          <a:prstGeom prst="straightConnector1">
            <a:avLst/>
          </a:prstGeom>
          <a:noFill/>
          <a:ln w="19050" cap="flat">
            <a:solidFill>
              <a:schemeClr val="dk2"/>
            </a:solidFill>
            <a:prstDash val="solid"/>
            <a:round/>
            <a:headEnd w="lg" len="lg" type="none"/>
            <a:tailEnd w="lg" len="lg" type="none"/>
          </a:ln>
        </p:spPr>
      </p:cxnSp>
      <p:cxnSp>
        <p:nvCxnSpPr>
          <p:cNvPr id="571" name="Shape 571"/>
          <p:cNvCxnSpPr/>
          <p:nvPr/>
        </p:nvCxnSpPr>
        <p:spPr>
          <a:xfrm rot="10800000">
            <a:off y="1195499" x="473875"/>
            <a:ext cy="3735000" cx="0"/>
          </a:xfrm>
          <a:prstGeom prst="straightConnector1">
            <a:avLst/>
          </a:prstGeom>
          <a:noFill/>
          <a:ln w="19050" cap="flat">
            <a:solidFill>
              <a:schemeClr val="dk2"/>
            </a:solidFill>
            <a:prstDash val="solid"/>
            <a:round/>
            <a:headEnd w="lg" len="lg" type="none"/>
            <a:tailEnd w="lg" len="lg" type="none"/>
          </a:ln>
        </p:spPr>
      </p:cxnSp>
      <p:cxnSp>
        <p:nvCxnSpPr>
          <p:cNvPr id="572" name="Shape 572"/>
          <p:cNvCxnSpPr/>
          <p:nvPr/>
        </p:nvCxnSpPr>
        <p:spPr>
          <a:xfrm rot="10800000">
            <a:off y="1195499" x="6068550"/>
            <a:ext cy="3735000" cx="0"/>
          </a:xfrm>
          <a:prstGeom prst="straightConnector1">
            <a:avLst/>
          </a:prstGeom>
          <a:noFill/>
          <a:ln w="19050" cap="flat">
            <a:solidFill>
              <a:schemeClr val="dk2"/>
            </a:solidFill>
            <a:prstDash val="solid"/>
            <a:round/>
            <a:headEnd w="lg" len="lg" type="none"/>
            <a:tailEnd w="lg" len="lg" type="none"/>
          </a:ln>
        </p:spPr>
      </p:cxnSp>
      <p:pic>
        <p:nvPicPr>
          <p:cNvPr id="573" name="Shape 573"/>
          <p:cNvPicPr preferRelativeResize="0"/>
          <p:nvPr/>
        </p:nvPicPr>
        <p:blipFill>
          <a:blip r:embed="rId3">
            <a:alphaModFix/>
          </a:blip>
          <a:stretch>
            <a:fillRect/>
          </a:stretch>
        </p:blipFill>
        <p:spPr>
          <a:xfrm>
            <a:off y="1170187" x="6304200"/>
            <a:ext cy="3785624" cx="1175100"/>
          </a:xfrm>
          <a:prstGeom prst="rect">
            <a:avLst/>
          </a:prstGeom>
          <a:noFill/>
          <a:ln>
            <a:noFill/>
          </a:ln>
        </p:spPr>
      </p:pic>
      <p:pic>
        <p:nvPicPr>
          <p:cNvPr id="574" name="Shape 574"/>
          <p:cNvPicPr preferRelativeResize="0"/>
          <p:nvPr/>
        </p:nvPicPr>
        <p:blipFill>
          <a:blip r:embed="rId4">
            <a:alphaModFix/>
          </a:blip>
          <a:stretch>
            <a:fillRect/>
          </a:stretch>
        </p:blipFill>
        <p:spPr>
          <a:xfrm>
            <a:off y="1155650" x="7534000"/>
            <a:ext cy="3785624" cx="1469574"/>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y="0" x="0"/>
          <a:ext cy="0" cx="0"/>
          <a:chOff y="0" x="0"/>
          <a:chExt cy="0" cx="0"/>
        </a:xfrm>
      </p:grpSpPr>
      <p:sp>
        <p:nvSpPr>
          <p:cNvPr id="579" name="Shape 579"/>
          <p:cNvSpPr txBox="1"/>
          <p:nvPr>
            <p:ph idx="1" type="body"/>
          </p:nvPr>
        </p:nvSpPr>
        <p:spPr>
          <a:xfrm>
            <a:off y="1063375" x="457200"/>
            <a:ext cy="4020599" cx="8229600"/>
          </a:xfrm>
          <a:prstGeom prst="rect">
            <a:avLst/>
          </a:prstGeom>
        </p:spPr>
        <p:txBody>
          <a:bodyPr bIns="91425" rIns="91425" lIns="91425" tIns="91425" anchor="t" anchorCtr="0">
            <a:noAutofit/>
          </a:bodyPr>
          <a:lstStyle/>
          <a:p>
            <a:pPr algn="l" rtl="0" lvl="0" marR="0" indent="-381000" marL="457200">
              <a:lnSpc>
                <a:spcPct val="115000"/>
              </a:lnSpc>
              <a:spcBef>
                <a:spcPts val="0"/>
              </a:spcBef>
              <a:spcAft>
                <a:spcPts val="0"/>
              </a:spcAft>
              <a:buClr>
                <a:schemeClr val="dk1"/>
              </a:buClr>
              <a:buSzPct val="100000"/>
              <a:buFont typeface="Arial"/>
              <a:buChar char="●"/>
            </a:pPr>
            <a:r>
              <a:rPr sz="2400" lang="en"/>
              <a:t>The number of IP connected devices that can view video has grown from 200 million (personal computers) to over 1.6 billion in the period 2000-2013 alone. In 2020, there are expected to be 15 billion video-enabled connected devices globally</a:t>
            </a:r>
          </a:p>
          <a:p>
            <a:pPr algn="l" rtl="0" lvl="0" marR="0" indent="-381000" marL="457200">
              <a:lnSpc>
                <a:spcPct val="115000"/>
              </a:lnSpc>
              <a:spcBef>
                <a:spcPts val="0"/>
              </a:spcBef>
              <a:spcAft>
                <a:spcPts val="0"/>
              </a:spcAft>
              <a:buClr>
                <a:schemeClr val="dk1"/>
              </a:buClr>
              <a:buSzPct val="100000"/>
              <a:buFont typeface="Arial"/>
              <a:buChar char="●"/>
            </a:pPr>
            <a:r>
              <a:rPr sz="2400" lang="en"/>
              <a:t>Global data traffic is expected to grow over 10x by 2020 with video predicted to be 50% of all this traffic</a:t>
            </a:r>
          </a:p>
          <a:p>
            <a:pPr algn="l" rtl="0" lvl="0" marR="0" indent="-381000" marL="457200">
              <a:lnSpc>
                <a:spcPct val="100000"/>
              </a:lnSpc>
              <a:spcBef>
                <a:spcPts val="0"/>
              </a:spcBef>
              <a:spcAft>
                <a:spcPts val="0"/>
              </a:spcAft>
              <a:buClr>
                <a:schemeClr val="dk1"/>
              </a:buClr>
              <a:buSzPct val="100000"/>
              <a:buFont typeface="Arial"/>
              <a:buChar char="●"/>
            </a:pPr>
            <a:r>
              <a:rPr sz="2400" lang="en"/>
              <a:t>And, in advanced markets, half of content watched is on-demand</a:t>
            </a:r>
          </a:p>
          <a:p>
            <a:pPr rtl="0" lvl="0">
              <a:lnSpc>
                <a:spcPct val="100000"/>
              </a:lnSpc>
              <a:spcBef>
                <a:spcPts val="0"/>
              </a:spcBef>
              <a:buNone/>
            </a:pPr>
            <a:r>
              <a:rPr sz="1200" lang="en"/>
              <a:t>[Source: http://www.ericsson.com/televisionary/blog/ericsson-media-vision-2020-game-changer-two-ip-imperative/]</a:t>
            </a:r>
          </a:p>
        </p:txBody>
      </p:sp>
      <p:sp>
        <p:nvSpPr>
          <p:cNvPr id="580" name="Shape 58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The IP Imperative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Traffic Forecast</a:t>
            </a:r>
          </a:p>
        </p:txBody>
      </p:sp>
      <p:pic>
        <p:nvPicPr>
          <p:cNvPr id="58" name="Shape 58"/>
          <p:cNvPicPr preferRelativeResize="0"/>
          <p:nvPr/>
        </p:nvPicPr>
        <p:blipFill>
          <a:blip r:embed="rId3">
            <a:alphaModFix/>
          </a:blip>
          <a:stretch>
            <a:fillRect/>
          </a:stretch>
        </p:blipFill>
        <p:spPr>
          <a:xfrm>
            <a:off y="1216350" x="1185175"/>
            <a:ext cy="3733775" cx="67736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Live media streaming architecture</a:t>
            </a:r>
          </a:p>
        </p:txBody>
      </p:sp>
      <p:pic>
        <p:nvPicPr>
          <p:cNvPr id="64" name="Shape 64"/>
          <p:cNvPicPr preferRelativeResize="0"/>
          <p:nvPr/>
        </p:nvPicPr>
        <p:blipFill>
          <a:blip r:embed="rId3">
            <a:alphaModFix/>
          </a:blip>
          <a:stretch>
            <a:fillRect/>
          </a:stretch>
        </p:blipFill>
        <p:spPr>
          <a:xfrm>
            <a:off y="1234850" x="1421150"/>
            <a:ext cy="3705374" cx="630170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33728" x="457200"/>
            <a:ext cy="857400" cx="8229600"/>
          </a:xfrm>
          <a:prstGeom prst="rect">
            <a:avLst/>
          </a:prstGeom>
        </p:spPr>
        <p:txBody>
          <a:bodyPr bIns="91425" rIns="91425" lIns="91425" tIns="91425" anchor="b" anchorCtr="0">
            <a:noAutofit/>
          </a:bodyPr>
          <a:lstStyle/>
          <a:p>
            <a:pPr rtl="0" lvl="0">
              <a:spcBef>
                <a:spcPts val="0"/>
              </a:spcBef>
              <a:buNone/>
            </a:pPr>
            <a:r>
              <a:rPr lang="en"/>
              <a:t>CDN Strategies</a:t>
            </a:r>
          </a:p>
        </p:txBody>
      </p:sp>
      <p:sp>
        <p:nvSpPr>
          <p:cNvPr id="70" name="Shape 70"/>
          <p:cNvSpPr txBox="1"/>
          <p:nvPr>
            <p:ph idx="1" type="body"/>
          </p:nvPr>
        </p:nvSpPr>
        <p:spPr>
          <a:xfrm>
            <a:off y="1140675" x="457200"/>
            <a:ext cy="1292100" cx="35718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Unicast</a:t>
            </a:r>
          </a:p>
          <a:p>
            <a:pPr rtl="0" lvl="0" indent="-381000" marL="457200">
              <a:spcBef>
                <a:spcPts val="0"/>
              </a:spcBef>
              <a:buClr>
                <a:schemeClr val="dk1"/>
              </a:buClr>
              <a:buSzPct val="100000"/>
              <a:buFont typeface="Arial"/>
              <a:buChar char="●"/>
            </a:pPr>
            <a:r>
              <a:rPr sz="2400" lang="en"/>
              <a:t>Multicast</a:t>
            </a:r>
          </a:p>
        </p:txBody>
      </p:sp>
      <p:pic>
        <p:nvPicPr>
          <p:cNvPr id="71" name="Shape 71"/>
          <p:cNvPicPr preferRelativeResize="0"/>
          <p:nvPr/>
        </p:nvPicPr>
        <p:blipFill>
          <a:blip r:embed="rId4">
            <a:alphaModFix/>
          </a:blip>
          <a:stretch>
            <a:fillRect/>
          </a:stretch>
        </p:blipFill>
        <p:spPr>
          <a:xfrm>
            <a:off y="2954775" x="457200"/>
            <a:ext cy="1931175" cx="2896800"/>
          </a:xfrm>
          <a:prstGeom prst="rect">
            <a:avLst/>
          </a:prstGeom>
          <a:noFill/>
          <a:ln>
            <a:noFill/>
          </a:ln>
        </p:spPr>
      </p:pic>
      <p:pic>
        <p:nvPicPr>
          <p:cNvPr id="72" name="Shape 72"/>
          <p:cNvPicPr preferRelativeResize="0"/>
          <p:nvPr/>
        </p:nvPicPr>
        <p:blipFill>
          <a:blip r:embed="rId5">
            <a:alphaModFix/>
          </a:blip>
          <a:stretch>
            <a:fillRect/>
          </a:stretch>
        </p:blipFill>
        <p:spPr>
          <a:xfrm>
            <a:off y="2954775" x="6389600"/>
            <a:ext cy="1901949" cx="2297199"/>
          </a:xfrm>
          <a:prstGeom prst="rect">
            <a:avLst/>
          </a:prstGeom>
          <a:noFill/>
          <a:ln>
            <a:noFill/>
          </a:ln>
        </p:spPr>
      </p:pic>
      <p:sp>
        <p:nvSpPr>
          <p:cNvPr id="73" name="Shape 73"/>
          <p:cNvSpPr txBox="1"/>
          <p:nvPr>
            <p:ph idx="2" type="body"/>
          </p:nvPr>
        </p:nvSpPr>
        <p:spPr>
          <a:xfrm>
            <a:off y="1140675" x="4575175"/>
            <a:ext cy="1160999" cx="34899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P2P</a:t>
            </a:r>
          </a:p>
          <a:p>
            <a:pPr rtl="0" lvl="0" indent="-381000" marL="457200">
              <a:spcBef>
                <a:spcPts val="0"/>
              </a:spcBef>
              <a:buClr>
                <a:schemeClr val="dk1"/>
              </a:buClr>
              <a:buSzPct val="100000"/>
              <a:buFont typeface="Arial"/>
              <a:buChar char="●"/>
            </a:pPr>
            <a:r>
              <a:rPr sz="2400" lang="en"/>
              <a:t>Cache-based</a:t>
            </a:r>
          </a:p>
        </p:txBody>
      </p:sp>
      <p:sp>
        <p:nvSpPr>
          <p:cNvPr id="74" name="Shape 74"/>
          <p:cNvSpPr txBox="1"/>
          <p:nvPr/>
        </p:nvSpPr>
        <p:spPr>
          <a:xfrm>
            <a:off y="2547150" x="6814750"/>
            <a:ext cy="317100" cx="1446900"/>
          </a:xfrm>
          <a:prstGeom prst="rect">
            <a:avLst/>
          </a:prstGeom>
          <a:noFill/>
          <a:ln>
            <a:noFill/>
          </a:ln>
        </p:spPr>
        <p:txBody>
          <a:bodyPr bIns="91425" rIns="91425" lIns="91425" tIns="91425" anchor="t" anchorCtr="0">
            <a:noAutofit/>
          </a:bodyPr>
          <a:lstStyle/>
          <a:p>
            <a:pPr>
              <a:spcBef>
                <a:spcPts val="0"/>
              </a:spcBef>
              <a:buNone/>
            </a:pPr>
            <a:r>
              <a:rPr lang="en"/>
              <a:t>Cache Based </a:t>
            </a:r>
          </a:p>
        </p:txBody>
      </p:sp>
      <p:pic>
        <p:nvPicPr>
          <p:cNvPr id="75" name="Shape 75"/>
          <p:cNvPicPr preferRelativeResize="0"/>
          <p:nvPr/>
        </p:nvPicPr>
        <p:blipFill>
          <a:blip r:embed="rId6">
            <a:alphaModFix/>
          </a:blip>
          <a:stretch>
            <a:fillRect/>
          </a:stretch>
        </p:blipFill>
        <p:spPr>
          <a:xfrm>
            <a:off y="2954775" x="3524275"/>
            <a:ext cy="2060625" cx="2352675"/>
          </a:xfrm>
          <a:prstGeom prst="rect">
            <a:avLst/>
          </a:prstGeom>
          <a:noFill/>
          <a:ln>
            <a:noFill/>
          </a:ln>
        </p:spPr>
      </p:pic>
      <p:sp>
        <p:nvSpPr>
          <p:cNvPr id="76" name="Shape 76"/>
          <p:cNvSpPr txBox="1"/>
          <p:nvPr/>
        </p:nvSpPr>
        <p:spPr>
          <a:xfrm>
            <a:off y="2637675" x="4395362"/>
            <a:ext cy="317100" cx="610500"/>
          </a:xfrm>
          <a:prstGeom prst="rect">
            <a:avLst/>
          </a:prstGeom>
          <a:noFill/>
          <a:ln>
            <a:noFill/>
          </a:ln>
        </p:spPr>
        <p:txBody>
          <a:bodyPr bIns="91425" rIns="91425" lIns="91425" tIns="91425" anchor="t" anchorCtr="0">
            <a:noAutofit/>
          </a:bodyPr>
          <a:lstStyle/>
          <a:p>
            <a:pPr>
              <a:spcBef>
                <a:spcPts val="0"/>
              </a:spcBef>
              <a:buNone/>
            </a:pPr>
            <a:r>
              <a:rPr lang="en"/>
              <a:t>P2P</a:t>
            </a:r>
          </a:p>
        </p:txBody>
      </p:sp>
      <p:sp>
        <p:nvSpPr>
          <p:cNvPr id="77" name="Shape 77"/>
          <p:cNvSpPr txBox="1"/>
          <p:nvPr/>
        </p:nvSpPr>
        <p:spPr>
          <a:xfrm>
            <a:off y="2637675" x="673350"/>
            <a:ext cy="317100" cx="2464500"/>
          </a:xfrm>
          <a:prstGeom prst="rect">
            <a:avLst/>
          </a:prstGeom>
          <a:noFill/>
          <a:ln>
            <a:noFill/>
          </a:ln>
        </p:spPr>
        <p:txBody>
          <a:bodyPr bIns="91425" rIns="91425" lIns="91425" tIns="91425" anchor="t" anchorCtr="0">
            <a:noAutofit/>
          </a:bodyPr>
          <a:lstStyle/>
          <a:p>
            <a:pPr>
              <a:spcBef>
                <a:spcPts val="0"/>
              </a:spcBef>
              <a:buNone/>
            </a:pPr>
            <a:r>
              <a:rPr lang="en"/>
              <a:t>Traditional Unicast/Multicast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33728" x="457200"/>
            <a:ext cy="857400" cx="8229600"/>
          </a:xfrm>
          <a:prstGeom prst="rect">
            <a:avLst/>
          </a:prstGeom>
        </p:spPr>
        <p:txBody>
          <a:bodyPr bIns="91425" rIns="91425" lIns="91425" tIns="91425" anchor="b" anchorCtr="0">
            <a:noAutofit/>
          </a:bodyPr>
          <a:lstStyle/>
          <a:p>
            <a:pPr rtl="0" lvl="0">
              <a:spcBef>
                <a:spcPts val="0"/>
              </a:spcBef>
              <a:buNone/>
            </a:pPr>
            <a:r>
              <a:rPr lang="en"/>
              <a:t>Evaluating media delivery networks</a:t>
            </a:r>
          </a:p>
        </p:txBody>
      </p:sp>
      <p:sp>
        <p:nvSpPr>
          <p:cNvPr id="83" name="Shape 83"/>
          <p:cNvSpPr txBox="1"/>
          <p:nvPr>
            <p:ph idx="1" type="body"/>
          </p:nvPr>
        </p:nvSpPr>
        <p:spPr>
          <a:xfrm>
            <a:off y="1140675"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chemeClr val="dk1"/>
              </a:buClr>
              <a:buSzPct val="100000"/>
              <a:buFont typeface="Arial"/>
              <a:buChar char="●"/>
            </a:pPr>
            <a:r>
              <a:rPr sz="2400" lang="en"/>
              <a:t>To evaluate any MDN strategy, we have to</a:t>
            </a:r>
          </a:p>
          <a:p>
            <a:pPr algn="l" rtl="0" lvl="1" marR="0" indent="-381000" marL="914400">
              <a:lnSpc>
                <a:spcPct val="100000"/>
              </a:lnSpc>
              <a:spcBef>
                <a:spcPts val="600"/>
              </a:spcBef>
              <a:spcAft>
                <a:spcPts val="0"/>
              </a:spcAft>
              <a:buClr>
                <a:schemeClr val="dk1"/>
              </a:buClr>
              <a:buSzPct val="80000"/>
              <a:buFont typeface="Courier New"/>
              <a:buChar char="o"/>
            </a:pPr>
            <a:r>
              <a:rPr lang="en"/>
              <a:t>Setup source/processing/relay/sink nodes on-demand</a:t>
            </a:r>
          </a:p>
          <a:p>
            <a:pPr algn="l" rtl="0" lvl="1" marR="0" indent="-381000" marL="914400">
              <a:lnSpc>
                <a:spcPct val="100000"/>
              </a:lnSpc>
              <a:spcBef>
                <a:spcPts val="600"/>
              </a:spcBef>
              <a:spcAft>
                <a:spcPts val="0"/>
              </a:spcAft>
              <a:buClr>
                <a:schemeClr val="dk1"/>
              </a:buClr>
              <a:buSzPct val="80000"/>
              <a:buFont typeface="Courier New"/>
              <a:buChar char="o"/>
            </a:pPr>
            <a:r>
              <a:rPr lang="en"/>
              <a:t>Transfer data across the ip backbone</a:t>
            </a:r>
          </a:p>
          <a:p>
            <a:pPr algn="l" rtl="0" lvl="1" marR="0" indent="-381000" marL="914400">
              <a:lnSpc>
                <a:spcPct val="100000"/>
              </a:lnSpc>
              <a:spcBef>
                <a:spcPts val="600"/>
              </a:spcBef>
              <a:spcAft>
                <a:spcPts val="0"/>
              </a:spcAft>
              <a:buClr>
                <a:schemeClr val="dk1"/>
              </a:buClr>
              <a:buSzPct val="80000"/>
              <a:buFont typeface="Courier New"/>
              <a:buChar char="o"/>
            </a:pPr>
            <a:r>
              <a:rPr lang="en"/>
              <a:t>Measure packet loss, latency etc.,</a:t>
            </a:r>
            <a:br>
              <a:rPr lang="en"/>
            </a:br>
          </a:p>
          <a:p>
            <a:pPr algn="l" rtl="0" lvl="0" marR="0" indent="-381000" marL="457200">
              <a:lnSpc>
                <a:spcPct val="100000"/>
              </a:lnSpc>
              <a:spcBef>
                <a:spcPts val="600"/>
              </a:spcBef>
              <a:spcAft>
                <a:spcPts val="0"/>
              </a:spcAft>
              <a:buClr>
                <a:schemeClr val="dk1"/>
              </a:buClr>
              <a:buSzPct val="100000"/>
              <a:buFont typeface="Arial"/>
              <a:buChar char="●"/>
            </a:pPr>
            <a:r>
              <a:rPr sz="2400" lang="en"/>
              <a:t>The “life-sized simulator” can do the above in a managed and distributed environment based on user input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ctrTitle"/>
          </p:nvPr>
        </p:nvSpPr>
        <p:spPr>
          <a:xfrm>
            <a:off y="563759" x="457200"/>
            <a:ext cy="3009600" cx="8229600"/>
          </a:xfrm>
          <a:prstGeom prst="rect">
            <a:avLst/>
          </a:prstGeom>
        </p:spPr>
        <p:txBody>
          <a:bodyPr bIns="91425" rIns="91425" lIns="91425" tIns="91425" anchor="t" anchorCtr="0">
            <a:noAutofit/>
          </a:bodyPr>
          <a:lstStyle/>
          <a:p>
            <a:pPr rtl="0" lvl="0">
              <a:spcBef>
                <a:spcPts val="0"/>
              </a:spcBef>
              <a:buNone/>
            </a:pPr>
            <a:r>
              <a:rPr sz="4800" lang="en"/>
              <a:t>System Design and  Implementation</a:t>
            </a:r>
          </a:p>
        </p:txBody>
      </p:sp>
      <p:sp>
        <p:nvSpPr>
          <p:cNvPr id="89" name="Shape 89"/>
          <p:cNvSpPr txBox="1"/>
          <p:nvPr>
            <p:ph idx="1" type="subTitle"/>
          </p:nvPr>
        </p:nvSpPr>
        <p:spPr>
          <a:xfrm>
            <a:off y="3716392" x="457200"/>
            <a:ext cy="1232699" cx="8229600"/>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