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1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http://www.battelle.org/docs/tpp/2014_global_rd_funding_forecast.pdf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www.aaas.org/sites/default/files/Budget_0.jpg" Type="http://schemas.openxmlformats.org/officeDocument/2006/relationships/hyperlink" TargetMode="External" Id="rId4"/><Relationship Target="http://www.aaas.org/page/historical-trends-federal-rd" Type="http://schemas.openxmlformats.org/officeDocument/2006/relationships/hyperlink" TargetMode="External" Id="rId3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http://www.aaas.org/page/historical-trends-federal-rd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www.aaas.org/sites/default/files/Agencies_0.xlsx" Type="http://schemas.openxmlformats.org/officeDocument/2006/relationships/hyperlink" TargetMode="External" Id="rId3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u="sng" sz="1100" lang="en">
                <a:solidFill>
                  <a:schemeClr val="hlink"/>
                </a:solidFill>
                <a:hlinkClick r:id="rId2"/>
              </a:rPr>
              <a:t>http://www.battelle.org/docs/tpp/2014_global_rd_funding_forecast.pdf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http://www.aaas.org/page/historical-trends-federal-rd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u="sng" sz="1100" lang="en">
                <a:solidFill>
                  <a:schemeClr val="hlink"/>
                </a:solidFill>
                <a:hlinkClick r:id="rId4"/>
              </a:rPr>
              <a:t>http://www.aaas.org/sites/default/files/Budget_0.jpg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u="sng" sz="1100" lang="en">
                <a:solidFill>
                  <a:schemeClr val="hlink"/>
                </a:solidFill>
                <a:hlinkClick r:id="rId2"/>
              </a:rPr>
              <a:t>http://www.aaas.org/page/historical-trends-federal-rd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http://www.aaas.org/sites/default/files/Agencies_0.xlsx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4406308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7" name="Shape 57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theme/theme4.xml" Type="http://schemas.openxmlformats.org/officeDocument/2006/relationships/theme" Id="rId6"/><Relationship Target="../slideLayouts/slideLayout11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y="5023258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youtube.com/watch?v=qPMCTP_8eo8&amp;feature=youtu.be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aaas.org/page/historical-trends-federal-rd" Type="http://schemas.openxmlformats.org/officeDocument/2006/relationships/hyperlink" TargetMode="External" Id="rId4"/><Relationship Target="http://www.battelle.org/docs/tpp/2014_global_rd_funding_forecast.pdf" Type="http://schemas.openxmlformats.org/officeDocument/2006/relationships/hyperlink" TargetMode="External" Id="rId3"/><Relationship Target="http://www.aaas.org/sites/default/files/Agencies_0.xlsx" Type="http://schemas.openxmlformats.org/officeDocument/2006/relationships/hyperlink" TargetMode="External" Id="rId6"/><Relationship Target="http://www.aaas.org/sites/default/files/Budget_0.jpg" Type="http://schemas.openxmlformats.org/officeDocument/2006/relationships/hyperlink" TargetMode="External" Id="rId5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z="3600" lang="en">
                <a:solidFill>
                  <a:srgbClr val="DA0002"/>
                </a:solidFill>
              </a:rPr>
              <a:t>Trust-Based</a:t>
            </a:r>
          </a:p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z="3600" lang="en">
                <a:solidFill>
                  <a:srgbClr val="DA0002"/>
                </a:solidFill>
              </a:rPr>
              <a:t>Recommendation System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DA0002"/>
                </a:solidFill>
              </a:rPr>
              <a:t>Sponsor:	 		NASA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sz="1800" lang="en">
                <a:solidFill>
                  <a:schemeClr val="dk1"/>
                </a:solidFill>
              </a:rPr>
              <a:t>Point of Contact:		Petr Votava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sz="1800" lang="en">
                <a:solidFill>
                  <a:schemeClr val="dk1"/>
                </a:solidFill>
              </a:rPr>
              <a:t>Faculty Advisor:		Jia Zhang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0" sz="1800" lang="en">
                <a:solidFill>
                  <a:schemeClr val="dk1"/>
                </a:solidFill>
              </a:rPr>
              <a:t>Team:				Krutika Kamilla, Abhishek Mukhopadhyay, </a:t>
            </a:r>
          </a:p>
          <a:p>
            <a:pPr rtl="0" lvl="0" indent="457200" marL="18288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sz="1800" lang="en">
                <a:solidFill>
                  <a:schemeClr val="dk1"/>
                </a:solidFill>
              </a:rPr>
              <a:t>MustafaTasdemir, Jisha Vadake Muthiyil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algn="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algn="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algn="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>
                <a:solidFill>
                  <a:schemeClr val="dk1"/>
                </a:solidFill>
              </a:rPr>
              <a:t>INI Project Practicum, Fall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CC0000"/>
                </a:solidFill>
              </a:rPr>
              <a:t>Existing products	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sz="3000" lang="en">
                <a:solidFill>
                  <a:schemeClr val="dk1"/>
                </a:solidFill>
              </a:rPr>
              <a:t>ResearcherID(Thomson Reuters)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One of the best tool available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Users are identified with ORCID(</a:t>
            </a:r>
          </a:p>
          <a:p>
            <a:pPr rtl="0" lvl="0" indent="0" marL="457200">
              <a:spcBef>
                <a:spcPts val="600"/>
              </a:spcBef>
              <a:buNone/>
            </a:pPr>
            <a:r>
              <a:rPr sz="1800" lang="en">
                <a:solidFill>
                  <a:srgbClr val="252525"/>
                </a:solidFill>
              </a:rPr>
              <a:t>Open Researcher and Contributor ID)</a:t>
            </a:r>
            <a:r>
              <a:rPr sz="1800" lang="en">
                <a:solidFill>
                  <a:schemeClr val="dk1"/>
                </a:solidFill>
              </a:rPr>
              <a:t> 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Four different search interfaces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Option to map the geographical location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Interactive map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Commercial and Proprietary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0" b="0" r="15611" l="0"/>
          <a:stretch/>
        </p:blipFill>
        <p:spPr>
          <a:xfrm>
            <a:off y="2127275" x="5029650"/>
            <a:ext cy="2798574" cx="35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Existing products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3000" lang="en"/>
              <a:t>ResearchGate: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Helps researchers collaborate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Can search for researchers, publications and publish papers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Researchers need to </a:t>
            </a:r>
          </a:p>
          <a:p>
            <a:pPr rtl="0" indent="0" marL="457200">
              <a:spcBef>
                <a:spcPts val="600"/>
              </a:spcBef>
              <a:buNone/>
            </a:pPr>
            <a:r>
              <a:rPr sz="1800" lang="en"/>
              <a:t>create a profile and </a:t>
            </a:r>
          </a:p>
          <a:p>
            <a:pPr rtl="0" lvl="0" indent="0" marL="457200">
              <a:spcBef>
                <a:spcPts val="600"/>
              </a:spcBef>
              <a:buNone/>
            </a:pPr>
            <a:r>
              <a:rPr sz="1800" lang="en"/>
              <a:t>upload their works</a:t>
            </a:r>
          </a:p>
          <a:p>
            <a:pPr rtl="0" lvl="0" indent="-342900" marL="4572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Stats about your paper </a:t>
            </a:r>
          </a:p>
          <a:p>
            <a:pPr rtl="0" lvl="0" indent="457200">
              <a:spcBef>
                <a:spcPts val="600"/>
              </a:spcBef>
              <a:buNone/>
            </a:pPr>
            <a:r>
              <a:t/>
            </a:r>
            <a:endParaRPr sz="1800"/>
          </a:p>
          <a:p>
            <a:pPr rtl="0" lvl="0" indent="457200">
              <a:spcBef>
                <a:spcPts val="600"/>
              </a:spcBef>
              <a:buNone/>
            </a:pPr>
            <a:r>
              <a:rPr sz="1800" lang="en"/>
              <a:t>Search is not intuitive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83100" x="3603000"/>
            <a:ext cy="2361350" cx="51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Existing products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4572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sz="3600" lang="en">
                <a:solidFill>
                  <a:schemeClr val="dk1"/>
                </a:solidFill>
              </a:rPr>
              <a:t>PubMed 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Simple search and comprehensive search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PubMed for handheld devices</a:t>
            </a:r>
          </a:p>
          <a:p>
            <a:pPr rtl="0" lvl="0" indent="-3429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Relatively older database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indent="0" marL="45720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No information for collaboration</a:t>
            </a:r>
          </a:p>
          <a:p>
            <a:pPr rtl="0" lvl="0" indent="0" marL="45720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PubMed does not track citations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t="0" b="0" r="28248" l="0"/>
          <a:stretch/>
        </p:blipFill>
        <p:spPr>
          <a:xfrm>
            <a:off y="2692800" x="4586075"/>
            <a:ext cy="1247400" cx="4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CC4125"/>
                </a:solidFill>
              </a:rPr>
              <a:t>The GAP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No good visualization</a:t>
            </a:r>
          </a:p>
          <a:p>
            <a:pPr rtl="0" lvl="0" indent="-4191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No method to calculate </a:t>
            </a:r>
          </a:p>
          <a:p>
            <a:pPr rtl="0" lvl="0" indent="0" marL="457200">
              <a:spcBef>
                <a:spcPts val="60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trustworthiness</a:t>
            </a:r>
          </a:p>
          <a:p>
            <a:pPr rtl="0" lvl="0" indent="-4191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Most of the products are </a:t>
            </a:r>
          </a:p>
          <a:p>
            <a:pPr rtl="0" indent="457200">
              <a:spcBef>
                <a:spcPts val="60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discussion forums or </a:t>
            </a:r>
          </a:p>
          <a:p>
            <a:pPr rtl="0" lvl="0" indent="457200">
              <a:spcBef>
                <a:spcPts val="60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networking sites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t="0" b="20923" r="10658" l="0"/>
          <a:stretch/>
        </p:blipFill>
        <p:spPr>
          <a:xfrm>
            <a:off y="1258150" x="5524550"/>
            <a:ext cy="3609700" cx="300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Motivation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 	Introduction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Conclusions and future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System Design - Quality Attributes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1250450" x="468925"/>
            <a:ext cy="3555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Accessibility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Available via browser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Usability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Easy and intuitive to use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Extensibility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Flexible enough to integrate new modules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System Design - Architecture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69012"/>
            <a:ext cy="4061999" cx="57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y="1260225" x="5617300"/>
            <a:ext cy="3516899" cx="392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2-tiered architecture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Ready for service-based API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Horizontally Scalable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Maintainable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System Design - Modeling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8900" x="4896650"/>
            <a:ext cy="3773624" cx="37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y="1455625" x="390775"/>
            <a:ext cy="3360600" cx="395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Relational dataset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Data normalization to increase efficiency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Convenient for new data source association such as online social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Motivation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 	Introduction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Conclusions and future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17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ETL - I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18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1115650" x="371250"/>
            <a:ext cy="382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Big Data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Data size ~2GB, about 4.5M publications and nearly twice as many authors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Load and insert into database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Load all data into memory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Iteratively send to database for insertion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Straightforward and intuitive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But,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Very inefficient due to JVM and system memory size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So, this inherited approach was abandoned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•	Motivation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Project Background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Conclusions and future work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ETL - II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18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y="1115650" x="371250"/>
            <a:ext cy="4484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Load DBLP and citations dataset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Stream data source (XML) due to huge size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Use of a custom parser due to file complexity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More complex but robust and efficient approach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Export to files instead of directly loading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Iterative insertion is inefficient due to big data set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Using csv files to bulk load is a lot faster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Data Fetch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MySQL database is used in the back end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Prepared statement object is used for sending objects to the database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prepared statements pre-compile SQLs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Each SQL is put into different re-usable methods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	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19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Trust Score Calculation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Trust score consists of two components: a knowledge factor and a social factor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Knowledge factor is built upon publication records and knowledge reputation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Three important deciding factors of the Knowledge factor:Publication Channel (C), Publication Time(T) and citation power</a:t>
            </a:r>
          </a:p>
          <a:p>
            <a:pPr indent="0" marL="457200"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Contribution of each these factors depend on the weights(         ) assigned 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t="0" b="17972" r="15247" l="0"/>
          <a:stretch/>
        </p:blipFill>
        <p:spPr>
          <a:xfrm>
            <a:off y="4280551" x="2239475"/>
            <a:ext cy="268599" cx="5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20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Trust Score Calculation cont.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Social factor takes into coauthorship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Coauthorship count and time scaled coauthorship and calculated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Time scaled coauthorship weights depend on the time of coauthorship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 indent="0" marL="0">
              <a:spcBef>
                <a:spcPts val="0"/>
              </a:spcBef>
              <a:buSzPct val="126315"/>
              <a:buNone/>
            </a:pPr>
            <a:r>
              <a:rPr sz="1900" lang="en">
                <a:solidFill>
                  <a:schemeClr val="dk1"/>
                </a:solidFill>
              </a:rPr>
              <a:t>Final trust score = (CoauthorshipCount*TimeScaledCoauthorship)+KnowledgeFactor</a:t>
            </a:r>
          </a:p>
          <a:p>
            <a:pPr rtl="0" lvl="0" indent="457200" marL="1828800">
              <a:spcBef>
                <a:spcPts val="0"/>
              </a:spcBef>
              <a:buSzPct val="100000"/>
              <a:buNone/>
            </a:pPr>
            <a:r>
              <a:rPr sz="2400" lang="en">
                <a:solidFill>
                  <a:schemeClr val="dk1"/>
                </a:solidFill>
              </a:rPr>
              <a:t>					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21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Web Application - Backend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Play framework(Java) used to serve up the data to the frontend.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Connects to the database of choice. MySQL is in use now but multiple databases can be used if needed.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Wraps the data in business logic required to serve up the correct Nodes and Links(edges) of the graph being queried.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Serves up data in json format in RESTful manner, making it feasible to run this as a stand alone web service.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22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CC0000"/>
                </a:solidFill>
              </a:rPr>
              <a:t>Web Application - Frontend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Play framework(Java) used to request and receive data from the backend.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Uses a combination of Java and Scala to render the web pages.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Extensive use of jQuery and Ajax to handle client side events and callbacks for more data.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chemeClr val="dk1"/>
                </a:solidFill>
              </a:rPr>
              <a:t>Uses D3.js to render the graphs and related animations.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23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Motivation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 	Introduction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Conclusions and future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24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Below is the youtube link to a demo video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We demonstrate a few main use cases of our application in the video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u="sng" sz="2400" lang="en" i="1">
                <a:solidFill>
                  <a:schemeClr val="hlink"/>
                </a:solidFill>
                <a:hlinkClick r:id="rId3"/>
              </a:rPr>
              <a:t>https://www.youtube.com/watch?v=qPMCTP_8eo8&amp;feature=youtu.be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 i="1"/>
          </a:p>
        </p:txBody>
      </p:sp>
      <p:sp>
        <p:nvSpPr>
          <p:cNvPr id="254" name="Shape 254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Motivation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 	Introduction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Conclusions and future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26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 and Analysis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Large Dataset- need to verify the accuracy of data(</a:t>
            </a:r>
            <a:r>
              <a:rPr sz="2400" lang="en"/>
              <a:t>Verified the search result by querying for CMU professors and checking if all their publication is listed for a topic</a:t>
            </a:r>
            <a:r>
              <a:rPr sz="2400" lang="en">
                <a:solidFill>
                  <a:srgbClr val="000000"/>
                </a:solidFill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Data is not complete- some attributes were missing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Since framework is in place, we can import any useful dataset in future and leverage the framework.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27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24744" x="457200"/>
            <a:ext cy="738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/>
              <a:t>Motivation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87012" x="5261450"/>
            <a:ext cy="3068399" cx="341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R&amp;D spending worldwide - </a:t>
            </a:r>
            <a:r>
              <a:rPr sz="2000" lang="en">
                <a:solidFill>
                  <a:schemeClr val="dk1"/>
                </a:solidFill>
              </a:rPr>
              <a:t>$1.6 trillion, U</a:t>
            </a:r>
            <a:r>
              <a:rPr sz="2000" lang="en"/>
              <a:t>.S. - </a:t>
            </a:r>
            <a:r>
              <a:rPr sz="2000" lang="en">
                <a:solidFill>
                  <a:schemeClr val="dk1"/>
                </a:solidFill>
              </a:rPr>
              <a:t>$465 billion.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Continuous contraction in budget through the past 50 years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Necessitates</a:t>
            </a:r>
            <a:r>
              <a:rPr sz="2000" lang="en">
                <a:solidFill>
                  <a:schemeClr val="dk1"/>
                </a:solidFill>
              </a:rPr>
              <a:t> efficient utilization of these funds.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7100" x="457200"/>
            <a:ext cy="3528250" cx="47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 Faced and Steps Taken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Loading DBLP dataset-exporting dblp into csv and then loading it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Inefficient Trust calculation mechanism- improvised how the trust algorithm consumes data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Good Visualization technique-experimented different methods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Understanding the code base(no proper documentation)-spent more time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Performance bottleneck-not our focus, but still we tried to add indexes, partitions in tables.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28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Motivation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 	Introduction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	Conclusions and future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29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 and Future Work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Final product has a reliable trust calculation technique.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It has a robust ETL process in place for future data load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Architecture of the project is strong enough for building new features on top of it and adding new scientific exploration dataset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 inverted index in the back end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Provision to track citations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Option to create user profile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89" name="Shape 289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y="3427050" x="449375"/>
            <a:ext cy="9899" cx="8225699"/>
          </a:xfrm>
          <a:prstGeom prst="straightConnector1">
            <a:avLst/>
          </a:prstGeom>
          <a:noFill/>
          <a:ln w="38100" cap="flat">
            <a:solidFill>
              <a:srgbClr val="CC4125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We wish to acknowledge the contribution of Prof. Jia Zhang, for her guidance and continuous support.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We thank Petr Votava for his encouragement, feedback and support.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indent="457200" marL="9144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indent="457200" marL="914400">
              <a:spcBef>
                <a:spcPts val="0"/>
              </a:spcBef>
              <a:buNone/>
            </a:pPr>
            <a:r>
              <a:rPr sz="2400" lang="en"/>
              <a:t>Thank You.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97" name="Shape 297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31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000" lang="en">
                <a:solidFill>
                  <a:schemeClr val="hlink"/>
                </a:solidFill>
                <a:hlinkClick r:id="rId3"/>
              </a:rPr>
              <a:t>http://www.battelle.org/docs/tpp/2014_global_rd_funding_forecast.pdf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000" lang="en">
                <a:solidFill>
                  <a:schemeClr val="hlink"/>
                </a:solidFill>
                <a:hlinkClick r:id="rId4"/>
              </a:rPr>
              <a:t>http://www.aaas.org/page/historical-trends-federal-rd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000" lang="en">
                <a:solidFill>
                  <a:schemeClr val="hlink"/>
                </a:solidFill>
                <a:hlinkClick r:id="rId5"/>
              </a:rPr>
              <a:t>http://www.aaas.org/sites/default/files/Budget_0.jpg</a:t>
            </a:r>
          </a:p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000" lang="en">
                <a:solidFill>
                  <a:schemeClr val="hlink"/>
                </a:solidFill>
                <a:hlinkClick r:id="rId6"/>
              </a:rPr>
              <a:t>http://www.aaas.org/sites/default/files/Agencies_0.xlsx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32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759711" x="1802825"/>
            <a:ext cy="2606700" cx="521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324744" x="457200"/>
            <a:ext cy="738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/>
              <a:t>Motivation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42650" x="424450"/>
            <a:ext cy="2120350" cx="3913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y="1123950" x="4654850"/>
            <a:ext cy="4019400" cx="40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NASA faces the same constraints. Coupled with scientists working on disparate domains but overlapping problem sets.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Need to accelerate research through collaboration. Accelerate collaboration by making it easy to identifying collaborators working on the same problems.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Motivation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•	Project Background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Conclusions and future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324744" x="457200"/>
            <a:ext cy="738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/>
              <a:t>Project Background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1212787" x="4654850"/>
            <a:ext cy="3465600" cx="402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NASA’s Earth Exchange (NEX) platform aims to provide a cloud-based platform as a service to accelerate big data analytics and scientific collaboration in Earth science.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Possibility of extending to or integrating with subject domains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72387" x="457200"/>
            <a:ext cy="1946381" cx="41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24744" x="457200"/>
            <a:ext cy="738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/>
              <a:t>Project Background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340575" x="2758500"/>
            <a:ext cy="3586800" cx="592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Collaboration between NASA and CMU-SV started 2 years back.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Need of a system which recommends experts and collaborators based on domain and trust.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Previous teams have worked on machine learning the trust score and trying to predict future collaborators.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-3556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Need to make a working product prototype.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0575" x="554875"/>
            <a:ext cy="1619249" cx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59825" x="554875"/>
            <a:ext cy="1619250" cx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E6B8AF"/>
                </a:solidFill>
              </a:rPr>
              <a:t>•	Motivation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 	Introduction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	Related work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System implementation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Experiments/analysis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E6B8AF"/>
                </a:solidFill>
              </a:rPr>
              <a:t>•	Conclusions and future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Existing products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Many platforms exist for scientific collaboration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Global resources and university databases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Top ones are: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ResearcherID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ResearchGate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b="1" lang="en"/>
              <a:t>PubMed </a:t>
            </a:r>
            <a:r>
              <a:rPr lang="en"/>
              <a:t>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4579075" x="8679650"/>
            <a:ext cy="457200" cx="41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