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PT Sans Narrow" panose="020B0604020202020204" charset="0"/>
      <p:regular r:id="rId39"/>
      <p:bold r:id="rId40"/>
    </p:embeddedFont>
    <p:embeddedFont>
      <p:font typeface="Calibri" panose="020F0502020204030204" pitchFamily="34" charset="0"/>
      <p:regular r:id="rId41"/>
      <p:bold r:id="rId42"/>
      <p:italic r:id="rId43"/>
      <p:boldItalic r:id="rId44"/>
    </p:embeddedFont>
    <p:embeddedFont>
      <p:font typeface="Open Sans"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75990370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9611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3247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23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9026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41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661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177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3365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4070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044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801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622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980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4222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3319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5049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1673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18150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1943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4847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0184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496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Play is an open source web application framework, written in Scala and Java, which follows the MVC architectural pattern.</a:t>
            </a:r>
          </a:p>
          <a:p>
            <a:pPr lvl="0">
              <a:spcBef>
                <a:spcPts val="0"/>
              </a:spcBef>
              <a:buNone/>
            </a:pPr>
            <a:endParaRPr/>
          </a:p>
          <a:p>
            <a:pPr lvl="0">
              <a:spcBef>
                <a:spcPts val="0"/>
              </a:spcBef>
              <a:buNone/>
            </a:pPr>
            <a:r>
              <a:rPr lang="zh-CN"/>
              <a:t>Docker containers wrap up a piece of software in a complete filesystem that contains everything it needs to run: code, runtime, system tools, system libraries – anything you can install on a server.</a:t>
            </a:r>
          </a:p>
        </p:txBody>
      </p:sp>
    </p:spTree>
    <p:extLst>
      <p:ext uri="{BB962C8B-B14F-4D97-AF65-F5344CB8AC3E}">
        <p14:creationId xmlns:p14="http://schemas.microsoft.com/office/powerpoint/2010/main" val="1479217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065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217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549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3238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3772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842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535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Effective, Reasonable, flexibility, code readability, reuse.</a:t>
            </a:r>
          </a:p>
        </p:txBody>
      </p:sp>
    </p:spTree>
    <p:extLst>
      <p:ext uri="{BB962C8B-B14F-4D97-AF65-F5344CB8AC3E}">
        <p14:creationId xmlns:p14="http://schemas.microsoft.com/office/powerpoint/2010/main" val="52330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Elevator: STOPING, RUNNING, OPENING, CLOSING</a:t>
            </a:r>
          </a:p>
        </p:txBody>
      </p:sp>
    </p:spTree>
    <p:extLst>
      <p:ext uri="{BB962C8B-B14F-4D97-AF65-F5344CB8AC3E}">
        <p14:creationId xmlns:p14="http://schemas.microsoft.com/office/powerpoint/2010/main" val="32944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9669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082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Standard Iterator, separate the notion of algorithm from that of data structure, generic programming</a:t>
            </a:r>
          </a:p>
        </p:txBody>
      </p:sp>
    </p:spTree>
    <p:extLst>
      <p:ext uri="{BB962C8B-B14F-4D97-AF65-F5344CB8AC3E}">
        <p14:creationId xmlns:p14="http://schemas.microsoft.com/office/powerpoint/2010/main" val="46266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64" name="Shape 64"/>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900">
                <a:solidFill>
                  <a:srgbClr val="888888"/>
                </a:solidFill>
                <a:latin typeface="Calibri"/>
                <a:ea typeface="Calibri"/>
                <a:cs typeface="Calibri"/>
                <a:sym typeface="Calibri"/>
              </a:rPr>
              <a:t>‹#›</a:t>
            </a:fld>
            <a:endParaRPr lang="zh-C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dk2"/>
                </a:solidFill>
                <a:latin typeface="Open Sans"/>
                <a:ea typeface="Open Sans"/>
                <a:cs typeface="Open Sans"/>
                <a:sym typeface="Open Sans"/>
              </a:rPr>
              <a:t>‹#›</a:t>
            </a:fld>
            <a:endParaRPr lang="zh-C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zh-CN"/>
              <a:t>18653 Presentation</a:t>
            </a:r>
          </a:p>
        </p:txBody>
      </p:sp>
      <p:sp>
        <p:nvSpPr>
          <p:cNvPr id="73" name="Shape 73"/>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zh-CN"/>
              <a:t>Team 11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91850" y="301850"/>
            <a:ext cx="1480800" cy="2812200"/>
          </a:xfrm>
          <a:prstGeom prst="rect">
            <a:avLst/>
          </a:prstGeom>
        </p:spPr>
        <p:txBody>
          <a:bodyPr lIns="91425" tIns="91425" rIns="91425" bIns="91425" anchor="t" anchorCtr="0">
            <a:noAutofit/>
          </a:bodyPr>
          <a:lstStyle/>
          <a:p>
            <a:pPr lvl="0">
              <a:spcBef>
                <a:spcPts val="0"/>
              </a:spcBef>
              <a:buNone/>
            </a:pPr>
            <a:r>
              <a:rPr lang="zh-CN" sz="3000"/>
              <a:t>Iterator</a:t>
            </a:r>
          </a:p>
          <a:p>
            <a:pPr lvl="0" rtl="0">
              <a:spcBef>
                <a:spcPts val="0"/>
              </a:spcBef>
              <a:buNone/>
            </a:pPr>
            <a:r>
              <a:rPr lang="zh-CN" sz="3000"/>
              <a:t>Pattern UML</a:t>
            </a:r>
          </a:p>
        </p:txBody>
      </p:sp>
      <p:pic>
        <p:nvPicPr>
          <p:cNvPr id="133" name="Shape 133"/>
          <p:cNvPicPr preferRelativeResize="0"/>
          <p:nvPr/>
        </p:nvPicPr>
        <p:blipFill>
          <a:blip r:embed="rId3">
            <a:alphaModFix/>
          </a:blip>
          <a:stretch>
            <a:fillRect/>
          </a:stretch>
        </p:blipFill>
        <p:spPr>
          <a:xfrm>
            <a:off x="2134800" y="151699"/>
            <a:ext cx="6178425" cy="47139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47725" y="229775"/>
            <a:ext cx="2003400" cy="1955400"/>
          </a:xfrm>
          <a:prstGeom prst="rect">
            <a:avLst/>
          </a:prstGeom>
        </p:spPr>
        <p:txBody>
          <a:bodyPr lIns="91425" tIns="91425" rIns="91425" bIns="91425" anchor="t" anchorCtr="0">
            <a:noAutofit/>
          </a:bodyPr>
          <a:lstStyle/>
          <a:p>
            <a:pPr lvl="0" rtl="0">
              <a:spcBef>
                <a:spcPts val="0"/>
              </a:spcBef>
              <a:buNone/>
            </a:pPr>
            <a:r>
              <a:rPr lang="zh-CN" sz="3000"/>
              <a:t>Iterator Pattern</a:t>
            </a:r>
          </a:p>
          <a:p>
            <a:pPr lvl="0" rtl="0">
              <a:spcBef>
                <a:spcPts val="0"/>
              </a:spcBef>
              <a:buNone/>
            </a:pPr>
            <a:r>
              <a:rPr lang="zh-CN" sz="3000"/>
              <a:t>Code</a:t>
            </a:r>
          </a:p>
        </p:txBody>
      </p:sp>
      <p:pic>
        <p:nvPicPr>
          <p:cNvPr id="139" name="Shape 139"/>
          <p:cNvPicPr preferRelativeResize="0"/>
          <p:nvPr/>
        </p:nvPicPr>
        <p:blipFill>
          <a:blip r:embed="rId3">
            <a:alphaModFix/>
          </a:blip>
          <a:stretch>
            <a:fillRect/>
          </a:stretch>
        </p:blipFill>
        <p:spPr>
          <a:xfrm>
            <a:off x="2049275" y="310850"/>
            <a:ext cx="6001573" cy="43372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47725" y="229775"/>
            <a:ext cx="3165300" cy="766500"/>
          </a:xfrm>
          <a:prstGeom prst="rect">
            <a:avLst/>
          </a:prstGeom>
        </p:spPr>
        <p:txBody>
          <a:bodyPr lIns="91425" tIns="91425" rIns="91425" bIns="91425" anchor="t" anchorCtr="0">
            <a:noAutofit/>
          </a:bodyPr>
          <a:lstStyle/>
          <a:p>
            <a:pPr lvl="0" rtl="0">
              <a:spcBef>
                <a:spcPts val="0"/>
              </a:spcBef>
              <a:buNone/>
            </a:pPr>
            <a:r>
              <a:rPr lang="zh-CN" sz="3000"/>
              <a:t>Iterator Pattern Code</a:t>
            </a:r>
          </a:p>
        </p:txBody>
      </p:sp>
      <p:pic>
        <p:nvPicPr>
          <p:cNvPr id="145" name="Shape 145"/>
          <p:cNvPicPr preferRelativeResize="0"/>
          <p:nvPr/>
        </p:nvPicPr>
        <p:blipFill>
          <a:blip r:embed="rId3">
            <a:alphaModFix/>
          </a:blip>
          <a:stretch>
            <a:fillRect/>
          </a:stretch>
        </p:blipFill>
        <p:spPr>
          <a:xfrm>
            <a:off x="4509025" y="3073950"/>
            <a:ext cx="3619500" cy="800100"/>
          </a:xfrm>
          <a:prstGeom prst="rect">
            <a:avLst/>
          </a:prstGeom>
          <a:noFill/>
          <a:ln>
            <a:noFill/>
          </a:ln>
        </p:spPr>
      </p:pic>
      <p:pic>
        <p:nvPicPr>
          <p:cNvPr id="146" name="Shape 146"/>
          <p:cNvPicPr preferRelativeResize="0"/>
          <p:nvPr/>
        </p:nvPicPr>
        <p:blipFill>
          <a:blip r:embed="rId4">
            <a:alphaModFix/>
          </a:blip>
          <a:stretch>
            <a:fillRect/>
          </a:stretch>
        </p:blipFill>
        <p:spPr>
          <a:xfrm>
            <a:off x="788787" y="3073937"/>
            <a:ext cx="3438525" cy="1190625"/>
          </a:xfrm>
          <a:prstGeom prst="rect">
            <a:avLst/>
          </a:prstGeom>
          <a:noFill/>
          <a:ln>
            <a:noFill/>
          </a:ln>
        </p:spPr>
      </p:pic>
      <p:pic>
        <p:nvPicPr>
          <p:cNvPr id="147" name="Shape 147"/>
          <p:cNvPicPr preferRelativeResize="0"/>
          <p:nvPr/>
        </p:nvPicPr>
        <p:blipFill>
          <a:blip r:embed="rId5">
            <a:alphaModFix/>
          </a:blip>
          <a:stretch>
            <a:fillRect/>
          </a:stretch>
        </p:blipFill>
        <p:spPr>
          <a:xfrm>
            <a:off x="788800" y="1105975"/>
            <a:ext cx="6705600" cy="14859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a:t>Builder Pattern</a:t>
            </a:r>
          </a:p>
        </p:txBody>
      </p:sp>
      <p:sp>
        <p:nvSpPr>
          <p:cNvPr id="153" name="Shape 15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0"/>
              </a:spcAft>
              <a:buClr>
                <a:srgbClr val="000000"/>
              </a:buClr>
              <a:buSzPct val="100000"/>
              <a:buFont typeface="Arial"/>
              <a:buChar char="•"/>
            </a:pPr>
            <a:r>
              <a:rPr lang="zh-CN" sz="2400">
                <a:solidFill>
                  <a:srgbClr val="000000"/>
                </a:solidFill>
                <a:latin typeface="Calibri"/>
                <a:ea typeface="Calibri"/>
                <a:cs typeface="Calibri"/>
                <a:sym typeface="Calibri"/>
              </a:rPr>
              <a:t>Builder Pattern is a object creation design pattern. It builds a complex object using simple objects and using a step by step approach. </a:t>
            </a:r>
          </a:p>
          <a:p>
            <a:pPr marL="457200" marR="0" lvl="0" indent="-381000" algn="l" rtl="0">
              <a:lnSpc>
                <a:spcPct val="115000"/>
              </a:lnSpc>
              <a:spcBef>
                <a:spcPts val="0"/>
              </a:spcBef>
              <a:spcAft>
                <a:spcPts val="0"/>
              </a:spcAft>
              <a:buClr>
                <a:srgbClr val="000000"/>
              </a:buClr>
              <a:buSzPct val="100000"/>
              <a:buFont typeface="Arial"/>
              <a:buChar char="•"/>
            </a:pPr>
            <a:r>
              <a:rPr lang="zh-CN" sz="2400">
                <a:solidFill>
                  <a:srgbClr val="000000"/>
                </a:solidFill>
                <a:latin typeface="Calibri"/>
                <a:ea typeface="Calibri"/>
                <a:cs typeface="Calibri"/>
                <a:sym typeface="Calibri"/>
              </a:rPr>
              <a:t>Provides one of the best ways to create an object. </a:t>
            </a:r>
          </a:p>
          <a:p>
            <a:pPr marL="457200" marR="0" lvl="0" indent="-381000" algn="l" rtl="0">
              <a:lnSpc>
                <a:spcPct val="115000"/>
              </a:lnSpc>
              <a:spcBef>
                <a:spcPts val="0"/>
              </a:spcBef>
              <a:spcAft>
                <a:spcPts val="0"/>
              </a:spcAft>
              <a:buClr>
                <a:srgbClr val="000000"/>
              </a:buClr>
              <a:buSzPct val="100000"/>
              <a:buFont typeface="Arial"/>
              <a:buChar char="•"/>
            </a:pPr>
            <a:r>
              <a:rPr lang="zh-CN" sz="2400">
                <a:solidFill>
                  <a:srgbClr val="000000"/>
                </a:solidFill>
                <a:latin typeface="Calibri"/>
                <a:ea typeface="Calibri"/>
                <a:cs typeface="Calibri"/>
                <a:sym typeface="Calibri"/>
              </a:rPr>
              <a:t>A Builder class builds the final object step by step. This builder is independent of other objects.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1972650" y="59000"/>
            <a:ext cx="6970776" cy="4957374"/>
          </a:xfrm>
          <a:prstGeom prst="rect">
            <a:avLst/>
          </a:prstGeom>
          <a:noFill/>
          <a:ln>
            <a:noFill/>
          </a:ln>
        </p:spPr>
      </p:pic>
      <p:sp>
        <p:nvSpPr>
          <p:cNvPr id="159" name="Shape 159"/>
          <p:cNvSpPr txBox="1">
            <a:spLocks noGrp="1"/>
          </p:cNvSpPr>
          <p:nvPr>
            <p:ph type="title"/>
          </p:nvPr>
        </p:nvSpPr>
        <p:spPr>
          <a:xfrm>
            <a:off x="491850" y="301850"/>
            <a:ext cx="1480800" cy="2812200"/>
          </a:xfrm>
          <a:prstGeom prst="rect">
            <a:avLst/>
          </a:prstGeom>
        </p:spPr>
        <p:txBody>
          <a:bodyPr lIns="91425" tIns="91425" rIns="91425" bIns="91425" anchor="t" anchorCtr="0">
            <a:noAutofit/>
          </a:bodyPr>
          <a:lstStyle/>
          <a:p>
            <a:pPr lvl="0" rtl="0">
              <a:spcBef>
                <a:spcPts val="0"/>
              </a:spcBef>
              <a:buNone/>
            </a:pPr>
            <a:r>
              <a:rPr lang="zh-CN" sz="3000"/>
              <a:t>Builder</a:t>
            </a:r>
          </a:p>
          <a:p>
            <a:pPr lvl="0" rtl="0">
              <a:spcBef>
                <a:spcPts val="0"/>
              </a:spcBef>
              <a:buNone/>
            </a:pPr>
            <a:r>
              <a:rPr lang="zh-CN" sz="3000"/>
              <a:t>Pattern UML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a:t>Builder Pattern</a:t>
            </a:r>
          </a:p>
        </p:txBody>
      </p:sp>
      <p:pic>
        <p:nvPicPr>
          <p:cNvPr id="165" name="Shape 165"/>
          <p:cNvPicPr preferRelativeResize="0"/>
          <p:nvPr/>
        </p:nvPicPr>
        <p:blipFill>
          <a:blip r:embed="rId3">
            <a:alphaModFix/>
          </a:blip>
          <a:stretch>
            <a:fillRect/>
          </a:stretch>
        </p:blipFill>
        <p:spPr>
          <a:xfrm>
            <a:off x="311697" y="2120249"/>
            <a:ext cx="2518999" cy="1055400"/>
          </a:xfrm>
          <a:prstGeom prst="rect">
            <a:avLst/>
          </a:prstGeom>
          <a:noFill/>
          <a:ln>
            <a:noFill/>
          </a:ln>
        </p:spPr>
      </p:pic>
      <p:pic>
        <p:nvPicPr>
          <p:cNvPr id="166" name="Shape 166"/>
          <p:cNvPicPr preferRelativeResize="0"/>
          <p:nvPr/>
        </p:nvPicPr>
        <p:blipFill>
          <a:blip r:embed="rId4">
            <a:alphaModFix/>
          </a:blip>
          <a:stretch>
            <a:fillRect/>
          </a:stretch>
        </p:blipFill>
        <p:spPr>
          <a:xfrm>
            <a:off x="311700" y="1152425"/>
            <a:ext cx="1615775" cy="902024"/>
          </a:xfrm>
          <a:prstGeom prst="rect">
            <a:avLst/>
          </a:prstGeom>
          <a:noFill/>
          <a:ln>
            <a:noFill/>
          </a:ln>
        </p:spPr>
      </p:pic>
      <p:pic>
        <p:nvPicPr>
          <p:cNvPr id="167" name="Shape 167"/>
          <p:cNvPicPr preferRelativeResize="0"/>
          <p:nvPr/>
        </p:nvPicPr>
        <p:blipFill>
          <a:blip r:embed="rId5">
            <a:alphaModFix/>
          </a:blip>
          <a:stretch>
            <a:fillRect/>
          </a:stretch>
        </p:blipFill>
        <p:spPr>
          <a:xfrm>
            <a:off x="311700" y="3262950"/>
            <a:ext cx="2975925" cy="1462000"/>
          </a:xfrm>
          <a:prstGeom prst="rect">
            <a:avLst/>
          </a:prstGeom>
          <a:noFill/>
          <a:ln>
            <a:noFill/>
          </a:ln>
        </p:spPr>
      </p:pic>
      <p:pic>
        <p:nvPicPr>
          <p:cNvPr id="168" name="Shape 168"/>
          <p:cNvPicPr preferRelativeResize="0"/>
          <p:nvPr/>
        </p:nvPicPr>
        <p:blipFill>
          <a:blip r:embed="rId6">
            <a:alphaModFix/>
          </a:blip>
          <a:stretch>
            <a:fillRect/>
          </a:stretch>
        </p:blipFill>
        <p:spPr>
          <a:xfrm>
            <a:off x="3490048" y="312662"/>
            <a:ext cx="5082673" cy="3078724"/>
          </a:xfrm>
          <a:prstGeom prst="rect">
            <a:avLst/>
          </a:prstGeom>
          <a:noFill/>
          <a:ln>
            <a:noFill/>
          </a:ln>
        </p:spPr>
      </p:pic>
      <p:pic>
        <p:nvPicPr>
          <p:cNvPr id="169" name="Shape 169"/>
          <p:cNvPicPr preferRelativeResize="0"/>
          <p:nvPr/>
        </p:nvPicPr>
        <p:blipFill>
          <a:blip r:embed="rId7">
            <a:alphaModFix/>
          </a:blip>
          <a:stretch>
            <a:fillRect/>
          </a:stretch>
        </p:blipFill>
        <p:spPr>
          <a:xfrm>
            <a:off x="3490050" y="3466250"/>
            <a:ext cx="2987317" cy="10554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a:t>Builder Pattern</a:t>
            </a:r>
          </a:p>
          <a:p>
            <a:pPr lvl="0">
              <a:spcBef>
                <a:spcPts val="0"/>
              </a:spcBef>
              <a:buNone/>
            </a:pPr>
            <a:endParaRPr/>
          </a:p>
        </p:txBody>
      </p:sp>
      <p:pic>
        <p:nvPicPr>
          <p:cNvPr id="175" name="Shape 175"/>
          <p:cNvPicPr preferRelativeResize="0"/>
          <p:nvPr/>
        </p:nvPicPr>
        <p:blipFill>
          <a:blip r:embed="rId3">
            <a:alphaModFix/>
          </a:blip>
          <a:stretch>
            <a:fillRect/>
          </a:stretch>
        </p:blipFill>
        <p:spPr>
          <a:xfrm>
            <a:off x="3052849" y="580274"/>
            <a:ext cx="5430424" cy="41134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dirty="0"/>
              <a:t>Adapter Pattern</a:t>
            </a:r>
          </a:p>
        </p:txBody>
      </p:sp>
      <p:sp>
        <p:nvSpPr>
          <p:cNvPr id="2" name="矩形 1"/>
          <p:cNvSpPr/>
          <p:nvPr/>
        </p:nvSpPr>
        <p:spPr>
          <a:xfrm>
            <a:off x="446473" y="1393431"/>
            <a:ext cx="8251053" cy="2869953"/>
          </a:xfrm>
          <a:prstGeom prst="rect">
            <a:avLst/>
          </a:prstGeom>
        </p:spPr>
        <p:txBody>
          <a:bodyPr wrap="square">
            <a:spAutoFit/>
          </a:bodyPr>
          <a:lstStyle/>
          <a:p>
            <a:pPr algn="just" fontAlgn="base">
              <a:lnSpc>
                <a:spcPct val="114000"/>
              </a:lnSpc>
              <a:buFont typeface="Arial" panose="020B0604020202020204" pitchFamily="34" charset="0"/>
              <a:buChar char="•"/>
            </a:pPr>
            <a:r>
              <a:rPr lang="en-US" altLang="zh-CN" sz="2000" dirty="0">
                <a:latin typeface="+mn-lt"/>
              </a:rPr>
              <a:t> Works as a bridge between two incompatible interfaces. In software engineering, the adapter pattern is a software design pattern that allows the interface of an existing class to be used as another interface. It is often used to make existing classes work with others without modifying their source code.</a:t>
            </a:r>
          </a:p>
          <a:p>
            <a:pPr algn="just" fontAlgn="base">
              <a:lnSpc>
                <a:spcPct val="114000"/>
              </a:lnSpc>
              <a:buFont typeface="Arial" panose="020B0604020202020204" pitchFamily="34" charset="0"/>
              <a:buChar char="•"/>
            </a:pPr>
            <a:endParaRPr lang="en-US" altLang="zh-CN" sz="2000" dirty="0">
              <a:latin typeface="+mn-lt"/>
            </a:endParaRPr>
          </a:p>
          <a:p>
            <a:pPr algn="just" fontAlgn="base">
              <a:lnSpc>
                <a:spcPct val="114000"/>
              </a:lnSpc>
              <a:spcAft>
                <a:spcPts val="1600"/>
              </a:spcAft>
              <a:buFont typeface="Arial" panose="020B0604020202020204" pitchFamily="34" charset="0"/>
              <a:buChar char="•"/>
            </a:pPr>
            <a:r>
              <a:rPr lang="en-US" altLang="zh-CN" sz="2000" dirty="0">
                <a:latin typeface="+mn-lt"/>
              </a:rPr>
              <a:t> This pattern involves a single class which is responsible to join functionalities of independent or incompatible interfaces.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1493500"/>
            <a:ext cx="1480800" cy="2812200"/>
          </a:xfrm>
          <a:prstGeom prst="rect">
            <a:avLst/>
          </a:prstGeom>
        </p:spPr>
        <p:txBody>
          <a:bodyPr lIns="91425" tIns="91425" rIns="91425" bIns="91425" anchor="t" anchorCtr="0">
            <a:noAutofit/>
          </a:bodyPr>
          <a:lstStyle/>
          <a:p>
            <a:pPr lvl="0" rtl="0">
              <a:spcBef>
                <a:spcPts val="0"/>
              </a:spcBef>
              <a:buNone/>
            </a:pPr>
            <a:r>
              <a:rPr lang="zh-CN" sz="3000"/>
              <a:t>Adapter</a:t>
            </a:r>
          </a:p>
          <a:p>
            <a:pPr lvl="0" rtl="0">
              <a:spcBef>
                <a:spcPts val="0"/>
              </a:spcBef>
              <a:buNone/>
            </a:pPr>
            <a:r>
              <a:rPr lang="zh-CN" sz="3000"/>
              <a:t>Pattern UML</a:t>
            </a:r>
          </a:p>
        </p:txBody>
      </p:sp>
      <p:pic>
        <p:nvPicPr>
          <p:cNvPr id="187" name="Shape 187"/>
          <p:cNvPicPr preferRelativeResize="0"/>
          <p:nvPr/>
        </p:nvPicPr>
        <p:blipFill>
          <a:blip r:embed="rId3">
            <a:alphaModFix/>
          </a:blip>
          <a:stretch>
            <a:fillRect/>
          </a:stretch>
        </p:blipFill>
        <p:spPr>
          <a:xfrm>
            <a:off x="1529175" y="625350"/>
            <a:ext cx="7462023" cy="42475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161850"/>
            <a:ext cx="8520600" cy="707400"/>
          </a:xfrm>
          <a:prstGeom prst="rect">
            <a:avLst/>
          </a:prstGeom>
        </p:spPr>
        <p:txBody>
          <a:bodyPr lIns="91425" tIns="91425" rIns="91425" bIns="91425" anchor="t" anchorCtr="0">
            <a:noAutofit/>
          </a:bodyPr>
          <a:lstStyle/>
          <a:p>
            <a:pPr lvl="0">
              <a:spcBef>
                <a:spcPts val="0"/>
              </a:spcBef>
              <a:buNone/>
            </a:pPr>
            <a:r>
              <a:rPr lang="zh-CN"/>
              <a:t>Adapter Pattern</a:t>
            </a:r>
          </a:p>
          <a:p>
            <a:pPr lvl="0">
              <a:spcBef>
                <a:spcPts val="0"/>
              </a:spcBef>
              <a:buNone/>
            </a:pPr>
            <a:endParaRPr/>
          </a:p>
        </p:txBody>
      </p:sp>
      <p:pic>
        <p:nvPicPr>
          <p:cNvPr id="193" name="Shape 193"/>
          <p:cNvPicPr preferRelativeResize="0"/>
          <p:nvPr/>
        </p:nvPicPr>
        <p:blipFill>
          <a:blip r:embed="rId3">
            <a:alphaModFix/>
          </a:blip>
          <a:stretch>
            <a:fillRect/>
          </a:stretch>
        </p:blipFill>
        <p:spPr>
          <a:xfrm>
            <a:off x="311700" y="810275"/>
            <a:ext cx="2227625" cy="1243574"/>
          </a:xfrm>
          <a:prstGeom prst="rect">
            <a:avLst/>
          </a:prstGeom>
          <a:noFill/>
          <a:ln>
            <a:noFill/>
          </a:ln>
        </p:spPr>
      </p:pic>
      <p:pic>
        <p:nvPicPr>
          <p:cNvPr id="194" name="Shape 194"/>
          <p:cNvPicPr preferRelativeResize="0"/>
          <p:nvPr/>
        </p:nvPicPr>
        <p:blipFill>
          <a:blip r:embed="rId4">
            <a:alphaModFix/>
          </a:blip>
          <a:stretch>
            <a:fillRect/>
          </a:stretch>
        </p:blipFill>
        <p:spPr>
          <a:xfrm>
            <a:off x="2730450" y="810275"/>
            <a:ext cx="3206249" cy="1348000"/>
          </a:xfrm>
          <a:prstGeom prst="rect">
            <a:avLst/>
          </a:prstGeom>
          <a:noFill/>
          <a:ln>
            <a:noFill/>
          </a:ln>
        </p:spPr>
      </p:pic>
      <p:pic>
        <p:nvPicPr>
          <p:cNvPr id="195" name="Shape 195"/>
          <p:cNvPicPr preferRelativeResize="0"/>
          <p:nvPr/>
        </p:nvPicPr>
        <p:blipFill>
          <a:blip r:embed="rId5">
            <a:alphaModFix/>
          </a:blip>
          <a:stretch>
            <a:fillRect/>
          </a:stretch>
        </p:blipFill>
        <p:spPr>
          <a:xfrm>
            <a:off x="370700" y="2516950"/>
            <a:ext cx="3206250" cy="1490225"/>
          </a:xfrm>
          <a:prstGeom prst="rect">
            <a:avLst/>
          </a:prstGeom>
          <a:noFill/>
          <a:ln>
            <a:noFill/>
          </a:ln>
        </p:spPr>
      </p:pic>
      <p:pic>
        <p:nvPicPr>
          <p:cNvPr id="196" name="Shape 196"/>
          <p:cNvPicPr preferRelativeResize="0"/>
          <p:nvPr/>
        </p:nvPicPr>
        <p:blipFill>
          <a:blip r:embed="rId6">
            <a:alphaModFix/>
          </a:blip>
          <a:stretch>
            <a:fillRect/>
          </a:stretch>
        </p:blipFill>
        <p:spPr>
          <a:xfrm>
            <a:off x="6254275" y="63274"/>
            <a:ext cx="2713699" cy="2737574"/>
          </a:xfrm>
          <a:prstGeom prst="rect">
            <a:avLst/>
          </a:prstGeom>
          <a:noFill/>
          <a:ln>
            <a:noFill/>
          </a:ln>
        </p:spPr>
      </p:pic>
      <p:pic>
        <p:nvPicPr>
          <p:cNvPr id="197" name="Shape 197"/>
          <p:cNvPicPr preferRelativeResize="0"/>
          <p:nvPr/>
        </p:nvPicPr>
        <p:blipFill>
          <a:blip r:embed="rId7">
            <a:alphaModFix/>
          </a:blip>
          <a:stretch>
            <a:fillRect/>
          </a:stretch>
        </p:blipFill>
        <p:spPr>
          <a:xfrm>
            <a:off x="4141375" y="2800862"/>
            <a:ext cx="3001398" cy="21392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a:t>Introduction</a:t>
            </a:r>
          </a:p>
        </p:txBody>
      </p:sp>
      <p:sp>
        <p:nvSpPr>
          <p:cNvPr id="79" name="Shape 79"/>
          <p:cNvSpPr txBox="1">
            <a:spLocks noGrp="1"/>
          </p:cNvSpPr>
          <p:nvPr>
            <p:ph type="body" idx="1"/>
          </p:nvPr>
        </p:nvSpPr>
        <p:spPr>
          <a:xfrm>
            <a:off x="311700" y="1266325"/>
            <a:ext cx="4984800" cy="3302700"/>
          </a:xfrm>
          <a:prstGeom prst="rect">
            <a:avLst/>
          </a:prstGeom>
        </p:spPr>
        <p:txBody>
          <a:bodyPr lIns="91425" tIns="91425" rIns="91425" bIns="91425" anchor="t" anchorCtr="0">
            <a:noAutofit/>
          </a:bodyPr>
          <a:lstStyle/>
          <a:p>
            <a:pPr lvl="0" algn="just">
              <a:spcBef>
                <a:spcPts val="0"/>
              </a:spcBef>
              <a:buNone/>
            </a:pPr>
            <a:r>
              <a:rPr lang="zh-CN" sz="1400">
                <a:solidFill>
                  <a:schemeClr val="accent1"/>
                </a:solidFill>
              </a:rPr>
              <a:t>০ </a:t>
            </a:r>
            <a:r>
              <a:rPr lang="zh-CN" sz="1400"/>
              <a:t>A Scientific Social Network</a:t>
            </a:r>
          </a:p>
          <a:p>
            <a:pPr lvl="0" algn="just">
              <a:spcBef>
                <a:spcPts val="0"/>
              </a:spcBef>
              <a:buNone/>
            </a:pPr>
            <a:r>
              <a:rPr lang="zh-CN" sz="1400">
                <a:solidFill>
                  <a:schemeClr val="accent1"/>
                </a:solidFill>
              </a:rPr>
              <a:t>০ </a:t>
            </a:r>
            <a:r>
              <a:rPr lang="zh-CN" sz="1400"/>
              <a:t>Users can make connections, form groups and interact with group members and colleagues</a:t>
            </a:r>
          </a:p>
          <a:p>
            <a:pPr lvl="0" algn="just">
              <a:spcBef>
                <a:spcPts val="0"/>
              </a:spcBef>
              <a:buNone/>
            </a:pPr>
            <a:r>
              <a:rPr lang="zh-CN" sz="1400">
                <a:solidFill>
                  <a:schemeClr val="accent1"/>
                </a:solidFill>
              </a:rPr>
              <a:t>০ </a:t>
            </a:r>
            <a:r>
              <a:rPr lang="zh-CN" sz="1400"/>
              <a:t>A Scientific Workflow Management System </a:t>
            </a:r>
          </a:p>
          <a:p>
            <a:pPr lvl="0" algn="just">
              <a:spcBef>
                <a:spcPts val="0"/>
              </a:spcBef>
              <a:buNone/>
            </a:pPr>
            <a:r>
              <a:rPr lang="zh-CN" sz="1400">
                <a:solidFill>
                  <a:schemeClr val="accent1"/>
                </a:solidFill>
              </a:rPr>
              <a:t>০ </a:t>
            </a:r>
            <a:r>
              <a:rPr lang="zh-CN" sz="1400"/>
              <a:t>Designed to arrange a group of computational steps and workflows in a scientific application</a:t>
            </a:r>
          </a:p>
        </p:txBody>
      </p:sp>
      <p:pic>
        <p:nvPicPr>
          <p:cNvPr id="80" name="Shape 80"/>
          <p:cNvPicPr preferRelativeResize="0"/>
          <p:nvPr/>
        </p:nvPicPr>
        <p:blipFill>
          <a:blip r:embed="rId3">
            <a:alphaModFix/>
          </a:blip>
          <a:stretch>
            <a:fillRect/>
          </a:stretch>
        </p:blipFill>
        <p:spPr>
          <a:xfrm>
            <a:off x="5296500" y="1014325"/>
            <a:ext cx="3513324" cy="27261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zh-CN"/>
              <a:t>Adapter Pattern</a:t>
            </a:r>
          </a:p>
        </p:txBody>
      </p:sp>
      <p:pic>
        <p:nvPicPr>
          <p:cNvPr id="203" name="Shape 203"/>
          <p:cNvPicPr preferRelativeResize="0"/>
          <p:nvPr/>
        </p:nvPicPr>
        <p:blipFill>
          <a:blip r:embed="rId3">
            <a:alphaModFix/>
          </a:blip>
          <a:stretch>
            <a:fillRect/>
          </a:stretch>
        </p:blipFill>
        <p:spPr>
          <a:xfrm>
            <a:off x="1887797" y="1152429"/>
            <a:ext cx="5703599" cy="3777332"/>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zh-CN"/>
              <a:t>Composite pattern</a:t>
            </a:r>
          </a:p>
        </p:txBody>
      </p:sp>
      <p:sp>
        <p:nvSpPr>
          <p:cNvPr id="209" name="Shape 209"/>
          <p:cNvSpPr txBox="1">
            <a:spLocks noGrp="1"/>
          </p:cNvSpPr>
          <p:nvPr>
            <p:ph type="body" idx="1"/>
          </p:nvPr>
        </p:nvSpPr>
        <p:spPr>
          <a:xfrm>
            <a:off x="191198" y="1287591"/>
            <a:ext cx="8520600" cy="3302700"/>
          </a:xfrm>
          <a:prstGeom prst="rect">
            <a:avLst/>
          </a:prstGeom>
        </p:spPr>
        <p:txBody>
          <a:bodyPr lIns="91425" tIns="91425" rIns="91425" bIns="91425" anchor="t" anchorCtr="0">
            <a:noAutofit/>
          </a:bodyPr>
          <a:lstStyle/>
          <a:p>
            <a:pPr marL="914400" lvl="0" indent="-381000" rtl="0">
              <a:spcBef>
                <a:spcPts val="0"/>
              </a:spcBef>
              <a:spcAft>
                <a:spcPts val="0"/>
              </a:spcAft>
              <a:buClr>
                <a:srgbClr val="000000"/>
              </a:buClr>
              <a:buSzPct val="120000"/>
              <a:buFont typeface="Arial"/>
              <a:buChar char="•"/>
            </a:pPr>
            <a:r>
              <a:rPr lang="zh-CN" sz="2000" dirty="0">
                <a:solidFill>
                  <a:srgbClr val="000000"/>
                </a:solidFill>
                <a:latin typeface="Arial"/>
                <a:ea typeface="Arial"/>
                <a:cs typeface="Arial"/>
                <a:sym typeface="Arial"/>
              </a:rPr>
              <a:t>Composite pattern is used where we need to treat a group of objects in similar way as a single object.</a:t>
            </a:r>
          </a:p>
          <a:p>
            <a:pPr marL="914400" lvl="0" indent="-381000" rtl="0">
              <a:spcBef>
                <a:spcPts val="0"/>
              </a:spcBef>
              <a:spcAft>
                <a:spcPts val="0"/>
              </a:spcAft>
              <a:buClr>
                <a:srgbClr val="000000"/>
              </a:buClr>
              <a:buSzPct val="120000"/>
              <a:buFont typeface="Arial"/>
              <a:buChar char="•"/>
            </a:pPr>
            <a:r>
              <a:rPr lang="zh-CN" sz="2000" dirty="0">
                <a:solidFill>
                  <a:srgbClr val="000000"/>
                </a:solidFill>
                <a:latin typeface="Arial"/>
                <a:ea typeface="Arial"/>
                <a:cs typeface="Arial"/>
                <a:sym typeface="Arial"/>
              </a:rPr>
              <a:t>The intent of a composite is to "compose" objects into tree structures to represent part-whole hierarchies.</a:t>
            </a:r>
          </a:p>
          <a:p>
            <a:pPr marL="914400" lvl="0" indent="-381000" rtl="0">
              <a:spcBef>
                <a:spcPts val="0"/>
              </a:spcBef>
              <a:spcAft>
                <a:spcPts val="0"/>
              </a:spcAft>
              <a:buClr>
                <a:srgbClr val="000000"/>
              </a:buClr>
              <a:buSzPct val="120000"/>
              <a:buFont typeface="Arial"/>
              <a:buChar char="•"/>
            </a:pPr>
            <a:r>
              <a:rPr lang="zh-CN" sz="2000" dirty="0">
                <a:solidFill>
                  <a:srgbClr val="000000"/>
                </a:solidFill>
                <a:latin typeface="Arial"/>
                <a:ea typeface="Arial"/>
                <a:cs typeface="Arial"/>
                <a:sym typeface="Arial"/>
              </a:rPr>
              <a:t>Implementing the composite pattern lets clients treat individual objects and compositions uniformly. The key concept is that you can manipulate a single instance of the object just as you would manipulate a group of them.</a:t>
            </a:r>
          </a:p>
          <a:p>
            <a:pPr marR="0" lvl="0" algn="l" rtl="0">
              <a:lnSpc>
                <a:spcPct val="115000"/>
              </a:lnSpc>
              <a:spcBef>
                <a:spcPts val="0"/>
              </a:spcBef>
              <a:spcAft>
                <a:spcPts val="0"/>
              </a:spcAft>
              <a:buNone/>
            </a:pPr>
            <a:endParaRPr sz="2400" dirty="0">
              <a:solidFill>
                <a:srgbClr val="000000"/>
              </a:solidFill>
              <a:latin typeface="Calibri"/>
              <a:ea typeface="Calibri"/>
              <a:cs typeface="Calibri"/>
              <a:sym typeface="Calibri"/>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zh-CN"/>
              <a:t>Class diagram</a:t>
            </a:r>
          </a:p>
        </p:txBody>
      </p:sp>
      <p:sp>
        <p:nvSpPr>
          <p:cNvPr id="215" name="Shape 215"/>
          <p:cNvSpPr txBox="1">
            <a:spLocks noGrp="1"/>
          </p:cNvSpPr>
          <p:nvPr>
            <p:ph type="body" idx="1"/>
          </p:nvPr>
        </p:nvSpPr>
        <p:spPr>
          <a:xfrm>
            <a:off x="177021" y="1149750"/>
            <a:ext cx="6186979" cy="3302700"/>
          </a:xfrm>
          <a:prstGeom prst="rect">
            <a:avLst/>
          </a:prstGeom>
        </p:spPr>
        <p:txBody>
          <a:bodyPr lIns="91425" tIns="91425" rIns="91425" bIns="91425" anchor="t" anchorCtr="0">
            <a:noAutofit/>
          </a:bodyPr>
          <a:lstStyle/>
          <a:p>
            <a:pPr marL="914400" lvl="0" indent="-381000" algn="just" rtl="0">
              <a:spcBef>
                <a:spcPts val="0"/>
              </a:spcBef>
              <a:spcAft>
                <a:spcPts val="0"/>
              </a:spcAft>
              <a:buClr>
                <a:srgbClr val="000000"/>
              </a:buClr>
              <a:buSzPct val="120000"/>
              <a:buFont typeface="Arial"/>
              <a:buChar char="•"/>
            </a:pPr>
            <a:r>
              <a:rPr lang="zh-CN" sz="2000" dirty="0">
                <a:solidFill>
                  <a:srgbClr val="000000"/>
                </a:solidFill>
                <a:latin typeface="Arial"/>
                <a:ea typeface="Arial"/>
                <a:cs typeface="Arial"/>
                <a:sym typeface="Arial"/>
              </a:rPr>
              <a:t>Comments can be divided into three types based on the number of thumbs up: hot, mediocre, negative.</a:t>
            </a:r>
          </a:p>
          <a:p>
            <a:pPr marL="914400" lvl="0" indent="-355600" algn="just" rtl="0">
              <a:spcBef>
                <a:spcPts val="0"/>
              </a:spcBef>
              <a:spcAft>
                <a:spcPts val="0"/>
              </a:spcAft>
              <a:buClr>
                <a:srgbClr val="000000"/>
              </a:buClr>
              <a:buSzPct val="100000"/>
              <a:buFont typeface="Arial"/>
              <a:buChar char="•"/>
            </a:pPr>
            <a:r>
              <a:rPr lang="zh-CN" sz="2000" dirty="0">
                <a:solidFill>
                  <a:srgbClr val="000000"/>
                </a:solidFill>
                <a:latin typeface="Arial"/>
                <a:ea typeface="Arial"/>
                <a:cs typeface="Arial"/>
                <a:sym typeface="Arial"/>
              </a:rPr>
              <a:t>A group of comments can be treated  in a</a:t>
            </a:r>
            <a:r>
              <a:rPr lang="en-US" altLang="zh-CN" sz="2000" dirty="0">
                <a:solidFill>
                  <a:srgbClr val="000000"/>
                </a:solidFill>
                <a:latin typeface="Arial"/>
                <a:ea typeface="Arial"/>
                <a:cs typeface="Arial"/>
                <a:sym typeface="Arial"/>
              </a:rPr>
              <a:t> </a:t>
            </a:r>
            <a:r>
              <a:rPr lang="zh-CN" sz="2000" dirty="0">
                <a:solidFill>
                  <a:srgbClr val="000000"/>
                </a:solidFill>
                <a:latin typeface="Arial"/>
                <a:ea typeface="Arial"/>
                <a:cs typeface="Arial"/>
                <a:sym typeface="Arial"/>
              </a:rPr>
              <a:t>similar way as a single comment object. </a:t>
            </a:r>
            <a:r>
              <a:rPr lang="zh-CN" sz="2000" dirty="0" smtClean="0">
                <a:solidFill>
                  <a:srgbClr val="000000"/>
                </a:solidFill>
                <a:latin typeface="Arial"/>
                <a:ea typeface="Arial"/>
                <a:cs typeface="Arial"/>
                <a:sym typeface="Arial"/>
              </a:rPr>
              <a:t>We</a:t>
            </a:r>
            <a:r>
              <a:rPr lang="en-US" altLang="zh-CN" sz="2000" dirty="0" smtClean="0">
                <a:solidFill>
                  <a:srgbClr val="000000"/>
                </a:solidFill>
                <a:latin typeface="Arial"/>
                <a:ea typeface="Arial"/>
                <a:cs typeface="Arial"/>
                <a:sym typeface="Arial"/>
              </a:rPr>
              <a:t> </a:t>
            </a:r>
            <a:r>
              <a:rPr lang="zh-CN" sz="2000" dirty="0" smtClean="0">
                <a:solidFill>
                  <a:srgbClr val="000000"/>
                </a:solidFill>
                <a:latin typeface="Arial"/>
                <a:ea typeface="Arial"/>
                <a:cs typeface="Arial"/>
                <a:sym typeface="Arial"/>
              </a:rPr>
              <a:t>may </a:t>
            </a:r>
            <a:r>
              <a:rPr lang="zh-CN" sz="2000" dirty="0">
                <a:solidFill>
                  <a:srgbClr val="000000"/>
                </a:solidFill>
                <a:latin typeface="Arial"/>
                <a:ea typeface="Arial"/>
                <a:cs typeface="Arial"/>
                <a:sym typeface="Arial"/>
              </a:rPr>
              <a:t>treat a group of hot comments </a:t>
            </a:r>
            <a:r>
              <a:rPr lang="en-US" altLang="zh-CN" sz="2000" dirty="0" smtClean="0">
                <a:solidFill>
                  <a:srgbClr val="000000"/>
                </a:solidFill>
                <a:latin typeface="Arial"/>
                <a:ea typeface="Arial"/>
                <a:cs typeface="Arial"/>
                <a:sym typeface="Arial"/>
              </a:rPr>
              <a:t>and</a:t>
            </a:r>
            <a:r>
              <a:rPr lang="zh-CN" sz="2000" dirty="0" smtClean="0">
                <a:solidFill>
                  <a:srgbClr val="000000"/>
                </a:solidFill>
                <a:latin typeface="Arial"/>
                <a:ea typeface="Arial"/>
                <a:cs typeface="Arial"/>
                <a:sym typeface="Arial"/>
              </a:rPr>
              <a:t> </a:t>
            </a:r>
            <a:r>
              <a:rPr lang="en-US" altLang="zh-CN" sz="2000" dirty="0" smtClean="0">
                <a:solidFill>
                  <a:srgbClr val="000000"/>
                </a:solidFill>
                <a:latin typeface="Arial"/>
                <a:ea typeface="Arial"/>
                <a:cs typeface="Arial"/>
                <a:sym typeface="Arial"/>
              </a:rPr>
              <a:t>a </a:t>
            </a:r>
            <a:r>
              <a:rPr lang="zh-CN" sz="2000" dirty="0" smtClean="0">
                <a:solidFill>
                  <a:srgbClr val="000000"/>
                </a:solidFill>
                <a:latin typeface="Arial"/>
                <a:ea typeface="Arial"/>
                <a:cs typeface="Arial"/>
                <a:sym typeface="Arial"/>
              </a:rPr>
              <a:t>single </a:t>
            </a:r>
            <a:r>
              <a:rPr lang="zh-CN" sz="2000" dirty="0">
                <a:solidFill>
                  <a:srgbClr val="000000"/>
                </a:solidFill>
                <a:latin typeface="Arial"/>
                <a:ea typeface="Arial"/>
                <a:cs typeface="Arial"/>
                <a:sym typeface="Arial"/>
              </a:rPr>
              <a:t>hot comment in a similar way.</a:t>
            </a:r>
          </a:p>
          <a:p>
            <a:pPr lvl="0" rtl="0">
              <a:spcBef>
                <a:spcPts val="0"/>
              </a:spcBef>
              <a:spcAft>
                <a:spcPts val="0"/>
              </a:spcAft>
              <a:buNone/>
            </a:pPr>
            <a:endParaRPr sz="2000" dirty="0">
              <a:solidFill>
                <a:srgbClr val="000000"/>
              </a:solidFill>
              <a:latin typeface="Arial"/>
              <a:ea typeface="Arial"/>
              <a:cs typeface="Arial"/>
              <a:sym typeface="Arial"/>
            </a:endParaRPr>
          </a:p>
          <a:p>
            <a:pPr marR="0" lvl="0" algn="l" rtl="0">
              <a:lnSpc>
                <a:spcPct val="115000"/>
              </a:lnSpc>
              <a:spcBef>
                <a:spcPts val="0"/>
              </a:spcBef>
              <a:spcAft>
                <a:spcPts val="0"/>
              </a:spcAft>
              <a:buNone/>
            </a:pPr>
            <a:endParaRPr sz="2400" dirty="0">
              <a:solidFill>
                <a:srgbClr val="000000"/>
              </a:solidFill>
              <a:latin typeface="Calibri"/>
              <a:ea typeface="Calibri"/>
              <a:cs typeface="Calibri"/>
              <a:sym typeface="Calibri"/>
            </a:endParaRPr>
          </a:p>
        </p:txBody>
      </p:sp>
      <p:pic>
        <p:nvPicPr>
          <p:cNvPr id="216" name="Shape 216"/>
          <p:cNvPicPr preferRelativeResize="0"/>
          <p:nvPr/>
        </p:nvPicPr>
        <p:blipFill>
          <a:blip r:embed="rId3">
            <a:alphaModFix/>
          </a:blip>
          <a:stretch>
            <a:fillRect/>
          </a:stretch>
        </p:blipFill>
        <p:spPr>
          <a:xfrm>
            <a:off x="6364000" y="87175"/>
            <a:ext cx="2543025" cy="43626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71400"/>
            <a:ext cx="8520600" cy="707400"/>
          </a:xfrm>
          <a:prstGeom prst="rect">
            <a:avLst/>
          </a:prstGeom>
        </p:spPr>
        <p:txBody>
          <a:bodyPr lIns="91425" tIns="91425" rIns="91425" bIns="91425" anchor="t" anchorCtr="0">
            <a:noAutofit/>
          </a:bodyPr>
          <a:lstStyle/>
          <a:p>
            <a:pPr lvl="0" rtl="0">
              <a:spcBef>
                <a:spcPts val="0"/>
              </a:spcBef>
              <a:buNone/>
            </a:pPr>
            <a:r>
              <a:rPr lang="zh-CN"/>
              <a:t>Code</a:t>
            </a:r>
          </a:p>
        </p:txBody>
      </p:sp>
      <p:sp>
        <p:nvSpPr>
          <p:cNvPr id="222" name="Shape 222"/>
          <p:cNvSpPr txBox="1">
            <a:spLocks noGrp="1"/>
          </p:cNvSpPr>
          <p:nvPr>
            <p:ph type="body" idx="1"/>
          </p:nvPr>
        </p:nvSpPr>
        <p:spPr>
          <a:xfrm>
            <a:off x="224525" y="654225"/>
            <a:ext cx="8520600" cy="3302700"/>
          </a:xfrm>
          <a:prstGeom prst="rect">
            <a:avLst/>
          </a:prstGeom>
        </p:spPr>
        <p:txBody>
          <a:bodyPr lIns="91425" tIns="91425" rIns="91425" bIns="91425" anchor="t" anchorCtr="0">
            <a:noAutofit/>
          </a:bodyPr>
          <a:lstStyle/>
          <a:p>
            <a:pPr lvl="0" rtl="0">
              <a:spcBef>
                <a:spcPts val="600"/>
              </a:spcBef>
              <a:spcAft>
                <a:spcPts val="0"/>
              </a:spcAft>
              <a:buNone/>
            </a:pPr>
            <a:r>
              <a:rPr lang="zh-CN" sz="2000">
                <a:solidFill>
                  <a:srgbClr val="000000"/>
                </a:solidFill>
                <a:latin typeface="Arial"/>
                <a:ea typeface="Arial"/>
                <a:cs typeface="Arial"/>
                <a:sym typeface="Arial"/>
              </a:rPr>
              <a:t>Composite pattern class:                              How to use it:</a:t>
            </a:r>
          </a:p>
          <a:p>
            <a:pPr lvl="0" rtl="0">
              <a:spcBef>
                <a:spcPts val="600"/>
              </a:spcBef>
              <a:spcAft>
                <a:spcPts val="0"/>
              </a:spcAft>
              <a:buNone/>
            </a:pPr>
            <a:endParaRPr sz="2000">
              <a:solidFill>
                <a:srgbClr val="000000"/>
              </a:solidFill>
              <a:latin typeface="Arial"/>
              <a:ea typeface="Arial"/>
              <a:cs typeface="Arial"/>
              <a:sym typeface="Arial"/>
            </a:endParaRPr>
          </a:p>
          <a:p>
            <a:pPr lvl="0" rtl="0">
              <a:spcBef>
                <a:spcPts val="0"/>
              </a:spcBef>
              <a:spcAft>
                <a:spcPts val="0"/>
              </a:spcAft>
              <a:buNone/>
            </a:pPr>
            <a:endParaRPr sz="2000">
              <a:solidFill>
                <a:srgbClr val="000000"/>
              </a:solidFill>
              <a:latin typeface="Arial"/>
              <a:ea typeface="Arial"/>
              <a:cs typeface="Arial"/>
              <a:sym typeface="Arial"/>
            </a:endParaRPr>
          </a:p>
          <a:p>
            <a:pPr marR="0" lvl="0" algn="l" rtl="0">
              <a:lnSpc>
                <a:spcPct val="115000"/>
              </a:lnSpc>
              <a:spcBef>
                <a:spcPts val="0"/>
              </a:spcBef>
              <a:spcAft>
                <a:spcPts val="0"/>
              </a:spcAft>
              <a:buNone/>
            </a:pPr>
            <a:endParaRPr sz="2400">
              <a:solidFill>
                <a:srgbClr val="000000"/>
              </a:solidFill>
              <a:latin typeface="Calibri"/>
              <a:ea typeface="Calibri"/>
              <a:cs typeface="Calibri"/>
              <a:sym typeface="Calibri"/>
            </a:endParaRPr>
          </a:p>
        </p:txBody>
      </p:sp>
      <p:pic>
        <p:nvPicPr>
          <p:cNvPr id="223" name="Shape 223"/>
          <p:cNvPicPr preferRelativeResize="0"/>
          <p:nvPr/>
        </p:nvPicPr>
        <p:blipFill>
          <a:blip r:embed="rId3">
            <a:alphaModFix/>
          </a:blip>
          <a:stretch>
            <a:fillRect/>
          </a:stretch>
        </p:blipFill>
        <p:spPr>
          <a:xfrm>
            <a:off x="381749" y="1257874"/>
            <a:ext cx="3233175" cy="3399950"/>
          </a:xfrm>
          <a:prstGeom prst="rect">
            <a:avLst/>
          </a:prstGeom>
          <a:noFill/>
          <a:ln>
            <a:noFill/>
          </a:ln>
        </p:spPr>
      </p:pic>
      <p:pic>
        <p:nvPicPr>
          <p:cNvPr id="224" name="Shape 224"/>
          <p:cNvPicPr preferRelativeResize="0"/>
          <p:nvPr/>
        </p:nvPicPr>
        <p:blipFill>
          <a:blip r:embed="rId4">
            <a:alphaModFix/>
          </a:blip>
          <a:stretch>
            <a:fillRect/>
          </a:stretch>
        </p:blipFill>
        <p:spPr>
          <a:xfrm>
            <a:off x="3614924" y="1190786"/>
            <a:ext cx="5347224" cy="353413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zh-CN"/>
              <a:t>Facade pattern</a:t>
            </a:r>
          </a:p>
        </p:txBody>
      </p:sp>
      <p:sp>
        <p:nvSpPr>
          <p:cNvPr id="230" name="Shape 23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600"/>
              </a:spcBef>
              <a:spcAft>
                <a:spcPts val="0"/>
              </a:spcAft>
              <a:buNone/>
            </a:pPr>
            <a:r>
              <a:rPr lang="zh-CN" sz="2000" dirty="0">
                <a:solidFill>
                  <a:srgbClr val="000000"/>
                </a:solidFill>
                <a:latin typeface="Arial"/>
                <a:ea typeface="Arial"/>
                <a:cs typeface="Arial"/>
                <a:sym typeface="Arial"/>
              </a:rPr>
              <a:t>Purpose:</a:t>
            </a:r>
          </a:p>
          <a:p>
            <a:pPr marL="457200" lvl="0" indent="-228600" rtl="0">
              <a:spcBef>
                <a:spcPts val="0"/>
              </a:spcBef>
              <a:spcAft>
                <a:spcPts val="0"/>
              </a:spcAft>
              <a:buClr>
                <a:srgbClr val="000000"/>
              </a:buClr>
              <a:buFont typeface="Arial"/>
              <a:buChar char="●"/>
            </a:pPr>
            <a:r>
              <a:rPr lang="zh-CN" sz="2000" dirty="0">
                <a:solidFill>
                  <a:srgbClr val="000000"/>
                </a:solidFill>
                <a:latin typeface="Arial"/>
                <a:ea typeface="Arial"/>
                <a:cs typeface="Arial"/>
                <a:sym typeface="Arial"/>
              </a:rPr>
              <a:t>The purpose is to hide the complexities of the system.</a:t>
            </a:r>
          </a:p>
          <a:p>
            <a:pPr marL="457200" lvl="0" indent="-228600" rtl="0">
              <a:spcBef>
                <a:spcPts val="0"/>
              </a:spcBef>
              <a:spcAft>
                <a:spcPts val="0"/>
              </a:spcAft>
              <a:buClr>
                <a:srgbClr val="000000"/>
              </a:buClr>
              <a:buFont typeface="Arial"/>
              <a:buChar char="●"/>
            </a:pPr>
            <a:r>
              <a:rPr lang="zh-CN" sz="2000" dirty="0">
                <a:solidFill>
                  <a:srgbClr val="000000"/>
                </a:solidFill>
                <a:latin typeface="Arial"/>
                <a:ea typeface="Arial"/>
                <a:cs typeface="Arial"/>
                <a:sym typeface="Arial"/>
              </a:rPr>
              <a:t>Fa</a:t>
            </a:r>
            <a:r>
              <a:rPr lang="en-US" altLang="zh-CN" sz="2000" dirty="0">
                <a:solidFill>
                  <a:srgbClr val="000000"/>
                </a:solidFill>
                <a:latin typeface="Arial"/>
                <a:ea typeface="Arial"/>
                <a:cs typeface="Arial"/>
                <a:sym typeface="Arial"/>
              </a:rPr>
              <a:t>c</a:t>
            </a:r>
            <a:r>
              <a:rPr lang="zh-CN" sz="2000" dirty="0">
                <a:solidFill>
                  <a:srgbClr val="000000"/>
                </a:solidFill>
                <a:latin typeface="Arial"/>
                <a:ea typeface="Arial"/>
                <a:cs typeface="Arial"/>
                <a:sym typeface="Arial"/>
              </a:rPr>
              <a:t>ade pattern will provide an interface to the client and client can use the provided interface to access the system.</a:t>
            </a:r>
          </a:p>
          <a:p>
            <a:pPr lvl="0" rtl="0">
              <a:spcBef>
                <a:spcPts val="600"/>
              </a:spcBef>
              <a:spcAft>
                <a:spcPts val="0"/>
              </a:spcAft>
              <a:buNone/>
            </a:pPr>
            <a:r>
              <a:rPr lang="zh-CN" sz="2000" dirty="0">
                <a:solidFill>
                  <a:srgbClr val="000000"/>
                </a:solidFill>
                <a:latin typeface="Arial"/>
                <a:ea typeface="Arial"/>
                <a:cs typeface="Arial"/>
                <a:sym typeface="Arial"/>
              </a:rPr>
              <a:t>Implementation:</a:t>
            </a:r>
          </a:p>
          <a:p>
            <a:pPr marL="457200" lvl="0" indent="-228600" rtl="0">
              <a:spcBef>
                <a:spcPts val="0"/>
              </a:spcBef>
              <a:spcAft>
                <a:spcPts val="0"/>
              </a:spcAft>
              <a:buClr>
                <a:srgbClr val="000000"/>
              </a:buClr>
              <a:buFont typeface="Arial"/>
              <a:buChar char="●"/>
            </a:pPr>
            <a:r>
              <a:rPr lang="zh-CN" sz="2000" dirty="0">
                <a:solidFill>
                  <a:srgbClr val="000000"/>
                </a:solidFill>
                <a:latin typeface="Arial"/>
                <a:ea typeface="Arial"/>
                <a:cs typeface="Arial"/>
                <a:sym typeface="Arial"/>
              </a:rPr>
              <a:t>involves a single façade class which provides simplified methods required by client.</a:t>
            </a:r>
          </a:p>
          <a:p>
            <a:pPr marL="457200" lvl="0" indent="-228600" rtl="0">
              <a:spcBef>
                <a:spcPts val="0"/>
              </a:spcBef>
              <a:spcAft>
                <a:spcPts val="0"/>
              </a:spcAft>
              <a:buClr>
                <a:srgbClr val="000000"/>
              </a:buClr>
              <a:buFont typeface="Arial"/>
              <a:buChar char="●"/>
            </a:pPr>
            <a:r>
              <a:rPr lang="zh-CN" sz="2000" dirty="0">
                <a:solidFill>
                  <a:srgbClr val="000000"/>
                </a:solidFill>
                <a:latin typeface="Arial"/>
                <a:ea typeface="Arial"/>
                <a:cs typeface="Arial"/>
                <a:sym typeface="Arial"/>
              </a:rPr>
              <a:t>Delegate is a object of façade class, and it will call the methods of existing system classes.</a:t>
            </a:r>
          </a:p>
          <a:p>
            <a:pPr marR="0" lvl="0" algn="l" rtl="0">
              <a:lnSpc>
                <a:spcPct val="115000"/>
              </a:lnSpc>
              <a:spcBef>
                <a:spcPts val="0"/>
              </a:spcBef>
              <a:spcAft>
                <a:spcPts val="0"/>
              </a:spcAft>
              <a:buNone/>
            </a:pPr>
            <a:endParaRPr sz="2400" dirty="0">
              <a:solidFill>
                <a:srgbClr val="000000"/>
              </a:solidFill>
              <a:latin typeface="Calibri"/>
              <a:ea typeface="Calibri"/>
              <a:cs typeface="Calibri"/>
              <a:sym typeface="Calibri"/>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zh-CN"/>
              <a:t>Class diagram</a:t>
            </a:r>
          </a:p>
        </p:txBody>
      </p:sp>
      <p:sp>
        <p:nvSpPr>
          <p:cNvPr id="236" name="Shape 236"/>
          <p:cNvSpPr txBox="1">
            <a:spLocks noGrp="1"/>
          </p:cNvSpPr>
          <p:nvPr>
            <p:ph type="body" idx="1"/>
          </p:nvPr>
        </p:nvSpPr>
        <p:spPr>
          <a:xfrm>
            <a:off x="311700" y="1266325"/>
            <a:ext cx="4012207" cy="3660094"/>
          </a:xfrm>
          <a:prstGeom prst="rect">
            <a:avLst/>
          </a:prstGeom>
        </p:spPr>
        <p:txBody>
          <a:bodyPr lIns="91425" tIns="91425" rIns="91425" bIns="91425" anchor="t" anchorCtr="0">
            <a:noAutofit/>
          </a:bodyPr>
          <a:lstStyle/>
          <a:p>
            <a:pPr lvl="0" algn="just" rtl="0">
              <a:spcBef>
                <a:spcPts val="600"/>
              </a:spcBef>
              <a:spcAft>
                <a:spcPts val="0"/>
              </a:spcAft>
              <a:buNone/>
            </a:pPr>
            <a:r>
              <a:rPr lang="zh-CN" sz="2000" dirty="0">
                <a:solidFill>
                  <a:srgbClr val="000000"/>
                </a:solidFill>
                <a:latin typeface="Arial"/>
                <a:ea typeface="Arial"/>
                <a:cs typeface="Arial"/>
                <a:sym typeface="Arial"/>
              </a:rPr>
              <a:t>Implementation :</a:t>
            </a:r>
          </a:p>
          <a:p>
            <a:pPr marL="457200" lvl="0" indent="-330200" algn="just" rtl="0">
              <a:spcBef>
                <a:spcPts val="0"/>
              </a:spcBef>
              <a:spcAft>
                <a:spcPts val="0"/>
              </a:spcAft>
              <a:buClr>
                <a:srgbClr val="000000"/>
              </a:buClr>
              <a:buSzPct val="100000"/>
              <a:buFont typeface="Arial"/>
              <a:buChar char="●"/>
            </a:pPr>
            <a:r>
              <a:rPr lang="zh-CN" sz="1600" dirty="0">
                <a:solidFill>
                  <a:srgbClr val="000000"/>
                </a:solidFill>
                <a:latin typeface="Arial"/>
                <a:ea typeface="Arial"/>
                <a:cs typeface="Arial"/>
                <a:sym typeface="Arial"/>
              </a:rPr>
              <a:t>Comment and Suggestion are</a:t>
            </a:r>
          </a:p>
          <a:p>
            <a:pPr lvl="0" algn="just" rtl="0">
              <a:spcBef>
                <a:spcPts val="600"/>
              </a:spcBef>
              <a:spcAft>
                <a:spcPts val="0"/>
              </a:spcAft>
              <a:buNone/>
            </a:pPr>
            <a:r>
              <a:rPr lang="zh-CN" sz="1600" dirty="0">
                <a:solidFill>
                  <a:srgbClr val="000000"/>
                </a:solidFill>
                <a:latin typeface="Arial"/>
                <a:ea typeface="Arial"/>
                <a:cs typeface="Arial"/>
                <a:sym typeface="Arial"/>
              </a:rPr>
              <a:t>        feedback and will implement</a:t>
            </a:r>
          </a:p>
          <a:p>
            <a:pPr lvl="0" algn="just" rtl="0">
              <a:spcBef>
                <a:spcPts val="600"/>
              </a:spcBef>
              <a:spcAft>
                <a:spcPts val="0"/>
              </a:spcAft>
              <a:buNone/>
            </a:pPr>
            <a:r>
              <a:rPr lang="zh-CN" sz="1600" dirty="0">
                <a:solidFill>
                  <a:srgbClr val="000000"/>
                </a:solidFill>
                <a:latin typeface="Arial"/>
                <a:ea typeface="Arial"/>
                <a:cs typeface="Arial"/>
                <a:sym typeface="Arial"/>
              </a:rPr>
              <a:t>        the Feedback interface.</a:t>
            </a:r>
          </a:p>
          <a:p>
            <a:pPr marL="457200" lvl="0" indent="-330200" algn="just" rtl="0">
              <a:spcBef>
                <a:spcPts val="0"/>
              </a:spcBef>
              <a:spcAft>
                <a:spcPts val="0"/>
              </a:spcAft>
              <a:buClr>
                <a:srgbClr val="000000"/>
              </a:buClr>
              <a:buSzPct val="100000"/>
              <a:buFont typeface="Arial"/>
              <a:buChar char="●"/>
            </a:pPr>
            <a:r>
              <a:rPr lang="zh-CN" sz="1600" dirty="0">
                <a:solidFill>
                  <a:srgbClr val="000000"/>
                </a:solidFill>
                <a:latin typeface="Arial"/>
                <a:ea typeface="Arial"/>
                <a:cs typeface="Arial"/>
                <a:sym typeface="Arial"/>
              </a:rPr>
              <a:t>FeedbackMaker is the façade class</a:t>
            </a:r>
            <a:r>
              <a:rPr lang="en-US" altLang="zh-CN" sz="1600" dirty="0">
                <a:solidFill>
                  <a:srgbClr val="000000"/>
                </a:solidFill>
                <a:latin typeface="Arial"/>
                <a:ea typeface="Arial"/>
                <a:cs typeface="Arial"/>
                <a:sym typeface="Arial"/>
              </a:rPr>
              <a:t> </a:t>
            </a:r>
            <a:r>
              <a:rPr lang="zh-CN" sz="1600" dirty="0">
                <a:solidFill>
                  <a:srgbClr val="000000"/>
                </a:solidFill>
                <a:latin typeface="Arial"/>
                <a:ea typeface="Arial"/>
                <a:cs typeface="Arial"/>
                <a:sym typeface="Arial"/>
              </a:rPr>
              <a:t>and contains two objects of Comment and Suggestion class.</a:t>
            </a:r>
          </a:p>
          <a:p>
            <a:pPr marL="457200" lvl="0" indent="-330200" algn="just" rtl="0">
              <a:spcBef>
                <a:spcPts val="0"/>
              </a:spcBef>
              <a:spcAft>
                <a:spcPts val="0"/>
              </a:spcAft>
              <a:buClr>
                <a:srgbClr val="000000"/>
              </a:buClr>
              <a:buSzPct val="100000"/>
              <a:buFont typeface="Arial"/>
              <a:buChar char="●"/>
            </a:pPr>
            <a:r>
              <a:rPr lang="zh-CN" sz="1600" dirty="0">
                <a:solidFill>
                  <a:srgbClr val="000000"/>
                </a:solidFill>
                <a:latin typeface="Arial"/>
                <a:ea typeface="Arial"/>
                <a:cs typeface="Arial"/>
                <a:sym typeface="Arial"/>
              </a:rPr>
              <a:t>Client will utilize an object of the</a:t>
            </a:r>
            <a:r>
              <a:rPr lang="en-US" altLang="zh-CN" sz="1600" dirty="0">
                <a:solidFill>
                  <a:srgbClr val="000000"/>
                </a:solidFill>
                <a:latin typeface="Arial"/>
                <a:ea typeface="Arial"/>
                <a:cs typeface="Arial"/>
                <a:sym typeface="Arial"/>
              </a:rPr>
              <a:t> </a:t>
            </a:r>
            <a:r>
              <a:rPr lang="zh-CN" sz="1600" dirty="0">
                <a:solidFill>
                  <a:srgbClr val="000000"/>
                </a:solidFill>
                <a:latin typeface="Arial"/>
                <a:ea typeface="Arial"/>
                <a:cs typeface="Arial"/>
                <a:sym typeface="Arial"/>
              </a:rPr>
              <a:t>FeedbackMaker class to create a</a:t>
            </a:r>
          </a:p>
          <a:p>
            <a:pPr lvl="0" algn="just" rtl="0">
              <a:spcBef>
                <a:spcPts val="0"/>
              </a:spcBef>
              <a:spcAft>
                <a:spcPts val="0"/>
              </a:spcAft>
              <a:buNone/>
            </a:pPr>
            <a:r>
              <a:rPr lang="zh-CN" sz="1600" dirty="0">
                <a:solidFill>
                  <a:srgbClr val="000000"/>
                </a:solidFill>
                <a:latin typeface="Arial"/>
                <a:ea typeface="Arial"/>
                <a:cs typeface="Arial"/>
                <a:sym typeface="Arial"/>
              </a:rPr>
              <a:t>        comment or suggestion</a:t>
            </a:r>
            <a:r>
              <a:rPr lang="zh-CN" sz="2000" dirty="0">
                <a:solidFill>
                  <a:srgbClr val="000000"/>
                </a:solidFill>
                <a:latin typeface="Arial"/>
                <a:ea typeface="Arial"/>
                <a:cs typeface="Arial"/>
                <a:sym typeface="Arial"/>
              </a:rPr>
              <a:t>.</a:t>
            </a:r>
          </a:p>
          <a:p>
            <a:pPr lvl="0" rtl="0">
              <a:spcBef>
                <a:spcPts val="0"/>
              </a:spcBef>
              <a:spcAft>
                <a:spcPts val="0"/>
              </a:spcAft>
              <a:buNone/>
            </a:pPr>
            <a:endParaRPr sz="2000" dirty="0">
              <a:solidFill>
                <a:srgbClr val="000000"/>
              </a:solidFill>
              <a:latin typeface="Arial"/>
              <a:ea typeface="Arial"/>
              <a:cs typeface="Arial"/>
              <a:sym typeface="Arial"/>
            </a:endParaRPr>
          </a:p>
          <a:p>
            <a:pPr marR="0" lvl="0" algn="l" rtl="0">
              <a:lnSpc>
                <a:spcPct val="115000"/>
              </a:lnSpc>
              <a:spcBef>
                <a:spcPts val="0"/>
              </a:spcBef>
              <a:spcAft>
                <a:spcPts val="0"/>
              </a:spcAft>
              <a:buNone/>
            </a:pPr>
            <a:endParaRPr sz="2400" dirty="0">
              <a:solidFill>
                <a:srgbClr val="000000"/>
              </a:solidFill>
              <a:latin typeface="Calibri"/>
              <a:ea typeface="Calibri"/>
              <a:cs typeface="Calibri"/>
              <a:sym typeface="Calibri"/>
            </a:endParaRPr>
          </a:p>
        </p:txBody>
      </p:sp>
      <p:pic>
        <p:nvPicPr>
          <p:cNvPr id="237" name="Shape 237"/>
          <p:cNvPicPr preferRelativeResize="0"/>
          <p:nvPr/>
        </p:nvPicPr>
        <p:blipFill>
          <a:blip r:embed="rId3">
            <a:alphaModFix/>
          </a:blip>
          <a:stretch>
            <a:fillRect/>
          </a:stretch>
        </p:blipFill>
        <p:spPr>
          <a:xfrm>
            <a:off x="4474147" y="347330"/>
            <a:ext cx="4549351" cy="4214593"/>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213000"/>
            <a:ext cx="8520600" cy="707400"/>
          </a:xfrm>
          <a:prstGeom prst="rect">
            <a:avLst/>
          </a:prstGeom>
        </p:spPr>
        <p:txBody>
          <a:bodyPr lIns="91425" tIns="91425" rIns="91425" bIns="91425" anchor="t" anchorCtr="0">
            <a:noAutofit/>
          </a:bodyPr>
          <a:lstStyle/>
          <a:p>
            <a:pPr lvl="0" rtl="0">
              <a:spcBef>
                <a:spcPts val="0"/>
              </a:spcBef>
              <a:buNone/>
            </a:pPr>
            <a:r>
              <a:rPr lang="zh-CN"/>
              <a:t>Code</a:t>
            </a:r>
          </a:p>
        </p:txBody>
      </p:sp>
      <p:sp>
        <p:nvSpPr>
          <p:cNvPr id="243" name="Shape 243"/>
          <p:cNvSpPr txBox="1">
            <a:spLocks noGrp="1"/>
          </p:cNvSpPr>
          <p:nvPr>
            <p:ph type="body" idx="1"/>
          </p:nvPr>
        </p:nvSpPr>
        <p:spPr>
          <a:xfrm>
            <a:off x="311700" y="920400"/>
            <a:ext cx="8520600" cy="3302700"/>
          </a:xfrm>
          <a:prstGeom prst="rect">
            <a:avLst/>
          </a:prstGeom>
        </p:spPr>
        <p:txBody>
          <a:bodyPr lIns="91425" tIns="91425" rIns="91425" bIns="91425" anchor="t" anchorCtr="0">
            <a:noAutofit/>
          </a:bodyPr>
          <a:lstStyle/>
          <a:p>
            <a:pPr lvl="0" rtl="0">
              <a:spcBef>
                <a:spcPts val="0"/>
              </a:spcBef>
              <a:spcAft>
                <a:spcPts val="0"/>
              </a:spcAft>
              <a:buNone/>
            </a:pPr>
            <a:r>
              <a:rPr lang="zh-CN" sz="2000">
                <a:solidFill>
                  <a:srgbClr val="000000"/>
                </a:solidFill>
                <a:latin typeface="Arial"/>
                <a:ea typeface="Arial"/>
                <a:cs typeface="Arial"/>
                <a:sym typeface="Arial"/>
              </a:rPr>
              <a:t>Feedback class:                                    Facade class:</a:t>
            </a:r>
          </a:p>
          <a:p>
            <a:pPr lvl="0" rtl="0">
              <a:spcBef>
                <a:spcPts val="0"/>
              </a:spcBef>
              <a:spcAft>
                <a:spcPts val="0"/>
              </a:spcAft>
              <a:buNone/>
            </a:pPr>
            <a:endParaRPr sz="2000">
              <a:solidFill>
                <a:srgbClr val="000000"/>
              </a:solidFill>
              <a:latin typeface="Arial"/>
              <a:ea typeface="Arial"/>
              <a:cs typeface="Arial"/>
              <a:sym typeface="Arial"/>
            </a:endParaRPr>
          </a:p>
          <a:p>
            <a:pPr lvl="0" rtl="0">
              <a:spcBef>
                <a:spcPts val="0"/>
              </a:spcBef>
              <a:spcAft>
                <a:spcPts val="0"/>
              </a:spcAft>
              <a:buNone/>
            </a:pPr>
            <a:endParaRPr sz="2000">
              <a:solidFill>
                <a:srgbClr val="000000"/>
              </a:solidFill>
              <a:latin typeface="Arial"/>
              <a:ea typeface="Arial"/>
              <a:cs typeface="Arial"/>
              <a:sym typeface="Arial"/>
            </a:endParaRPr>
          </a:p>
          <a:p>
            <a:pPr lvl="0" rtl="0">
              <a:spcBef>
                <a:spcPts val="0"/>
              </a:spcBef>
              <a:spcAft>
                <a:spcPts val="0"/>
              </a:spcAft>
              <a:buNone/>
            </a:pPr>
            <a:endParaRPr sz="2000">
              <a:solidFill>
                <a:srgbClr val="000000"/>
              </a:solidFill>
              <a:latin typeface="Arial"/>
              <a:ea typeface="Arial"/>
              <a:cs typeface="Arial"/>
              <a:sym typeface="Arial"/>
            </a:endParaRPr>
          </a:p>
          <a:p>
            <a:pPr lvl="0" rtl="0">
              <a:spcBef>
                <a:spcPts val="600"/>
              </a:spcBef>
              <a:spcAft>
                <a:spcPts val="0"/>
              </a:spcAft>
              <a:buNone/>
            </a:pPr>
            <a:r>
              <a:rPr lang="zh-CN" sz="2000">
                <a:solidFill>
                  <a:srgbClr val="000000"/>
                </a:solidFill>
                <a:latin typeface="Arial"/>
                <a:ea typeface="Arial"/>
                <a:cs typeface="Arial"/>
                <a:sym typeface="Arial"/>
              </a:rPr>
              <a:t>Implementation:</a:t>
            </a:r>
          </a:p>
          <a:p>
            <a:pPr lvl="0" rtl="0">
              <a:spcBef>
                <a:spcPts val="0"/>
              </a:spcBef>
              <a:spcAft>
                <a:spcPts val="0"/>
              </a:spcAft>
              <a:buNone/>
            </a:pPr>
            <a:endParaRPr sz="2000">
              <a:solidFill>
                <a:srgbClr val="000000"/>
              </a:solidFill>
              <a:latin typeface="Arial"/>
              <a:ea typeface="Arial"/>
              <a:cs typeface="Arial"/>
              <a:sym typeface="Arial"/>
            </a:endParaRPr>
          </a:p>
          <a:p>
            <a:pPr lvl="0" rtl="0">
              <a:spcBef>
                <a:spcPts val="0"/>
              </a:spcBef>
              <a:spcAft>
                <a:spcPts val="0"/>
              </a:spcAft>
              <a:buNone/>
            </a:pPr>
            <a:endParaRPr sz="2000">
              <a:solidFill>
                <a:srgbClr val="000000"/>
              </a:solidFill>
              <a:latin typeface="Arial"/>
              <a:ea typeface="Arial"/>
              <a:cs typeface="Arial"/>
              <a:sym typeface="Arial"/>
            </a:endParaRPr>
          </a:p>
          <a:p>
            <a:pPr marR="0" lvl="0" algn="l" rtl="0">
              <a:lnSpc>
                <a:spcPct val="115000"/>
              </a:lnSpc>
              <a:spcBef>
                <a:spcPts val="0"/>
              </a:spcBef>
              <a:spcAft>
                <a:spcPts val="0"/>
              </a:spcAft>
              <a:buNone/>
            </a:pPr>
            <a:endParaRPr sz="2400">
              <a:solidFill>
                <a:srgbClr val="000000"/>
              </a:solidFill>
              <a:latin typeface="Calibri"/>
              <a:ea typeface="Calibri"/>
              <a:cs typeface="Calibri"/>
              <a:sym typeface="Calibri"/>
            </a:endParaRPr>
          </a:p>
        </p:txBody>
      </p:sp>
      <p:pic>
        <p:nvPicPr>
          <p:cNvPr id="244" name="Shape 244"/>
          <p:cNvPicPr preferRelativeResize="0"/>
          <p:nvPr/>
        </p:nvPicPr>
        <p:blipFill>
          <a:blip r:embed="rId3">
            <a:alphaModFix/>
          </a:blip>
          <a:stretch>
            <a:fillRect/>
          </a:stretch>
        </p:blipFill>
        <p:spPr>
          <a:xfrm>
            <a:off x="411450" y="1805400"/>
            <a:ext cx="2667000" cy="685800"/>
          </a:xfrm>
          <a:prstGeom prst="rect">
            <a:avLst/>
          </a:prstGeom>
          <a:noFill/>
          <a:ln>
            <a:noFill/>
          </a:ln>
        </p:spPr>
      </p:pic>
      <p:pic>
        <p:nvPicPr>
          <p:cNvPr id="245" name="Shape 245"/>
          <p:cNvPicPr preferRelativeResize="0"/>
          <p:nvPr/>
        </p:nvPicPr>
        <p:blipFill>
          <a:blip r:embed="rId4">
            <a:alphaModFix/>
          </a:blip>
          <a:stretch>
            <a:fillRect/>
          </a:stretch>
        </p:blipFill>
        <p:spPr>
          <a:xfrm>
            <a:off x="411437" y="3320375"/>
            <a:ext cx="3705225" cy="819150"/>
          </a:xfrm>
          <a:prstGeom prst="rect">
            <a:avLst/>
          </a:prstGeom>
          <a:noFill/>
          <a:ln>
            <a:noFill/>
          </a:ln>
        </p:spPr>
      </p:pic>
      <p:pic>
        <p:nvPicPr>
          <p:cNvPr id="246" name="Shape 246"/>
          <p:cNvPicPr preferRelativeResize="0"/>
          <p:nvPr/>
        </p:nvPicPr>
        <p:blipFill>
          <a:blip r:embed="rId5">
            <a:alphaModFix/>
          </a:blip>
          <a:stretch>
            <a:fillRect/>
          </a:stretch>
        </p:blipFill>
        <p:spPr>
          <a:xfrm>
            <a:off x="3865875" y="1564375"/>
            <a:ext cx="5278125" cy="27813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213000"/>
            <a:ext cx="8520600" cy="707400"/>
          </a:xfrm>
          <a:prstGeom prst="rect">
            <a:avLst/>
          </a:prstGeom>
        </p:spPr>
        <p:txBody>
          <a:bodyPr lIns="91425" tIns="91425" rIns="91425" bIns="91425" anchor="t" anchorCtr="0">
            <a:noAutofit/>
          </a:bodyPr>
          <a:lstStyle/>
          <a:p>
            <a:pPr lvl="0" rtl="0">
              <a:spcBef>
                <a:spcPts val="0"/>
              </a:spcBef>
              <a:buNone/>
            </a:pPr>
            <a:r>
              <a:rPr lang="zh-CN"/>
              <a:t>Code</a:t>
            </a:r>
          </a:p>
        </p:txBody>
      </p:sp>
      <p:sp>
        <p:nvSpPr>
          <p:cNvPr id="252" name="Shape 252"/>
          <p:cNvSpPr txBox="1">
            <a:spLocks noGrp="1"/>
          </p:cNvSpPr>
          <p:nvPr>
            <p:ph type="body" idx="1"/>
          </p:nvPr>
        </p:nvSpPr>
        <p:spPr>
          <a:xfrm>
            <a:off x="311700" y="920400"/>
            <a:ext cx="8520600" cy="3302700"/>
          </a:xfrm>
          <a:prstGeom prst="rect">
            <a:avLst/>
          </a:prstGeom>
        </p:spPr>
        <p:txBody>
          <a:bodyPr lIns="91425" tIns="91425" rIns="91425" bIns="91425" anchor="t" anchorCtr="0">
            <a:noAutofit/>
          </a:bodyPr>
          <a:lstStyle/>
          <a:p>
            <a:pPr lvl="0" rtl="0">
              <a:spcBef>
                <a:spcPts val="600"/>
              </a:spcBef>
              <a:spcAft>
                <a:spcPts val="0"/>
              </a:spcAft>
              <a:buNone/>
            </a:pPr>
            <a:r>
              <a:rPr lang="zh-CN" sz="2000">
                <a:solidFill>
                  <a:srgbClr val="000000"/>
                </a:solidFill>
                <a:latin typeface="Arial"/>
                <a:ea typeface="Arial"/>
                <a:cs typeface="Arial"/>
                <a:sym typeface="Arial"/>
              </a:rPr>
              <a:t>How to use it:</a:t>
            </a:r>
          </a:p>
          <a:p>
            <a:pPr marR="0" lvl="0" algn="l" rtl="0">
              <a:lnSpc>
                <a:spcPct val="115000"/>
              </a:lnSpc>
              <a:spcBef>
                <a:spcPts val="0"/>
              </a:spcBef>
              <a:spcAft>
                <a:spcPts val="0"/>
              </a:spcAft>
              <a:buNone/>
            </a:pPr>
            <a:endParaRPr sz="2400">
              <a:solidFill>
                <a:srgbClr val="000000"/>
              </a:solidFill>
              <a:latin typeface="Calibri"/>
              <a:ea typeface="Calibri"/>
              <a:cs typeface="Calibri"/>
              <a:sym typeface="Calibri"/>
            </a:endParaRPr>
          </a:p>
        </p:txBody>
      </p:sp>
      <p:pic>
        <p:nvPicPr>
          <p:cNvPr id="253" name="Shape 253"/>
          <p:cNvPicPr preferRelativeResize="0"/>
          <p:nvPr/>
        </p:nvPicPr>
        <p:blipFill>
          <a:blip r:embed="rId3">
            <a:alphaModFix/>
          </a:blip>
          <a:stretch>
            <a:fillRect/>
          </a:stretch>
        </p:blipFill>
        <p:spPr>
          <a:xfrm>
            <a:off x="2445800" y="86475"/>
            <a:ext cx="6324600" cy="45720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628650" y="273843"/>
            <a:ext cx="7886700" cy="994200"/>
          </a:xfrm>
          <a:prstGeom prst="rect">
            <a:avLst/>
          </a:prstGeom>
        </p:spPr>
        <p:txBody>
          <a:bodyPr lIns="68575" tIns="68575" rIns="68575" bIns="68575" anchor="ctr" anchorCtr="0">
            <a:noAutofit/>
          </a:bodyPr>
          <a:lstStyle/>
          <a:p>
            <a:pPr lvl="0">
              <a:lnSpc>
                <a:spcPct val="115000"/>
              </a:lnSpc>
              <a:spcBef>
                <a:spcPts val="0"/>
              </a:spcBef>
              <a:buNone/>
            </a:pPr>
            <a:r>
              <a:rPr lang="zh-CN" sz="3600">
                <a:solidFill>
                  <a:schemeClr val="accent1"/>
                </a:solidFill>
              </a:rPr>
              <a:t>Abstract Factory</a:t>
            </a:r>
          </a:p>
          <a:p>
            <a:pPr lvl="0">
              <a:spcBef>
                <a:spcPts val="0"/>
              </a:spcBef>
              <a:buNone/>
            </a:pPr>
            <a:endParaRPr/>
          </a:p>
        </p:txBody>
      </p:sp>
      <p:sp>
        <p:nvSpPr>
          <p:cNvPr id="259" name="Shape 259"/>
          <p:cNvSpPr txBox="1">
            <a:spLocks noGrp="1"/>
          </p:cNvSpPr>
          <p:nvPr>
            <p:ph type="body" idx="1"/>
          </p:nvPr>
        </p:nvSpPr>
        <p:spPr>
          <a:xfrm>
            <a:off x="628650" y="1189149"/>
            <a:ext cx="7886700" cy="3853200"/>
          </a:xfrm>
          <a:prstGeom prst="rect">
            <a:avLst/>
          </a:prstGeom>
          <a:ln w="28575" cap="flat" cmpd="sng">
            <a:solidFill>
              <a:schemeClr val="accent3"/>
            </a:solidFill>
            <a:prstDash val="solid"/>
            <a:round/>
            <a:headEnd type="none" w="med" len="med"/>
            <a:tailEnd type="none" w="med" len="med"/>
          </a:ln>
        </p:spPr>
        <p:txBody>
          <a:bodyPr lIns="68575" tIns="68575" rIns="68575" bIns="68575" anchor="t" anchorCtr="0">
            <a:noAutofit/>
          </a:bodyPr>
          <a:lstStyle/>
          <a:p>
            <a:pPr marL="457200" lvl="0" indent="-381000" rtl="0">
              <a:lnSpc>
                <a:spcPct val="115000"/>
              </a:lnSpc>
              <a:spcBef>
                <a:spcPts val="0"/>
              </a:spcBef>
              <a:spcAft>
                <a:spcPts val="0"/>
              </a:spcAft>
              <a:buClr>
                <a:srgbClr val="000000"/>
              </a:buClr>
              <a:buSzPct val="100000"/>
            </a:pPr>
            <a:r>
              <a:rPr lang="zh-CN" sz="2400">
                <a:solidFill>
                  <a:srgbClr val="000000"/>
                </a:solidFill>
              </a:rPr>
              <a:t>Abstract factory is a factory of factories.  An factory producer is used to produce different kinds of factories which are the child classes of the same abstract factory. Each concrete factory can generate a instance of corresponding class.</a:t>
            </a:r>
          </a:p>
          <a:p>
            <a:pPr marL="0" lvl="0" indent="0">
              <a:lnSpc>
                <a:spcPct val="115000"/>
              </a:lnSpc>
              <a:spcBef>
                <a:spcPts val="0"/>
              </a:spcBef>
              <a:spcAft>
                <a:spcPts val="0"/>
              </a:spcAft>
              <a:buNone/>
            </a:pPr>
            <a:endParaRPr sz="2400">
              <a:solidFill>
                <a:srgbClr val="000000"/>
              </a:solidFill>
            </a:endParaRPr>
          </a:p>
          <a:p>
            <a:pPr marL="457200" lvl="0" indent="-381000">
              <a:lnSpc>
                <a:spcPct val="115000"/>
              </a:lnSpc>
              <a:spcBef>
                <a:spcPts val="0"/>
              </a:spcBef>
              <a:spcAft>
                <a:spcPts val="0"/>
              </a:spcAft>
              <a:buClr>
                <a:srgbClr val="000000"/>
              </a:buClr>
              <a:buSzPct val="100000"/>
            </a:pPr>
            <a:r>
              <a:rPr lang="zh-CN" sz="2400">
                <a:solidFill>
                  <a:srgbClr val="000000"/>
                </a:solidFill>
              </a:rPr>
              <a:t>With abstract factory pattern, we can hide the details of the instantiation of classes. This gives us a lot of flexibility to decide what kind of class to generate.</a:t>
            </a:r>
          </a:p>
          <a:p>
            <a:pPr lvl="0">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70226" y="123351"/>
            <a:ext cx="7053525" cy="1050300"/>
          </a:xfrm>
          <a:prstGeom prst="rect">
            <a:avLst/>
          </a:prstGeom>
          <a:noFill/>
          <a:ln>
            <a:noFill/>
          </a:ln>
        </p:spPr>
        <p:txBody>
          <a:bodyPr lIns="68575" tIns="68575" rIns="68575" bIns="68575"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zh-CN" sz="3300" b="0" i="0" u="none" strike="noStrike" cap="none">
                <a:solidFill>
                  <a:schemeClr val="accent1"/>
                </a:solidFill>
                <a:latin typeface="Calibri"/>
                <a:ea typeface="Calibri"/>
                <a:cs typeface="Calibri"/>
                <a:sym typeface="Calibri"/>
              </a:rPr>
              <a:t>Abstract </a:t>
            </a:r>
          </a:p>
          <a:p>
            <a:pPr marL="0" marR="0" lvl="0" indent="0" algn="l" rtl="0">
              <a:lnSpc>
                <a:spcPct val="90000"/>
              </a:lnSpc>
              <a:spcBef>
                <a:spcPts val="0"/>
              </a:spcBef>
              <a:buClr>
                <a:schemeClr val="dk1"/>
              </a:buClr>
              <a:buSzPct val="25000"/>
              <a:buFont typeface="Calibri"/>
              <a:buNone/>
            </a:pPr>
            <a:r>
              <a:rPr lang="zh-CN" sz="3300" b="0" i="0" u="none" strike="noStrike" cap="none">
                <a:solidFill>
                  <a:schemeClr val="accent1"/>
                </a:solidFill>
                <a:latin typeface="Calibri"/>
                <a:ea typeface="Calibri"/>
                <a:cs typeface="Calibri"/>
                <a:sym typeface="Calibri"/>
              </a:rPr>
              <a:t>Factory</a:t>
            </a:r>
          </a:p>
        </p:txBody>
      </p:sp>
      <p:pic>
        <p:nvPicPr>
          <p:cNvPr id="265" name="Shape 265"/>
          <p:cNvPicPr preferRelativeResize="0"/>
          <p:nvPr/>
        </p:nvPicPr>
        <p:blipFill>
          <a:blip r:embed="rId3">
            <a:alphaModFix/>
          </a:blip>
          <a:stretch>
            <a:fillRect/>
          </a:stretch>
        </p:blipFill>
        <p:spPr>
          <a:xfrm>
            <a:off x="1856825" y="314675"/>
            <a:ext cx="6861500" cy="45141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296475"/>
            <a:ext cx="8520600" cy="707400"/>
          </a:xfrm>
          <a:prstGeom prst="rect">
            <a:avLst/>
          </a:prstGeom>
        </p:spPr>
        <p:txBody>
          <a:bodyPr lIns="91425" tIns="91425" rIns="91425" bIns="91425" anchor="t" anchorCtr="0">
            <a:noAutofit/>
          </a:bodyPr>
          <a:lstStyle/>
          <a:p>
            <a:pPr lvl="0">
              <a:spcBef>
                <a:spcPts val="0"/>
              </a:spcBef>
              <a:buNone/>
            </a:pPr>
            <a:r>
              <a:rPr lang="zh-CN"/>
              <a:t>Enabling Techniques</a:t>
            </a:r>
          </a:p>
        </p:txBody>
      </p:sp>
      <p:sp>
        <p:nvSpPr>
          <p:cNvPr id="86" name="Shape 86"/>
          <p:cNvSpPr txBox="1">
            <a:spLocks noGrp="1"/>
          </p:cNvSpPr>
          <p:nvPr>
            <p:ph type="body" idx="1"/>
          </p:nvPr>
        </p:nvSpPr>
        <p:spPr>
          <a:xfrm>
            <a:off x="311700" y="1215400"/>
            <a:ext cx="2174400" cy="522600"/>
          </a:xfrm>
          <a:prstGeom prst="rect">
            <a:avLst/>
          </a:prstGeom>
        </p:spPr>
        <p:txBody>
          <a:bodyPr lIns="91425" tIns="91425" rIns="91425" bIns="91425" anchor="t" anchorCtr="0">
            <a:noAutofit/>
          </a:bodyPr>
          <a:lstStyle/>
          <a:p>
            <a:pPr lvl="0">
              <a:spcBef>
                <a:spcPts val="0"/>
              </a:spcBef>
              <a:buNone/>
            </a:pPr>
            <a:r>
              <a:rPr lang="zh-CN" sz="1400" b="1">
                <a:solidFill>
                  <a:schemeClr val="accent1"/>
                </a:solidFill>
              </a:rPr>
              <a:t>০ </a:t>
            </a:r>
            <a:r>
              <a:rPr lang="zh-CN" sz="1400" b="1"/>
              <a:t>Play Framework</a:t>
            </a:r>
          </a:p>
        </p:txBody>
      </p:sp>
      <p:pic>
        <p:nvPicPr>
          <p:cNvPr id="87" name="Shape 87"/>
          <p:cNvPicPr preferRelativeResize="0"/>
          <p:nvPr/>
        </p:nvPicPr>
        <p:blipFill>
          <a:blip r:embed="rId3">
            <a:alphaModFix/>
          </a:blip>
          <a:stretch>
            <a:fillRect/>
          </a:stretch>
        </p:blipFill>
        <p:spPr>
          <a:xfrm>
            <a:off x="153875" y="1914325"/>
            <a:ext cx="4980350" cy="2366899"/>
          </a:xfrm>
          <a:prstGeom prst="rect">
            <a:avLst/>
          </a:prstGeom>
          <a:noFill/>
          <a:ln>
            <a:noFill/>
          </a:ln>
        </p:spPr>
      </p:pic>
      <p:sp>
        <p:nvSpPr>
          <p:cNvPr id="88" name="Shape 88"/>
          <p:cNvSpPr txBox="1">
            <a:spLocks noGrp="1"/>
          </p:cNvSpPr>
          <p:nvPr>
            <p:ph type="body" idx="1"/>
          </p:nvPr>
        </p:nvSpPr>
        <p:spPr>
          <a:xfrm>
            <a:off x="5459900" y="1215387"/>
            <a:ext cx="2174400" cy="522600"/>
          </a:xfrm>
          <a:prstGeom prst="rect">
            <a:avLst/>
          </a:prstGeom>
        </p:spPr>
        <p:txBody>
          <a:bodyPr lIns="91425" tIns="91425" rIns="91425" bIns="91425" anchor="t" anchorCtr="0">
            <a:noAutofit/>
          </a:bodyPr>
          <a:lstStyle/>
          <a:p>
            <a:pPr lvl="0" rtl="0">
              <a:spcBef>
                <a:spcPts val="0"/>
              </a:spcBef>
              <a:buNone/>
            </a:pPr>
            <a:r>
              <a:rPr lang="zh-CN" sz="1400" b="1">
                <a:solidFill>
                  <a:schemeClr val="accent1"/>
                </a:solidFill>
              </a:rPr>
              <a:t>০ </a:t>
            </a:r>
            <a:r>
              <a:rPr lang="zh-CN" sz="1400" b="1"/>
              <a:t>Docker</a:t>
            </a:r>
          </a:p>
        </p:txBody>
      </p:sp>
      <p:pic>
        <p:nvPicPr>
          <p:cNvPr id="89" name="Shape 89"/>
          <p:cNvPicPr preferRelativeResize="0"/>
          <p:nvPr/>
        </p:nvPicPr>
        <p:blipFill>
          <a:blip r:embed="rId4">
            <a:alphaModFix/>
          </a:blip>
          <a:stretch>
            <a:fillRect/>
          </a:stretch>
        </p:blipFill>
        <p:spPr>
          <a:xfrm>
            <a:off x="4929571" y="1723021"/>
            <a:ext cx="4047316" cy="2749499"/>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a:stretch/>
        </p:blipFill>
        <p:spPr>
          <a:xfrm>
            <a:off x="1423339" y="150312"/>
            <a:ext cx="5293518" cy="1471612"/>
          </a:xfrm>
          <a:prstGeom prst="rect">
            <a:avLst/>
          </a:prstGeom>
          <a:noFill/>
          <a:ln>
            <a:noFill/>
          </a:ln>
        </p:spPr>
      </p:pic>
      <p:pic>
        <p:nvPicPr>
          <p:cNvPr id="271" name="Shape 271"/>
          <p:cNvPicPr preferRelativeResize="0"/>
          <p:nvPr/>
        </p:nvPicPr>
        <p:blipFill rotWithShape="1">
          <a:blip r:embed="rId4">
            <a:alphaModFix/>
          </a:blip>
          <a:srcRect/>
          <a:stretch/>
        </p:blipFill>
        <p:spPr>
          <a:xfrm>
            <a:off x="238972" y="1621926"/>
            <a:ext cx="3450497" cy="3521574"/>
          </a:xfrm>
          <a:prstGeom prst="rect">
            <a:avLst/>
          </a:prstGeom>
          <a:noFill/>
          <a:ln>
            <a:noFill/>
          </a:ln>
        </p:spPr>
      </p:pic>
      <p:pic>
        <p:nvPicPr>
          <p:cNvPr id="272" name="Shape 272"/>
          <p:cNvPicPr preferRelativeResize="0"/>
          <p:nvPr/>
        </p:nvPicPr>
        <p:blipFill rotWithShape="1">
          <a:blip r:embed="rId5">
            <a:alphaModFix/>
          </a:blip>
          <a:srcRect/>
          <a:stretch/>
        </p:blipFill>
        <p:spPr>
          <a:xfrm>
            <a:off x="4577304" y="1812343"/>
            <a:ext cx="4279106" cy="2350293"/>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Shape 277"/>
          <p:cNvPicPr preferRelativeResize="0"/>
          <p:nvPr/>
        </p:nvPicPr>
        <p:blipFill rotWithShape="1">
          <a:blip r:embed="rId3">
            <a:alphaModFix/>
          </a:blip>
          <a:srcRect/>
          <a:stretch/>
        </p:blipFill>
        <p:spPr>
          <a:xfrm>
            <a:off x="578741" y="290323"/>
            <a:ext cx="3050381" cy="1243012"/>
          </a:xfrm>
          <a:prstGeom prst="rect">
            <a:avLst/>
          </a:prstGeom>
          <a:noFill/>
          <a:ln>
            <a:noFill/>
          </a:ln>
        </p:spPr>
      </p:pic>
      <p:pic>
        <p:nvPicPr>
          <p:cNvPr id="278" name="Shape 278"/>
          <p:cNvPicPr preferRelativeResize="0"/>
          <p:nvPr/>
        </p:nvPicPr>
        <p:blipFill rotWithShape="1">
          <a:blip r:embed="rId4">
            <a:alphaModFix/>
          </a:blip>
          <a:srcRect/>
          <a:stretch/>
        </p:blipFill>
        <p:spPr>
          <a:xfrm>
            <a:off x="4622324" y="290323"/>
            <a:ext cx="3564731" cy="1228725"/>
          </a:xfrm>
          <a:prstGeom prst="rect">
            <a:avLst/>
          </a:prstGeom>
          <a:noFill/>
          <a:ln>
            <a:noFill/>
          </a:ln>
        </p:spPr>
      </p:pic>
      <p:pic>
        <p:nvPicPr>
          <p:cNvPr id="279" name="Shape 279"/>
          <p:cNvPicPr preferRelativeResize="0"/>
          <p:nvPr/>
        </p:nvPicPr>
        <p:blipFill rotWithShape="1">
          <a:blip r:embed="rId5">
            <a:alphaModFix/>
          </a:blip>
          <a:srcRect/>
          <a:stretch/>
        </p:blipFill>
        <p:spPr>
          <a:xfrm>
            <a:off x="825200" y="2455978"/>
            <a:ext cx="2557462" cy="1900237"/>
          </a:xfrm>
          <a:prstGeom prst="rect">
            <a:avLst/>
          </a:prstGeom>
          <a:noFill/>
          <a:ln>
            <a:noFill/>
          </a:ln>
        </p:spPr>
      </p:pic>
      <p:pic>
        <p:nvPicPr>
          <p:cNvPr id="280" name="Shape 280"/>
          <p:cNvPicPr preferRelativeResize="0"/>
          <p:nvPr/>
        </p:nvPicPr>
        <p:blipFill rotWithShape="1">
          <a:blip r:embed="rId6">
            <a:alphaModFix/>
          </a:blip>
          <a:srcRect/>
          <a:stretch/>
        </p:blipFill>
        <p:spPr>
          <a:xfrm>
            <a:off x="3890409" y="2605365"/>
            <a:ext cx="4714874" cy="188594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Shape 285"/>
          <p:cNvPicPr preferRelativeResize="0"/>
          <p:nvPr/>
        </p:nvPicPr>
        <p:blipFill rotWithShape="1">
          <a:blip r:embed="rId3">
            <a:alphaModFix/>
          </a:blip>
          <a:srcRect/>
          <a:stretch/>
        </p:blipFill>
        <p:spPr>
          <a:xfrm>
            <a:off x="1405284" y="724529"/>
            <a:ext cx="5772149" cy="2278856"/>
          </a:xfrm>
          <a:prstGeom prst="rect">
            <a:avLst/>
          </a:prstGeom>
          <a:noFill/>
          <a:ln>
            <a:noFill/>
          </a:ln>
        </p:spPr>
      </p:pic>
      <p:pic>
        <p:nvPicPr>
          <p:cNvPr id="286" name="Shape 286"/>
          <p:cNvPicPr preferRelativeResize="0"/>
          <p:nvPr/>
        </p:nvPicPr>
        <p:blipFill rotWithShape="1">
          <a:blip r:embed="rId4">
            <a:alphaModFix/>
          </a:blip>
          <a:srcRect/>
          <a:stretch/>
        </p:blipFill>
        <p:spPr>
          <a:xfrm>
            <a:off x="1795145" y="3387272"/>
            <a:ext cx="4529137" cy="1300162"/>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628650" y="273843"/>
            <a:ext cx="7886700" cy="994200"/>
          </a:xfrm>
          <a:prstGeom prst="rect">
            <a:avLst/>
          </a:prstGeom>
        </p:spPr>
        <p:txBody>
          <a:bodyPr lIns="68575" tIns="68575" rIns="68575" bIns="68575" anchor="ctr" anchorCtr="0">
            <a:noAutofit/>
          </a:bodyPr>
          <a:lstStyle/>
          <a:p>
            <a:pPr lvl="0">
              <a:lnSpc>
                <a:spcPct val="115000"/>
              </a:lnSpc>
              <a:spcBef>
                <a:spcPts val="0"/>
              </a:spcBef>
              <a:buNone/>
            </a:pPr>
            <a:r>
              <a:rPr lang="zh-CN" sz="3600">
                <a:solidFill>
                  <a:schemeClr val="accent1"/>
                </a:solidFill>
              </a:rPr>
              <a:t>Template Pattern</a:t>
            </a:r>
          </a:p>
          <a:p>
            <a:pPr lvl="0" rtl="0">
              <a:spcBef>
                <a:spcPts val="0"/>
              </a:spcBef>
              <a:buNone/>
            </a:pPr>
            <a:endParaRPr sz="3600">
              <a:solidFill>
                <a:srgbClr val="000000"/>
              </a:solidFill>
            </a:endParaRPr>
          </a:p>
        </p:txBody>
      </p:sp>
      <p:sp>
        <p:nvSpPr>
          <p:cNvPr id="292" name="Shape 292"/>
          <p:cNvSpPr txBox="1">
            <a:spLocks noGrp="1"/>
          </p:cNvSpPr>
          <p:nvPr>
            <p:ph type="body" idx="1"/>
          </p:nvPr>
        </p:nvSpPr>
        <p:spPr>
          <a:xfrm>
            <a:off x="628650" y="1369225"/>
            <a:ext cx="7886700" cy="3459000"/>
          </a:xfrm>
          <a:prstGeom prst="rect">
            <a:avLst/>
          </a:prstGeom>
          <a:ln w="28575" cap="flat" cmpd="sng">
            <a:solidFill>
              <a:schemeClr val="accent3"/>
            </a:solidFill>
            <a:prstDash val="solid"/>
            <a:round/>
            <a:headEnd type="none" w="med" len="med"/>
            <a:tailEnd type="none" w="med" len="med"/>
          </a:ln>
        </p:spPr>
        <p:txBody>
          <a:bodyPr lIns="68575" tIns="68575" rIns="68575" bIns="68575" anchor="t" anchorCtr="0">
            <a:noAutofit/>
          </a:bodyPr>
          <a:lstStyle/>
          <a:p>
            <a:pPr marL="457200" lvl="0" indent="-381000">
              <a:lnSpc>
                <a:spcPct val="115000"/>
              </a:lnSpc>
              <a:spcBef>
                <a:spcPts val="0"/>
              </a:spcBef>
              <a:spcAft>
                <a:spcPts val="0"/>
              </a:spcAft>
              <a:buClr>
                <a:srgbClr val="000000"/>
              </a:buClr>
              <a:buSzPct val="100000"/>
            </a:pPr>
            <a:r>
              <a:rPr lang="zh-CN" sz="2400">
                <a:solidFill>
                  <a:srgbClr val="000000"/>
                </a:solidFill>
              </a:rPr>
              <a:t>Template Pattern is to use an abstract class to expose defined ways to execute its method. It  has an concrete template method and several abstract methods. Those abstract methods are overridden in its subclasses.</a:t>
            </a:r>
          </a:p>
          <a:p>
            <a:pPr lvl="0" rtl="0">
              <a:spcBef>
                <a:spcPts val="0"/>
              </a:spcBef>
              <a:buNone/>
            </a:pPr>
            <a:endParaRPr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70226" y="123351"/>
            <a:ext cx="7053525" cy="1050300"/>
          </a:xfrm>
          <a:prstGeom prst="rect">
            <a:avLst/>
          </a:prstGeom>
          <a:noFill/>
          <a:ln>
            <a:noFill/>
          </a:ln>
        </p:spPr>
        <p:txBody>
          <a:bodyPr lIns="68575" tIns="68575" rIns="68575" bIns="68575" anchor="t" anchorCtr="0">
            <a:noAutofit/>
          </a:bodyPr>
          <a:lstStyle/>
          <a:p>
            <a:pPr marL="0" marR="0" lvl="0" indent="0" algn="l" rtl="0">
              <a:lnSpc>
                <a:spcPct val="90000"/>
              </a:lnSpc>
              <a:spcBef>
                <a:spcPts val="0"/>
              </a:spcBef>
              <a:buClr>
                <a:schemeClr val="dk1"/>
              </a:buClr>
              <a:buSzPct val="25000"/>
              <a:buFont typeface="Calibri"/>
              <a:buNone/>
            </a:pPr>
            <a:r>
              <a:rPr lang="zh-CN" sz="3300" b="0" i="0" u="none" strike="noStrike" cap="none">
                <a:solidFill>
                  <a:schemeClr val="accent1"/>
                </a:solidFill>
                <a:latin typeface="Calibri"/>
                <a:ea typeface="Calibri"/>
                <a:cs typeface="Calibri"/>
                <a:sym typeface="Calibri"/>
              </a:rPr>
              <a:t>Template</a:t>
            </a:r>
            <a:br>
              <a:rPr lang="zh-CN" sz="3300" b="0" i="0" u="none" strike="noStrike" cap="none">
                <a:solidFill>
                  <a:schemeClr val="accent1"/>
                </a:solidFill>
                <a:latin typeface="Calibri"/>
                <a:ea typeface="Calibri"/>
                <a:cs typeface="Calibri"/>
                <a:sym typeface="Calibri"/>
              </a:rPr>
            </a:br>
            <a:r>
              <a:rPr lang="zh-CN" sz="3300" b="0" i="0" u="none" strike="noStrike" cap="none">
                <a:solidFill>
                  <a:schemeClr val="accent1"/>
                </a:solidFill>
                <a:latin typeface="Calibri"/>
                <a:ea typeface="Calibri"/>
                <a:cs typeface="Calibri"/>
                <a:sym typeface="Calibri"/>
              </a:rPr>
              <a:t>Pattern</a:t>
            </a:r>
          </a:p>
        </p:txBody>
      </p:sp>
      <p:pic>
        <p:nvPicPr>
          <p:cNvPr id="298" name="Shape 298"/>
          <p:cNvPicPr preferRelativeResize="0"/>
          <p:nvPr/>
        </p:nvPicPr>
        <p:blipFill>
          <a:blip r:embed="rId3">
            <a:alphaModFix/>
          </a:blip>
          <a:stretch>
            <a:fillRect/>
          </a:stretch>
        </p:blipFill>
        <p:spPr>
          <a:xfrm>
            <a:off x="1885599" y="438950"/>
            <a:ext cx="5925699" cy="4704549"/>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Shape 303"/>
          <p:cNvPicPr preferRelativeResize="0"/>
          <p:nvPr/>
        </p:nvPicPr>
        <p:blipFill rotWithShape="1">
          <a:blip r:embed="rId3">
            <a:alphaModFix/>
          </a:blip>
          <a:srcRect/>
          <a:stretch/>
        </p:blipFill>
        <p:spPr>
          <a:xfrm>
            <a:off x="189362" y="107796"/>
            <a:ext cx="4149182" cy="2894054"/>
          </a:xfrm>
          <a:prstGeom prst="rect">
            <a:avLst/>
          </a:prstGeom>
          <a:noFill/>
          <a:ln>
            <a:noFill/>
          </a:ln>
        </p:spPr>
      </p:pic>
      <p:pic>
        <p:nvPicPr>
          <p:cNvPr id="304" name="Shape 304"/>
          <p:cNvPicPr preferRelativeResize="0"/>
          <p:nvPr/>
        </p:nvPicPr>
        <p:blipFill rotWithShape="1">
          <a:blip r:embed="rId4">
            <a:alphaModFix/>
          </a:blip>
          <a:srcRect/>
          <a:stretch/>
        </p:blipFill>
        <p:spPr>
          <a:xfrm>
            <a:off x="4500348" y="394381"/>
            <a:ext cx="4679156" cy="2607468"/>
          </a:xfrm>
          <a:prstGeom prst="rect">
            <a:avLst/>
          </a:prstGeom>
          <a:noFill/>
          <a:ln>
            <a:noFill/>
          </a:ln>
        </p:spPr>
      </p:pic>
      <p:pic>
        <p:nvPicPr>
          <p:cNvPr id="305" name="Shape 305"/>
          <p:cNvPicPr preferRelativeResize="0"/>
          <p:nvPr/>
        </p:nvPicPr>
        <p:blipFill rotWithShape="1">
          <a:blip r:embed="rId5">
            <a:alphaModFix/>
          </a:blip>
          <a:srcRect/>
          <a:stretch/>
        </p:blipFill>
        <p:spPr>
          <a:xfrm>
            <a:off x="536740" y="3247420"/>
            <a:ext cx="6657975" cy="1578768"/>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rtl="0">
              <a:spcBef>
                <a:spcPts val="0"/>
              </a:spcBef>
              <a:buNone/>
            </a:pPr>
            <a:r>
              <a:rPr lang="zh-CN" i="1"/>
              <a:t>Thank you!</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372975"/>
            <a:ext cx="8520600" cy="707400"/>
          </a:xfrm>
          <a:prstGeom prst="rect">
            <a:avLst/>
          </a:prstGeom>
        </p:spPr>
        <p:txBody>
          <a:bodyPr lIns="91425" tIns="91425" rIns="91425" bIns="91425" anchor="t" anchorCtr="0">
            <a:noAutofit/>
          </a:bodyPr>
          <a:lstStyle/>
          <a:p>
            <a:pPr lvl="0">
              <a:spcBef>
                <a:spcPts val="0"/>
              </a:spcBef>
              <a:buNone/>
            </a:pPr>
            <a:r>
              <a:rPr lang="zh-CN"/>
              <a:t>Design Patterns Implemented</a:t>
            </a:r>
          </a:p>
        </p:txBody>
      </p:sp>
      <p:sp>
        <p:nvSpPr>
          <p:cNvPr id="95" name="Shape 95"/>
          <p:cNvSpPr txBox="1">
            <a:spLocks noGrp="1"/>
          </p:cNvSpPr>
          <p:nvPr>
            <p:ph type="body" idx="1"/>
          </p:nvPr>
        </p:nvSpPr>
        <p:spPr>
          <a:xfrm>
            <a:off x="437825" y="1377625"/>
            <a:ext cx="8520600" cy="3221700"/>
          </a:xfrm>
          <a:prstGeom prst="rect">
            <a:avLst/>
          </a:prstGeom>
        </p:spPr>
        <p:txBody>
          <a:bodyPr lIns="91425" tIns="91425" rIns="91425" bIns="91425" anchor="t" anchorCtr="0">
            <a:noAutofit/>
          </a:bodyPr>
          <a:lstStyle/>
          <a:p>
            <a:pPr lvl="0" rtl="0">
              <a:lnSpc>
                <a:spcPct val="100000"/>
              </a:lnSpc>
              <a:spcBef>
                <a:spcPts val="0"/>
              </a:spcBef>
              <a:spcAft>
                <a:spcPts val="800"/>
              </a:spcAft>
              <a:buNone/>
            </a:pPr>
            <a:r>
              <a:rPr lang="zh-CN" dirty="0">
                <a:solidFill>
                  <a:schemeClr val="accent1"/>
                </a:solidFill>
              </a:rPr>
              <a:t>০ </a:t>
            </a:r>
            <a:r>
              <a:rPr lang="zh-CN" dirty="0"/>
              <a:t>State Pattern					</a:t>
            </a:r>
            <a:r>
              <a:rPr lang="zh-CN" dirty="0">
                <a:solidFill>
                  <a:schemeClr val="accent1"/>
                </a:solidFill>
              </a:rPr>
              <a:t>০ </a:t>
            </a:r>
            <a:r>
              <a:rPr lang="zh-CN" dirty="0"/>
              <a:t>Composite Pattern</a:t>
            </a:r>
          </a:p>
          <a:p>
            <a:pPr lvl="0" rtl="0">
              <a:lnSpc>
                <a:spcPct val="100000"/>
              </a:lnSpc>
              <a:spcBef>
                <a:spcPts val="0"/>
              </a:spcBef>
              <a:spcAft>
                <a:spcPts val="800"/>
              </a:spcAft>
              <a:buNone/>
            </a:pPr>
            <a:endParaRPr dirty="0"/>
          </a:p>
          <a:p>
            <a:pPr lvl="0" rtl="0">
              <a:lnSpc>
                <a:spcPct val="100000"/>
              </a:lnSpc>
              <a:spcBef>
                <a:spcPts val="0"/>
              </a:spcBef>
              <a:spcAft>
                <a:spcPts val="800"/>
              </a:spcAft>
              <a:buNone/>
            </a:pPr>
            <a:r>
              <a:rPr lang="zh-CN" dirty="0">
                <a:solidFill>
                  <a:schemeClr val="accent1"/>
                </a:solidFill>
              </a:rPr>
              <a:t>০ </a:t>
            </a:r>
            <a:r>
              <a:rPr lang="zh-CN" dirty="0"/>
              <a:t>Iterator Pattern				</a:t>
            </a:r>
            <a:r>
              <a:rPr lang="en-US" altLang="zh-CN" dirty="0" smtClean="0"/>
              <a:t>                </a:t>
            </a:r>
            <a:r>
              <a:rPr lang="zh-CN" dirty="0" smtClean="0">
                <a:solidFill>
                  <a:schemeClr val="accent1"/>
                </a:solidFill>
              </a:rPr>
              <a:t>০ </a:t>
            </a:r>
            <a:r>
              <a:rPr lang="zh-CN" dirty="0"/>
              <a:t>Facade Pattern</a:t>
            </a:r>
          </a:p>
          <a:p>
            <a:pPr lvl="0" rtl="0">
              <a:lnSpc>
                <a:spcPct val="100000"/>
              </a:lnSpc>
              <a:spcBef>
                <a:spcPts val="0"/>
              </a:spcBef>
              <a:spcAft>
                <a:spcPts val="800"/>
              </a:spcAft>
              <a:buNone/>
            </a:pPr>
            <a:endParaRPr dirty="0"/>
          </a:p>
          <a:p>
            <a:pPr lvl="0" rtl="0">
              <a:lnSpc>
                <a:spcPct val="100000"/>
              </a:lnSpc>
              <a:spcBef>
                <a:spcPts val="0"/>
              </a:spcBef>
              <a:spcAft>
                <a:spcPts val="800"/>
              </a:spcAft>
              <a:buNone/>
            </a:pPr>
            <a:r>
              <a:rPr lang="zh-CN" dirty="0">
                <a:solidFill>
                  <a:schemeClr val="accent1"/>
                </a:solidFill>
              </a:rPr>
              <a:t>০ </a:t>
            </a:r>
            <a:r>
              <a:rPr lang="zh-CN" dirty="0"/>
              <a:t>Builder Pattern					</a:t>
            </a:r>
            <a:r>
              <a:rPr lang="zh-CN" dirty="0">
                <a:solidFill>
                  <a:schemeClr val="accent1"/>
                </a:solidFill>
              </a:rPr>
              <a:t>০ </a:t>
            </a:r>
            <a:r>
              <a:rPr lang="zh-CN" dirty="0"/>
              <a:t>Template Pattern</a:t>
            </a:r>
          </a:p>
          <a:p>
            <a:pPr marL="0" lvl="0" indent="0" rtl="0">
              <a:lnSpc>
                <a:spcPct val="100000"/>
              </a:lnSpc>
              <a:spcBef>
                <a:spcPts val="0"/>
              </a:spcBef>
              <a:spcAft>
                <a:spcPts val="800"/>
              </a:spcAft>
              <a:buNone/>
            </a:pPr>
            <a:endParaRPr dirty="0"/>
          </a:p>
          <a:p>
            <a:pPr lvl="0" rtl="0">
              <a:lnSpc>
                <a:spcPct val="100000"/>
              </a:lnSpc>
              <a:spcBef>
                <a:spcPts val="0"/>
              </a:spcBef>
              <a:spcAft>
                <a:spcPts val="800"/>
              </a:spcAft>
              <a:buNone/>
            </a:pPr>
            <a:r>
              <a:rPr lang="zh-CN" dirty="0">
                <a:solidFill>
                  <a:schemeClr val="accent1"/>
                </a:solidFill>
              </a:rPr>
              <a:t>০ </a:t>
            </a:r>
            <a:r>
              <a:rPr lang="zh-CN" dirty="0"/>
              <a:t>Adapter Pattern				</a:t>
            </a:r>
            <a:r>
              <a:rPr lang="zh-CN" dirty="0">
                <a:solidFill>
                  <a:schemeClr val="accent1"/>
                </a:solidFill>
              </a:rPr>
              <a:t>০ </a:t>
            </a:r>
            <a:r>
              <a:rPr lang="zh-CN" dirty="0"/>
              <a:t>Abstract Facotry Pattern</a:t>
            </a:r>
          </a:p>
          <a:p>
            <a:pPr lvl="0" rtl="0">
              <a:lnSpc>
                <a:spcPct val="100000"/>
              </a:lnSpc>
              <a:spcBef>
                <a:spcPts val="0"/>
              </a:spcBef>
              <a:spcAft>
                <a:spcPts val="800"/>
              </a:spcAft>
              <a:buNone/>
            </a:pPr>
            <a:endParaRPr sz="14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19825" y="120750"/>
            <a:ext cx="8520600" cy="707400"/>
          </a:xfrm>
          <a:prstGeom prst="rect">
            <a:avLst/>
          </a:prstGeom>
        </p:spPr>
        <p:txBody>
          <a:bodyPr lIns="91425" tIns="91425" rIns="91425" bIns="91425" anchor="t" anchorCtr="0">
            <a:noAutofit/>
          </a:bodyPr>
          <a:lstStyle/>
          <a:p>
            <a:pPr lvl="0">
              <a:spcBef>
                <a:spcPts val="0"/>
              </a:spcBef>
              <a:buNone/>
            </a:pPr>
            <a:r>
              <a:rPr lang="zh-CN"/>
              <a:t>State Pattern</a:t>
            </a:r>
          </a:p>
        </p:txBody>
      </p:sp>
      <p:sp>
        <p:nvSpPr>
          <p:cNvPr id="101" name="Shape 101"/>
          <p:cNvSpPr txBox="1">
            <a:spLocks noGrp="1"/>
          </p:cNvSpPr>
          <p:nvPr>
            <p:ph type="body" idx="1"/>
          </p:nvPr>
        </p:nvSpPr>
        <p:spPr>
          <a:xfrm>
            <a:off x="311700" y="828150"/>
            <a:ext cx="8520600" cy="3967200"/>
          </a:xfrm>
          <a:prstGeom prst="rect">
            <a:avLst/>
          </a:prstGeom>
        </p:spPr>
        <p:txBody>
          <a:bodyPr lIns="91425" tIns="91425" rIns="91425" bIns="91425" anchor="t" anchorCtr="0">
            <a:noAutofit/>
          </a:bodyPr>
          <a:lstStyle/>
          <a:p>
            <a:pPr lvl="0" rtl="0">
              <a:lnSpc>
                <a:spcPct val="100000"/>
              </a:lnSpc>
              <a:spcBef>
                <a:spcPts val="0"/>
              </a:spcBef>
              <a:spcAft>
                <a:spcPts val="800"/>
              </a:spcAft>
              <a:buNone/>
            </a:pPr>
            <a:r>
              <a:rPr lang="zh-CN" sz="1400">
                <a:solidFill>
                  <a:schemeClr val="accent1"/>
                </a:solidFill>
              </a:rPr>
              <a:t>০ </a:t>
            </a:r>
            <a:r>
              <a:rPr lang="zh-CN" sz="1400" b="1"/>
              <a:t>Intent</a:t>
            </a:r>
          </a:p>
          <a:p>
            <a:pPr lvl="0" indent="457200" rtl="0">
              <a:lnSpc>
                <a:spcPct val="100000"/>
              </a:lnSpc>
              <a:spcBef>
                <a:spcPts val="0"/>
              </a:spcBef>
              <a:spcAft>
                <a:spcPts val="800"/>
              </a:spcAft>
              <a:buNone/>
            </a:pPr>
            <a:r>
              <a:rPr lang="zh-CN" sz="1400"/>
              <a:t>Allow an object to alter its behavior when its internal state changes.</a:t>
            </a:r>
          </a:p>
          <a:p>
            <a:pPr lvl="0" indent="457200" rtl="0">
              <a:lnSpc>
                <a:spcPct val="100000"/>
              </a:lnSpc>
              <a:spcBef>
                <a:spcPts val="0"/>
              </a:spcBef>
              <a:spcAft>
                <a:spcPts val="800"/>
              </a:spcAft>
              <a:buNone/>
            </a:pPr>
            <a:r>
              <a:rPr lang="zh-CN" sz="1400"/>
              <a:t>A state machine</a:t>
            </a:r>
          </a:p>
          <a:p>
            <a:pPr lvl="0" indent="457200">
              <a:lnSpc>
                <a:spcPct val="100000"/>
              </a:lnSpc>
              <a:spcBef>
                <a:spcPts val="0"/>
              </a:spcBef>
              <a:spcAft>
                <a:spcPts val="800"/>
              </a:spcAft>
              <a:buNone/>
            </a:pPr>
            <a:endParaRPr sz="1400"/>
          </a:p>
          <a:p>
            <a:pPr lvl="0" rtl="0">
              <a:lnSpc>
                <a:spcPct val="100000"/>
              </a:lnSpc>
              <a:spcBef>
                <a:spcPts val="0"/>
              </a:spcBef>
              <a:spcAft>
                <a:spcPts val="800"/>
              </a:spcAft>
              <a:buNone/>
            </a:pPr>
            <a:r>
              <a:rPr lang="zh-CN" sz="1400">
                <a:solidFill>
                  <a:schemeClr val="accent1"/>
                </a:solidFill>
              </a:rPr>
              <a:t>০ </a:t>
            </a:r>
            <a:r>
              <a:rPr lang="zh-CN" sz="1400" b="1"/>
              <a:t>Scenario</a:t>
            </a:r>
          </a:p>
          <a:p>
            <a:pPr lvl="0" indent="457200" rtl="0">
              <a:lnSpc>
                <a:spcPct val="100000"/>
              </a:lnSpc>
              <a:spcBef>
                <a:spcPts val="0"/>
              </a:spcBef>
              <a:spcAft>
                <a:spcPts val="800"/>
              </a:spcAft>
              <a:buNone/>
            </a:pPr>
            <a:r>
              <a:rPr lang="zh-CN" sz="1400"/>
              <a:t>The behavior of an object depends on its state. The behavior need to change according to the run-time state. In common cases, the object may have numerous states.</a:t>
            </a:r>
          </a:p>
          <a:p>
            <a:pPr lvl="0" indent="457200">
              <a:lnSpc>
                <a:spcPct val="100000"/>
              </a:lnSpc>
              <a:spcBef>
                <a:spcPts val="0"/>
              </a:spcBef>
              <a:spcAft>
                <a:spcPts val="800"/>
              </a:spcAft>
              <a:buNone/>
            </a:pPr>
            <a:endParaRPr sz="1400"/>
          </a:p>
          <a:p>
            <a:pPr lvl="0" rtl="0">
              <a:lnSpc>
                <a:spcPct val="100000"/>
              </a:lnSpc>
              <a:spcBef>
                <a:spcPts val="0"/>
              </a:spcBef>
              <a:spcAft>
                <a:spcPts val="800"/>
              </a:spcAft>
              <a:buNone/>
            </a:pPr>
            <a:r>
              <a:rPr lang="zh-CN" sz="1400">
                <a:solidFill>
                  <a:schemeClr val="accent1"/>
                </a:solidFill>
              </a:rPr>
              <a:t>০ </a:t>
            </a:r>
            <a:r>
              <a:rPr lang="zh-CN" sz="1400" b="1"/>
              <a:t>Advantages</a:t>
            </a:r>
          </a:p>
          <a:p>
            <a:pPr lvl="0" indent="457200" rtl="0">
              <a:lnSpc>
                <a:spcPct val="100000"/>
              </a:lnSpc>
              <a:spcBef>
                <a:spcPts val="0"/>
              </a:spcBef>
              <a:spcAft>
                <a:spcPts val="800"/>
              </a:spcAft>
              <a:buNone/>
            </a:pPr>
            <a:r>
              <a:rPr lang="zh-CN" sz="1400"/>
              <a:t>A set of clearly separate State subclasses with different business logic</a:t>
            </a:r>
          </a:p>
          <a:p>
            <a:pPr lvl="0" indent="457200">
              <a:lnSpc>
                <a:spcPct val="100000"/>
              </a:lnSpc>
              <a:spcBef>
                <a:spcPts val="0"/>
              </a:spcBef>
              <a:spcAft>
                <a:spcPts val="800"/>
              </a:spcAft>
              <a:buNone/>
            </a:pPr>
            <a:endParaRPr sz="1400"/>
          </a:p>
          <a:p>
            <a:pPr lvl="0" rtl="0">
              <a:lnSpc>
                <a:spcPct val="100000"/>
              </a:lnSpc>
              <a:spcBef>
                <a:spcPts val="0"/>
              </a:spcBef>
              <a:spcAft>
                <a:spcPts val="800"/>
              </a:spcAft>
              <a:buNone/>
            </a:pPr>
            <a:r>
              <a:rPr lang="zh-CN" sz="1400">
                <a:solidFill>
                  <a:schemeClr val="accent1"/>
                </a:solidFill>
              </a:rPr>
              <a:t>০</a:t>
            </a:r>
            <a:r>
              <a:rPr lang="zh-CN" sz="1400" b="1">
                <a:solidFill>
                  <a:schemeClr val="accent1"/>
                </a:solidFill>
              </a:rPr>
              <a:t> </a:t>
            </a:r>
            <a:r>
              <a:rPr lang="zh-CN" sz="1400" b="1"/>
              <a:t>Disadvantages</a:t>
            </a:r>
          </a:p>
          <a:p>
            <a:pPr lvl="0" indent="457200">
              <a:lnSpc>
                <a:spcPct val="100000"/>
              </a:lnSpc>
              <a:spcBef>
                <a:spcPts val="0"/>
              </a:spcBef>
              <a:spcAft>
                <a:spcPts val="800"/>
              </a:spcAft>
              <a:buNone/>
            </a:pPr>
            <a:r>
              <a:rPr lang="zh-CN" sz="1400"/>
              <a:t>Result in a large number of State classes and increase the complexity of the program.</a:t>
            </a:r>
          </a:p>
          <a:p>
            <a:pPr lvl="0">
              <a:lnSpc>
                <a:spcPct val="100000"/>
              </a:lnSpc>
              <a:spcBef>
                <a:spcPts val="0"/>
              </a:spcBef>
              <a:spcAft>
                <a:spcPts val="800"/>
              </a:spcAft>
              <a:buNone/>
            </a:pPr>
            <a:endParaRPr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91850" y="301850"/>
            <a:ext cx="1480800" cy="2812200"/>
          </a:xfrm>
          <a:prstGeom prst="rect">
            <a:avLst/>
          </a:prstGeom>
        </p:spPr>
        <p:txBody>
          <a:bodyPr lIns="91425" tIns="91425" rIns="91425" bIns="91425" anchor="t" anchorCtr="0">
            <a:noAutofit/>
          </a:bodyPr>
          <a:lstStyle/>
          <a:p>
            <a:pPr lvl="0">
              <a:spcBef>
                <a:spcPts val="0"/>
              </a:spcBef>
              <a:buNone/>
            </a:pPr>
            <a:r>
              <a:rPr lang="zh-CN" sz="3000"/>
              <a:t>State Pattern UML</a:t>
            </a:r>
          </a:p>
        </p:txBody>
      </p:sp>
      <p:pic>
        <p:nvPicPr>
          <p:cNvPr id="107" name="Shape 107"/>
          <p:cNvPicPr preferRelativeResize="0"/>
          <p:nvPr/>
        </p:nvPicPr>
        <p:blipFill>
          <a:blip r:embed="rId3">
            <a:alphaModFix/>
          </a:blip>
          <a:stretch>
            <a:fillRect/>
          </a:stretch>
        </p:blipFill>
        <p:spPr>
          <a:xfrm>
            <a:off x="2342000" y="301862"/>
            <a:ext cx="6377650" cy="4539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47725" y="229775"/>
            <a:ext cx="2805000" cy="766500"/>
          </a:xfrm>
          <a:prstGeom prst="rect">
            <a:avLst/>
          </a:prstGeom>
        </p:spPr>
        <p:txBody>
          <a:bodyPr lIns="91425" tIns="91425" rIns="91425" bIns="91425" anchor="t" anchorCtr="0">
            <a:noAutofit/>
          </a:bodyPr>
          <a:lstStyle/>
          <a:p>
            <a:pPr lvl="0" rtl="0">
              <a:spcBef>
                <a:spcPts val="0"/>
              </a:spcBef>
              <a:buNone/>
            </a:pPr>
            <a:r>
              <a:rPr lang="zh-CN" sz="3000"/>
              <a:t>State Pattern Code</a:t>
            </a:r>
          </a:p>
          <a:p>
            <a:pPr lvl="0" rtl="0">
              <a:spcBef>
                <a:spcPts val="0"/>
              </a:spcBef>
              <a:buNone/>
            </a:pPr>
            <a:endParaRPr sz="3000"/>
          </a:p>
        </p:txBody>
      </p:sp>
      <p:pic>
        <p:nvPicPr>
          <p:cNvPr id="113" name="Shape 113"/>
          <p:cNvPicPr preferRelativeResize="0"/>
          <p:nvPr/>
        </p:nvPicPr>
        <p:blipFill>
          <a:blip r:embed="rId3">
            <a:alphaModFix/>
          </a:blip>
          <a:stretch>
            <a:fillRect/>
          </a:stretch>
        </p:blipFill>
        <p:spPr>
          <a:xfrm>
            <a:off x="347722" y="865712"/>
            <a:ext cx="2992799" cy="3866500"/>
          </a:xfrm>
          <a:prstGeom prst="rect">
            <a:avLst/>
          </a:prstGeom>
          <a:noFill/>
          <a:ln>
            <a:noFill/>
          </a:ln>
        </p:spPr>
      </p:pic>
      <p:pic>
        <p:nvPicPr>
          <p:cNvPr id="114" name="Shape 114"/>
          <p:cNvPicPr preferRelativeResize="0"/>
          <p:nvPr/>
        </p:nvPicPr>
        <p:blipFill>
          <a:blip r:embed="rId4">
            <a:alphaModFix/>
          </a:blip>
          <a:stretch>
            <a:fillRect/>
          </a:stretch>
        </p:blipFill>
        <p:spPr>
          <a:xfrm>
            <a:off x="3497800" y="865687"/>
            <a:ext cx="5439925" cy="3164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47725" y="229775"/>
            <a:ext cx="2805000" cy="766500"/>
          </a:xfrm>
          <a:prstGeom prst="rect">
            <a:avLst/>
          </a:prstGeom>
        </p:spPr>
        <p:txBody>
          <a:bodyPr lIns="91425" tIns="91425" rIns="91425" bIns="91425" anchor="t" anchorCtr="0">
            <a:noAutofit/>
          </a:bodyPr>
          <a:lstStyle/>
          <a:p>
            <a:pPr lvl="0" rtl="0">
              <a:spcBef>
                <a:spcPts val="0"/>
              </a:spcBef>
              <a:buNone/>
            </a:pPr>
            <a:r>
              <a:rPr lang="zh-CN" sz="3000"/>
              <a:t>State Pattern Code</a:t>
            </a:r>
          </a:p>
          <a:p>
            <a:pPr lvl="0" rtl="0">
              <a:spcBef>
                <a:spcPts val="0"/>
              </a:spcBef>
              <a:buNone/>
            </a:pPr>
            <a:endParaRPr sz="3000"/>
          </a:p>
        </p:txBody>
      </p:sp>
      <p:pic>
        <p:nvPicPr>
          <p:cNvPr id="120" name="Shape 120"/>
          <p:cNvPicPr preferRelativeResize="0"/>
          <p:nvPr/>
        </p:nvPicPr>
        <p:blipFill>
          <a:blip r:embed="rId3">
            <a:alphaModFix/>
          </a:blip>
          <a:stretch>
            <a:fillRect/>
          </a:stretch>
        </p:blipFill>
        <p:spPr>
          <a:xfrm>
            <a:off x="687325" y="2165300"/>
            <a:ext cx="6229350" cy="2362200"/>
          </a:xfrm>
          <a:prstGeom prst="rect">
            <a:avLst/>
          </a:prstGeom>
          <a:noFill/>
          <a:ln>
            <a:noFill/>
          </a:ln>
        </p:spPr>
      </p:pic>
      <p:pic>
        <p:nvPicPr>
          <p:cNvPr id="121" name="Shape 121"/>
          <p:cNvPicPr preferRelativeResize="0"/>
          <p:nvPr/>
        </p:nvPicPr>
        <p:blipFill>
          <a:blip r:embed="rId4">
            <a:alphaModFix/>
          </a:blip>
          <a:stretch>
            <a:fillRect/>
          </a:stretch>
        </p:blipFill>
        <p:spPr>
          <a:xfrm>
            <a:off x="687325" y="936837"/>
            <a:ext cx="3924300" cy="8858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7650" y="147775"/>
            <a:ext cx="8520600" cy="707400"/>
          </a:xfrm>
          <a:prstGeom prst="rect">
            <a:avLst/>
          </a:prstGeom>
        </p:spPr>
        <p:txBody>
          <a:bodyPr lIns="91425" tIns="91425" rIns="91425" bIns="91425" anchor="t" anchorCtr="0">
            <a:noAutofit/>
          </a:bodyPr>
          <a:lstStyle/>
          <a:p>
            <a:pPr lvl="0">
              <a:spcBef>
                <a:spcPts val="0"/>
              </a:spcBef>
              <a:buNone/>
            </a:pPr>
            <a:r>
              <a:rPr lang="zh-CN"/>
              <a:t>Iterator Pattern</a:t>
            </a:r>
          </a:p>
        </p:txBody>
      </p:sp>
      <p:sp>
        <p:nvSpPr>
          <p:cNvPr id="127" name="Shape 127"/>
          <p:cNvSpPr txBox="1">
            <a:spLocks noGrp="1"/>
          </p:cNvSpPr>
          <p:nvPr>
            <p:ph type="body" idx="1"/>
          </p:nvPr>
        </p:nvSpPr>
        <p:spPr>
          <a:xfrm>
            <a:off x="356750" y="855175"/>
            <a:ext cx="8520600" cy="3960300"/>
          </a:xfrm>
          <a:prstGeom prst="rect">
            <a:avLst/>
          </a:prstGeom>
        </p:spPr>
        <p:txBody>
          <a:bodyPr lIns="91425" tIns="91425" rIns="91425" bIns="91425" anchor="t" anchorCtr="0">
            <a:noAutofit/>
          </a:bodyPr>
          <a:lstStyle/>
          <a:p>
            <a:pPr lvl="0">
              <a:lnSpc>
                <a:spcPct val="100000"/>
              </a:lnSpc>
              <a:spcBef>
                <a:spcPts val="0"/>
              </a:spcBef>
              <a:spcAft>
                <a:spcPts val="800"/>
              </a:spcAft>
              <a:buNone/>
            </a:pPr>
            <a:r>
              <a:rPr lang="zh-CN" sz="1400">
                <a:solidFill>
                  <a:schemeClr val="accent1"/>
                </a:solidFill>
              </a:rPr>
              <a:t>০</a:t>
            </a:r>
            <a:r>
              <a:rPr lang="zh-CN" sz="1400" b="1">
                <a:solidFill>
                  <a:schemeClr val="accent1"/>
                </a:solidFill>
              </a:rPr>
              <a:t> </a:t>
            </a:r>
            <a:r>
              <a:rPr lang="zh-CN" sz="1400" b="1"/>
              <a:t>Intent </a:t>
            </a:r>
          </a:p>
          <a:p>
            <a:pPr lvl="0" indent="457200" rtl="0">
              <a:lnSpc>
                <a:spcPct val="100000"/>
              </a:lnSpc>
              <a:spcBef>
                <a:spcPts val="0"/>
              </a:spcBef>
              <a:spcAft>
                <a:spcPts val="800"/>
              </a:spcAft>
              <a:buNone/>
            </a:pPr>
            <a:r>
              <a:rPr lang="zh-CN" sz="1400"/>
              <a:t>Provide a way to access the elements of a collection sequentially without exposing its underlying representation. </a:t>
            </a:r>
          </a:p>
          <a:p>
            <a:pPr lvl="0" indent="457200" rtl="0">
              <a:lnSpc>
                <a:spcPct val="100000"/>
              </a:lnSpc>
              <a:spcBef>
                <a:spcPts val="0"/>
              </a:spcBef>
              <a:spcAft>
                <a:spcPts val="800"/>
              </a:spcAft>
              <a:buNone/>
            </a:pPr>
            <a:r>
              <a:rPr lang="zh-CN" sz="1400"/>
              <a:t>Use the iterator object to take the responsibility of traversing elements</a:t>
            </a:r>
          </a:p>
          <a:p>
            <a:pPr lvl="0" indent="457200">
              <a:lnSpc>
                <a:spcPct val="100000"/>
              </a:lnSpc>
              <a:spcBef>
                <a:spcPts val="0"/>
              </a:spcBef>
              <a:spcAft>
                <a:spcPts val="800"/>
              </a:spcAft>
              <a:buNone/>
            </a:pPr>
            <a:endParaRPr sz="1400"/>
          </a:p>
          <a:p>
            <a:pPr lvl="0">
              <a:lnSpc>
                <a:spcPct val="100000"/>
              </a:lnSpc>
              <a:spcBef>
                <a:spcPts val="0"/>
              </a:spcBef>
              <a:spcAft>
                <a:spcPts val="800"/>
              </a:spcAft>
              <a:buNone/>
            </a:pPr>
            <a:r>
              <a:rPr lang="zh-CN" sz="1400">
                <a:solidFill>
                  <a:schemeClr val="accent1"/>
                </a:solidFill>
              </a:rPr>
              <a:t>০ </a:t>
            </a:r>
            <a:r>
              <a:rPr lang="zh-CN" sz="1400" b="1"/>
              <a:t>Scenario </a:t>
            </a:r>
          </a:p>
          <a:p>
            <a:pPr lvl="0" indent="457200" rtl="0">
              <a:lnSpc>
                <a:spcPct val="100000"/>
              </a:lnSpc>
              <a:spcBef>
                <a:spcPts val="0"/>
              </a:spcBef>
              <a:spcAft>
                <a:spcPts val="800"/>
              </a:spcAft>
              <a:buNone/>
            </a:pPr>
            <a:r>
              <a:rPr lang="zh-CN" sz="1400"/>
              <a:t>Need to abstract the traversal of different data structures to simplify algorithms definition and implementation.</a:t>
            </a:r>
          </a:p>
          <a:p>
            <a:pPr lvl="0" indent="457200">
              <a:lnSpc>
                <a:spcPct val="100000"/>
              </a:lnSpc>
              <a:spcBef>
                <a:spcPts val="0"/>
              </a:spcBef>
              <a:spcAft>
                <a:spcPts val="800"/>
              </a:spcAft>
              <a:buNone/>
            </a:pPr>
            <a:endParaRPr sz="1400"/>
          </a:p>
          <a:p>
            <a:pPr lvl="0">
              <a:lnSpc>
                <a:spcPct val="100000"/>
              </a:lnSpc>
              <a:spcBef>
                <a:spcPts val="0"/>
              </a:spcBef>
              <a:spcAft>
                <a:spcPts val="800"/>
              </a:spcAft>
              <a:buNone/>
            </a:pPr>
            <a:r>
              <a:rPr lang="zh-CN" sz="1400">
                <a:solidFill>
                  <a:schemeClr val="accent1"/>
                </a:solidFill>
              </a:rPr>
              <a:t>০ </a:t>
            </a:r>
            <a:r>
              <a:rPr lang="zh-CN" sz="1400" b="1"/>
              <a:t>Advantages</a:t>
            </a:r>
            <a:r>
              <a:rPr lang="zh-CN" sz="1400"/>
              <a:t> </a:t>
            </a:r>
          </a:p>
          <a:p>
            <a:pPr lvl="0" indent="457200">
              <a:lnSpc>
                <a:spcPct val="100000"/>
              </a:lnSpc>
              <a:spcBef>
                <a:spcPts val="0"/>
              </a:spcBef>
              <a:spcAft>
                <a:spcPts val="800"/>
              </a:spcAft>
              <a:buNone/>
            </a:pPr>
            <a:r>
              <a:rPr lang="zh-CN" sz="1400"/>
              <a:t>No longer need to worry about what kind of collection is being used by algorithms. </a:t>
            </a:r>
          </a:p>
          <a:p>
            <a:pPr lvl="0" indent="457200">
              <a:lnSpc>
                <a:spcPct val="100000"/>
              </a:lnSpc>
              <a:spcBef>
                <a:spcPts val="0"/>
              </a:spcBef>
              <a:spcAft>
                <a:spcPts val="800"/>
              </a:spcAft>
              <a:buNone/>
            </a:pPr>
            <a:r>
              <a:rPr lang="zh-CN" sz="1400"/>
              <a:t>Simplify the implementation of different algorithms to reuse same iterators on different collections and to subclass the iterator in order to change its behavior. </a:t>
            </a:r>
          </a:p>
          <a:p>
            <a:pPr lvl="0">
              <a:lnSpc>
                <a:spcPct val="100000"/>
              </a:lnSpc>
              <a:spcBef>
                <a:spcPts val="0"/>
              </a:spcBef>
              <a:spcAft>
                <a:spcPts val="800"/>
              </a:spcAft>
              <a:buNone/>
            </a:pPr>
            <a:endParaRPr/>
          </a:p>
        </p:txBody>
      </p:sp>
    </p:spTree>
  </p:cSld>
  <p:clrMapOvr>
    <a:masterClrMapping/>
  </p:clrMapOvr>
  <p:transition spd="slow">
    <p:cut/>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901</Words>
  <Application>Microsoft Office PowerPoint</Application>
  <PresentationFormat>On-screen Show (16:9)</PresentationFormat>
  <Paragraphs>116</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PT Sans Narrow</vt:lpstr>
      <vt:lpstr>Calibri</vt:lpstr>
      <vt:lpstr>Open Sans</vt:lpstr>
      <vt:lpstr>宋体</vt:lpstr>
      <vt:lpstr>Arial</vt:lpstr>
      <vt:lpstr>tropic</vt:lpstr>
      <vt:lpstr>18653 Presentation</vt:lpstr>
      <vt:lpstr>Introduction</vt:lpstr>
      <vt:lpstr>Enabling Techniques</vt:lpstr>
      <vt:lpstr>Design Patterns Implemented</vt:lpstr>
      <vt:lpstr>State Pattern</vt:lpstr>
      <vt:lpstr>State Pattern UML</vt:lpstr>
      <vt:lpstr>State Pattern Code </vt:lpstr>
      <vt:lpstr>State Pattern Code </vt:lpstr>
      <vt:lpstr>Iterator Pattern</vt:lpstr>
      <vt:lpstr>Iterator Pattern UML</vt:lpstr>
      <vt:lpstr>Iterator Pattern Code</vt:lpstr>
      <vt:lpstr>Iterator Pattern Code</vt:lpstr>
      <vt:lpstr>Builder Pattern</vt:lpstr>
      <vt:lpstr>Builder Pattern UML</vt:lpstr>
      <vt:lpstr>Builder Pattern</vt:lpstr>
      <vt:lpstr>Builder Pattern </vt:lpstr>
      <vt:lpstr>Adapter Pattern</vt:lpstr>
      <vt:lpstr>Adapter Pattern UML</vt:lpstr>
      <vt:lpstr>Adapter Pattern </vt:lpstr>
      <vt:lpstr>Adapter Pattern</vt:lpstr>
      <vt:lpstr>Composite pattern</vt:lpstr>
      <vt:lpstr>Class diagram</vt:lpstr>
      <vt:lpstr>Code</vt:lpstr>
      <vt:lpstr>Facade pattern</vt:lpstr>
      <vt:lpstr>Class diagram</vt:lpstr>
      <vt:lpstr>Code</vt:lpstr>
      <vt:lpstr>Code</vt:lpstr>
      <vt:lpstr>Abstract Factory </vt:lpstr>
      <vt:lpstr>Abstract  Factory</vt:lpstr>
      <vt:lpstr>PowerPoint Presentation</vt:lpstr>
      <vt:lpstr>PowerPoint Presentation</vt:lpstr>
      <vt:lpstr>PowerPoint Presentation</vt:lpstr>
      <vt:lpstr>Template Pattern </vt:lpstr>
      <vt:lpstr>Template Pattern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18653 Presentation</dc:title>
  <cp:lastModifiedBy>Zhongao Tang</cp:lastModifiedBy>
  <cp:revision>9</cp:revision>
  <dcterms:modified xsi:type="dcterms:W3CDTF">2016-05-04T13:38:36Z</dcterms:modified>
</cp:coreProperties>
</file>