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zh-C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Design_pattern_(computer_science)" TargetMode="External"/><Relationship Id="rId4" Type="http://schemas.openxmlformats.org/officeDocument/2006/relationships/hyperlink" Target="https://en.wikipedia.org/wiki/Iterator" TargetMode="External"/><Relationship Id="rId5" Type="http://schemas.openxmlformats.org/officeDocument/2006/relationships/hyperlink" Target="https://en.wikipedia.org/wiki/Container_(data_structure)" TargetMode="External"/><Relationship Id="rId6" Type="http://schemas.openxmlformats.org/officeDocument/2006/relationships/hyperlink" Target="https://en.wikipedia.org/wiki/Algorith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zh-CN"/>
              <a:t>18653 final presentation</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zh-CN"/>
              <a:t>team 14</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zh-CN"/>
              <a:t>Flyweight Pattern</a:t>
            </a:r>
          </a:p>
        </p:txBody>
      </p:sp>
      <p:pic>
        <p:nvPicPr>
          <p:cNvPr id="113" name="Shape 113"/>
          <p:cNvPicPr preferRelativeResize="0"/>
          <p:nvPr/>
        </p:nvPicPr>
        <p:blipFill>
          <a:blip r:embed="rId3">
            <a:alphaModFix/>
          </a:blip>
          <a:stretch>
            <a:fillRect/>
          </a:stretch>
        </p:blipFill>
        <p:spPr>
          <a:xfrm>
            <a:off x="595274" y="1162650"/>
            <a:ext cx="8186002" cy="379064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CN"/>
              <a:t>Decorator Pattern</a:t>
            </a:r>
          </a:p>
        </p:txBody>
      </p:sp>
      <p:sp>
        <p:nvSpPr>
          <p:cNvPr id="119" name="Shape 119"/>
          <p:cNvSpPr txBox="1"/>
          <p:nvPr>
            <p:ph idx="1" type="body"/>
          </p:nvPr>
        </p:nvSpPr>
        <p:spPr>
          <a:xfrm>
            <a:off x="311700" y="1152475"/>
            <a:ext cx="8520600" cy="2008800"/>
          </a:xfrm>
          <a:prstGeom prst="rect">
            <a:avLst/>
          </a:prstGeom>
        </p:spPr>
        <p:txBody>
          <a:bodyPr anchorCtr="0" anchor="t" bIns="91425" lIns="91425" rIns="91425" tIns="91425">
            <a:noAutofit/>
          </a:bodyPr>
          <a:lstStyle/>
          <a:p>
            <a:pPr indent="-228600" lvl="0" marL="457200" rtl="0">
              <a:spcBef>
                <a:spcPts val="0"/>
              </a:spcBef>
            </a:pPr>
            <a:r>
              <a:rPr lang="zh-CN"/>
              <a:t>The Decorator Pattern is used to enhance functionality of an existing object</a:t>
            </a:r>
          </a:p>
          <a:p>
            <a:pPr indent="-228600" lvl="0" marL="457200" rtl="0">
              <a:spcBef>
                <a:spcPts val="0"/>
              </a:spcBef>
            </a:pPr>
            <a:r>
              <a:rPr lang="zh-CN"/>
              <a:t>Here, we use it to enhance the Workflow when adding a comment</a:t>
            </a:r>
          </a:p>
          <a:p>
            <a:pPr indent="-228600" lvl="0" marL="457200" rtl="0">
              <a:spcBef>
                <a:spcPts val="0"/>
              </a:spcBef>
            </a:pPr>
            <a:r>
              <a:rPr lang="zh-CN"/>
              <a:t>Abstract Class WorkflowDecorator defines Abstract Decorator class with general functionality</a:t>
            </a:r>
          </a:p>
          <a:p>
            <a:pPr indent="-228600" lvl="0" marL="457200" rtl="0">
              <a:spcBef>
                <a:spcPts val="0"/>
              </a:spcBef>
            </a:pPr>
            <a:r>
              <a:rPr lang="zh-CN"/>
              <a:t>Concrete class CommentWorkflowDecorator extends Abstract Class and performs action in WorkflowController</a:t>
            </a:r>
          </a:p>
        </p:txBody>
      </p:sp>
      <p:pic>
        <p:nvPicPr>
          <p:cNvPr id="120" name="Shape 120"/>
          <p:cNvPicPr preferRelativeResize="0"/>
          <p:nvPr/>
        </p:nvPicPr>
        <p:blipFill>
          <a:blip r:embed="rId3">
            <a:alphaModFix/>
          </a:blip>
          <a:stretch>
            <a:fillRect/>
          </a:stretch>
        </p:blipFill>
        <p:spPr>
          <a:xfrm>
            <a:off x="418818" y="3359474"/>
            <a:ext cx="8306368" cy="15764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CN"/>
              <a:t>State Pattern</a:t>
            </a:r>
          </a:p>
        </p:txBody>
      </p:sp>
      <p:sp>
        <p:nvSpPr>
          <p:cNvPr id="126" name="Shape 126"/>
          <p:cNvSpPr txBox="1"/>
          <p:nvPr>
            <p:ph idx="1" type="body"/>
          </p:nvPr>
        </p:nvSpPr>
        <p:spPr>
          <a:xfrm>
            <a:off x="311700" y="1152475"/>
            <a:ext cx="8520600" cy="1374600"/>
          </a:xfrm>
          <a:prstGeom prst="rect">
            <a:avLst/>
          </a:prstGeom>
        </p:spPr>
        <p:txBody>
          <a:bodyPr anchorCtr="0" anchor="t" bIns="91425" lIns="91425" rIns="91425" tIns="91425">
            <a:noAutofit/>
          </a:bodyPr>
          <a:lstStyle/>
          <a:p>
            <a:pPr indent="-228600" lvl="0" marL="457200" rtl="0">
              <a:spcBef>
                <a:spcPts val="0"/>
              </a:spcBef>
            </a:pPr>
            <a:r>
              <a:rPr lang="zh-CN"/>
              <a:t>State Pattern is a behavorial design pattern used to control flow of the application based on its current state</a:t>
            </a:r>
          </a:p>
          <a:p>
            <a:pPr indent="-228600" lvl="0" marL="457200" rtl="0">
              <a:spcBef>
                <a:spcPts val="0"/>
              </a:spcBef>
            </a:pPr>
            <a:r>
              <a:rPr lang="zh-CN"/>
              <a:t>We use it to control Search functionality based on different states: User search or Workflow Search</a:t>
            </a:r>
          </a:p>
          <a:p>
            <a:pPr indent="-228600" lvl="0" marL="457200">
              <a:spcBef>
                <a:spcPts val="0"/>
              </a:spcBef>
            </a:pPr>
            <a:r>
              <a:rPr lang="zh-CN"/>
              <a:t>SearchContext maintains Current State, desbribed by SearchState Interface</a:t>
            </a:r>
          </a:p>
        </p:txBody>
      </p:sp>
      <p:pic>
        <p:nvPicPr>
          <p:cNvPr id="127" name="Shape 127"/>
          <p:cNvPicPr preferRelativeResize="0"/>
          <p:nvPr/>
        </p:nvPicPr>
        <p:blipFill>
          <a:blip r:embed="rId3">
            <a:alphaModFix/>
          </a:blip>
          <a:stretch>
            <a:fillRect/>
          </a:stretch>
        </p:blipFill>
        <p:spPr>
          <a:xfrm>
            <a:off x="1298263" y="2978627"/>
            <a:ext cx="6547475" cy="21648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CN"/>
              <a:t>Filter/ Criteria Pattern</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zh-CN"/>
              <a:t>Criteria Pattern allows us to filter a set of objects based on a particular criteria.</a:t>
            </a:r>
          </a:p>
          <a:p>
            <a:pPr indent="-228600" lvl="0" marL="457200">
              <a:spcBef>
                <a:spcPts val="0"/>
              </a:spcBef>
            </a:pPr>
            <a:r>
              <a:rPr lang="zh-CN"/>
              <a:t>We use to filter our search results to only show “GMail” users</a:t>
            </a:r>
          </a:p>
        </p:txBody>
      </p:sp>
      <p:pic>
        <p:nvPicPr>
          <p:cNvPr id="134" name="Shape 134"/>
          <p:cNvPicPr preferRelativeResize="0"/>
          <p:nvPr/>
        </p:nvPicPr>
        <p:blipFill>
          <a:blip r:embed="rId3">
            <a:alphaModFix/>
          </a:blip>
          <a:stretch>
            <a:fillRect/>
          </a:stretch>
        </p:blipFill>
        <p:spPr>
          <a:xfrm>
            <a:off x="559937" y="3000151"/>
            <a:ext cx="8024125" cy="16762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217075"/>
            <a:ext cx="8520600" cy="572700"/>
          </a:xfrm>
          <a:prstGeom prst="rect">
            <a:avLst/>
          </a:prstGeom>
        </p:spPr>
        <p:txBody>
          <a:bodyPr anchorCtr="0" anchor="t" bIns="91425" lIns="91425" rIns="91425" tIns="91425">
            <a:noAutofit/>
          </a:bodyPr>
          <a:lstStyle/>
          <a:p>
            <a:pPr lvl="0">
              <a:spcBef>
                <a:spcPts val="0"/>
              </a:spcBef>
              <a:buNone/>
            </a:pPr>
            <a:r>
              <a:rPr lang="zh-CN"/>
              <a:t>Factory Pattern</a:t>
            </a:r>
          </a:p>
        </p:txBody>
      </p:sp>
      <p:sp>
        <p:nvSpPr>
          <p:cNvPr id="140" name="Shape 140"/>
          <p:cNvSpPr txBox="1"/>
          <p:nvPr>
            <p:ph idx="1" type="body"/>
          </p:nvPr>
        </p:nvSpPr>
        <p:spPr>
          <a:xfrm>
            <a:off x="311700" y="863550"/>
            <a:ext cx="8520600" cy="2631900"/>
          </a:xfrm>
          <a:prstGeom prst="rect">
            <a:avLst/>
          </a:prstGeom>
        </p:spPr>
        <p:txBody>
          <a:bodyPr anchorCtr="0" anchor="t" bIns="91425" lIns="91425" rIns="91425" tIns="91425">
            <a:noAutofit/>
          </a:bodyPr>
          <a:lstStyle/>
          <a:p>
            <a:pPr lvl="0">
              <a:spcBef>
                <a:spcPts val="0"/>
              </a:spcBef>
              <a:buNone/>
            </a:pPr>
            <a:r>
              <a:rPr lang="zh-CN" sz="1600"/>
              <a:t>Factory pattern is one of the creational patterns that can be used to this project. It’s a design pattern for creating object using a common interface and without exposing the creation logic to the client.</a:t>
            </a:r>
          </a:p>
          <a:p>
            <a:pPr lvl="0">
              <a:spcBef>
                <a:spcPts val="0"/>
              </a:spcBef>
              <a:buNone/>
            </a:pPr>
            <a:r>
              <a:rPr lang="zh-CN" sz="1600"/>
              <a:t>We create Attachment interface containing voting functions, and making it implemented by Reply and Suggestions concrete classes. Then we create AttachmentFactory class to generate objects of the concrete classes based on parameters we send. Then when we want to create Reply or Suggestions object, we can directly use the factory and send different parameters.</a:t>
            </a:r>
          </a:p>
        </p:txBody>
      </p:sp>
      <p:pic>
        <p:nvPicPr>
          <p:cNvPr id="141" name="Shape 141"/>
          <p:cNvPicPr preferRelativeResize="0"/>
          <p:nvPr/>
        </p:nvPicPr>
        <p:blipFill>
          <a:blip r:embed="rId3">
            <a:alphaModFix/>
          </a:blip>
          <a:stretch>
            <a:fillRect/>
          </a:stretch>
        </p:blipFill>
        <p:spPr>
          <a:xfrm>
            <a:off x="1984650" y="3242200"/>
            <a:ext cx="4972050" cy="174457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293025"/>
            <a:ext cx="8520600" cy="572700"/>
          </a:xfrm>
          <a:prstGeom prst="rect">
            <a:avLst/>
          </a:prstGeom>
        </p:spPr>
        <p:txBody>
          <a:bodyPr anchorCtr="0" anchor="t" bIns="91425" lIns="91425" rIns="91425" tIns="91425">
            <a:noAutofit/>
          </a:bodyPr>
          <a:lstStyle/>
          <a:p>
            <a:pPr lvl="0">
              <a:spcBef>
                <a:spcPts val="0"/>
              </a:spcBef>
              <a:buNone/>
            </a:pPr>
            <a:r>
              <a:rPr lang="zh-CN"/>
              <a:t>Adapter Pattern</a:t>
            </a:r>
          </a:p>
        </p:txBody>
      </p:sp>
      <p:sp>
        <p:nvSpPr>
          <p:cNvPr id="147" name="Shape 147"/>
          <p:cNvSpPr txBox="1"/>
          <p:nvPr>
            <p:ph idx="1" type="body"/>
          </p:nvPr>
        </p:nvSpPr>
        <p:spPr>
          <a:xfrm>
            <a:off x="311700" y="935112"/>
            <a:ext cx="8520600" cy="2051700"/>
          </a:xfrm>
          <a:prstGeom prst="rect">
            <a:avLst/>
          </a:prstGeom>
        </p:spPr>
        <p:txBody>
          <a:bodyPr anchorCtr="0" anchor="t" bIns="91425" lIns="91425" rIns="91425" tIns="91425">
            <a:noAutofit/>
          </a:bodyPr>
          <a:lstStyle/>
          <a:p>
            <a:pPr lvl="0">
              <a:spcBef>
                <a:spcPts val="0"/>
              </a:spcBef>
              <a:buNone/>
            </a:pPr>
            <a:r>
              <a:rPr lang="zh-CN"/>
              <a:t>Adapter pattern is one of the structural patterns used as a bridge between two incompatible interfaces. So we create Voter and AdvancedVoter interface to join functionalities, making them implemented by CommentVoter and SuggestionsVoter concrete classes. Then we create VoterAdapter class to implement Voter interface. And at last we create VoterPlayer class to implement AdvancedVoter and receiving different parameters.</a:t>
            </a:r>
          </a:p>
        </p:txBody>
      </p:sp>
      <p:pic>
        <p:nvPicPr>
          <p:cNvPr id="148" name="Shape 148"/>
          <p:cNvPicPr preferRelativeResize="0"/>
          <p:nvPr/>
        </p:nvPicPr>
        <p:blipFill>
          <a:blip r:embed="rId3">
            <a:alphaModFix/>
          </a:blip>
          <a:stretch>
            <a:fillRect/>
          </a:stretch>
        </p:blipFill>
        <p:spPr>
          <a:xfrm>
            <a:off x="1113675" y="2986825"/>
            <a:ext cx="7448550" cy="20574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 type="body"/>
          </p:nvPr>
        </p:nvSpPr>
        <p:spPr>
          <a:xfrm>
            <a:off x="311700" y="1963050"/>
            <a:ext cx="8520600" cy="2608200"/>
          </a:xfrm>
          <a:prstGeom prst="rect">
            <a:avLst/>
          </a:prstGeom>
        </p:spPr>
        <p:txBody>
          <a:bodyPr anchorCtr="0" anchor="t" bIns="91425" lIns="91425" rIns="91425" tIns="91425">
            <a:noAutofit/>
          </a:bodyPr>
          <a:lstStyle/>
          <a:p>
            <a:pPr lvl="0" algn="ctr">
              <a:spcBef>
                <a:spcPts val="0"/>
              </a:spcBef>
              <a:buNone/>
            </a:pPr>
            <a:r>
              <a:rPr lang="zh-CN" sz="4800"/>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CN"/>
              <a:t>Design Pattern Used (9 patterns)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zh-CN" sz="2800">
                <a:solidFill>
                  <a:srgbClr val="0000FF"/>
                </a:solidFill>
              </a:rPr>
              <a:t>Run:</a:t>
            </a:r>
            <a:r>
              <a:rPr lang="zh-CN" sz="2800">
                <a:solidFill>
                  <a:schemeClr val="dk1"/>
                </a:solidFill>
              </a:rPr>
              <a:t> Iterator Pattern, Builder Pattern</a:t>
            </a:r>
          </a:p>
          <a:p>
            <a:pPr lvl="0">
              <a:spcBef>
                <a:spcPts val="0"/>
              </a:spcBef>
              <a:buNone/>
            </a:pPr>
            <a:r>
              <a:rPr lang="zh-CN" sz="2800">
                <a:solidFill>
                  <a:srgbClr val="0000FF"/>
                </a:solidFill>
              </a:rPr>
              <a:t>Huanwen:</a:t>
            </a:r>
            <a:r>
              <a:rPr lang="zh-CN" sz="2800">
                <a:solidFill>
                  <a:schemeClr val="dk1"/>
                </a:solidFill>
              </a:rPr>
              <a:t> Chains of Responsibility, Flyweight</a:t>
            </a:r>
          </a:p>
          <a:p>
            <a:pPr lvl="0">
              <a:spcBef>
                <a:spcPts val="0"/>
              </a:spcBef>
              <a:buNone/>
            </a:pPr>
            <a:r>
              <a:rPr lang="zh-CN" sz="2800">
                <a:solidFill>
                  <a:srgbClr val="0000FF"/>
                </a:solidFill>
              </a:rPr>
              <a:t>Ge:</a:t>
            </a:r>
            <a:r>
              <a:rPr lang="zh-CN" sz="2800">
                <a:solidFill>
                  <a:srgbClr val="9900FF"/>
                </a:solidFill>
              </a:rPr>
              <a:t> </a:t>
            </a:r>
            <a:r>
              <a:rPr lang="zh-CN" sz="2800">
                <a:solidFill>
                  <a:schemeClr val="dk1"/>
                </a:solidFill>
              </a:rPr>
              <a:t>Factory Pattern, Adapter Pattern</a:t>
            </a:r>
          </a:p>
          <a:p>
            <a:pPr lvl="0">
              <a:spcBef>
                <a:spcPts val="0"/>
              </a:spcBef>
              <a:buNone/>
            </a:pPr>
            <a:r>
              <a:rPr lang="zh-CN" sz="2800">
                <a:solidFill>
                  <a:srgbClr val="0000FF"/>
                </a:solidFill>
              </a:rPr>
              <a:t>Varun: </a:t>
            </a:r>
            <a:r>
              <a:rPr lang="zh-CN" sz="2800">
                <a:solidFill>
                  <a:schemeClr val="dk1"/>
                </a:solidFill>
              </a:rPr>
              <a:t>Decorator, Filter Pattern, State Pattern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CN"/>
              <a:t>Iterator</a:t>
            </a:r>
          </a:p>
        </p:txBody>
      </p:sp>
      <p:sp>
        <p:nvSpPr>
          <p:cNvPr id="67" name="Shape 67"/>
          <p:cNvSpPr txBox="1"/>
          <p:nvPr>
            <p:ph idx="1" type="body"/>
          </p:nvPr>
        </p:nvSpPr>
        <p:spPr>
          <a:xfrm>
            <a:off x="311700" y="1152475"/>
            <a:ext cx="8520600" cy="34164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zh-CN">
                <a:solidFill>
                  <a:srgbClr val="000000"/>
                </a:solidFill>
                <a:highlight>
                  <a:srgbClr val="FFFFFF"/>
                </a:highlight>
              </a:rPr>
              <a:t>Iterator pattern is a </a:t>
            </a:r>
            <a:r>
              <a:rPr lang="zh-CN">
                <a:solidFill>
                  <a:srgbClr val="000000"/>
                </a:solidFill>
                <a:highlight>
                  <a:srgbClr val="FFFFFF"/>
                </a:highlight>
                <a:hlinkClick r:id="rId3"/>
              </a:rPr>
              <a:t>design pattern</a:t>
            </a:r>
            <a:r>
              <a:rPr lang="zh-CN">
                <a:solidFill>
                  <a:srgbClr val="000000"/>
                </a:solidFill>
                <a:highlight>
                  <a:srgbClr val="FFFFFF"/>
                </a:highlight>
              </a:rPr>
              <a:t> in which an </a:t>
            </a:r>
            <a:r>
              <a:rPr lang="zh-CN">
                <a:solidFill>
                  <a:srgbClr val="000000"/>
                </a:solidFill>
                <a:highlight>
                  <a:srgbClr val="FFFFFF"/>
                </a:highlight>
                <a:hlinkClick r:id="rId4"/>
              </a:rPr>
              <a:t>iterator</a:t>
            </a:r>
            <a:r>
              <a:rPr lang="zh-CN">
                <a:solidFill>
                  <a:srgbClr val="000000"/>
                </a:solidFill>
                <a:highlight>
                  <a:srgbClr val="FFFFFF"/>
                </a:highlight>
              </a:rPr>
              <a:t> is used to traverse a </a:t>
            </a:r>
            <a:r>
              <a:rPr lang="zh-CN">
                <a:solidFill>
                  <a:srgbClr val="000000"/>
                </a:solidFill>
                <a:highlight>
                  <a:srgbClr val="FFFFFF"/>
                </a:highlight>
                <a:hlinkClick r:id="rId5"/>
              </a:rPr>
              <a:t>container</a:t>
            </a:r>
            <a:r>
              <a:rPr lang="zh-CN">
                <a:solidFill>
                  <a:srgbClr val="000000"/>
                </a:solidFill>
                <a:highlight>
                  <a:srgbClr val="FFFFFF"/>
                </a:highlight>
              </a:rPr>
              <a:t> and access the container's elements. The iterator pattern decouples </a:t>
            </a:r>
            <a:r>
              <a:rPr lang="zh-CN">
                <a:solidFill>
                  <a:srgbClr val="000000"/>
                </a:solidFill>
                <a:highlight>
                  <a:srgbClr val="FFFFFF"/>
                </a:highlight>
                <a:hlinkClick r:id="rId6"/>
              </a:rPr>
              <a:t>algorithms</a:t>
            </a:r>
            <a:r>
              <a:rPr lang="zh-CN">
                <a:solidFill>
                  <a:srgbClr val="000000"/>
                </a:solidFill>
                <a:highlight>
                  <a:srgbClr val="FFFFFF"/>
                </a:highlight>
              </a:rPr>
              <a:t> from containers.</a:t>
            </a:r>
          </a:p>
          <a:p>
            <a:pPr lvl="0">
              <a:spcBef>
                <a:spcPts val="0"/>
              </a:spcBef>
              <a:buNone/>
            </a:pPr>
            <a:r>
              <a:rPr lang="zh-CN">
                <a:solidFill>
                  <a:srgbClr val="000000"/>
                </a:solidFill>
                <a:highlight>
                  <a:srgbClr val="FFFFFF"/>
                </a:highlight>
              </a:rPr>
              <a:t>Here in our back-end code, we used Iterator pattern to help traverse all the replies in Comment class. First of all, I defined an ReplyIterator class in Comment class which implements Iterator interface. I rewrited the hasNext() and next() method to help us go through all replies in reply list. In comment controller, when we need to get all the replies in reply list, we just use ReplyIterator to do that thing. </a:t>
            </a:r>
          </a:p>
          <a:p>
            <a:pPr lvl="0">
              <a:spcBef>
                <a:spcPts val="0"/>
              </a:spcBef>
              <a:buNone/>
            </a:pPr>
            <a:r>
              <a:rPr lang="zh-CN" sz="1200">
                <a:solidFill>
                  <a:srgbClr val="000000"/>
                </a:solidFill>
                <a:highlight>
                  <a:srgbClr val="FFFFFF"/>
                </a:highlight>
              </a:rPr>
              <a: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CN"/>
              <a:t>Iterator</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74" name="Shape 74"/>
          <p:cNvPicPr preferRelativeResize="0"/>
          <p:nvPr/>
        </p:nvPicPr>
        <p:blipFill>
          <a:blip r:embed="rId3">
            <a:alphaModFix/>
          </a:blip>
          <a:stretch>
            <a:fillRect/>
          </a:stretch>
        </p:blipFill>
        <p:spPr>
          <a:xfrm>
            <a:off x="1823011" y="1152475"/>
            <a:ext cx="5029611" cy="40112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CN"/>
              <a:t>Builder</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zh-CN" sz="1400"/>
              <a:t>Builder Pattern is a design pattern used to build complex pattern by using simple objects and using step by step approach. A builder class is needed in this pattern. This builder class builds the final object step by step. And this builder is independent of other objects.</a:t>
            </a:r>
          </a:p>
          <a:p>
            <a:pPr lvl="0">
              <a:spcBef>
                <a:spcPts val="0"/>
              </a:spcBef>
              <a:buNone/>
            </a:pPr>
            <a:r>
              <a:rPr lang="zh-CN" sz="1400"/>
              <a:t>In out implementation, we used builder pattern to help create new group. Group is divided into 5 different parts - id, creatoruser, groupname, groupdescription, groupurl. Abstract class GroupBuilder contains methods to create those fields step by step. Concrete is the class to extend GroupBuilder and implement abstract methods in detail. We also made a GroupDirector to manage the use of GroupBuilder. Whenever a new Group is needed to be created, I just call GroupDirector to make a new Group.</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CN"/>
              <a:t>Builder</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87" name="Shape 87"/>
          <p:cNvPicPr preferRelativeResize="0"/>
          <p:nvPr/>
        </p:nvPicPr>
        <p:blipFill>
          <a:blip r:embed="rId3">
            <a:alphaModFix/>
          </a:blip>
          <a:stretch>
            <a:fillRect/>
          </a:stretch>
        </p:blipFill>
        <p:spPr>
          <a:xfrm>
            <a:off x="2339325" y="266412"/>
            <a:ext cx="4465349" cy="46106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CN"/>
              <a:t>Chains Of Responsibility</a:t>
            </a:r>
          </a:p>
        </p:txBody>
      </p:sp>
      <p:sp>
        <p:nvSpPr>
          <p:cNvPr id="93" name="Shape 93"/>
          <p:cNvSpPr txBox="1"/>
          <p:nvPr>
            <p:ph idx="1" type="body"/>
          </p:nvPr>
        </p:nvSpPr>
        <p:spPr>
          <a:xfrm>
            <a:off x="134975" y="1171075"/>
            <a:ext cx="3790200" cy="3135300"/>
          </a:xfrm>
          <a:prstGeom prst="rect">
            <a:avLst/>
          </a:prstGeom>
        </p:spPr>
        <p:txBody>
          <a:bodyPr anchorCtr="0" anchor="t" bIns="91425" lIns="91425" rIns="91425" tIns="91425">
            <a:noAutofit/>
          </a:bodyPr>
          <a:lstStyle/>
          <a:p>
            <a:pPr lvl="0" rtl="0" algn="just">
              <a:spcBef>
                <a:spcPts val="0"/>
              </a:spcBef>
              <a:buNone/>
            </a:pPr>
            <a:r>
              <a:rPr lang="zh-CN" sz="1400"/>
              <a:t>Chains Of Responsibility is used to avoid coupling together between request sender and receiver, enable multiple objects have possibility to receive request. These object will be connect into a chain and pass the request along the chain until an object handles the request.</a:t>
            </a:r>
          </a:p>
          <a:p>
            <a:pPr lvl="0" algn="just">
              <a:spcBef>
                <a:spcPts val="0"/>
              </a:spcBef>
              <a:buNone/>
            </a:pPr>
            <a:r>
              <a:rPr lang="zh-CN" sz="1400"/>
              <a:t>In our implementation, different repositories are different object. Thus I connected each repositories us into a chain, and handle multiple requests.</a:t>
            </a:r>
          </a:p>
        </p:txBody>
      </p:sp>
      <p:pic>
        <p:nvPicPr>
          <p:cNvPr id="94" name="Shape 94"/>
          <p:cNvPicPr preferRelativeResize="0"/>
          <p:nvPr/>
        </p:nvPicPr>
        <p:blipFill>
          <a:blip r:embed="rId3">
            <a:alphaModFix/>
          </a:blip>
          <a:stretch>
            <a:fillRect/>
          </a:stretch>
        </p:blipFill>
        <p:spPr>
          <a:xfrm>
            <a:off x="4205874" y="1255650"/>
            <a:ext cx="4598049" cy="32680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zh-CN"/>
              <a:t>Chains Of Responsibility</a:t>
            </a:r>
          </a:p>
          <a:p>
            <a:pPr lvl="0">
              <a:spcBef>
                <a:spcPts val="0"/>
              </a:spcBef>
              <a:buNone/>
            </a:pPr>
            <a:r>
              <a:t/>
            </a:r>
            <a:endParaRPr/>
          </a:p>
        </p:txBody>
      </p:sp>
      <p:pic>
        <p:nvPicPr>
          <p:cNvPr id="100" name="Shape 100"/>
          <p:cNvPicPr preferRelativeResize="0"/>
          <p:nvPr/>
        </p:nvPicPr>
        <p:blipFill>
          <a:blip r:embed="rId3">
            <a:alphaModFix/>
          </a:blip>
          <a:stretch>
            <a:fillRect/>
          </a:stretch>
        </p:blipFill>
        <p:spPr>
          <a:xfrm>
            <a:off x="558075" y="1088225"/>
            <a:ext cx="7547476" cy="39622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zh-CN"/>
              <a:t>Flyweight Pattern</a:t>
            </a:r>
          </a:p>
        </p:txBody>
      </p:sp>
      <p:sp>
        <p:nvSpPr>
          <p:cNvPr id="106" name="Shape 106"/>
          <p:cNvSpPr txBox="1"/>
          <p:nvPr>
            <p:ph idx="1" type="body"/>
          </p:nvPr>
        </p:nvSpPr>
        <p:spPr>
          <a:xfrm>
            <a:off x="189000" y="1161750"/>
            <a:ext cx="8520600" cy="1359000"/>
          </a:xfrm>
          <a:prstGeom prst="rect">
            <a:avLst/>
          </a:prstGeom>
        </p:spPr>
        <p:txBody>
          <a:bodyPr anchorCtr="0" anchor="t" bIns="91425" lIns="91425" rIns="91425" tIns="91425">
            <a:noAutofit/>
          </a:bodyPr>
          <a:lstStyle/>
          <a:p>
            <a:pPr lvl="0" rtl="0" algn="just">
              <a:spcBef>
                <a:spcPts val="0"/>
              </a:spcBef>
              <a:buNone/>
            </a:pPr>
            <a:r>
              <a:rPr lang="zh-CN" sz="1400"/>
              <a:t>Flyweight Pattern is mainly used to reduce the number of object created so as to reduce memory usage and improve performance.</a:t>
            </a:r>
          </a:p>
          <a:p>
            <a:pPr lvl="0" algn="just">
              <a:spcBef>
                <a:spcPts val="0"/>
              </a:spcBef>
              <a:buNone/>
            </a:pPr>
            <a:r>
              <a:rPr lang="zh-CN" sz="1400"/>
              <a:t>According to our design, we need to used the repository objects in different controller classes frequently. Therefore, we can use Flyweight pattern with static hashmap to store different repository object.</a:t>
            </a:r>
          </a:p>
        </p:txBody>
      </p:sp>
      <p:pic>
        <p:nvPicPr>
          <p:cNvPr id="107" name="Shape 107"/>
          <p:cNvPicPr preferRelativeResize="0"/>
          <p:nvPr/>
        </p:nvPicPr>
        <p:blipFill>
          <a:blip r:embed="rId3">
            <a:alphaModFix/>
          </a:blip>
          <a:stretch>
            <a:fillRect/>
          </a:stretch>
        </p:blipFill>
        <p:spPr>
          <a:xfrm>
            <a:off x="409224" y="2664774"/>
            <a:ext cx="8251099" cy="239844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