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firstSlideNum="0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82137" y="69400"/>
            <a:ext cx="8079237" cy="3738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b="1" i="0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82137" y="575337"/>
            <a:ext cx="8447964" cy="4039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23" name="Shape 2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6" name="Shape 26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58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06.png"/><Relationship Id="rId5" Type="http://schemas.openxmlformats.org/officeDocument/2006/relationships/image" Target="../media/image04.png"/><Relationship Id="rId6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Relationship Id="rId5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Relationship Id="rId4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11275" y="1676519"/>
            <a:ext cx="8229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/>
              <a:t>Architecture Analysis and Improvement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25950" y="2909375"/>
            <a:ext cx="8229600" cy="16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" sz="2000" u="none" cap="none" strike="noStrik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  <a:t> Faculty Advisor - Jia Zhang</a:t>
            </a:r>
            <a:br>
              <a:rPr b="0" i="0" lang="en" sz="2000" u="none" cap="none" strike="noStrik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  <a:t> Team - 9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[18-653] Software Architecture and Design, Spring 201</a:t>
            </a:r>
            <a:r>
              <a:rPr lang="en" sz="1600"/>
              <a:t>6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37" y="2475925"/>
            <a:ext cx="8394525" cy="19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82125" y="881474"/>
            <a:ext cx="8448000" cy="3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How: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	</a:t>
            </a:r>
            <a:r>
              <a:rPr lang="en" sz="1800"/>
              <a:t>- </a:t>
            </a:r>
            <a:r>
              <a:rPr lang="en" sz="1400"/>
              <a:t>Define a Top3WorkflowFactory with a HashMap.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/>
              <a:t>- </a:t>
            </a:r>
            <a:r>
              <a:rPr lang="en" sz="1400"/>
              <a:t>Get String result by reusing the similar objects stored in the HashMap, instead of creating from scratch every time. 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100" y="1676687"/>
            <a:ext cx="6719225" cy="179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100" y="4006549"/>
            <a:ext cx="4732200" cy="7841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Flyweight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82125" y="881474"/>
            <a:ext cx="8448000" cy="3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Definition: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Hides the complexity of the system and provides an interface to the client.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Pros: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Hides complexity, clearer code,  better maintainability and extensibility.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Cons: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Can have too many APIs if there are lots of underlying classes.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Where to use in CMDA: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Provides a single simplified interface for all Controllers.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	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Façade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283425" y="648075"/>
            <a:ext cx="5592300" cy="388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lang="en" sz="1800"/>
              <a:t>Provides a single simplified interface for all Controllers</a:t>
            </a:r>
          </a:p>
          <a:p>
            <a:pPr lvl="1" rtl="0">
              <a:spcBef>
                <a:spcPts val="0"/>
              </a:spcBef>
            </a:pPr>
            <a:r>
              <a:rPr lang="en" sz="1400"/>
              <a:t>-  Hides complexity</a:t>
            </a:r>
          </a:p>
          <a:p>
            <a:pPr lvl="1" rtl="0">
              <a:spcBef>
                <a:spcPts val="0"/>
              </a:spcBef>
            </a:pPr>
            <a:r>
              <a:rPr lang="en" sz="1400"/>
              <a:t>-  Clearer code</a:t>
            </a:r>
          </a:p>
          <a:p>
            <a:pPr lvl="1" rtl="0">
              <a:spcBef>
                <a:spcPts val="0"/>
              </a:spcBef>
            </a:pPr>
            <a:r>
              <a:rPr lang="en" sz="1400"/>
              <a:t>-  Better maintainability and extensibility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400"/>
              <a:t>-  Difficult to apply the new pattern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266" y="0"/>
            <a:ext cx="313773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475" y="2399150"/>
            <a:ext cx="5639250" cy="2286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Shape 112"/>
          <p:cNvCxnSpPr/>
          <p:nvPr/>
        </p:nvCxnSpPr>
        <p:spPr>
          <a:xfrm flipH="1" rot="10800000">
            <a:off x="5062650" y="2200875"/>
            <a:ext cx="8850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13" name="Shape 113"/>
          <p:cNvPicPr preferRelativeResize="0"/>
          <p:nvPr/>
        </p:nvPicPr>
        <p:blipFill rotWithShape="1">
          <a:blip r:embed="rId5">
            <a:alphaModFix/>
          </a:blip>
          <a:srcRect b="0" l="11221" r="0" t="0"/>
          <a:stretch/>
        </p:blipFill>
        <p:spPr>
          <a:xfrm>
            <a:off x="2508572" y="3208100"/>
            <a:ext cx="3439074" cy="9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950" y="4195649"/>
            <a:ext cx="5817700" cy="94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2654875" y="3409525"/>
            <a:ext cx="2619000" cy="1035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152750" y="4779650"/>
            <a:ext cx="2084400" cy="1035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2237150" y="4883150"/>
            <a:ext cx="2668200" cy="1035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/>
              <a:t>Façade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382125" y="881474"/>
            <a:ext cx="8448000" cy="3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Definition: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A class behavior or its algorithm can be change at run time.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Pros: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One API multiple functionalities, better customizability and flexibility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Cons: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Sometimes unnecessary when we also need to call other APIs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Where to use in CMDA: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Method behavior (toString, getId) can/need to be changed at run time in Model classes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	</a:t>
            </a: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/>
              <a:t>Strategy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318950" y="689400"/>
            <a:ext cx="8485800" cy="392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/>
              <a:t>Method behavior can be changed at run time in Model classes</a:t>
            </a:r>
          </a:p>
          <a:p>
            <a: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1400"/>
              <a:t>-  Using one Strategy class instead of calling different methods from different classes</a:t>
            </a:r>
          </a:p>
          <a:p>
            <a: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400"/>
              <a:t>-  Better customizability, flexibility, maintainability, and reusability</a:t>
            </a:r>
          </a:p>
          <a:p>
            <a: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400"/>
              <a:t>-  Can only be used for methods in common, have to use original classes for other methods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25" y="2268525"/>
            <a:ext cx="5092650" cy="232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7475" y="2034599"/>
            <a:ext cx="3117549" cy="119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0050" y="3298144"/>
            <a:ext cx="4874975" cy="161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4141750" y="4033944"/>
            <a:ext cx="3625200" cy="3909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/>
              <a:t>Strategy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Builder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82125" y="881475"/>
            <a:ext cx="8448000" cy="39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Definition: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Builder design pattern is to separate the construction of a complex object from its representation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Pros: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Making the same construction process create different representations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Provides control over steps of construction process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Allows you to vary a product’s internal representation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Cons: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Builder is not preferred when the construction of the object is simple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Where to use in CMDA: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Create an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  <a:t>nested 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</a:rPr>
              <a:t>static class </a:t>
            </a:r>
            <a:r>
              <a:rPr b="1" lang="en" sz="1800">
                <a:solidFill>
                  <a:srgbClr val="000000"/>
                </a:solidFill>
                <a:highlight>
                  <a:srgbClr val="E4E4FF"/>
                </a:highlight>
              </a:rPr>
              <a:t>WorkFlowBuilder </a:t>
            </a:r>
            <a:r>
              <a:rPr lang="en" sz="1800">
                <a:solidFill>
                  <a:srgbClr val="000000"/>
                </a:solidFill>
                <a:highlight>
                  <a:srgbClr val="E4E4FF"/>
                </a:highlight>
              </a:rPr>
              <a:t>in WorkFlow Class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382125" y="881474"/>
            <a:ext cx="8448000" cy="3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How: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Builder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900" y="881462"/>
            <a:ext cx="3428998" cy="320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475" y="2065575"/>
            <a:ext cx="3136024" cy="21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075" y="4112400"/>
            <a:ext cx="8254049" cy="8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0274" y="166400"/>
            <a:ext cx="3861149" cy="184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Visitor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82125" y="881474"/>
            <a:ext cx="8448000" cy="403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Definition: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Represent an operation to be performed on elements of an object structure. Visitor lets you define a new operation without changing the classes of the elements on which it operates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Pros: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The nature of the Visitor makes it an ideal pattern to visit the special part of an object without interfere with the whole part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Cons: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Visitor is not preferred when object is quite simple has no composite parts 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Where to use in CMDA: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Create an interface ServiceVisitor for ServiceEntry class</a:t>
            </a:r>
            <a:r>
              <a:rPr b="1" lang="en" sz="1800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382125" y="881474"/>
            <a:ext cx="8448000" cy="3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How: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	</a:t>
            </a: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Visitor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475" y="1413800"/>
            <a:ext cx="3099825" cy="91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1150" y="750725"/>
            <a:ext cx="4773724" cy="12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475" y="2912650"/>
            <a:ext cx="4706774" cy="117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0450" y="4004125"/>
            <a:ext cx="6863950" cy="7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5600" y="2197599"/>
            <a:ext cx="3949299" cy="17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82125" y="881474"/>
            <a:ext cx="8448000" cy="403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Definition: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A behavioral design pattern that defines the program skeleton of an algorithm in a method, called template method, which defers some steps to subclasses.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Pros: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Avoid duplication in the code: the general workflow structure is implemented once in the abstract class's algorithm.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Cons: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Inheritance bring strong coupling relation between classes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Where to use in CMDA: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MailController and  GroupUsersController extends Store</a:t>
            </a:r>
            <a:r>
              <a:rPr b="1" lang="en" sz="1800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249250" y="786125"/>
            <a:ext cx="8759700" cy="3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1049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"/>
              <a:t>Motivation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"/>
              <a:t>System Design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"/>
              <a:t>Design Pattern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Conclusions and future work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Roadmap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562" y="834179"/>
            <a:ext cx="4638425" cy="41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382125" y="881474"/>
            <a:ext cx="8448000" cy="3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How: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	</a:t>
            </a:r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Template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5" y="1645050"/>
            <a:ext cx="4409101" cy="32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4750" y="186250"/>
            <a:ext cx="32385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5925" y="1545800"/>
            <a:ext cx="4523650" cy="33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Command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82125" y="773775"/>
            <a:ext cx="8448000" cy="436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Definition: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A behavioral design pattern in which an object is used to encapsulate all information needed to perform an action or trigger an event at a later time. This information includes the object that owns the method and values for the method parameters.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Pros: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Make it easier to construct general components that need to delegate, sequence or execute method calls at a time of their choosing without the need to know the class of the method or the method parameters.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Cons: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Command Pattern is not preferred when delegation is not required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Where to use in CMDA: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HTTP Helper</a:t>
            </a:r>
            <a:r>
              <a:rPr b="1" lang="en" sz="1800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Command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558" y="1006075"/>
            <a:ext cx="5470449" cy="33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348000" y="663624"/>
            <a:ext cx="8448000" cy="3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How: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	</a:t>
            </a:r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382125" y="111925"/>
            <a:ext cx="8079300" cy="55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Command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62" y="1234125"/>
            <a:ext cx="77819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792" y="1898700"/>
            <a:ext cx="3140924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4225" y="2122250"/>
            <a:ext cx="3140925" cy="22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382125" y="881474"/>
            <a:ext cx="8448000" cy="3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Benefits: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/>
              <a:t>Provide a stronger </a:t>
            </a:r>
            <a:r>
              <a:rPr b="1" lang="en" sz="1600"/>
              <a:t>reusability</a:t>
            </a:r>
            <a:r>
              <a:rPr lang="en" sz="1600"/>
              <a:t>, </a:t>
            </a:r>
            <a:r>
              <a:rPr b="1" lang="en" sz="1600"/>
              <a:t>extensibility</a:t>
            </a:r>
            <a:r>
              <a:rPr lang="en" sz="1600"/>
              <a:t>, and </a:t>
            </a:r>
            <a:r>
              <a:rPr b="1" lang="en" sz="1600"/>
              <a:t>maintainability </a:t>
            </a:r>
            <a:r>
              <a:rPr lang="en" sz="1600"/>
              <a:t>for the system, and make it </a:t>
            </a:r>
            <a:r>
              <a:rPr b="1" lang="en" sz="1600"/>
              <a:t>well-structured</a:t>
            </a:r>
            <a:r>
              <a:rPr lang="en" sz="1600"/>
              <a:t> by applying some useful design patterns.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Constraints: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○"/>
            </a:pPr>
            <a:r>
              <a:rPr lang="en" sz="1600"/>
              <a:t>Increased effort to apply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○"/>
            </a:pPr>
            <a:r>
              <a:rPr lang="en" sz="1600"/>
              <a:t>More classes and interfaces to maintain 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○"/>
            </a:pPr>
            <a:r>
              <a:rPr lang="en" sz="1600"/>
              <a:t>Poor performance due to indirection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Suggestion: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600"/>
              <a:t>Try to apply more useful design patterns after carefully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600"/>
              <a:t>analyzing their </a:t>
            </a:r>
            <a:r>
              <a:rPr b="1" lang="en" sz="1600"/>
              <a:t>tradeoff</a:t>
            </a:r>
            <a:r>
              <a:rPr lang="en" sz="1600"/>
              <a:t>.</a:t>
            </a:r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825" y="1759711"/>
            <a:ext cx="5213124" cy="2606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82125" y="881474"/>
            <a:ext cx="8448000" cy="3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Software architecture has become increasingly </a:t>
            </a:r>
            <a:r>
              <a:rPr b="1" lang="en" sz="1800"/>
              <a:t>important</a:t>
            </a:r>
            <a:r>
              <a:rPr lang="en" sz="1800"/>
              <a:t> in the software engineering community.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Software architecture deals with the </a:t>
            </a:r>
            <a:r>
              <a:rPr b="1" lang="en" sz="1800"/>
              <a:t>high-level building blocks</a:t>
            </a:r>
            <a:r>
              <a:rPr lang="en" sz="1800"/>
              <a:t> that represent an underlying software system.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b="1" lang="en" sz="1800"/>
              <a:t>Analyze</a:t>
            </a:r>
            <a:r>
              <a:rPr lang="en" sz="1800"/>
              <a:t> existing legacy architecture, and try to </a:t>
            </a:r>
            <a:r>
              <a:rPr b="1" lang="en" sz="1800"/>
              <a:t>improve</a:t>
            </a:r>
            <a:r>
              <a:rPr lang="en" sz="1800"/>
              <a:t> it by using some useful </a:t>
            </a:r>
            <a:r>
              <a:rPr b="1" lang="en" sz="1800"/>
              <a:t>design</a:t>
            </a:r>
            <a:r>
              <a:rPr lang="en" sz="1800"/>
              <a:t> </a:t>
            </a:r>
            <a:r>
              <a:rPr b="1" lang="en" sz="1800"/>
              <a:t>patterns</a:t>
            </a:r>
            <a:r>
              <a:rPr lang="en" sz="1800"/>
              <a:t> to make the whole system more </a:t>
            </a:r>
            <a:r>
              <a:rPr b="1" lang="en" sz="1800"/>
              <a:t>reusable</a:t>
            </a:r>
            <a:r>
              <a:rPr lang="en" sz="1800"/>
              <a:t>, </a:t>
            </a:r>
            <a:r>
              <a:rPr b="1" lang="en" sz="1800"/>
              <a:t>extensible</a:t>
            </a:r>
            <a:r>
              <a:rPr lang="en" sz="1800"/>
              <a:t> and </a:t>
            </a:r>
            <a:r>
              <a:rPr b="1" lang="en" sz="1800"/>
              <a:t>maintainable</a:t>
            </a:r>
            <a:r>
              <a:rPr lang="en" sz="1800"/>
              <a:t>.  </a:t>
            </a:r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382125" y="256175"/>
            <a:ext cx="8079300" cy="55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82125" y="777150"/>
            <a:ext cx="8448000" cy="38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Provide scientists a platform to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Share ideas and interact with peers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Focus on workflow part of scientific researches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Goals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Easier contribution to scientific methods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Build communities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Reduce time-to-experiment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Share expertise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Share experiences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Avoid reinvention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382125" y="1449050"/>
            <a:ext cx="3827100" cy="373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Front-end</a:t>
            </a:r>
            <a:br>
              <a:rPr lang="en"/>
            </a:b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/>
              <a:t>View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"/>
              <a:t>Bootstrap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"/>
              <a:t>jQuery</a:t>
            </a:r>
            <a:br>
              <a:rPr lang="en"/>
            </a:b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/>
              <a:t>Controller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"/>
              <a:t>RESTful APIs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273900" y="1449050"/>
            <a:ext cx="4122300" cy="373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Back-end</a:t>
            </a:r>
            <a:br>
              <a:rPr lang="en"/>
            </a:b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/>
              <a:t>Controller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"/>
              <a:t>Data operation support for Model</a:t>
            </a:r>
            <a:br>
              <a:rPr lang="en"/>
            </a:b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/>
              <a:t>Model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"/>
              <a:t>MySQL database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382125" y="883025"/>
            <a:ext cx="81219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2800">
                <a:solidFill>
                  <a:schemeClr val="dk1"/>
                </a:solidFill>
              </a:rPr>
              <a:t>Play framework (MVC)</a:t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0" l="23721" r="22877" t="0"/>
          <a:stretch/>
        </p:blipFill>
        <p:spPr>
          <a:xfrm>
            <a:off x="6994249" y="161599"/>
            <a:ext cx="2012524" cy="208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Structure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82125" y="881474"/>
            <a:ext cx="8448000" cy="3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Factory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Flyweight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Façade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Strategy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Builder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Visitor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Template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Command</a:t>
            </a: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Pattern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382125" y="881474"/>
            <a:ext cx="8448000" cy="3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Definition: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/>
              <a:t>Create object without exposing the creation logic to the client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/>
              <a:t>with a common interface.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Pros: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Act as a </a:t>
            </a:r>
            <a:r>
              <a:rPr b="1" lang="en" sz="1800"/>
              <a:t>superclass </a:t>
            </a:r>
            <a:r>
              <a:rPr lang="en" sz="1800"/>
              <a:t>when creating objects. 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Cons: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Sometimes unnecessary when creating logic is simple.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Where to use in CMDA: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Register/create user with different types. (user, manager, admin)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	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Factory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950" y="753062"/>
            <a:ext cx="6686550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382125" y="881474"/>
            <a:ext cx="8448000" cy="3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How: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	</a:t>
            </a:r>
            <a:r>
              <a:rPr lang="en" sz="1800"/>
              <a:t>- </a:t>
            </a:r>
            <a:r>
              <a:rPr lang="en" sz="1400"/>
              <a:t>Define a UserFactory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800"/>
              <a:t>- </a:t>
            </a:r>
            <a:r>
              <a:rPr lang="en" sz="1400"/>
              <a:t>Create an user object based on specific user type.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624" y="1660800"/>
            <a:ext cx="5272474" cy="20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624" y="4122125"/>
            <a:ext cx="5006450" cy="3100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Factory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Flyweight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2125" y="881474"/>
            <a:ext cx="8448000" cy="3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Definition: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Flyweight pattern is primarily used to reduce the number of objects created.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Pros: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Decrease memory footprint and increase performance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/>
              <a:t>by </a:t>
            </a:r>
            <a:r>
              <a:rPr b="1" lang="en" sz="1800"/>
              <a:t>reusing </a:t>
            </a:r>
            <a:r>
              <a:rPr lang="en" sz="1800"/>
              <a:t>already existing similar objects when creating objects.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Cons: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Flyweight is not preferred when objects being created have no similarity.</a:t>
            </a:r>
          </a:p>
          <a:p>
            <a:pPr indent="-330200" lvl="0" marL="342900" rtl="0">
              <a:spcBef>
                <a:spcPts val="0"/>
              </a:spcBef>
              <a:buSzPct val="100000"/>
              <a:buChar char="•"/>
            </a:pPr>
            <a:r>
              <a:rPr b="1" lang="en" sz="1800"/>
              <a:t>Where to use in CMDA: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Create top-3 workflow object, quite stable.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	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450" y="1319475"/>
            <a:ext cx="25146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