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4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658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266869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3600" b="1" i="0" u="none" strike="noStrike" cap="non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3600" b="1" i="0" u="none" strike="noStrike" cap="non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indent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600" b="1">
                <a:solidFill>
                  <a:srgbClr val="DA0002"/>
                </a:solidFill>
              </a:defRPr>
            </a:lvl3pPr>
            <a:lvl4pPr lvl="3" indent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600" b="1">
                <a:solidFill>
                  <a:srgbClr val="DA0002"/>
                </a:solidFill>
              </a:defRPr>
            </a:lvl4pPr>
            <a:lvl5pPr lvl="4" indent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600" b="1">
                <a:solidFill>
                  <a:srgbClr val="DA0002"/>
                </a:solidFill>
              </a:defRPr>
            </a:lvl5pPr>
            <a:lvl6pPr lvl="5" indent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600" b="1">
                <a:solidFill>
                  <a:srgbClr val="DA0002"/>
                </a:solidFill>
              </a:defRPr>
            </a:lvl6pPr>
            <a:lvl7pPr lvl="6" indent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600" b="1">
                <a:solidFill>
                  <a:srgbClr val="DA0002"/>
                </a:solidFill>
              </a:defRPr>
            </a:lvl7pPr>
            <a:lvl8pPr lvl="7" indent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600" b="1">
                <a:solidFill>
                  <a:srgbClr val="DA0002"/>
                </a:solidFill>
              </a:defRPr>
            </a:lvl8pPr>
            <a:lvl9pPr lvl="8" indent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600" b="1"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2" name="Shape 12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50800" cap="flat" cmpd="sng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82137" y="69400"/>
            <a:ext cx="8079237" cy="3738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  <a:defRPr sz="36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3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indent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600" b="1">
                <a:solidFill>
                  <a:schemeClr val="accent1"/>
                </a:solidFill>
              </a:defRPr>
            </a:lvl3pPr>
            <a:lvl4pPr lvl="3" indent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600" b="1">
                <a:solidFill>
                  <a:schemeClr val="accent1"/>
                </a:solidFill>
              </a:defRPr>
            </a:lvl4pPr>
            <a:lvl5pPr lvl="4" indent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600" b="1">
                <a:solidFill>
                  <a:schemeClr val="accent1"/>
                </a:solidFill>
              </a:defRPr>
            </a:lvl5pPr>
            <a:lvl6pPr lvl="5" indent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600" b="1">
                <a:solidFill>
                  <a:schemeClr val="accent1"/>
                </a:solidFill>
              </a:defRPr>
            </a:lvl6pPr>
            <a:lvl7pPr lvl="6" indent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600" b="1">
                <a:solidFill>
                  <a:schemeClr val="accent1"/>
                </a:solidFill>
              </a:defRPr>
            </a:lvl7pPr>
            <a:lvl8pPr lvl="7" indent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600" b="1">
                <a:solidFill>
                  <a:schemeClr val="accent1"/>
                </a:solidFill>
              </a:defRPr>
            </a:lvl8pPr>
            <a:lvl9pPr lvl="8" indent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382137" y="575337"/>
            <a:ext cx="8447964" cy="40395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3600" b="1" i="0" u="none" strike="noStrike" cap="non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3600" b="1" i="0" u="none" strike="noStrike" cap="non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indent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600" b="1">
                <a:solidFill>
                  <a:srgbClr val="DA0002"/>
                </a:solidFill>
              </a:defRPr>
            </a:lvl3pPr>
            <a:lvl4pPr lvl="3" indent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600" b="1">
                <a:solidFill>
                  <a:srgbClr val="DA0002"/>
                </a:solidFill>
              </a:defRPr>
            </a:lvl4pPr>
            <a:lvl5pPr lvl="4" indent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600" b="1">
                <a:solidFill>
                  <a:srgbClr val="DA0002"/>
                </a:solidFill>
              </a:defRPr>
            </a:lvl5pPr>
            <a:lvl6pPr lvl="5" indent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600" b="1">
                <a:solidFill>
                  <a:srgbClr val="DA0002"/>
                </a:solidFill>
              </a:defRPr>
            </a:lvl6pPr>
            <a:lvl7pPr lvl="6" indent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600" b="1">
                <a:solidFill>
                  <a:srgbClr val="DA0002"/>
                </a:solidFill>
              </a:defRPr>
            </a:lvl7pPr>
            <a:lvl8pPr lvl="7" indent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600" b="1">
                <a:solidFill>
                  <a:srgbClr val="DA0002"/>
                </a:solidFill>
              </a:defRPr>
            </a:lvl8pPr>
            <a:lvl9pPr lvl="8" indent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600" b="1"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0" name="Shape 20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50800" cap="flat" cmpd="sng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3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3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indent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600" b="1">
                <a:solidFill>
                  <a:schemeClr val="accent1"/>
                </a:solidFill>
              </a:defRPr>
            </a:lvl3pPr>
            <a:lvl4pPr lvl="3" indent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600" b="1">
                <a:solidFill>
                  <a:schemeClr val="accent1"/>
                </a:solidFill>
              </a:defRPr>
            </a:lvl4pPr>
            <a:lvl5pPr lvl="4" indent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600" b="1">
                <a:solidFill>
                  <a:schemeClr val="accent1"/>
                </a:solidFill>
              </a:defRPr>
            </a:lvl5pPr>
            <a:lvl6pPr lvl="5" indent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600" b="1">
                <a:solidFill>
                  <a:schemeClr val="accent1"/>
                </a:solidFill>
              </a:defRPr>
            </a:lvl6pPr>
            <a:lvl7pPr lvl="6" indent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600" b="1">
                <a:solidFill>
                  <a:schemeClr val="accent1"/>
                </a:solidFill>
              </a:defRPr>
            </a:lvl7pPr>
            <a:lvl8pPr lvl="7" indent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600" b="1">
                <a:solidFill>
                  <a:schemeClr val="accent1"/>
                </a:solidFill>
              </a:defRPr>
            </a:lvl8pPr>
            <a:lvl9pPr lvl="8" indent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cxnSp>
        <p:nvCxnSpPr>
          <p:cNvPr id="23" name="Shape 23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406308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6" name="Shape 26"/>
          <p:cNvCxnSpPr/>
          <p:nvPr/>
        </p:nvCxnSpPr>
        <p:spPr>
          <a:xfrm>
            <a:off x="457200" y="4317760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hape 28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3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3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indent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600" b="1">
                <a:solidFill>
                  <a:schemeClr val="accent1"/>
                </a:solidFill>
              </a:defRPr>
            </a:lvl3pPr>
            <a:lvl4pPr lvl="3" indent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600" b="1">
                <a:solidFill>
                  <a:schemeClr val="accent1"/>
                </a:solidFill>
              </a:defRPr>
            </a:lvl4pPr>
            <a:lvl5pPr lvl="4" indent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600" b="1">
                <a:solidFill>
                  <a:schemeClr val="accent1"/>
                </a:solidFill>
              </a:defRPr>
            </a:lvl5pPr>
            <a:lvl6pPr lvl="5" indent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600" b="1">
                <a:solidFill>
                  <a:schemeClr val="accent1"/>
                </a:solidFill>
              </a:defRPr>
            </a:lvl6pPr>
            <a:lvl7pPr lvl="6" indent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600" b="1">
                <a:solidFill>
                  <a:schemeClr val="accent1"/>
                </a:solidFill>
              </a:defRPr>
            </a:lvl7pPr>
            <a:lvl8pPr lvl="7" indent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600" b="1">
                <a:solidFill>
                  <a:schemeClr val="accent1"/>
                </a:solidFill>
              </a:defRPr>
            </a:lvl8pPr>
            <a:lvl9pPr lvl="8" indent="0"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3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8" name="Shape 8"/>
          <p:cNvCxnSpPr/>
          <p:nvPr/>
        </p:nvCxnSpPr>
        <p:spPr>
          <a:xfrm>
            <a:off x="457200" y="5023258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511275" y="1676519"/>
            <a:ext cx="8229600" cy="73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"/>
              <a:t>Architecture Analysis and Improvement</a:t>
            </a:r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25950" y="2909375"/>
            <a:ext cx="8229600" cy="16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000" b="0" i="0" u="none" strike="noStrike" cap="none">
                <a:solidFill>
                  <a:srgbClr val="5B595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" sz="2000" b="0" i="0" u="none" strike="noStrike" cap="none">
                <a:solidFill>
                  <a:srgbClr val="5B595A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2000" b="0" i="0" u="none" strike="noStrike" cap="none">
                <a:solidFill>
                  <a:srgbClr val="5B595A"/>
                </a:solidFill>
                <a:latin typeface="Arial"/>
                <a:ea typeface="Arial"/>
                <a:cs typeface="Arial"/>
                <a:sym typeface="Arial"/>
              </a:rPr>
              <a:t> Faculty Advisor - Jia Zhang</a:t>
            </a:r>
            <a:br>
              <a:rPr lang="en" sz="2000" b="0" i="0" u="none" strike="noStrike" cap="none">
                <a:solidFill>
                  <a:srgbClr val="5B595A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2000" b="0" i="0" u="none" strike="noStrike" cap="none">
                <a:solidFill>
                  <a:srgbClr val="5B595A"/>
                </a:solidFill>
                <a:latin typeface="Arial"/>
                <a:ea typeface="Arial"/>
                <a:cs typeface="Arial"/>
                <a:sym typeface="Arial"/>
              </a:rPr>
              <a:t> Team - 9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[18-653] Software Architecture and Design, Spring 201</a:t>
            </a:r>
            <a:r>
              <a:rPr lang="en" sz="1600"/>
              <a:t>6</a:t>
            </a:r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737" y="2475925"/>
            <a:ext cx="8394525" cy="191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82125" y="881474"/>
            <a:ext cx="8448000" cy="373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30200" rtl="0">
              <a:spcBef>
                <a:spcPts val="0"/>
              </a:spcBef>
              <a:buSzPct val="100000"/>
              <a:buChar char="•"/>
            </a:pPr>
            <a:r>
              <a:rPr lang="en" sz="1800" b="1" dirty="0"/>
              <a:t>How</a:t>
            </a:r>
            <a:r>
              <a:rPr lang="en" sz="1800" b="1" dirty="0" smtClean="0"/>
              <a:t>:</a:t>
            </a:r>
          </a:p>
          <a:p>
            <a:pPr marL="469900" lvl="1">
              <a:spcBef>
                <a:spcPts val="0"/>
              </a:spcBef>
              <a:buSzPct val="100000"/>
            </a:pPr>
            <a:r>
              <a:rPr lang="en" sz="1400" dirty="0"/>
              <a:t>- </a:t>
            </a:r>
            <a:r>
              <a:rPr lang="en" sz="1400" dirty="0"/>
              <a:t>Define a Top3WorkflowFactory with a HashMap.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400" dirty="0"/>
          </a:p>
          <a:p>
            <a:pPr marL="0" lvl="0" indent="0" rtl="0">
              <a:spcBef>
                <a:spcPts val="0"/>
              </a:spcBef>
              <a:buNone/>
            </a:pPr>
            <a:endParaRPr sz="1400" dirty="0"/>
          </a:p>
          <a:p>
            <a:pPr marL="0" lvl="0" indent="0" rtl="0">
              <a:spcBef>
                <a:spcPts val="0"/>
              </a:spcBef>
              <a:buNone/>
            </a:pPr>
            <a:endParaRPr sz="1400" dirty="0"/>
          </a:p>
          <a:p>
            <a:pPr marL="0" lvl="0" indent="0" rtl="0">
              <a:spcBef>
                <a:spcPts val="0"/>
              </a:spcBef>
              <a:buNone/>
            </a:pPr>
            <a:endParaRPr sz="1400" dirty="0"/>
          </a:p>
          <a:p>
            <a:pPr marL="0" lvl="0" indent="0" rtl="0">
              <a:spcBef>
                <a:spcPts val="0"/>
              </a:spcBef>
              <a:buNone/>
            </a:pPr>
            <a:endParaRPr sz="1400" dirty="0"/>
          </a:p>
          <a:p>
            <a:pPr marL="0" lvl="0" indent="0" rtl="0">
              <a:spcBef>
                <a:spcPts val="0"/>
              </a:spcBef>
              <a:buNone/>
            </a:pPr>
            <a:endParaRPr lang="en-US" sz="1800" dirty="0" smtClean="0"/>
          </a:p>
          <a:p>
            <a:pPr marL="0" lvl="0" indent="0" rtl="0">
              <a:spcBef>
                <a:spcPts val="0"/>
              </a:spcBef>
              <a:buNone/>
            </a:pPr>
            <a:endParaRPr lang="en-US" sz="1800" dirty="0"/>
          </a:p>
          <a:p>
            <a:pPr marL="0" lvl="0" indent="0" rtl="0">
              <a:spcBef>
                <a:spcPts val="0"/>
              </a:spcBef>
              <a:buNone/>
            </a:pPr>
            <a:endParaRPr sz="1800" dirty="0"/>
          </a:p>
          <a:p>
            <a:pPr marL="457200" lvl="0" indent="0" rtl="0">
              <a:spcBef>
                <a:spcPts val="0"/>
              </a:spcBef>
              <a:buNone/>
            </a:pPr>
            <a:r>
              <a:rPr lang="en" sz="1800" dirty="0"/>
              <a:t>- </a:t>
            </a:r>
            <a:r>
              <a:rPr lang="en" sz="1400" dirty="0"/>
              <a:t>Get String result by reusing the similar objects stored in the HashMap, instead of creating from scratch every time. 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100" y="1491630"/>
            <a:ext cx="6719225" cy="179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8100" y="3867894"/>
            <a:ext cx="4732200" cy="78417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82125" y="282475"/>
            <a:ext cx="8079300" cy="551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Flyweight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382125" y="881474"/>
            <a:ext cx="8448000" cy="373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30200" rtl="0">
              <a:spcBef>
                <a:spcPts val="0"/>
              </a:spcBef>
              <a:buSzPct val="100000"/>
              <a:buChar char="•"/>
            </a:pPr>
            <a:r>
              <a:rPr lang="en" sz="1800" b="1"/>
              <a:t>Definition:</a:t>
            </a:r>
          </a:p>
          <a:p>
            <a:pPr lvl="1" rtl="0">
              <a:spcBef>
                <a:spcPts val="0"/>
              </a:spcBef>
              <a:buSzPct val="100000"/>
            </a:pPr>
            <a:r>
              <a:rPr lang="en" sz="1800"/>
              <a:t>Hides the complexity of the system and provides an interface to the client.</a:t>
            </a:r>
          </a:p>
          <a:p>
            <a:pPr marL="342900" lvl="0" indent="-330200" rtl="0">
              <a:spcBef>
                <a:spcPts val="0"/>
              </a:spcBef>
              <a:buSzPct val="100000"/>
              <a:buChar char="•"/>
            </a:pPr>
            <a:r>
              <a:rPr lang="en" sz="1800" b="1"/>
              <a:t>Pros:</a:t>
            </a:r>
          </a:p>
          <a:p>
            <a:pPr lvl="1" rtl="0">
              <a:spcBef>
                <a:spcPts val="0"/>
              </a:spcBef>
              <a:buSzPct val="100000"/>
            </a:pPr>
            <a:r>
              <a:rPr lang="en" sz="1800"/>
              <a:t>Hides complexity, clearer code,  better maintainability and extensibility.</a:t>
            </a:r>
          </a:p>
          <a:p>
            <a:pPr marL="342900" lvl="0" indent="-330200" rtl="0">
              <a:spcBef>
                <a:spcPts val="0"/>
              </a:spcBef>
              <a:buSzPct val="100000"/>
              <a:buChar char="•"/>
            </a:pPr>
            <a:r>
              <a:rPr lang="en" sz="1800" b="1"/>
              <a:t>Cons:</a:t>
            </a:r>
          </a:p>
          <a:p>
            <a:pPr lvl="1" rtl="0">
              <a:spcBef>
                <a:spcPts val="0"/>
              </a:spcBef>
              <a:buSzPct val="100000"/>
            </a:pPr>
            <a:r>
              <a:rPr lang="en" sz="1800"/>
              <a:t>Can have too many APIs if there are lots of underlying classes.</a:t>
            </a:r>
          </a:p>
          <a:p>
            <a:pPr marL="342900" lvl="0" indent="-330200" rtl="0">
              <a:spcBef>
                <a:spcPts val="0"/>
              </a:spcBef>
              <a:buSzPct val="100000"/>
              <a:buChar char="•"/>
            </a:pPr>
            <a:r>
              <a:rPr lang="en" sz="1800" b="1"/>
              <a:t>Where to use in CMDA:</a:t>
            </a:r>
          </a:p>
          <a:p>
            <a:pPr lvl="1" rtl="0">
              <a:spcBef>
                <a:spcPts val="0"/>
              </a:spcBef>
              <a:buSzPct val="100000"/>
            </a:pPr>
            <a:r>
              <a:rPr lang="en" sz="1800"/>
              <a:t>Provides a single simplified interface for all Controllers.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/>
              <a:t>	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82125" y="282475"/>
            <a:ext cx="8079300" cy="551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60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Façade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283425" y="648075"/>
            <a:ext cx="5592300" cy="388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30200" rtl="0">
              <a:spcBef>
                <a:spcPts val="0"/>
              </a:spcBef>
              <a:buSzPct val="100000"/>
              <a:buChar char="•"/>
            </a:pPr>
            <a:r>
              <a:rPr lang="en" sz="1800"/>
              <a:t>Provides a single simplified interface for all Controllers</a:t>
            </a:r>
          </a:p>
          <a:p>
            <a:pPr lvl="1" rtl="0">
              <a:spcBef>
                <a:spcPts val="0"/>
              </a:spcBef>
            </a:pPr>
            <a:r>
              <a:rPr lang="en" sz="1400"/>
              <a:t>-  Hides complexity</a:t>
            </a:r>
          </a:p>
          <a:p>
            <a:pPr lvl="1" rtl="0">
              <a:spcBef>
                <a:spcPts val="0"/>
              </a:spcBef>
            </a:pPr>
            <a:r>
              <a:rPr lang="en" sz="1400"/>
              <a:t>-  Clearer code</a:t>
            </a:r>
          </a:p>
          <a:p>
            <a:pPr lvl="1" rtl="0">
              <a:spcBef>
                <a:spcPts val="0"/>
              </a:spcBef>
            </a:pPr>
            <a:r>
              <a:rPr lang="en" sz="1400"/>
              <a:t>-  Better maintainability and extensibility</a:t>
            </a:r>
          </a:p>
          <a:p>
            <a:pPr lvl="1" rtl="0">
              <a:spcBef>
                <a:spcPts val="0"/>
              </a:spcBef>
              <a:buSzPct val="100000"/>
            </a:pPr>
            <a:r>
              <a:rPr lang="en" sz="1400"/>
              <a:t>-  Difficult to apply the new pattern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6266" y="0"/>
            <a:ext cx="3137734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475" y="2399150"/>
            <a:ext cx="5639250" cy="22863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Shape 112"/>
          <p:cNvCxnSpPr/>
          <p:nvPr/>
        </p:nvCxnSpPr>
        <p:spPr>
          <a:xfrm rot="10800000" flipH="1">
            <a:off x="5062650" y="2200875"/>
            <a:ext cx="885000" cy="49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113" name="Shape 113"/>
          <p:cNvPicPr preferRelativeResize="0"/>
          <p:nvPr/>
        </p:nvPicPr>
        <p:blipFill rotWithShape="1">
          <a:blip r:embed="rId5">
            <a:alphaModFix/>
          </a:blip>
          <a:srcRect l="11221"/>
          <a:stretch/>
        </p:blipFill>
        <p:spPr>
          <a:xfrm>
            <a:off x="2508572" y="3208100"/>
            <a:ext cx="3439074" cy="91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9950" y="4195649"/>
            <a:ext cx="5817700" cy="94784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/>
          <p:nvPr/>
        </p:nvSpPr>
        <p:spPr>
          <a:xfrm>
            <a:off x="2654875" y="3409525"/>
            <a:ext cx="2619000" cy="103500"/>
          </a:xfrm>
          <a:prstGeom prst="rect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152750" y="4779650"/>
            <a:ext cx="2084400" cy="103500"/>
          </a:xfrm>
          <a:prstGeom prst="rect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2237150" y="4883150"/>
            <a:ext cx="2668200" cy="103500"/>
          </a:xfrm>
          <a:prstGeom prst="rect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82125" y="282475"/>
            <a:ext cx="8079300" cy="551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/>
              <a:t>Façade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4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382125" y="881474"/>
            <a:ext cx="8448000" cy="373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30200" rtl="0">
              <a:spcBef>
                <a:spcPts val="0"/>
              </a:spcBef>
              <a:buSzPct val="100000"/>
              <a:buChar char="•"/>
            </a:pPr>
            <a:r>
              <a:rPr lang="en" sz="1800" b="1"/>
              <a:t>Definition:</a:t>
            </a:r>
          </a:p>
          <a:p>
            <a:pPr lvl="1" rtl="0">
              <a:spcBef>
                <a:spcPts val="0"/>
              </a:spcBef>
              <a:buSzPct val="100000"/>
            </a:pPr>
            <a:r>
              <a:rPr lang="en" sz="1800"/>
              <a:t>A class behavior or its algorithm can be change at run time.</a:t>
            </a:r>
          </a:p>
          <a:p>
            <a:pPr marL="342900" lvl="0" indent="-330200" rtl="0">
              <a:spcBef>
                <a:spcPts val="0"/>
              </a:spcBef>
              <a:buSzPct val="100000"/>
              <a:buChar char="•"/>
            </a:pPr>
            <a:r>
              <a:rPr lang="en" sz="1800" b="1"/>
              <a:t>Pros:</a:t>
            </a:r>
          </a:p>
          <a:p>
            <a:pPr lvl="1" rtl="0">
              <a:spcBef>
                <a:spcPts val="0"/>
              </a:spcBef>
              <a:buSzPct val="100000"/>
            </a:pPr>
            <a:r>
              <a:rPr lang="en" sz="1800"/>
              <a:t>One API multiple functionalities, better customizability and flexibility</a:t>
            </a:r>
          </a:p>
          <a:p>
            <a:pPr marL="342900" lvl="0" indent="-330200" rtl="0">
              <a:spcBef>
                <a:spcPts val="0"/>
              </a:spcBef>
              <a:buSzPct val="100000"/>
              <a:buChar char="•"/>
            </a:pPr>
            <a:r>
              <a:rPr lang="en" sz="1800" b="1"/>
              <a:t>Cons:</a:t>
            </a:r>
          </a:p>
          <a:p>
            <a:pPr lvl="1" rtl="0">
              <a:spcBef>
                <a:spcPts val="0"/>
              </a:spcBef>
              <a:buSzPct val="100000"/>
            </a:pPr>
            <a:r>
              <a:rPr lang="en" sz="1800"/>
              <a:t>Sometimes unnecessary when we also need to call other APIs</a:t>
            </a:r>
          </a:p>
          <a:p>
            <a:pPr marL="342900" lvl="0" indent="-330200" rtl="0">
              <a:spcBef>
                <a:spcPts val="0"/>
              </a:spcBef>
              <a:buSzPct val="100000"/>
              <a:buChar char="•"/>
            </a:pPr>
            <a:r>
              <a:rPr lang="en" sz="1800" b="1"/>
              <a:t>Where to use in CMDA:</a:t>
            </a:r>
          </a:p>
          <a:p>
            <a:pPr lvl="1" rtl="0">
              <a:spcBef>
                <a:spcPts val="0"/>
              </a:spcBef>
              <a:buSzPct val="100000"/>
            </a:pPr>
            <a:r>
              <a:rPr lang="en" sz="1800"/>
              <a:t>Method behavior (toString, getId) can/need to be changed at run time in Model classes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/>
              <a:t>	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382125" y="282475"/>
            <a:ext cx="8079300" cy="551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/>
              <a:t>Strategy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318950" y="689400"/>
            <a:ext cx="8485800" cy="392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800"/>
              <a:t>Method behavior can be changed at run time in Model classes</a:t>
            </a:r>
          </a:p>
          <a:p>
            <a: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 sz="1400"/>
              <a:t>-  Using one Strategy class instead of calling different methods from different classes</a:t>
            </a:r>
          </a:p>
          <a:p>
            <a: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1400"/>
              <a:t>-  Better customizability, flexibility, maintainability, and reusability</a:t>
            </a:r>
          </a:p>
          <a:p>
            <a: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1400"/>
              <a:t>-  Can only be used for methods in common, have to use original classes for other methods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725" y="2268525"/>
            <a:ext cx="5092650" cy="2322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7475" y="2034599"/>
            <a:ext cx="3117549" cy="119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70050" y="3298144"/>
            <a:ext cx="4874975" cy="1619524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/>
          <p:nvPr/>
        </p:nvSpPr>
        <p:spPr>
          <a:xfrm>
            <a:off x="4141750" y="4033944"/>
            <a:ext cx="3625200" cy="390900"/>
          </a:xfrm>
          <a:prstGeom prst="rect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382125" y="282475"/>
            <a:ext cx="8079300" cy="551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/>
              <a:t>Strategy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382125" y="282475"/>
            <a:ext cx="8079300" cy="551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Builder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382125" y="881475"/>
            <a:ext cx="8448000" cy="3914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30200" rtl="0">
              <a:spcBef>
                <a:spcPts val="0"/>
              </a:spcBef>
              <a:buSzPct val="100000"/>
              <a:buChar char="•"/>
            </a:pPr>
            <a:r>
              <a:rPr lang="en" sz="1800" b="1"/>
              <a:t>Definition:</a:t>
            </a:r>
          </a:p>
          <a:p>
            <a:pPr lvl="1" rtl="0">
              <a:spcBef>
                <a:spcPts val="0"/>
              </a:spcBef>
              <a:buSzPct val="100000"/>
            </a:pPr>
            <a:r>
              <a:rPr lang="en" sz="1800">
                <a:solidFill>
                  <a:srgbClr val="252525"/>
                </a:solidFill>
                <a:highlight>
                  <a:srgbClr val="FFFFFF"/>
                </a:highlight>
              </a:rPr>
              <a:t>Builder design pattern is to separate the construction of a complex object from its representation</a:t>
            </a:r>
          </a:p>
          <a:p>
            <a:pPr marL="342900" lvl="0" indent="-330200" rtl="0">
              <a:spcBef>
                <a:spcPts val="0"/>
              </a:spcBef>
              <a:buSzPct val="100000"/>
              <a:buChar char="•"/>
            </a:pPr>
            <a:r>
              <a:rPr lang="en" sz="1800" b="1"/>
              <a:t>Pros:</a:t>
            </a:r>
          </a:p>
          <a:p>
            <a:pPr lvl="1" rtl="0">
              <a:spcBef>
                <a:spcPts val="0"/>
              </a:spcBef>
              <a:buSzPct val="100000"/>
            </a:pPr>
            <a:r>
              <a:rPr lang="en" sz="1800">
                <a:solidFill>
                  <a:srgbClr val="252525"/>
                </a:solidFill>
                <a:highlight>
                  <a:srgbClr val="FFFFFF"/>
                </a:highlight>
              </a:rPr>
              <a:t>Making the same construction process create different representations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 sz="1800">
                <a:solidFill>
                  <a:srgbClr val="252525"/>
                </a:solidFill>
                <a:highlight>
                  <a:srgbClr val="FFFFFF"/>
                </a:highlight>
              </a:rPr>
              <a:t>Provides control over steps of construction process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 sz="1800">
                <a:solidFill>
                  <a:srgbClr val="252525"/>
                </a:solidFill>
                <a:highlight>
                  <a:srgbClr val="FFFFFF"/>
                </a:highlight>
              </a:rPr>
              <a:t>Allows you to vary a product’s internal representation</a:t>
            </a:r>
          </a:p>
          <a:p>
            <a:pPr marL="342900" lvl="0" indent="-330200" rtl="0">
              <a:spcBef>
                <a:spcPts val="0"/>
              </a:spcBef>
              <a:buSzPct val="100000"/>
              <a:buChar char="•"/>
            </a:pPr>
            <a:r>
              <a:rPr lang="en" sz="1800" b="1"/>
              <a:t>Cons:</a:t>
            </a:r>
          </a:p>
          <a:p>
            <a:pPr lvl="1" rtl="0">
              <a:spcBef>
                <a:spcPts val="0"/>
              </a:spcBef>
              <a:buSzPct val="100000"/>
            </a:pPr>
            <a:r>
              <a:rPr lang="en" sz="1800"/>
              <a:t>Builder is not preferred when the construction of the object is simple</a:t>
            </a:r>
          </a:p>
          <a:p>
            <a:pPr marL="342900" lvl="0" indent="-330200" rtl="0">
              <a:spcBef>
                <a:spcPts val="0"/>
              </a:spcBef>
              <a:buSzPct val="100000"/>
              <a:buChar char="•"/>
            </a:pPr>
            <a:r>
              <a:rPr lang="en" sz="1800" b="1"/>
              <a:t>Where to use in CMDA:</a:t>
            </a:r>
          </a:p>
          <a:p>
            <a:pPr lvl="1" rtl="0">
              <a:spcBef>
                <a:spcPts val="0"/>
              </a:spcBef>
              <a:buSzPct val="100000"/>
            </a:pPr>
            <a:r>
              <a:rPr lang="en" sz="1800"/>
              <a:t>Create an </a:t>
            </a:r>
            <a:r>
              <a:rPr lang="en" sz="1800" b="1">
                <a:solidFill>
                  <a:srgbClr val="222222"/>
                </a:solidFill>
                <a:highlight>
                  <a:srgbClr val="FFFFFF"/>
                </a:highlight>
              </a:rPr>
              <a:t>nested </a:t>
            </a:r>
            <a:r>
              <a:rPr lang="en" sz="1800" b="1">
                <a:solidFill>
                  <a:srgbClr val="000000"/>
                </a:solidFill>
                <a:highlight>
                  <a:srgbClr val="FFFFFF"/>
                </a:highlight>
              </a:rPr>
              <a:t>static class </a:t>
            </a:r>
            <a:r>
              <a:rPr lang="en" sz="1800" b="1">
                <a:solidFill>
                  <a:srgbClr val="000000"/>
                </a:solidFill>
                <a:highlight>
                  <a:srgbClr val="E4E4FF"/>
                </a:highlight>
              </a:rPr>
              <a:t>WorkFlowBuilder </a:t>
            </a:r>
            <a:r>
              <a:rPr lang="en" sz="1800">
                <a:solidFill>
                  <a:srgbClr val="000000"/>
                </a:solidFill>
                <a:highlight>
                  <a:srgbClr val="E4E4FF"/>
                </a:highlight>
              </a:rPr>
              <a:t>in WorkFlow Class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 b="1"/>
              <a:t>	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382125" y="881474"/>
            <a:ext cx="8448000" cy="373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30200" rtl="0">
              <a:spcBef>
                <a:spcPts val="0"/>
              </a:spcBef>
              <a:buSzPct val="100000"/>
              <a:buChar char="•"/>
            </a:pPr>
            <a:r>
              <a:rPr lang="en" sz="1800" b="1"/>
              <a:t>How: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800" b="1"/>
              <a:t>	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400"/>
          </a:p>
          <a:p>
            <a:pPr marL="0" lvl="0" indent="0" rtl="0">
              <a:spcBef>
                <a:spcPts val="0"/>
              </a:spcBef>
              <a:buNone/>
            </a:pPr>
            <a:endParaRPr sz="1400"/>
          </a:p>
          <a:p>
            <a:pPr marL="0" lvl="0" indent="0" rtl="0">
              <a:spcBef>
                <a:spcPts val="0"/>
              </a:spcBef>
              <a:buNone/>
            </a:pPr>
            <a:endParaRPr sz="1400"/>
          </a:p>
          <a:p>
            <a:pPr marL="0" lvl="0" indent="0" rtl="0">
              <a:spcBef>
                <a:spcPts val="0"/>
              </a:spcBef>
              <a:buNone/>
            </a:pPr>
            <a:endParaRPr sz="1400"/>
          </a:p>
          <a:p>
            <a:pPr marL="0" lvl="0" indent="0" rtl="0">
              <a:spcBef>
                <a:spcPts val="0"/>
              </a:spcBef>
              <a:buNone/>
            </a:pPr>
            <a:endParaRPr sz="1400"/>
          </a:p>
          <a:p>
            <a:pPr marL="0" lvl="0" indent="0" rtl="0">
              <a:spcBef>
                <a:spcPts val="0"/>
              </a:spcBef>
              <a:buNone/>
            </a:pPr>
            <a:endParaRPr sz="1400"/>
          </a:p>
          <a:p>
            <a:pPr marL="457200" lvl="0" indent="0" rtl="0">
              <a:spcBef>
                <a:spcPts val="0"/>
              </a:spcBef>
              <a:buNone/>
            </a:pPr>
            <a:endParaRPr sz="1800"/>
          </a:p>
          <a:p>
            <a:pPr marL="457200" lvl="0" indent="0" rtl="0">
              <a:spcBef>
                <a:spcPts val="0"/>
              </a:spcBef>
              <a:buNone/>
            </a:pPr>
            <a:endParaRPr sz="1400"/>
          </a:p>
        </p:txBody>
      </p:sp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382125" y="282475"/>
            <a:ext cx="8079300" cy="551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Builder</a:t>
            </a:r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4900" y="881462"/>
            <a:ext cx="3428998" cy="3202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5475" y="2065575"/>
            <a:ext cx="3136024" cy="213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075" y="4112400"/>
            <a:ext cx="8254049" cy="80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00274" y="166400"/>
            <a:ext cx="3861149" cy="1849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382125" y="282475"/>
            <a:ext cx="8079300" cy="551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Visitor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382125" y="881474"/>
            <a:ext cx="8448000" cy="4034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30200" rtl="0">
              <a:spcBef>
                <a:spcPts val="0"/>
              </a:spcBef>
              <a:buSzPct val="100000"/>
              <a:buChar char="•"/>
            </a:pPr>
            <a:r>
              <a:rPr lang="en" sz="1800" b="1"/>
              <a:t>Definition:</a:t>
            </a:r>
          </a:p>
          <a:p>
            <a:pPr lvl="1" rtl="0">
              <a:spcBef>
                <a:spcPts val="0"/>
              </a:spcBef>
              <a:buSzPct val="100000"/>
            </a:pPr>
            <a:r>
              <a:rPr lang="en" sz="1800">
                <a:solidFill>
                  <a:srgbClr val="252525"/>
                </a:solidFill>
                <a:highlight>
                  <a:srgbClr val="FFFFFF"/>
                </a:highlight>
              </a:rPr>
              <a:t>Represent an operation to be performed on elements of an object structure. Visitor lets you define a new operation without changing the classes of the elements on which it operates</a:t>
            </a:r>
          </a:p>
          <a:p>
            <a:pPr marL="342900" lvl="0" indent="-330200" rtl="0">
              <a:spcBef>
                <a:spcPts val="0"/>
              </a:spcBef>
              <a:buSzPct val="100000"/>
              <a:buChar char="•"/>
            </a:pPr>
            <a:r>
              <a:rPr lang="en" sz="1800" b="1"/>
              <a:t>Pros:</a:t>
            </a:r>
          </a:p>
          <a:p>
            <a:pPr lvl="1" rtl="0">
              <a:spcBef>
                <a:spcPts val="0"/>
              </a:spcBef>
              <a:buSzPct val="100000"/>
            </a:pPr>
            <a:r>
              <a:rPr lang="en" sz="1800">
                <a:solidFill>
                  <a:srgbClr val="252525"/>
                </a:solidFill>
                <a:highlight>
                  <a:srgbClr val="FFFFFF"/>
                </a:highlight>
              </a:rPr>
              <a:t>The nature of the Visitor makes it an ideal pattern to visit the special part of an object without interfere with the whole part</a:t>
            </a:r>
          </a:p>
          <a:p>
            <a:pPr marL="342900" lvl="0" indent="-330200" rtl="0">
              <a:spcBef>
                <a:spcPts val="0"/>
              </a:spcBef>
              <a:buSzPct val="100000"/>
              <a:buChar char="•"/>
            </a:pPr>
            <a:r>
              <a:rPr lang="en" sz="1800" b="1"/>
              <a:t>Cons:</a:t>
            </a:r>
          </a:p>
          <a:p>
            <a:pPr lvl="1" rtl="0">
              <a:spcBef>
                <a:spcPts val="0"/>
              </a:spcBef>
              <a:buSzPct val="100000"/>
            </a:pPr>
            <a:r>
              <a:rPr lang="en" sz="1800"/>
              <a:t>Visitor is not preferred when object is quite simple has no composite parts </a:t>
            </a:r>
          </a:p>
          <a:p>
            <a:pPr marL="342900" lvl="0" indent="-330200" rtl="0">
              <a:spcBef>
                <a:spcPts val="0"/>
              </a:spcBef>
              <a:buSzPct val="100000"/>
              <a:buChar char="•"/>
            </a:pPr>
            <a:r>
              <a:rPr lang="en" sz="1800" b="1"/>
              <a:t>Where to use in CMDA:</a:t>
            </a:r>
          </a:p>
          <a:p>
            <a:pPr lvl="1" rtl="0">
              <a:spcBef>
                <a:spcPts val="0"/>
              </a:spcBef>
              <a:buSzPct val="100000"/>
            </a:pPr>
            <a:r>
              <a:rPr lang="en" sz="1800"/>
              <a:t>Create an interface ServiceVisitor for ServiceEntry class</a:t>
            </a:r>
            <a:r>
              <a:rPr lang="en" sz="1800" b="1"/>
              <a:t>	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82125" y="881474"/>
            <a:ext cx="8448000" cy="373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30200" rtl="0">
              <a:spcBef>
                <a:spcPts val="0"/>
              </a:spcBef>
              <a:buSzPct val="100000"/>
              <a:buChar char="•"/>
            </a:pPr>
            <a:r>
              <a:rPr lang="en" sz="1800" b="1"/>
              <a:t>How: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800" b="1"/>
              <a:t>	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382125" y="282475"/>
            <a:ext cx="8079300" cy="551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Visitor</a:t>
            </a:r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475" y="1413800"/>
            <a:ext cx="3099825" cy="919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1150" y="750725"/>
            <a:ext cx="4773724" cy="122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475" y="2912650"/>
            <a:ext cx="4706774" cy="1178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20450" y="4004125"/>
            <a:ext cx="6863950" cy="79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05600" y="2197599"/>
            <a:ext cx="3949299" cy="172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382125" y="282475"/>
            <a:ext cx="8079300" cy="551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Template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382125" y="881474"/>
            <a:ext cx="8448000" cy="4034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30200" rtl="0">
              <a:spcBef>
                <a:spcPts val="0"/>
              </a:spcBef>
              <a:buSzPct val="100000"/>
              <a:buChar char="•"/>
            </a:pPr>
            <a:r>
              <a:rPr lang="en" sz="1800" b="1"/>
              <a:t>Definition:</a:t>
            </a:r>
          </a:p>
          <a:p>
            <a:pPr lvl="1" rtl="0">
              <a:spcBef>
                <a:spcPts val="0"/>
              </a:spcBef>
              <a:buSzPct val="100000"/>
            </a:pPr>
            <a:r>
              <a:rPr lang="en" sz="1800">
                <a:solidFill>
                  <a:srgbClr val="252525"/>
                </a:solidFill>
                <a:highlight>
                  <a:srgbClr val="FFFFFF"/>
                </a:highlight>
              </a:rPr>
              <a:t>A behavioral design pattern that defines the program skeleton of an algorithm in a method, called template method, which defers some steps to subclasses.</a:t>
            </a:r>
          </a:p>
          <a:p>
            <a:pPr marL="342900" lvl="0" indent="-330200" rtl="0">
              <a:spcBef>
                <a:spcPts val="0"/>
              </a:spcBef>
              <a:buSzPct val="100000"/>
              <a:buChar char="•"/>
            </a:pPr>
            <a:r>
              <a:rPr lang="en" sz="1800" b="1"/>
              <a:t>Pros:</a:t>
            </a:r>
          </a:p>
          <a:p>
            <a:pPr lvl="1" rtl="0">
              <a:spcBef>
                <a:spcPts val="0"/>
              </a:spcBef>
              <a:buSzPct val="100000"/>
            </a:pPr>
            <a:r>
              <a:rPr lang="en" sz="1800">
                <a:solidFill>
                  <a:srgbClr val="252525"/>
                </a:solidFill>
                <a:highlight>
                  <a:srgbClr val="FFFFFF"/>
                </a:highlight>
              </a:rPr>
              <a:t>Avoid duplication in the code: the general workflow structure is implemented once in the abstract class's algorithm.</a:t>
            </a:r>
          </a:p>
          <a:p>
            <a:pPr marL="342900" lvl="0" indent="-330200" rtl="0">
              <a:spcBef>
                <a:spcPts val="0"/>
              </a:spcBef>
              <a:buSzPct val="100000"/>
              <a:buChar char="•"/>
            </a:pPr>
            <a:r>
              <a:rPr lang="en" sz="1800" b="1"/>
              <a:t>Cons:</a:t>
            </a:r>
          </a:p>
          <a:p>
            <a:pPr lvl="1" rtl="0">
              <a:spcBef>
                <a:spcPts val="0"/>
              </a:spcBef>
              <a:buSzPct val="100000"/>
            </a:pPr>
            <a:r>
              <a:rPr lang="en" sz="1800"/>
              <a:t>Inheritance bring strong coupling relation between classes</a:t>
            </a:r>
          </a:p>
          <a:p>
            <a:pPr marL="342900" lvl="0" indent="-330200" rtl="0">
              <a:spcBef>
                <a:spcPts val="0"/>
              </a:spcBef>
              <a:buSzPct val="100000"/>
              <a:buChar char="•"/>
            </a:pPr>
            <a:r>
              <a:rPr lang="en" sz="1800" b="1"/>
              <a:t>Where to use in CMDA:</a:t>
            </a:r>
          </a:p>
          <a:p>
            <a:pPr lvl="1" rtl="0">
              <a:spcBef>
                <a:spcPts val="0"/>
              </a:spcBef>
              <a:buSzPct val="100000"/>
            </a:pPr>
            <a:r>
              <a:rPr lang="en" sz="1800"/>
              <a:t>MailController and  GroupUsersController extends Store</a:t>
            </a:r>
            <a:r>
              <a:rPr lang="en" sz="1800" b="1"/>
              <a:t>	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49250" y="786125"/>
            <a:ext cx="8759700" cy="394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104925" bIns="91425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b="1"/>
              <a:t>Motivation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b="1"/>
              <a:t>System Design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b="1"/>
              <a:t>Design Pattern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Conclusions and future work</a:t>
            </a: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382125" y="282475"/>
            <a:ext cx="8079300" cy="551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Roadmap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382125" y="282475"/>
            <a:ext cx="8079300" cy="551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Template</a:t>
            </a:r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2562" y="834179"/>
            <a:ext cx="4638425" cy="414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382125" y="881474"/>
            <a:ext cx="8448000" cy="373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30200" rtl="0">
              <a:spcBef>
                <a:spcPts val="0"/>
              </a:spcBef>
              <a:buSzPct val="100000"/>
              <a:buChar char="•"/>
            </a:pPr>
            <a:r>
              <a:rPr lang="en" sz="1800" b="1"/>
              <a:t>How: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800" b="1"/>
              <a:t>	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382125" y="282475"/>
            <a:ext cx="8079300" cy="551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Template</a:t>
            </a:r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25" y="1645050"/>
            <a:ext cx="4409101" cy="324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Shape 1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4750" y="186250"/>
            <a:ext cx="3238500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Shape 1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5925" y="1545800"/>
            <a:ext cx="4523650" cy="334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382125" y="282475"/>
            <a:ext cx="8079300" cy="551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Command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382125" y="773775"/>
            <a:ext cx="8448000" cy="436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30200" rtl="0">
              <a:spcBef>
                <a:spcPts val="0"/>
              </a:spcBef>
              <a:buSzPct val="100000"/>
              <a:buChar char="•"/>
            </a:pPr>
            <a:r>
              <a:rPr lang="en" sz="1800" b="1"/>
              <a:t>Definition:</a:t>
            </a:r>
          </a:p>
          <a:p>
            <a:pPr lvl="1" rtl="0">
              <a:spcBef>
                <a:spcPts val="0"/>
              </a:spcBef>
              <a:buSzPct val="100000"/>
            </a:pPr>
            <a:r>
              <a:rPr lang="en" sz="1800">
                <a:solidFill>
                  <a:srgbClr val="252525"/>
                </a:solidFill>
                <a:highlight>
                  <a:srgbClr val="FFFFFF"/>
                </a:highlight>
              </a:rPr>
              <a:t>A behavioral design pattern in which an object is used to encapsulate all information needed to perform an action or trigger an event at a later time. This information includes the object that owns the method and values for the method parameters.</a:t>
            </a:r>
          </a:p>
          <a:p>
            <a:pPr marL="342900" lvl="0" indent="-330200" rtl="0">
              <a:spcBef>
                <a:spcPts val="0"/>
              </a:spcBef>
              <a:buSzPct val="100000"/>
              <a:buChar char="•"/>
            </a:pPr>
            <a:r>
              <a:rPr lang="en" sz="1800" b="1"/>
              <a:t>Pros:</a:t>
            </a:r>
          </a:p>
          <a:p>
            <a:pPr lvl="1" rtl="0">
              <a:spcBef>
                <a:spcPts val="0"/>
              </a:spcBef>
              <a:buSzPct val="100000"/>
            </a:pPr>
            <a:r>
              <a:rPr lang="en" sz="1800">
                <a:solidFill>
                  <a:srgbClr val="252525"/>
                </a:solidFill>
                <a:highlight>
                  <a:srgbClr val="FFFFFF"/>
                </a:highlight>
              </a:rPr>
              <a:t>Make it easier to construct general components that need to delegate, sequence or execute method calls at a time of their choosing without the need to know the class of the method or the method parameters.</a:t>
            </a:r>
          </a:p>
          <a:p>
            <a:pPr marL="342900" lvl="0" indent="-330200" rtl="0">
              <a:spcBef>
                <a:spcPts val="0"/>
              </a:spcBef>
              <a:buSzPct val="100000"/>
              <a:buChar char="•"/>
            </a:pPr>
            <a:r>
              <a:rPr lang="en" sz="1800" b="1"/>
              <a:t>Cons:</a:t>
            </a:r>
          </a:p>
          <a:p>
            <a:pPr lvl="1" rtl="0">
              <a:spcBef>
                <a:spcPts val="0"/>
              </a:spcBef>
              <a:buSzPct val="100000"/>
            </a:pPr>
            <a:r>
              <a:rPr lang="en" sz="1800"/>
              <a:t>Command Pattern is not preferred when delegation is not required</a:t>
            </a:r>
          </a:p>
          <a:p>
            <a:pPr marL="342900" lvl="0" indent="-330200" rtl="0">
              <a:spcBef>
                <a:spcPts val="0"/>
              </a:spcBef>
              <a:buSzPct val="100000"/>
              <a:buChar char="•"/>
            </a:pPr>
            <a:r>
              <a:rPr lang="en" sz="1800" b="1"/>
              <a:t>Where to use in CMDA:</a:t>
            </a:r>
          </a:p>
          <a:p>
            <a:pPr lvl="1" rtl="0">
              <a:spcBef>
                <a:spcPts val="0"/>
              </a:spcBef>
              <a:buSzPct val="100000"/>
            </a:pPr>
            <a:r>
              <a:rPr lang="en" sz="1800"/>
              <a:t>HTTP Helper</a:t>
            </a:r>
            <a:r>
              <a:rPr lang="en" sz="1800" b="1"/>
              <a:t>	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382125" y="282475"/>
            <a:ext cx="8079300" cy="551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Command</a:t>
            </a:r>
          </a:p>
        </p:txBody>
      </p:sp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6558" y="1006075"/>
            <a:ext cx="5470449" cy="338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348000" y="663624"/>
            <a:ext cx="8448000" cy="373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30200" rtl="0">
              <a:spcBef>
                <a:spcPts val="0"/>
              </a:spcBef>
              <a:buSzPct val="100000"/>
              <a:buChar char="•"/>
            </a:pPr>
            <a:r>
              <a:rPr lang="en" sz="1800" b="1"/>
              <a:t>How: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800" b="1"/>
              <a:t>	</a:t>
            </a:r>
          </a:p>
        </p:txBody>
      </p:sp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382125" y="111925"/>
            <a:ext cx="8079300" cy="551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Command</a:t>
            </a:r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562" y="1234125"/>
            <a:ext cx="7781925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8792" y="1898700"/>
            <a:ext cx="3140924" cy="303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Shape 2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4225" y="2122250"/>
            <a:ext cx="3140925" cy="227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382125" y="881474"/>
            <a:ext cx="8448000" cy="373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" sz="1800"/>
              <a:t>Benefits: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 sz="1600"/>
              <a:t>Provide a stronger </a:t>
            </a:r>
            <a:r>
              <a:rPr lang="en" sz="1600" b="1"/>
              <a:t>reusability</a:t>
            </a:r>
            <a:r>
              <a:rPr lang="en" sz="1600"/>
              <a:t>, </a:t>
            </a:r>
            <a:r>
              <a:rPr lang="en" sz="1600" b="1"/>
              <a:t>extensibility</a:t>
            </a:r>
            <a:r>
              <a:rPr lang="en" sz="1600"/>
              <a:t>, and </a:t>
            </a:r>
            <a:r>
              <a:rPr lang="en" sz="1600" b="1"/>
              <a:t>maintainability </a:t>
            </a:r>
            <a:r>
              <a:rPr lang="en" sz="1600"/>
              <a:t>for the system, and make it </a:t>
            </a:r>
            <a:r>
              <a:rPr lang="en" sz="1600" b="1"/>
              <a:t>well-structured</a:t>
            </a:r>
            <a:r>
              <a:rPr lang="en" sz="1600"/>
              <a:t> by applying some useful design patterns. 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1000"/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" sz="1800"/>
              <a:t>Constraints:</a:t>
            </a:r>
          </a:p>
          <a:p>
            <a:pPr marL="914400" lvl="1" indent="-330200" rtl="0">
              <a:spcBef>
                <a:spcPts val="0"/>
              </a:spcBef>
              <a:buSzPct val="100000"/>
              <a:buChar char="○"/>
            </a:pPr>
            <a:r>
              <a:rPr lang="en" sz="1600"/>
              <a:t>Increased effort to apply</a:t>
            </a:r>
          </a:p>
          <a:p>
            <a:pPr marL="914400" lvl="1" indent="-330200" rtl="0">
              <a:spcBef>
                <a:spcPts val="0"/>
              </a:spcBef>
              <a:buSzPct val="100000"/>
              <a:buChar char="○"/>
            </a:pPr>
            <a:r>
              <a:rPr lang="en" sz="1600"/>
              <a:t>More classes and interfaces to maintain </a:t>
            </a:r>
          </a:p>
          <a:p>
            <a:pPr marL="914400" lvl="1" indent="-330200" rtl="0">
              <a:spcBef>
                <a:spcPts val="0"/>
              </a:spcBef>
              <a:buSzPct val="100000"/>
              <a:buChar char="○"/>
            </a:pPr>
            <a:r>
              <a:rPr lang="en" sz="1600"/>
              <a:t>Poor performance due to indirection </a:t>
            </a:r>
          </a:p>
          <a:p>
            <a:pPr lvl="0" rtl="0">
              <a:spcBef>
                <a:spcPts val="0"/>
              </a:spcBef>
              <a:buNone/>
            </a:pPr>
            <a:endParaRPr sz="1000"/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" sz="1800"/>
              <a:t>Suggestion: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sz="1600"/>
              <a:t>Try to apply more useful design patterns after carefully 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sz="1600"/>
              <a:t>analyzing their </a:t>
            </a:r>
            <a:r>
              <a:rPr lang="en" sz="1600" b="1"/>
              <a:t>tradeoff</a:t>
            </a:r>
            <a:r>
              <a:rPr lang="en" sz="1600"/>
              <a:t>.</a:t>
            </a:r>
          </a:p>
        </p:txBody>
      </p:sp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382125" y="282475"/>
            <a:ext cx="8079300" cy="551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" sz="3600" b="1" i="0" u="none" strike="noStrike" cap="none">
                <a:solidFill>
                  <a:srgbClr val="DA0002"/>
                </a:solidFill>
                <a:latin typeface="Arial"/>
                <a:ea typeface="Arial"/>
                <a:cs typeface="Arial"/>
                <a:sym typeface="Arial"/>
              </a:rPr>
              <a:t>Questions?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3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Shape 2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02825" y="1759711"/>
            <a:ext cx="5213124" cy="2606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82125" y="881474"/>
            <a:ext cx="8448000" cy="373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" sz="1800"/>
              <a:t>Software architecture has become increasingly </a:t>
            </a:r>
            <a:r>
              <a:rPr lang="en" sz="1800" b="1"/>
              <a:t>important</a:t>
            </a:r>
            <a:r>
              <a:rPr lang="en" sz="1800"/>
              <a:t> in the software engineering community. 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" sz="1800"/>
              <a:t>Software architecture deals with the </a:t>
            </a:r>
            <a:r>
              <a:rPr lang="en" sz="1800" b="1"/>
              <a:t>high-level building blocks</a:t>
            </a:r>
            <a:r>
              <a:rPr lang="en" sz="1800"/>
              <a:t> that represent an underlying software system.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" sz="1800" b="1"/>
              <a:t>Analyze</a:t>
            </a:r>
            <a:r>
              <a:rPr lang="en" sz="1800"/>
              <a:t> existing legacy architecture, and try to </a:t>
            </a:r>
            <a:r>
              <a:rPr lang="en" sz="1800" b="1"/>
              <a:t>improve</a:t>
            </a:r>
            <a:r>
              <a:rPr lang="en" sz="1800"/>
              <a:t> it by using some useful </a:t>
            </a:r>
            <a:r>
              <a:rPr lang="en" sz="1800" b="1"/>
              <a:t>design</a:t>
            </a:r>
            <a:r>
              <a:rPr lang="en" sz="1800"/>
              <a:t> </a:t>
            </a:r>
            <a:r>
              <a:rPr lang="en" sz="1800" b="1"/>
              <a:t>patterns</a:t>
            </a:r>
            <a:r>
              <a:rPr lang="en" sz="1800"/>
              <a:t> to make the whole system more </a:t>
            </a:r>
            <a:r>
              <a:rPr lang="en" sz="1800" b="1"/>
              <a:t>reusable</a:t>
            </a:r>
            <a:r>
              <a:rPr lang="en" sz="1800"/>
              <a:t>, </a:t>
            </a:r>
            <a:r>
              <a:rPr lang="en" sz="1800" b="1"/>
              <a:t>extensible</a:t>
            </a:r>
            <a:r>
              <a:rPr lang="en" sz="1800"/>
              <a:t> and </a:t>
            </a:r>
            <a:r>
              <a:rPr lang="en" sz="1800" b="1"/>
              <a:t>maintainable</a:t>
            </a:r>
            <a:r>
              <a:rPr lang="en" sz="1800"/>
              <a:t>.  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82125" y="282475"/>
            <a:ext cx="8079300" cy="551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382125" y="256175"/>
            <a:ext cx="8079300" cy="551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82125" y="777150"/>
            <a:ext cx="8448000" cy="3837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Provide scientists a platform to</a:t>
            </a:r>
          </a:p>
          <a:p>
            <a:pPr marL="914400" lvl="1" indent="-342900" rtl="0">
              <a:spcBef>
                <a:spcPts val="0"/>
              </a:spcBef>
              <a:buSzPct val="100000"/>
              <a:buChar char="○"/>
            </a:pPr>
            <a:r>
              <a:rPr lang="en" sz="1800"/>
              <a:t>Share ideas and interact with peers</a:t>
            </a:r>
          </a:p>
          <a:p>
            <a:pPr marL="914400" lvl="1" indent="-342900" rtl="0">
              <a:spcBef>
                <a:spcPts val="0"/>
              </a:spcBef>
              <a:buSzPct val="100000"/>
              <a:buChar char="○"/>
            </a:pPr>
            <a:r>
              <a:rPr lang="en" sz="1800"/>
              <a:t>Focus on workflow part of scientific researches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Goals</a:t>
            </a:r>
          </a:p>
          <a:p>
            <a:pPr marL="914400" lvl="1" indent="-342900" rtl="0">
              <a:spcBef>
                <a:spcPts val="0"/>
              </a:spcBef>
              <a:buSzPct val="100000"/>
              <a:buChar char="○"/>
            </a:pPr>
            <a:r>
              <a:rPr lang="en" sz="1800"/>
              <a:t>Easier contribution to scientific methods</a:t>
            </a:r>
          </a:p>
          <a:p>
            <a:pPr marL="914400" lvl="1" indent="-342900" rtl="0">
              <a:spcBef>
                <a:spcPts val="0"/>
              </a:spcBef>
              <a:buSzPct val="100000"/>
              <a:buChar char="○"/>
            </a:pPr>
            <a:r>
              <a:rPr lang="en" sz="1800"/>
              <a:t>Build communities</a:t>
            </a:r>
          </a:p>
          <a:p>
            <a:pPr marL="914400" lvl="1" indent="-342900" rtl="0">
              <a:spcBef>
                <a:spcPts val="0"/>
              </a:spcBef>
              <a:buSzPct val="100000"/>
              <a:buChar char="○"/>
            </a:pPr>
            <a:r>
              <a:rPr lang="en" sz="1800"/>
              <a:t>Reduce time-to-experiment</a:t>
            </a:r>
          </a:p>
          <a:p>
            <a:pPr marL="914400" lvl="1" indent="-342900" rtl="0">
              <a:spcBef>
                <a:spcPts val="0"/>
              </a:spcBef>
              <a:buSzPct val="100000"/>
              <a:buChar char="○"/>
            </a:pPr>
            <a:r>
              <a:rPr lang="en" sz="1800"/>
              <a:t>Share expertise</a:t>
            </a:r>
          </a:p>
          <a:p>
            <a:pPr marL="914400" lvl="1" indent="-342900" rtl="0">
              <a:spcBef>
                <a:spcPts val="0"/>
              </a:spcBef>
              <a:buSzPct val="100000"/>
              <a:buChar char="○"/>
            </a:pPr>
            <a:r>
              <a:rPr lang="en" sz="1800"/>
              <a:t>Share experiences</a:t>
            </a:r>
          </a:p>
          <a:p>
            <a:pPr marL="914400" lvl="1" indent="-342900" rtl="0">
              <a:spcBef>
                <a:spcPts val="0"/>
              </a:spcBef>
              <a:buSzPct val="100000"/>
              <a:buChar char="○"/>
            </a:pPr>
            <a:r>
              <a:rPr lang="en" sz="1800"/>
              <a:t>Avoid reinvention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82125" y="1449050"/>
            <a:ext cx="3827100" cy="373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har char="●"/>
            </a:pPr>
            <a:r>
              <a:rPr lang="en"/>
              <a:t>Front-end</a:t>
            </a:r>
            <a:br>
              <a:rPr lang="en"/>
            </a:br>
            <a:endParaRPr lang="en"/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buChar char="○"/>
            </a:pPr>
            <a:r>
              <a:rPr lang="en"/>
              <a:t>View</a:t>
            </a:r>
          </a:p>
          <a:p>
            <a:pPr marL="1371600" lvl="2" indent="-228600" rtl="0">
              <a:lnSpc>
                <a:spcPct val="100000"/>
              </a:lnSpc>
              <a:spcBef>
                <a:spcPts val="0"/>
              </a:spcBef>
              <a:buChar char="■"/>
            </a:pPr>
            <a:r>
              <a:rPr lang="en"/>
              <a:t>Bootstrap</a:t>
            </a:r>
          </a:p>
          <a:p>
            <a:pPr marL="1371600" lvl="2" indent="-228600" rtl="0">
              <a:lnSpc>
                <a:spcPct val="100000"/>
              </a:lnSpc>
              <a:spcBef>
                <a:spcPts val="0"/>
              </a:spcBef>
              <a:buChar char="■"/>
            </a:pPr>
            <a:r>
              <a:rPr lang="en"/>
              <a:t>jQuery</a:t>
            </a:r>
            <a:br>
              <a:rPr lang="en"/>
            </a:br>
            <a:endParaRPr lang="en"/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buChar char="○"/>
            </a:pPr>
            <a:r>
              <a:rPr lang="en"/>
              <a:t>Controller</a:t>
            </a:r>
          </a:p>
          <a:p>
            <a:pPr marL="1371600" lvl="2" indent="-228600" rtl="0">
              <a:lnSpc>
                <a:spcPct val="100000"/>
              </a:lnSpc>
              <a:spcBef>
                <a:spcPts val="0"/>
              </a:spcBef>
              <a:buChar char="■"/>
            </a:pPr>
            <a:r>
              <a:rPr lang="en"/>
              <a:t>RESTful APIs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273900" y="1449050"/>
            <a:ext cx="4122300" cy="373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har char="●"/>
            </a:pPr>
            <a:r>
              <a:rPr lang="en"/>
              <a:t>Back-end</a:t>
            </a:r>
            <a:br>
              <a:rPr lang="en"/>
            </a:br>
            <a:endParaRPr lang="en"/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buChar char="○"/>
            </a:pPr>
            <a:r>
              <a:rPr lang="en"/>
              <a:t>Controller</a:t>
            </a:r>
          </a:p>
          <a:p>
            <a:pPr marL="1371600" lvl="2" indent="-228600" rtl="0">
              <a:lnSpc>
                <a:spcPct val="100000"/>
              </a:lnSpc>
              <a:spcBef>
                <a:spcPts val="0"/>
              </a:spcBef>
              <a:buChar char="■"/>
            </a:pPr>
            <a:r>
              <a:rPr lang="en"/>
              <a:t>Data operation support for Model</a:t>
            </a:r>
            <a:br>
              <a:rPr lang="en"/>
            </a:br>
            <a:endParaRPr lang="en"/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buChar char="○"/>
            </a:pPr>
            <a:r>
              <a:rPr lang="en"/>
              <a:t>Model</a:t>
            </a:r>
          </a:p>
          <a:p>
            <a:pPr marL="1371600" lvl="2" indent="-228600" rtl="0">
              <a:lnSpc>
                <a:spcPct val="100000"/>
              </a:lnSpc>
              <a:spcBef>
                <a:spcPts val="0"/>
              </a:spcBef>
              <a:buChar char="■"/>
            </a:pPr>
            <a:r>
              <a:rPr lang="en"/>
              <a:t>MySQL database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x="382125" y="883025"/>
            <a:ext cx="8121900" cy="63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None/>
            </a:pPr>
            <a:r>
              <a:rPr lang="en" sz="2800">
                <a:solidFill>
                  <a:schemeClr val="dk1"/>
                </a:solidFill>
              </a:rPr>
              <a:t>Play framework (MVC)</a:t>
            </a:r>
          </a:p>
        </p:txBody>
      </p:sp>
      <p:pic>
        <p:nvPicPr>
          <p:cNvPr id="61" name="Shape 61"/>
          <p:cNvPicPr preferRelativeResize="0"/>
          <p:nvPr/>
        </p:nvPicPr>
        <p:blipFill rotWithShape="1">
          <a:blip r:embed="rId3">
            <a:alphaModFix/>
          </a:blip>
          <a:srcRect l="23721" r="22877"/>
          <a:stretch/>
        </p:blipFill>
        <p:spPr>
          <a:xfrm>
            <a:off x="6994249" y="161599"/>
            <a:ext cx="2012524" cy="2080949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82125" y="282475"/>
            <a:ext cx="8079300" cy="551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System Structure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82125" y="881474"/>
            <a:ext cx="8448000" cy="373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30200" rtl="0">
              <a:spcBef>
                <a:spcPts val="0"/>
              </a:spcBef>
              <a:buSzPct val="100000"/>
              <a:buChar char="•"/>
            </a:pPr>
            <a:r>
              <a:rPr lang="en" sz="1800" b="1"/>
              <a:t>Factory</a:t>
            </a:r>
          </a:p>
          <a:p>
            <a:pPr marL="342900" lvl="0" indent="-330200" rtl="0">
              <a:spcBef>
                <a:spcPts val="0"/>
              </a:spcBef>
              <a:buSzPct val="100000"/>
              <a:buChar char="•"/>
            </a:pPr>
            <a:r>
              <a:rPr lang="en" sz="1800" b="1"/>
              <a:t>Flyweight</a:t>
            </a:r>
          </a:p>
          <a:p>
            <a:pPr marL="342900" lvl="0" indent="-330200" rtl="0">
              <a:spcBef>
                <a:spcPts val="0"/>
              </a:spcBef>
              <a:buSzPct val="100000"/>
              <a:buChar char="•"/>
            </a:pPr>
            <a:r>
              <a:rPr lang="en" sz="1800" b="1"/>
              <a:t>Façade</a:t>
            </a:r>
          </a:p>
          <a:p>
            <a:pPr marL="342900" lvl="0" indent="-330200" rtl="0">
              <a:spcBef>
                <a:spcPts val="0"/>
              </a:spcBef>
              <a:buSzPct val="100000"/>
              <a:buChar char="•"/>
            </a:pPr>
            <a:r>
              <a:rPr lang="en" sz="1800" b="1"/>
              <a:t>Strategy</a:t>
            </a:r>
          </a:p>
          <a:p>
            <a:pPr marL="342900" lvl="0" indent="-330200" rtl="0">
              <a:spcBef>
                <a:spcPts val="0"/>
              </a:spcBef>
              <a:buSzPct val="100000"/>
              <a:buChar char="•"/>
            </a:pPr>
            <a:r>
              <a:rPr lang="en" sz="1800" b="1"/>
              <a:t>Builder</a:t>
            </a:r>
          </a:p>
          <a:p>
            <a:pPr marL="342900" lvl="0" indent="-330200" rtl="0">
              <a:spcBef>
                <a:spcPts val="0"/>
              </a:spcBef>
              <a:buSzPct val="100000"/>
              <a:buChar char="•"/>
            </a:pPr>
            <a:r>
              <a:rPr lang="en" sz="1800" b="1"/>
              <a:t>Visitor</a:t>
            </a:r>
          </a:p>
          <a:p>
            <a:pPr marL="342900" lvl="0" indent="-330200" rtl="0">
              <a:spcBef>
                <a:spcPts val="0"/>
              </a:spcBef>
              <a:buSzPct val="100000"/>
              <a:buChar char="•"/>
            </a:pPr>
            <a:r>
              <a:rPr lang="en" sz="1800" b="1"/>
              <a:t>Template</a:t>
            </a:r>
          </a:p>
          <a:p>
            <a:pPr marL="342900" lvl="0" indent="-330200" rtl="0">
              <a:spcBef>
                <a:spcPts val="0"/>
              </a:spcBef>
              <a:buSzPct val="100000"/>
              <a:buChar char="•"/>
            </a:pPr>
            <a:r>
              <a:rPr lang="en" sz="1800" b="1"/>
              <a:t>Command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82125" y="282475"/>
            <a:ext cx="8079300" cy="551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Design Pattern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82125" y="881474"/>
            <a:ext cx="8448000" cy="373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30200" rtl="0">
              <a:spcBef>
                <a:spcPts val="0"/>
              </a:spcBef>
              <a:buSzPct val="100000"/>
              <a:buChar char="•"/>
            </a:pPr>
            <a:r>
              <a:rPr lang="en" sz="1800" b="1"/>
              <a:t>Definition: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 sz="1800"/>
              <a:t>Create object without exposing the creation logic to the client 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 sz="1800"/>
              <a:t>with a common interface.</a:t>
            </a:r>
          </a:p>
          <a:p>
            <a:pPr marL="342900" lvl="0" indent="-330200" rtl="0">
              <a:spcBef>
                <a:spcPts val="0"/>
              </a:spcBef>
              <a:buSzPct val="100000"/>
              <a:buChar char="•"/>
            </a:pPr>
            <a:r>
              <a:rPr lang="en" sz="1800" b="1"/>
              <a:t>Pros: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sz="1800"/>
              <a:t>Act as a </a:t>
            </a:r>
            <a:r>
              <a:rPr lang="en" sz="1800" b="1"/>
              <a:t>superclass </a:t>
            </a:r>
            <a:r>
              <a:rPr lang="en" sz="1800"/>
              <a:t>when creating objects. </a:t>
            </a:r>
          </a:p>
          <a:p>
            <a:pPr marL="342900" lvl="0" indent="-330200" rtl="0">
              <a:spcBef>
                <a:spcPts val="0"/>
              </a:spcBef>
              <a:buSzPct val="100000"/>
              <a:buChar char="•"/>
            </a:pPr>
            <a:r>
              <a:rPr lang="en" sz="1800" b="1"/>
              <a:t>Cons:</a:t>
            </a:r>
          </a:p>
          <a:p>
            <a:pPr lvl="1" rtl="0">
              <a:spcBef>
                <a:spcPts val="0"/>
              </a:spcBef>
              <a:buSzPct val="100000"/>
            </a:pPr>
            <a:r>
              <a:rPr lang="en" sz="1800"/>
              <a:t>Sometimes unnecessary when creating logic is simple.</a:t>
            </a:r>
          </a:p>
          <a:p>
            <a:pPr marL="342900" lvl="0" indent="-330200" rtl="0">
              <a:spcBef>
                <a:spcPts val="0"/>
              </a:spcBef>
              <a:buSzPct val="100000"/>
              <a:buChar char="•"/>
            </a:pPr>
            <a:r>
              <a:rPr lang="en" sz="1800" b="1"/>
              <a:t>Where to use in CMDA:</a:t>
            </a:r>
          </a:p>
          <a:p>
            <a:pPr lvl="1" rtl="0">
              <a:spcBef>
                <a:spcPts val="0"/>
              </a:spcBef>
              <a:buSzPct val="100000"/>
            </a:pPr>
            <a:r>
              <a:rPr lang="en" sz="1800"/>
              <a:t>Register/create user with different types. (user, manager, admin)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/>
              <a:t>	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82125" y="282475"/>
            <a:ext cx="8079300" cy="551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Factory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8950" y="753062"/>
            <a:ext cx="6686550" cy="408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82125" y="881474"/>
            <a:ext cx="8448000" cy="373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30200" rtl="0">
              <a:spcBef>
                <a:spcPts val="0"/>
              </a:spcBef>
              <a:buSzPct val="100000"/>
              <a:buChar char="•"/>
            </a:pPr>
            <a:r>
              <a:rPr lang="en" sz="1800" b="1" dirty="0"/>
              <a:t>How</a:t>
            </a:r>
            <a:r>
              <a:rPr lang="en" sz="1800" b="1" dirty="0" smtClean="0"/>
              <a:t>:</a:t>
            </a:r>
          </a:p>
          <a:p>
            <a:pPr indent="457200">
              <a:spcBef>
                <a:spcPts val="0"/>
              </a:spcBef>
              <a:buSzPct val="100000"/>
            </a:pPr>
            <a:r>
              <a:rPr lang="en" sz="1400" dirty="0"/>
              <a:t>- </a:t>
            </a:r>
            <a:r>
              <a:rPr lang="en" sz="1400" dirty="0"/>
              <a:t>Define a UserFactory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400" dirty="0"/>
          </a:p>
          <a:p>
            <a:pPr marL="0" lvl="0" indent="0" rtl="0">
              <a:spcBef>
                <a:spcPts val="0"/>
              </a:spcBef>
              <a:buNone/>
            </a:pPr>
            <a:endParaRPr sz="1400" dirty="0"/>
          </a:p>
          <a:p>
            <a:pPr marL="0" lvl="0" indent="0" rtl="0">
              <a:spcBef>
                <a:spcPts val="0"/>
              </a:spcBef>
              <a:buNone/>
            </a:pPr>
            <a:endParaRPr sz="1400" dirty="0"/>
          </a:p>
          <a:p>
            <a:pPr marL="0" lvl="0" indent="0" rtl="0">
              <a:spcBef>
                <a:spcPts val="0"/>
              </a:spcBef>
              <a:buNone/>
            </a:pPr>
            <a:endParaRPr sz="1400" dirty="0"/>
          </a:p>
          <a:p>
            <a:pPr marL="0" lvl="0" indent="0" rtl="0">
              <a:spcBef>
                <a:spcPts val="0"/>
              </a:spcBef>
              <a:buNone/>
            </a:pPr>
            <a:endParaRPr sz="1400" dirty="0"/>
          </a:p>
          <a:p>
            <a:pPr marL="0" lvl="0" indent="0" rtl="0">
              <a:spcBef>
                <a:spcPts val="0"/>
              </a:spcBef>
              <a:buNone/>
            </a:pPr>
            <a:endParaRPr sz="1400" dirty="0"/>
          </a:p>
          <a:p>
            <a:pPr marL="0" lvl="0" indent="0" rtl="0">
              <a:spcBef>
                <a:spcPts val="0"/>
              </a:spcBef>
              <a:buNone/>
            </a:pPr>
            <a:endParaRPr lang="en-US" sz="1400" dirty="0" smtClean="0"/>
          </a:p>
          <a:p>
            <a:pPr marL="0" lvl="0" indent="0" rtl="0">
              <a:spcBef>
                <a:spcPts val="0"/>
              </a:spcBef>
              <a:buNone/>
            </a:pPr>
            <a:endParaRPr lang="en-US" sz="1400" dirty="0"/>
          </a:p>
          <a:p>
            <a:pPr marL="0" lvl="0" indent="0" rtl="0">
              <a:spcBef>
                <a:spcPts val="0"/>
              </a:spcBef>
              <a:buNone/>
            </a:pPr>
            <a:endParaRPr lang="en-US" sz="1400" dirty="0" smtClean="0"/>
          </a:p>
          <a:p>
            <a:pPr marL="0" lvl="0" indent="0" rtl="0">
              <a:spcBef>
                <a:spcPts val="0"/>
              </a:spcBef>
              <a:buNone/>
            </a:pPr>
            <a:endParaRPr lang="en-US" sz="1400" dirty="0"/>
          </a:p>
          <a:p>
            <a:pPr marL="0" lvl="0" indent="0" rtl="0">
              <a:spcBef>
                <a:spcPts val="0"/>
              </a:spcBef>
              <a:buNone/>
            </a:pPr>
            <a:endParaRPr sz="1400" dirty="0"/>
          </a:p>
          <a:p>
            <a:pPr marL="0" lvl="0" indent="457200" rtl="0">
              <a:spcBef>
                <a:spcPts val="0"/>
              </a:spcBef>
              <a:buNone/>
            </a:pPr>
            <a:r>
              <a:rPr lang="en" sz="1800" dirty="0"/>
              <a:t>- </a:t>
            </a:r>
            <a:r>
              <a:rPr lang="en" sz="1400" dirty="0"/>
              <a:t>Create an user object based on specific user type.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8624" y="1564091"/>
            <a:ext cx="5272474" cy="20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8624" y="4122125"/>
            <a:ext cx="5006450" cy="31004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82125" y="282475"/>
            <a:ext cx="8079300" cy="551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Factory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82125" y="282475"/>
            <a:ext cx="8079300" cy="551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Flyweight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82125" y="881474"/>
            <a:ext cx="8448000" cy="373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30200" rtl="0">
              <a:spcBef>
                <a:spcPts val="0"/>
              </a:spcBef>
              <a:buSzPct val="100000"/>
              <a:buChar char="•"/>
            </a:pPr>
            <a:r>
              <a:rPr lang="en" sz="1800" b="1"/>
              <a:t>Definition:</a:t>
            </a:r>
          </a:p>
          <a:p>
            <a:pPr lvl="1" rtl="0">
              <a:spcBef>
                <a:spcPts val="0"/>
              </a:spcBef>
              <a:buSzPct val="100000"/>
            </a:pPr>
            <a:r>
              <a:rPr lang="en" sz="1800"/>
              <a:t>Flyweight pattern is primarily used to reduce the number of objects created.</a:t>
            </a:r>
          </a:p>
          <a:p>
            <a:pPr marL="342900" lvl="0" indent="-330200" rtl="0">
              <a:spcBef>
                <a:spcPts val="0"/>
              </a:spcBef>
              <a:buSzPct val="100000"/>
              <a:buChar char="•"/>
            </a:pPr>
            <a:r>
              <a:rPr lang="en" sz="1800" b="1"/>
              <a:t>Pros:</a:t>
            </a:r>
          </a:p>
          <a:p>
            <a:pPr lvl="1" rtl="0">
              <a:spcBef>
                <a:spcPts val="0"/>
              </a:spcBef>
              <a:buSzPct val="100000"/>
            </a:pPr>
            <a:r>
              <a:rPr lang="en" sz="1800"/>
              <a:t>Decrease memory footprint and increase performance 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 sz="1800"/>
              <a:t>by </a:t>
            </a:r>
            <a:r>
              <a:rPr lang="en" sz="1800" b="1"/>
              <a:t>reusing </a:t>
            </a:r>
            <a:r>
              <a:rPr lang="en" sz="1800"/>
              <a:t>already existing similar objects when creating objects.</a:t>
            </a:r>
          </a:p>
          <a:p>
            <a:pPr marL="342900" lvl="0" indent="-330200" rtl="0">
              <a:spcBef>
                <a:spcPts val="0"/>
              </a:spcBef>
              <a:buSzPct val="100000"/>
              <a:buChar char="•"/>
            </a:pPr>
            <a:r>
              <a:rPr lang="en" sz="1800" b="1"/>
              <a:t>Cons:</a:t>
            </a:r>
          </a:p>
          <a:p>
            <a:pPr lvl="1" rtl="0">
              <a:spcBef>
                <a:spcPts val="0"/>
              </a:spcBef>
              <a:buSzPct val="100000"/>
            </a:pPr>
            <a:r>
              <a:rPr lang="en" sz="1800"/>
              <a:t>Flyweight is not preferred when objects being created have no similarity.</a:t>
            </a:r>
          </a:p>
          <a:p>
            <a:pPr marL="342900" lvl="0" indent="-330200" rtl="0">
              <a:spcBef>
                <a:spcPts val="0"/>
              </a:spcBef>
              <a:buSzPct val="100000"/>
              <a:buChar char="•"/>
            </a:pPr>
            <a:r>
              <a:rPr lang="en" sz="1800" b="1"/>
              <a:t>Where to use in CMDA:</a:t>
            </a:r>
          </a:p>
          <a:p>
            <a:pPr lvl="1" rtl="0">
              <a:spcBef>
                <a:spcPts val="0"/>
              </a:spcBef>
              <a:buSzPct val="100000"/>
            </a:pPr>
            <a:r>
              <a:rPr lang="en" sz="1800"/>
              <a:t>Create top-3 workflow object, quite stable.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/>
              <a:t>	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4450" y="1319475"/>
            <a:ext cx="25146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911</Words>
  <Application>Microsoft Office PowerPoint</Application>
  <PresentationFormat>全屏显示(16:9)</PresentationFormat>
  <Paragraphs>203</Paragraphs>
  <Slides>26</Slides>
  <Notes>26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swiss</vt:lpstr>
      <vt:lpstr>Architecture Analysis and Improvement</vt:lpstr>
      <vt:lpstr>Roadmap</vt:lpstr>
      <vt:lpstr>Introduction</vt:lpstr>
      <vt:lpstr>Motivation</vt:lpstr>
      <vt:lpstr>System Structure</vt:lpstr>
      <vt:lpstr>Design Pattern</vt:lpstr>
      <vt:lpstr>Factory</vt:lpstr>
      <vt:lpstr>Factory</vt:lpstr>
      <vt:lpstr>Flyweight</vt:lpstr>
      <vt:lpstr>Flyweight</vt:lpstr>
      <vt:lpstr>Façade</vt:lpstr>
      <vt:lpstr>Façade</vt:lpstr>
      <vt:lpstr>Strategy</vt:lpstr>
      <vt:lpstr>Strategy</vt:lpstr>
      <vt:lpstr>Builder</vt:lpstr>
      <vt:lpstr>Builder</vt:lpstr>
      <vt:lpstr>Visitor</vt:lpstr>
      <vt:lpstr>Visitor</vt:lpstr>
      <vt:lpstr>Template</vt:lpstr>
      <vt:lpstr>Template</vt:lpstr>
      <vt:lpstr>Template</vt:lpstr>
      <vt:lpstr>Command</vt:lpstr>
      <vt:lpstr>Command</vt:lpstr>
      <vt:lpstr>Command</vt:lpstr>
      <vt:lpstr>Conclusion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Analysis and Improvement</dc:title>
  <cp:lastModifiedBy>jiakai zhang</cp:lastModifiedBy>
  <cp:revision>1</cp:revision>
  <dcterms:modified xsi:type="dcterms:W3CDTF">2016-04-29T15:40:27Z</dcterms:modified>
</cp:coreProperties>
</file>