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7262BC6-9535-4CC4-9DF9-285A4EB61F70}">
  <a:tblStyle styleId="{B7262BC6-9535-4CC4-9DF9-285A4EB61F7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b="1" lang="zh-CN" sz="1400">
                <a:solidFill>
                  <a:schemeClr val="accent3"/>
                </a:solidFill>
                <a:latin typeface="Proxima Nova"/>
                <a:ea typeface="Proxima Nova"/>
                <a:cs typeface="Proxima Nova"/>
                <a:sym typeface="Proxima Nova"/>
              </a:rPr>
              <a:t>The project provides a platform for scientists to post their scientific experiements and workflows, so that other scientists who are interested in the workflow can redo the experiements and make comments. Like any other social network web application, this project supports multiple user interaction.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299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599" cy="1917899"/>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599" cy="9017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266750"/>
            <a:ext cx="8520599" cy="675599"/>
          </a:xfrm>
          <a:prstGeom prst="rect">
            <a:avLst/>
          </a:prstGeom>
        </p:spPr>
        <p:txBody>
          <a:bodyPr anchorCtr="0" anchor="t" bIns="91425" lIns="91425" rIns="91425" tIns="91425"/>
          <a:lstStyle>
            <a:lvl1pPr lvl="0">
              <a:spcBef>
                <a:spcPts val="0"/>
              </a:spcBef>
              <a:buClr>
                <a:srgbClr val="224B35"/>
              </a:buClr>
              <a:buSzPct val="100000"/>
              <a:defRPr b="1" sz="3600">
                <a:solidFill>
                  <a:srgbClr val="224B35"/>
                </a:solidFill>
              </a:defRPr>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199" cy="15095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C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311708" y="340100"/>
            <a:ext cx="8520599" cy="2052599"/>
          </a:xfrm>
          <a:prstGeom prst="rect">
            <a:avLst/>
          </a:prstGeom>
        </p:spPr>
        <p:txBody>
          <a:bodyPr anchorCtr="0" anchor="b" bIns="91425" lIns="91425" rIns="91425" tIns="91425">
            <a:noAutofit/>
          </a:bodyPr>
          <a:lstStyle/>
          <a:p>
            <a:pPr lvl="0" rtl="0">
              <a:spcBef>
                <a:spcPts val="0"/>
              </a:spcBef>
              <a:buNone/>
            </a:pPr>
            <a:r>
              <a:rPr lang="zh-CN" sz="3600"/>
              <a:t>Project 3:</a:t>
            </a:r>
          </a:p>
          <a:p>
            <a:pPr lvl="0" rtl="0">
              <a:spcBef>
                <a:spcPts val="0"/>
              </a:spcBef>
              <a:buNone/>
            </a:pPr>
            <a:r>
              <a:rPr lang="zh-CN" sz="3600"/>
              <a:t>Workflow-centric Scientific Social Network</a:t>
            </a:r>
          </a:p>
        </p:txBody>
      </p:sp>
      <p:sp>
        <p:nvSpPr>
          <p:cNvPr id="60" name="Shape 60"/>
          <p:cNvSpPr txBox="1"/>
          <p:nvPr>
            <p:ph idx="1" type="subTitle"/>
          </p:nvPr>
        </p:nvSpPr>
        <p:spPr>
          <a:xfrm>
            <a:off x="311700" y="2940275"/>
            <a:ext cx="8520599" cy="2052599"/>
          </a:xfrm>
          <a:prstGeom prst="rect">
            <a:avLst/>
          </a:prstGeom>
        </p:spPr>
        <p:txBody>
          <a:bodyPr anchorCtr="0" anchor="t" bIns="91425" lIns="91425" rIns="91425" tIns="91425">
            <a:noAutofit/>
          </a:bodyPr>
          <a:lstStyle/>
          <a:p>
            <a:pPr lvl="0" rtl="0" algn="l">
              <a:spcBef>
                <a:spcPts val="0"/>
              </a:spcBef>
              <a:buNone/>
            </a:pPr>
            <a:r>
              <a:rPr lang="zh-CN" sz="2400"/>
              <a:t>Sponsor- Professor </a:t>
            </a:r>
            <a:r>
              <a:rPr lang="zh-CN"/>
              <a:t>Jia Zhang</a:t>
            </a:r>
          </a:p>
          <a:p>
            <a:pPr lvl="0" rtl="0" algn="l">
              <a:spcBef>
                <a:spcPts val="0"/>
              </a:spcBef>
              <a:buNone/>
            </a:pPr>
            <a:r>
              <a:rPr lang="zh-CN" sz="2400"/>
              <a:t>Point of contact- Yiming Zhang</a:t>
            </a:r>
          </a:p>
          <a:p>
            <a:pPr lvl="0" rtl="0" algn="l">
              <a:spcBef>
                <a:spcPts val="0"/>
              </a:spcBef>
              <a:buNone/>
            </a:pPr>
            <a:r>
              <a:rPr lang="zh-CN" sz="2400"/>
              <a:t>Faculty advisor- Professor </a:t>
            </a:r>
            <a:r>
              <a:rPr lang="zh-CN"/>
              <a:t>Jia Zhang</a:t>
            </a:r>
          </a:p>
          <a:p>
            <a:pPr lvl="0" algn="l">
              <a:spcBef>
                <a:spcPts val="0"/>
              </a:spcBef>
              <a:buNone/>
            </a:pPr>
            <a:r>
              <a:rPr lang="zh-CN" sz="2400"/>
              <a:t>Team- 7&amp;8</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66750"/>
            <a:ext cx="8520599" cy="675599"/>
          </a:xfrm>
          <a:prstGeom prst="rect">
            <a:avLst/>
          </a:prstGeom>
        </p:spPr>
        <p:txBody>
          <a:bodyPr anchorCtr="0" anchor="t" bIns="91425" lIns="91425" rIns="91425" tIns="91425">
            <a:noAutofit/>
          </a:bodyPr>
          <a:lstStyle/>
          <a:p>
            <a:pPr lvl="0" rtl="0">
              <a:spcBef>
                <a:spcPts val="0"/>
              </a:spcBef>
              <a:buNone/>
            </a:pPr>
            <a:r>
              <a:rPr lang="zh-CN"/>
              <a:t>User Group</a:t>
            </a:r>
          </a:p>
        </p:txBody>
      </p:sp>
      <p:pic>
        <p:nvPicPr>
          <p:cNvPr id="126" name="Shape 126"/>
          <p:cNvPicPr preferRelativeResize="0"/>
          <p:nvPr/>
        </p:nvPicPr>
        <p:blipFill>
          <a:blip r:embed="rId3">
            <a:alphaModFix/>
          </a:blip>
          <a:stretch>
            <a:fillRect/>
          </a:stretch>
        </p:blipFill>
        <p:spPr>
          <a:xfrm>
            <a:off x="361550" y="1181800"/>
            <a:ext cx="5505049" cy="3296924"/>
          </a:xfrm>
          <a:prstGeom prst="rect">
            <a:avLst/>
          </a:prstGeom>
          <a:noFill/>
          <a:ln>
            <a:noFill/>
          </a:ln>
        </p:spPr>
      </p:pic>
      <p:pic>
        <p:nvPicPr>
          <p:cNvPr id="127" name="Shape 127"/>
          <p:cNvPicPr preferRelativeResize="0"/>
          <p:nvPr/>
        </p:nvPicPr>
        <p:blipFill>
          <a:blip r:embed="rId4">
            <a:alphaModFix/>
          </a:blip>
          <a:stretch>
            <a:fillRect/>
          </a:stretch>
        </p:blipFill>
        <p:spPr>
          <a:xfrm>
            <a:off x="5983175" y="279912"/>
            <a:ext cx="2849124" cy="45836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Workflow list</a:t>
            </a:r>
          </a:p>
        </p:txBody>
      </p:sp>
      <p:sp>
        <p:nvSpPr>
          <p:cNvPr id="133" name="Shape 13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34" name="Shape 134"/>
          <p:cNvPicPr preferRelativeResize="0"/>
          <p:nvPr/>
        </p:nvPicPr>
        <p:blipFill>
          <a:blip r:embed="rId3">
            <a:alphaModFix/>
          </a:blip>
          <a:stretch>
            <a:fillRect/>
          </a:stretch>
        </p:blipFill>
        <p:spPr>
          <a:xfrm>
            <a:off x="82650" y="942350"/>
            <a:ext cx="8978697" cy="39973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New workflow</a:t>
            </a:r>
          </a:p>
        </p:txBody>
      </p:sp>
      <p:sp>
        <p:nvSpPr>
          <p:cNvPr id="140" name="Shape 14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41" name="Shape 141"/>
          <p:cNvPicPr preferRelativeResize="0"/>
          <p:nvPr/>
        </p:nvPicPr>
        <p:blipFill>
          <a:blip r:embed="rId3">
            <a:alphaModFix/>
          </a:blip>
          <a:stretch>
            <a:fillRect/>
          </a:stretch>
        </p:blipFill>
        <p:spPr>
          <a:xfrm>
            <a:off x="350600" y="1083150"/>
            <a:ext cx="3597551" cy="3655848"/>
          </a:xfrm>
          <a:prstGeom prst="rect">
            <a:avLst/>
          </a:prstGeom>
          <a:noFill/>
          <a:ln>
            <a:noFill/>
          </a:ln>
        </p:spPr>
      </p:pic>
      <p:pic>
        <p:nvPicPr>
          <p:cNvPr id="142" name="Shape 142"/>
          <p:cNvPicPr preferRelativeResize="0"/>
          <p:nvPr/>
        </p:nvPicPr>
        <p:blipFill>
          <a:blip r:embed="rId4">
            <a:alphaModFix/>
          </a:blip>
          <a:stretch>
            <a:fillRect/>
          </a:stretch>
        </p:blipFill>
        <p:spPr>
          <a:xfrm>
            <a:off x="4194899" y="999493"/>
            <a:ext cx="3597548" cy="382315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Popular workflows</a:t>
            </a:r>
          </a:p>
        </p:txBody>
      </p:sp>
      <p:sp>
        <p:nvSpPr>
          <p:cNvPr id="148" name="Shape 14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49" name="Shape 149"/>
          <p:cNvPicPr preferRelativeResize="0"/>
          <p:nvPr/>
        </p:nvPicPr>
        <p:blipFill>
          <a:blip r:embed="rId3">
            <a:alphaModFix/>
          </a:blip>
          <a:stretch>
            <a:fillRect/>
          </a:stretch>
        </p:blipFill>
        <p:spPr>
          <a:xfrm>
            <a:off x="359750" y="1152475"/>
            <a:ext cx="8152252" cy="353469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Add comment</a:t>
            </a:r>
          </a:p>
        </p:txBody>
      </p:sp>
      <p:sp>
        <p:nvSpPr>
          <p:cNvPr id="155" name="Shape 15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418075" y="1030650"/>
            <a:ext cx="7555026" cy="3873126"/>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625" y="451475"/>
            <a:ext cx="3665099" cy="675599"/>
          </a:xfrm>
          <a:prstGeom prst="rect">
            <a:avLst/>
          </a:prstGeom>
        </p:spPr>
        <p:txBody>
          <a:bodyPr anchorCtr="0" anchor="t" bIns="91425" lIns="91425" rIns="91425" tIns="91425">
            <a:noAutofit/>
          </a:bodyPr>
          <a:lstStyle/>
          <a:p>
            <a:pPr lvl="0">
              <a:spcBef>
                <a:spcPts val="0"/>
              </a:spcBef>
              <a:buNone/>
            </a:pPr>
            <a:r>
              <a:rPr lang="zh-CN"/>
              <a:t>Database</a:t>
            </a:r>
          </a:p>
        </p:txBody>
      </p:sp>
      <p:pic>
        <p:nvPicPr>
          <p:cNvPr id="162" name="Shape 162"/>
          <p:cNvPicPr preferRelativeResize="0"/>
          <p:nvPr/>
        </p:nvPicPr>
        <p:blipFill>
          <a:blip r:embed="rId3">
            <a:alphaModFix/>
          </a:blip>
          <a:stretch>
            <a:fillRect/>
          </a:stretch>
        </p:blipFill>
        <p:spPr>
          <a:xfrm>
            <a:off x="2397075" y="68075"/>
            <a:ext cx="6686549" cy="49036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User Group Related DB Scheme</a:t>
            </a:r>
          </a:p>
        </p:txBody>
      </p:sp>
      <p:graphicFrame>
        <p:nvGraphicFramePr>
          <p:cNvPr id="168" name="Shape 168"/>
          <p:cNvGraphicFramePr/>
          <p:nvPr/>
        </p:nvGraphicFramePr>
        <p:xfrm>
          <a:off x="311700" y="1541950"/>
          <a:ext cx="3000000" cy="3000000"/>
        </p:xfrm>
        <a:graphic>
          <a:graphicData uri="http://schemas.openxmlformats.org/drawingml/2006/table">
            <a:tbl>
              <a:tblPr>
                <a:noFill/>
                <a:tableStyleId>{B7262BC6-9535-4CC4-9DF9-285A4EB61F70}</a:tableStyleId>
              </a:tblPr>
              <a:tblGrid>
                <a:gridCol w="1579525"/>
                <a:gridCol w="1734175"/>
              </a:tblGrid>
              <a:tr h="617975">
                <a:tc>
                  <a:txBody>
                    <a:bodyPr>
                      <a:noAutofit/>
                    </a:bodyPr>
                    <a:lstStyle/>
                    <a:p>
                      <a:pPr lvl="0" rtl="0">
                        <a:spcBef>
                          <a:spcPts val="0"/>
                        </a:spcBef>
                        <a:buNone/>
                      </a:pPr>
                      <a:r>
                        <a:rPr b="1" lang="zh-CN" sz="1800"/>
                        <a:t>Field</a:t>
                      </a:r>
                    </a:p>
                  </a:txBody>
                  <a:tcPr marT="91425" marB="91425" marR="91425" marL="91425"/>
                </a:tc>
                <a:tc>
                  <a:txBody>
                    <a:bodyPr>
                      <a:noAutofit/>
                    </a:bodyPr>
                    <a:lstStyle/>
                    <a:p>
                      <a:pPr lvl="0" rtl="0">
                        <a:spcBef>
                          <a:spcPts val="0"/>
                        </a:spcBef>
                        <a:buNone/>
                      </a:pPr>
                      <a:r>
                        <a:rPr b="1" lang="zh-CN" sz="1800"/>
                        <a:t>Type</a:t>
                      </a:r>
                    </a:p>
                  </a:txBody>
                  <a:tcPr marT="91425" marB="91425" marR="91425" marL="91425"/>
                </a:tc>
              </a:tr>
              <a:tr h="617975">
                <a:tc>
                  <a:txBody>
                    <a:bodyPr>
                      <a:noAutofit/>
                    </a:bodyPr>
                    <a:lstStyle/>
                    <a:p>
                      <a:pPr lvl="0" rtl="0">
                        <a:spcBef>
                          <a:spcPts val="0"/>
                        </a:spcBef>
                        <a:buNone/>
                      </a:pPr>
                      <a:r>
                        <a:rPr b="1" lang="zh-CN" sz="1800"/>
                        <a:t>id</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r h="617975">
                <a:tc>
                  <a:txBody>
                    <a:bodyPr>
                      <a:noAutofit/>
                    </a:bodyPr>
                    <a:lstStyle/>
                    <a:p>
                      <a:pPr lvl="0" rtl="0">
                        <a:spcBef>
                          <a:spcPts val="0"/>
                        </a:spcBef>
                        <a:buNone/>
                      </a:pPr>
                      <a:r>
                        <a:rPr b="1" lang="zh-CN" sz="1800"/>
                        <a:t>author</a:t>
                      </a:r>
                    </a:p>
                  </a:txBody>
                  <a:tcPr marT="91425" marB="91425" marR="91425" marL="91425"/>
                </a:tc>
                <a:tc>
                  <a:txBody>
                    <a:bodyPr>
                      <a:noAutofit/>
                    </a:bodyPr>
                    <a:lstStyle/>
                    <a:p>
                      <a:pPr lvl="0" rtl="0">
                        <a:spcBef>
                          <a:spcPts val="0"/>
                        </a:spcBef>
                        <a:buNone/>
                      </a:pPr>
                      <a:r>
                        <a:rPr b="1" lang="zh-CN" sz="1800"/>
                        <a:t>varchar(255)</a:t>
                      </a:r>
                    </a:p>
                  </a:txBody>
                  <a:tcPr marT="91425" marB="91425" marR="91425" marL="91425"/>
                </a:tc>
              </a:tr>
              <a:tr h="617975">
                <a:tc>
                  <a:txBody>
                    <a:bodyPr>
                      <a:noAutofit/>
                    </a:bodyPr>
                    <a:lstStyle/>
                    <a:p>
                      <a:pPr lvl="0" rtl="0">
                        <a:spcBef>
                          <a:spcPts val="0"/>
                        </a:spcBef>
                        <a:buNone/>
                      </a:pPr>
                      <a:r>
                        <a:rPr b="1" lang="zh-CN" sz="1800"/>
                        <a:t>authorId</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r h="617975">
                <a:tc>
                  <a:txBody>
                    <a:bodyPr>
                      <a:noAutofit/>
                    </a:bodyPr>
                    <a:lstStyle/>
                    <a:p>
                      <a:pPr lvl="0" rtl="0">
                        <a:spcBef>
                          <a:spcPts val="0"/>
                        </a:spcBef>
                        <a:buNone/>
                      </a:pPr>
                      <a:r>
                        <a:rPr b="1" lang="zh-CN" sz="1800"/>
                        <a:t>groupName</a:t>
                      </a:r>
                    </a:p>
                  </a:txBody>
                  <a:tcPr marT="91425" marB="91425" marR="91425" marL="91425"/>
                </a:tc>
                <a:tc>
                  <a:txBody>
                    <a:bodyPr>
                      <a:noAutofit/>
                    </a:bodyPr>
                    <a:lstStyle/>
                    <a:p>
                      <a:pPr lvl="0" rtl="0">
                        <a:spcBef>
                          <a:spcPts val="0"/>
                        </a:spcBef>
                        <a:buNone/>
                      </a:pPr>
                      <a:r>
                        <a:rPr b="1" lang="zh-CN" sz="1800"/>
                        <a:t>varchar(255)</a:t>
                      </a:r>
                    </a:p>
                  </a:txBody>
                  <a:tcPr marT="91425" marB="91425" marR="91425" marL="91425"/>
                </a:tc>
              </a:tr>
            </a:tbl>
          </a:graphicData>
        </a:graphic>
      </p:graphicFrame>
      <p:sp>
        <p:nvSpPr>
          <p:cNvPr id="169" name="Shape 169"/>
          <p:cNvSpPr txBox="1"/>
          <p:nvPr/>
        </p:nvSpPr>
        <p:spPr>
          <a:xfrm>
            <a:off x="1134400" y="1001400"/>
            <a:ext cx="1392300" cy="481500"/>
          </a:xfrm>
          <a:prstGeom prst="rect">
            <a:avLst/>
          </a:prstGeom>
          <a:noFill/>
          <a:ln>
            <a:noFill/>
          </a:ln>
        </p:spPr>
        <p:txBody>
          <a:bodyPr anchorCtr="0" anchor="t" bIns="91425" lIns="91425" rIns="91425" tIns="91425">
            <a:noAutofit/>
          </a:bodyPr>
          <a:lstStyle/>
          <a:p>
            <a:pPr lvl="0">
              <a:spcBef>
                <a:spcPts val="0"/>
              </a:spcBef>
              <a:buNone/>
            </a:pPr>
            <a:r>
              <a:rPr lang="zh-CN"/>
              <a:t>UserGroup</a:t>
            </a:r>
          </a:p>
        </p:txBody>
      </p:sp>
      <p:sp>
        <p:nvSpPr>
          <p:cNvPr id="170" name="Shape 170"/>
          <p:cNvSpPr txBox="1"/>
          <p:nvPr/>
        </p:nvSpPr>
        <p:spPr>
          <a:xfrm>
            <a:off x="4406450" y="1030950"/>
            <a:ext cx="2077800" cy="422399"/>
          </a:xfrm>
          <a:prstGeom prst="rect">
            <a:avLst/>
          </a:prstGeom>
          <a:noFill/>
          <a:ln>
            <a:noFill/>
          </a:ln>
        </p:spPr>
        <p:txBody>
          <a:bodyPr anchorCtr="0" anchor="t" bIns="91425" lIns="91425" rIns="91425" tIns="91425">
            <a:noAutofit/>
          </a:bodyPr>
          <a:lstStyle/>
          <a:p>
            <a:pPr lvl="0" rtl="0">
              <a:spcBef>
                <a:spcPts val="0"/>
              </a:spcBef>
              <a:buNone/>
            </a:pPr>
            <a:r>
              <a:rPr lang="zh-CN"/>
              <a:t>UserGroup_AdminUser</a:t>
            </a:r>
          </a:p>
        </p:txBody>
      </p:sp>
      <p:graphicFrame>
        <p:nvGraphicFramePr>
          <p:cNvPr id="171" name="Shape 171"/>
          <p:cNvGraphicFramePr/>
          <p:nvPr/>
        </p:nvGraphicFramePr>
        <p:xfrm>
          <a:off x="4020525" y="1541950"/>
          <a:ext cx="3000000" cy="3000000"/>
        </p:xfrm>
        <a:graphic>
          <a:graphicData uri="http://schemas.openxmlformats.org/drawingml/2006/table">
            <a:tbl>
              <a:tblPr>
                <a:noFill/>
                <a:tableStyleId>{B7262BC6-9535-4CC4-9DF9-285A4EB61F70}</a:tableStyleId>
              </a:tblPr>
              <a:tblGrid>
                <a:gridCol w="1540825"/>
                <a:gridCol w="1540825"/>
              </a:tblGrid>
              <a:tr h="147550">
                <a:tc>
                  <a:txBody>
                    <a:bodyPr>
                      <a:noAutofit/>
                    </a:bodyPr>
                    <a:lstStyle/>
                    <a:p>
                      <a:pPr lvl="0" rtl="0">
                        <a:spcBef>
                          <a:spcPts val="0"/>
                        </a:spcBef>
                        <a:buNone/>
                      </a:pPr>
                      <a:r>
                        <a:rPr b="1" lang="zh-CN" sz="1800"/>
                        <a:t>Field</a:t>
                      </a:r>
                    </a:p>
                  </a:txBody>
                  <a:tcPr marT="91425" marB="91425" marR="91425" marL="91425"/>
                </a:tc>
                <a:tc>
                  <a:txBody>
                    <a:bodyPr>
                      <a:noAutofit/>
                    </a:bodyPr>
                    <a:lstStyle/>
                    <a:p>
                      <a:pPr lvl="0" rtl="0">
                        <a:spcBef>
                          <a:spcPts val="0"/>
                        </a:spcBef>
                        <a:buNone/>
                      </a:pPr>
                      <a:r>
                        <a:rPr b="1" lang="zh-CN" sz="1800"/>
                        <a:t>Type</a:t>
                      </a:r>
                    </a:p>
                  </a:txBody>
                  <a:tcPr marT="91425" marB="91425" marR="91425" marL="91425"/>
                </a:tc>
              </a:tr>
              <a:tr h="147550">
                <a:tc>
                  <a:txBody>
                    <a:bodyPr>
                      <a:noAutofit/>
                    </a:bodyPr>
                    <a:lstStyle/>
                    <a:p>
                      <a:pPr lvl="0" rtl="0">
                        <a:spcBef>
                          <a:spcPts val="0"/>
                        </a:spcBef>
                        <a:buNone/>
                      </a:pPr>
                      <a:r>
                        <a:rPr b="1" lang="zh-CN" sz="1800"/>
                        <a:t>UserGroup</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r h="147550">
                <a:tc>
                  <a:txBody>
                    <a:bodyPr>
                      <a:noAutofit/>
                    </a:bodyPr>
                    <a:lstStyle/>
                    <a:p>
                      <a:pPr lvl="0" rtl="0">
                        <a:spcBef>
                          <a:spcPts val="0"/>
                        </a:spcBef>
                        <a:buNone/>
                      </a:pPr>
                      <a:r>
                        <a:rPr b="1" lang="zh-CN" sz="1800"/>
                        <a:t>UserId</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bl>
          </a:graphicData>
        </a:graphic>
      </p:graphicFrame>
      <p:graphicFrame>
        <p:nvGraphicFramePr>
          <p:cNvPr id="172" name="Shape 172"/>
          <p:cNvGraphicFramePr/>
          <p:nvPr/>
        </p:nvGraphicFramePr>
        <p:xfrm>
          <a:off x="4134250" y="3518775"/>
          <a:ext cx="3000000" cy="3000000"/>
        </p:xfrm>
        <a:graphic>
          <a:graphicData uri="http://schemas.openxmlformats.org/drawingml/2006/table">
            <a:tbl>
              <a:tblPr>
                <a:noFill/>
                <a:tableStyleId>{B7262BC6-9535-4CC4-9DF9-285A4EB61F70}</a:tableStyleId>
              </a:tblPr>
              <a:tblGrid>
                <a:gridCol w="1540825"/>
                <a:gridCol w="1540825"/>
              </a:tblGrid>
              <a:tr h="147550">
                <a:tc>
                  <a:txBody>
                    <a:bodyPr>
                      <a:noAutofit/>
                    </a:bodyPr>
                    <a:lstStyle/>
                    <a:p>
                      <a:pPr lvl="0" rtl="0">
                        <a:spcBef>
                          <a:spcPts val="0"/>
                        </a:spcBef>
                        <a:buNone/>
                      </a:pPr>
                      <a:r>
                        <a:rPr b="1" lang="zh-CN" sz="1800"/>
                        <a:t>Field</a:t>
                      </a:r>
                    </a:p>
                  </a:txBody>
                  <a:tcPr marT="91425" marB="91425" marR="91425" marL="91425"/>
                </a:tc>
                <a:tc>
                  <a:txBody>
                    <a:bodyPr>
                      <a:noAutofit/>
                    </a:bodyPr>
                    <a:lstStyle/>
                    <a:p>
                      <a:pPr lvl="0" rtl="0">
                        <a:spcBef>
                          <a:spcPts val="0"/>
                        </a:spcBef>
                        <a:buNone/>
                      </a:pPr>
                      <a:r>
                        <a:rPr b="1" lang="zh-CN" sz="1800"/>
                        <a:t>Type</a:t>
                      </a:r>
                    </a:p>
                  </a:txBody>
                  <a:tcPr marT="91425" marB="91425" marR="91425" marL="91425"/>
                </a:tc>
              </a:tr>
              <a:tr h="147550">
                <a:tc>
                  <a:txBody>
                    <a:bodyPr>
                      <a:noAutofit/>
                    </a:bodyPr>
                    <a:lstStyle/>
                    <a:p>
                      <a:pPr lvl="0" rtl="0">
                        <a:spcBef>
                          <a:spcPts val="0"/>
                        </a:spcBef>
                        <a:buNone/>
                      </a:pPr>
                      <a:r>
                        <a:rPr b="1" lang="zh-CN" sz="1800"/>
                        <a:t>UserGroup</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r h="147550">
                <a:tc>
                  <a:txBody>
                    <a:bodyPr>
                      <a:noAutofit/>
                    </a:bodyPr>
                    <a:lstStyle/>
                    <a:p>
                      <a:pPr lvl="0" rtl="0">
                        <a:spcBef>
                          <a:spcPts val="0"/>
                        </a:spcBef>
                        <a:buNone/>
                      </a:pPr>
                      <a:r>
                        <a:rPr b="1" lang="zh-CN" sz="1800"/>
                        <a:t>UserId</a:t>
                      </a:r>
                    </a:p>
                  </a:txBody>
                  <a:tcPr marT="91425" marB="91425" marR="91425" marL="91425"/>
                </a:tc>
                <a:tc>
                  <a:txBody>
                    <a:bodyPr>
                      <a:noAutofit/>
                    </a:bodyPr>
                    <a:lstStyle/>
                    <a:p>
                      <a:pPr lvl="0" rtl="0">
                        <a:spcBef>
                          <a:spcPts val="0"/>
                        </a:spcBef>
                        <a:buNone/>
                      </a:pPr>
                      <a:r>
                        <a:rPr b="1" lang="zh-CN" sz="1800"/>
                        <a:t>bigint(20)</a:t>
                      </a:r>
                    </a:p>
                  </a:txBody>
                  <a:tcPr marT="91425" marB="91425" marR="91425" marL="91425"/>
                </a:tc>
              </a:tr>
            </a:tbl>
          </a:graphicData>
        </a:graphic>
      </p:graphicFrame>
      <p:sp>
        <p:nvSpPr>
          <p:cNvPr id="173" name="Shape 173"/>
          <p:cNvSpPr txBox="1"/>
          <p:nvPr/>
        </p:nvSpPr>
        <p:spPr>
          <a:xfrm>
            <a:off x="4406450" y="3007775"/>
            <a:ext cx="2400000" cy="422399"/>
          </a:xfrm>
          <a:prstGeom prst="rect">
            <a:avLst/>
          </a:prstGeom>
          <a:noFill/>
          <a:ln>
            <a:noFill/>
          </a:ln>
        </p:spPr>
        <p:txBody>
          <a:bodyPr anchorCtr="0" anchor="t" bIns="91425" lIns="91425" rIns="91425" tIns="91425">
            <a:noAutofit/>
          </a:bodyPr>
          <a:lstStyle/>
          <a:p>
            <a:pPr lvl="0" rtl="0">
              <a:spcBef>
                <a:spcPts val="0"/>
              </a:spcBef>
              <a:buNone/>
            </a:pPr>
            <a:r>
              <a:rPr lang="zh-CN"/>
              <a:t>UserGroup_MemberUser</a:t>
            </a:r>
          </a:p>
        </p:txBody>
      </p:sp>
      <p:pic>
        <p:nvPicPr>
          <p:cNvPr id="174" name="Shape 174"/>
          <p:cNvPicPr preferRelativeResize="0"/>
          <p:nvPr/>
        </p:nvPicPr>
        <p:blipFill>
          <a:blip r:embed="rId3">
            <a:alphaModFix/>
          </a:blip>
          <a:stretch>
            <a:fillRect/>
          </a:stretch>
        </p:blipFill>
        <p:spPr>
          <a:xfrm>
            <a:off x="7665400" y="3114812"/>
            <a:ext cx="1409700" cy="17811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Implementation</a:t>
            </a:r>
          </a:p>
        </p:txBody>
      </p:sp>
      <p:sp>
        <p:nvSpPr>
          <p:cNvPr id="180" name="Shape 1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zh-CN" sz="2400"/>
              <a:t>Workflow</a:t>
            </a:r>
          </a:p>
          <a:p>
            <a:pPr indent="-381000" lvl="0" marL="457200" rtl="0">
              <a:spcBef>
                <a:spcPts val="0"/>
              </a:spcBef>
              <a:buSzPct val="100000"/>
              <a:buAutoNum type="arabicPeriod"/>
            </a:pPr>
            <a:r>
              <a:rPr lang="zh-CN" sz="2400"/>
              <a:t>Comment</a:t>
            </a:r>
          </a:p>
          <a:p>
            <a:pPr indent="-381000" lvl="0" marL="457200" rtl="0">
              <a:spcBef>
                <a:spcPts val="0"/>
              </a:spcBef>
              <a:buSzPct val="100000"/>
              <a:buAutoNum type="arabicPeriod"/>
            </a:pPr>
            <a:r>
              <a:rPr lang="zh-CN" sz="2400"/>
              <a:t>Popularity</a:t>
            </a:r>
          </a:p>
          <a:p>
            <a:pPr indent="-381000" lvl="0" marL="457200" rtl="0">
              <a:spcBef>
                <a:spcPts val="0"/>
              </a:spcBef>
              <a:buSzPct val="100000"/>
              <a:buAutoNum type="arabicPeriod"/>
            </a:pPr>
            <a:r>
              <a:rPr lang="zh-CN" sz="2400"/>
              <a:t>User</a:t>
            </a:r>
          </a:p>
          <a:p>
            <a:pPr indent="-381000" lvl="0" marL="457200" rtl="0">
              <a:spcBef>
                <a:spcPts val="0"/>
              </a:spcBef>
              <a:buSzPct val="100000"/>
              <a:buAutoNum type="arabicPeriod"/>
            </a:pPr>
            <a:r>
              <a:rPr lang="zh-CN" sz="2400"/>
              <a:t>Profile</a:t>
            </a:r>
          </a:p>
          <a:p>
            <a:pPr indent="-381000" lvl="0" marL="457200" rtl="0">
              <a:spcBef>
                <a:spcPts val="0"/>
              </a:spcBef>
              <a:buSzPct val="100000"/>
              <a:buAutoNum type="arabicPeriod"/>
            </a:pPr>
            <a:r>
              <a:rPr lang="zh-CN" sz="2400"/>
              <a:t>Subscribe/Follow</a:t>
            </a:r>
          </a:p>
          <a:p>
            <a:pPr indent="-381000" lvl="0" marL="457200">
              <a:spcBef>
                <a:spcPts val="0"/>
              </a:spcBef>
              <a:buSzPct val="100000"/>
              <a:buAutoNum type="arabicPeriod"/>
            </a:pPr>
            <a:r>
              <a:rPr lang="zh-CN" sz="2400"/>
              <a:t>User Group</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User Profile Implementation</a:t>
            </a:r>
          </a:p>
        </p:txBody>
      </p:sp>
      <p:pic>
        <p:nvPicPr>
          <p:cNvPr id="186" name="Shape 186"/>
          <p:cNvPicPr preferRelativeResize="0"/>
          <p:nvPr/>
        </p:nvPicPr>
        <p:blipFill>
          <a:blip r:embed="rId3">
            <a:alphaModFix/>
          </a:blip>
          <a:stretch>
            <a:fillRect/>
          </a:stretch>
        </p:blipFill>
        <p:spPr>
          <a:xfrm>
            <a:off x="939080" y="1194755"/>
            <a:ext cx="7265850" cy="33318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Subscribe Implementation</a:t>
            </a:r>
          </a:p>
        </p:txBody>
      </p:sp>
      <p:sp>
        <p:nvSpPr>
          <p:cNvPr id="192" name="Shape 19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zh-CN"/>
              <a:t>       my subscription                                                              user profile</a:t>
            </a:r>
          </a:p>
        </p:txBody>
      </p:sp>
      <p:pic>
        <p:nvPicPr>
          <p:cNvPr id="193" name="Shape 193"/>
          <p:cNvPicPr preferRelativeResize="0"/>
          <p:nvPr/>
        </p:nvPicPr>
        <p:blipFill>
          <a:blip r:embed="rId3">
            <a:alphaModFix/>
          </a:blip>
          <a:stretch>
            <a:fillRect/>
          </a:stretch>
        </p:blipFill>
        <p:spPr>
          <a:xfrm>
            <a:off x="45125" y="1883350"/>
            <a:ext cx="4367825" cy="1954650"/>
          </a:xfrm>
          <a:prstGeom prst="rect">
            <a:avLst/>
          </a:prstGeom>
          <a:noFill/>
          <a:ln>
            <a:noFill/>
          </a:ln>
        </p:spPr>
      </p:pic>
      <p:pic>
        <p:nvPicPr>
          <p:cNvPr id="194" name="Shape 194"/>
          <p:cNvPicPr preferRelativeResize="0"/>
          <p:nvPr/>
        </p:nvPicPr>
        <p:blipFill>
          <a:blip r:embed="rId4">
            <a:alphaModFix/>
          </a:blip>
          <a:stretch>
            <a:fillRect/>
          </a:stretch>
        </p:blipFill>
        <p:spPr>
          <a:xfrm>
            <a:off x="4646250" y="1883349"/>
            <a:ext cx="4367825" cy="19546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sz="2400"/>
              <a:t>Roadmap</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Introduction</a:t>
            </a:r>
          </a:p>
          <a:p>
            <a:pPr lvl="0" rtl="0">
              <a:spcBef>
                <a:spcPts val="0"/>
              </a:spcBef>
              <a:buNone/>
            </a:pPr>
            <a:r>
              <a:rPr lang="zh-CN"/>
              <a:t>Motivation</a:t>
            </a:r>
          </a:p>
          <a:p>
            <a:pPr lvl="0" rtl="0">
              <a:spcBef>
                <a:spcPts val="0"/>
              </a:spcBef>
              <a:buNone/>
            </a:pPr>
            <a:r>
              <a:rPr lang="zh-CN"/>
              <a:t>Relative work</a:t>
            </a:r>
          </a:p>
          <a:p>
            <a:pPr lvl="0" rtl="0">
              <a:spcBef>
                <a:spcPts val="0"/>
              </a:spcBef>
              <a:buNone/>
            </a:pPr>
            <a:r>
              <a:rPr lang="zh-CN"/>
              <a:t>System design</a:t>
            </a:r>
          </a:p>
          <a:p>
            <a:pPr lvl="0" rtl="0">
              <a:spcBef>
                <a:spcPts val="0"/>
              </a:spcBef>
              <a:buNone/>
            </a:pPr>
            <a:r>
              <a:rPr lang="zh-CN"/>
              <a:t>System implementation</a:t>
            </a:r>
          </a:p>
          <a:p>
            <a:pPr lvl="0" rtl="0">
              <a:spcBef>
                <a:spcPts val="0"/>
              </a:spcBef>
              <a:buNone/>
            </a:pPr>
            <a:r>
              <a:rPr lang="zh-CN"/>
              <a:t>Future work</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6750"/>
            <a:ext cx="8520599" cy="675599"/>
          </a:xfrm>
          <a:prstGeom prst="rect">
            <a:avLst/>
          </a:prstGeom>
        </p:spPr>
        <p:txBody>
          <a:bodyPr anchorCtr="0" anchor="t" bIns="91425" lIns="91425" rIns="91425" tIns="91425">
            <a:noAutofit/>
          </a:bodyPr>
          <a:lstStyle/>
          <a:p>
            <a:pPr lvl="0" rtl="0">
              <a:spcBef>
                <a:spcPts val="0"/>
              </a:spcBef>
              <a:buNone/>
            </a:pPr>
            <a:r>
              <a:rPr lang="zh-CN"/>
              <a:t>User Group Implementation 1</a:t>
            </a:r>
          </a:p>
        </p:txBody>
      </p:sp>
      <p:pic>
        <p:nvPicPr>
          <p:cNvPr id="200" name="Shape 200"/>
          <p:cNvPicPr preferRelativeResize="0"/>
          <p:nvPr/>
        </p:nvPicPr>
        <p:blipFill>
          <a:blip r:embed="rId3">
            <a:alphaModFix/>
          </a:blip>
          <a:stretch>
            <a:fillRect/>
          </a:stretch>
        </p:blipFill>
        <p:spPr>
          <a:xfrm>
            <a:off x="497275" y="1050099"/>
            <a:ext cx="7649323" cy="39086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266750"/>
            <a:ext cx="8520599" cy="675599"/>
          </a:xfrm>
          <a:prstGeom prst="rect">
            <a:avLst/>
          </a:prstGeom>
        </p:spPr>
        <p:txBody>
          <a:bodyPr anchorCtr="0" anchor="t" bIns="91425" lIns="91425" rIns="91425" tIns="91425">
            <a:noAutofit/>
          </a:bodyPr>
          <a:lstStyle/>
          <a:p>
            <a:pPr lvl="0" rtl="0">
              <a:spcBef>
                <a:spcPts val="0"/>
              </a:spcBef>
              <a:buNone/>
            </a:pPr>
            <a:r>
              <a:rPr lang="zh-CN"/>
              <a:t>User Group Implementation 2</a:t>
            </a:r>
          </a:p>
        </p:txBody>
      </p:sp>
      <p:pic>
        <p:nvPicPr>
          <p:cNvPr id="206" name="Shape 206"/>
          <p:cNvPicPr preferRelativeResize="0"/>
          <p:nvPr/>
        </p:nvPicPr>
        <p:blipFill>
          <a:blip r:embed="rId3">
            <a:alphaModFix/>
          </a:blip>
          <a:stretch>
            <a:fillRect/>
          </a:stretch>
        </p:blipFill>
        <p:spPr>
          <a:xfrm>
            <a:off x="412141" y="942350"/>
            <a:ext cx="7954035" cy="38321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GetOneWorkflow Implementation</a:t>
            </a:r>
          </a:p>
        </p:txBody>
      </p:sp>
      <p:sp>
        <p:nvSpPr>
          <p:cNvPr id="212" name="Shape 2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213" name="Shape 213"/>
          <p:cNvPicPr preferRelativeResize="0"/>
          <p:nvPr/>
        </p:nvPicPr>
        <p:blipFill>
          <a:blip r:embed="rId3">
            <a:alphaModFix/>
          </a:blip>
          <a:stretch>
            <a:fillRect/>
          </a:stretch>
        </p:blipFill>
        <p:spPr>
          <a:xfrm>
            <a:off x="408350" y="1203375"/>
            <a:ext cx="8206274" cy="33146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NewWorkflow Implementation</a:t>
            </a:r>
          </a:p>
        </p:txBody>
      </p:sp>
      <p:sp>
        <p:nvSpPr>
          <p:cNvPr id="219" name="Shape 21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220" name="Shape 220"/>
          <p:cNvPicPr preferRelativeResize="0"/>
          <p:nvPr/>
        </p:nvPicPr>
        <p:blipFill>
          <a:blip r:embed="rId3">
            <a:alphaModFix/>
          </a:blip>
          <a:stretch>
            <a:fillRect/>
          </a:stretch>
        </p:blipFill>
        <p:spPr>
          <a:xfrm>
            <a:off x="311700" y="1195525"/>
            <a:ext cx="8520599" cy="17218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Popularity Implementation</a:t>
            </a:r>
          </a:p>
        </p:txBody>
      </p:sp>
      <p:sp>
        <p:nvSpPr>
          <p:cNvPr id="226" name="Shape 22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227" name="Shape 227"/>
          <p:cNvPicPr preferRelativeResize="0"/>
          <p:nvPr/>
        </p:nvPicPr>
        <p:blipFill>
          <a:blip r:embed="rId3">
            <a:alphaModFix/>
          </a:blip>
          <a:stretch>
            <a:fillRect/>
          </a:stretch>
        </p:blipFill>
        <p:spPr>
          <a:xfrm>
            <a:off x="370325" y="1152462"/>
            <a:ext cx="7353300" cy="32670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MarkAnswer Implementation</a:t>
            </a:r>
          </a:p>
        </p:txBody>
      </p:sp>
      <p:sp>
        <p:nvSpPr>
          <p:cNvPr id="233" name="Shape 23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234" name="Shape 234"/>
          <p:cNvPicPr preferRelativeResize="0"/>
          <p:nvPr/>
        </p:nvPicPr>
        <p:blipFill>
          <a:blip r:embed="rId3">
            <a:alphaModFix/>
          </a:blip>
          <a:stretch>
            <a:fillRect/>
          </a:stretch>
        </p:blipFill>
        <p:spPr>
          <a:xfrm>
            <a:off x="413962" y="1152475"/>
            <a:ext cx="7343775" cy="32956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Future Work</a:t>
            </a:r>
          </a:p>
        </p:txBody>
      </p:sp>
      <p:sp>
        <p:nvSpPr>
          <p:cNvPr id="240" name="Shape 24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zh-CN" sz="2400"/>
              <a:t>Search Page</a:t>
            </a:r>
          </a:p>
          <a:p>
            <a:pPr indent="-381000" lvl="0" marL="457200" rtl="0">
              <a:spcBef>
                <a:spcPts val="0"/>
              </a:spcBef>
              <a:buSzPct val="100000"/>
              <a:buAutoNum type="arabicPeriod"/>
            </a:pPr>
            <a:r>
              <a:rPr lang="zh-CN" sz="2400"/>
              <a:t>Users can mention other users in comments</a:t>
            </a:r>
          </a:p>
          <a:p>
            <a:pPr indent="-381000" lvl="0" marL="457200" rtl="0">
              <a:spcBef>
                <a:spcPts val="0"/>
              </a:spcBef>
              <a:buSzPct val="100000"/>
              <a:buAutoNum type="arabicPeriod"/>
            </a:pPr>
            <a:r>
              <a:rPr lang="zh-CN" sz="2400"/>
              <a:t>User can edit / share posts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Thanks</a:t>
            </a:r>
          </a:p>
        </p:txBody>
      </p:sp>
      <p:sp>
        <p:nvSpPr>
          <p:cNvPr id="246" name="Shape 24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Introduction</a:t>
            </a:r>
          </a:p>
        </p:txBody>
      </p:sp>
      <p:sp>
        <p:nvSpPr>
          <p:cNvPr id="72" name="Shape 7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zh-CN" sz="2400"/>
              <a:t>Social Network for Discussion on Scientific WorkFlow</a:t>
            </a:r>
          </a:p>
          <a:p>
            <a:pPr lvl="0" rtl="0">
              <a:spcBef>
                <a:spcPts val="0"/>
              </a:spcBef>
              <a:buNone/>
            </a:pPr>
            <a:r>
              <a:rPr b="1" lang="zh-CN" sz="2400"/>
              <a:t>	Web Application Functions</a:t>
            </a:r>
          </a:p>
          <a:p>
            <a:pPr lvl="0">
              <a:spcBef>
                <a:spcPts val="0"/>
              </a:spcBef>
              <a:buNone/>
            </a:pPr>
            <a:r>
              <a:rPr b="1" lang="zh-CN" sz="2400"/>
              <a:t>	Multi-user Interaction</a:t>
            </a:r>
          </a:p>
        </p:txBody>
      </p:sp>
      <p:pic>
        <p:nvPicPr>
          <p:cNvPr id="73" name="Shape 73"/>
          <p:cNvPicPr preferRelativeResize="0"/>
          <p:nvPr/>
        </p:nvPicPr>
        <p:blipFill>
          <a:blip r:embed="rId3">
            <a:alphaModFix/>
          </a:blip>
          <a:stretch>
            <a:fillRect/>
          </a:stretch>
        </p:blipFill>
        <p:spPr>
          <a:xfrm>
            <a:off x="6655875" y="2902275"/>
            <a:ext cx="1836075" cy="16666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Function</a:t>
            </a:r>
          </a:p>
        </p:txBody>
      </p:sp>
      <p:sp>
        <p:nvSpPr>
          <p:cNvPr id="79" name="Shape 79"/>
          <p:cNvSpPr txBox="1"/>
          <p:nvPr>
            <p:ph idx="1" type="body"/>
          </p:nvPr>
        </p:nvSpPr>
        <p:spPr>
          <a:xfrm>
            <a:off x="311700" y="1152475"/>
            <a:ext cx="8520599" cy="3416400"/>
          </a:xfrm>
          <a:prstGeom prst="rect">
            <a:avLst/>
          </a:prstGeom>
          <a:solidFill>
            <a:schemeClr val="lt2"/>
          </a:solidFill>
        </p:spPr>
        <p:txBody>
          <a:bodyPr anchorCtr="0" anchor="t" bIns="91425" lIns="91425" rIns="91425" tIns="91425">
            <a:noAutofit/>
          </a:bodyPr>
          <a:lstStyle/>
          <a:p>
            <a:pPr lvl="0" rtl="0">
              <a:lnSpc>
                <a:spcPct val="100000"/>
              </a:lnSpc>
              <a:spcBef>
                <a:spcPts val="0"/>
              </a:spcBef>
              <a:spcAft>
                <a:spcPts val="1000"/>
              </a:spcAft>
              <a:buNone/>
            </a:pPr>
            <a:r>
              <a:rPr lang="zh-CN" sz="2400">
                <a:solidFill>
                  <a:srgbClr val="FFFFFF"/>
                </a:solidFill>
              </a:rPr>
              <a:t>Authentication:</a:t>
            </a:r>
          </a:p>
          <a:p>
            <a:pPr indent="-381000" lvl="0" marL="457200" rtl="0">
              <a:spcBef>
                <a:spcPts val="0"/>
              </a:spcBef>
              <a:buClr>
                <a:srgbClr val="FFFFFF"/>
              </a:buClr>
              <a:buSzPct val="100000"/>
              <a:buAutoNum type="arabicPeriod"/>
            </a:pPr>
            <a:r>
              <a:rPr lang="zh-CN" sz="2400">
                <a:solidFill>
                  <a:srgbClr val="FFFFFF"/>
                </a:solidFill>
              </a:rPr>
              <a:t>Registeration</a:t>
            </a:r>
          </a:p>
          <a:p>
            <a:pPr indent="-381000" lvl="0" marL="457200" rtl="0">
              <a:spcBef>
                <a:spcPts val="0"/>
              </a:spcBef>
              <a:buClr>
                <a:srgbClr val="FFFFFF"/>
              </a:buClr>
              <a:buSzPct val="100000"/>
              <a:buAutoNum type="arabicPeriod"/>
            </a:pPr>
            <a:r>
              <a:rPr lang="zh-CN" sz="2400">
                <a:solidFill>
                  <a:srgbClr val="FFFFFF"/>
                </a:solidFill>
              </a:rPr>
              <a:t>Login</a:t>
            </a:r>
          </a:p>
        </p:txBody>
      </p:sp>
      <p:sp>
        <p:nvSpPr>
          <p:cNvPr id="80" name="Shape 80"/>
          <p:cNvSpPr txBox="1"/>
          <p:nvPr>
            <p:ph idx="2" type="body"/>
          </p:nvPr>
        </p:nvSpPr>
        <p:spPr>
          <a:xfrm>
            <a:off x="2655275" y="1152475"/>
            <a:ext cx="3296699" cy="3416400"/>
          </a:xfrm>
          <a:prstGeom prst="rect">
            <a:avLst/>
          </a:prstGeom>
          <a:solidFill>
            <a:schemeClr val="dk2"/>
          </a:solidFill>
        </p:spPr>
        <p:txBody>
          <a:bodyPr anchorCtr="0" anchor="t" bIns="91425" lIns="91425" rIns="91425" tIns="91425">
            <a:noAutofit/>
          </a:bodyPr>
          <a:lstStyle/>
          <a:p>
            <a:pPr lvl="0" rtl="0">
              <a:lnSpc>
                <a:spcPct val="100000"/>
              </a:lnSpc>
              <a:spcBef>
                <a:spcPts val="0"/>
              </a:spcBef>
              <a:spcAft>
                <a:spcPts val="1000"/>
              </a:spcAft>
              <a:buNone/>
            </a:pPr>
            <a:r>
              <a:rPr lang="zh-CN" sz="2400">
                <a:solidFill>
                  <a:srgbClr val="FFFFFF"/>
                </a:solidFill>
              </a:rPr>
              <a:t>Social Interaction:</a:t>
            </a:r>
          </a:p>
          <a:p>
            <a:pPr indent="-381000" lvl="0" marL="457200" rtl="0">
              <a:spcBef>
                <a:spcPts val="0"/>
              </a:spcBef>
              <a:buClr>
                <a:srgbClr val="FFFFFF"/>
              </a:buClr>
              <a:buSzPct val="100000"/>
              <a:buAutoNum type="arabicPeriod"/>
            </a:pPr>
            <a:r>
              <a:rPr lang="zh-CN" sz="2400">
                <a:solidFill>
                  <a:srgbClr val="FFFFFF"/>
                </a:solidFill>
              </a:rPr>
              <a:t>Following</a:t>
            </a:r>
          </a:p>
          <a:p>
            <a:pPr indent="-381000" lvl="0" marL="457200" rtl="0">
              <a:spcBef>
                <a:spcPts val="0"/>
              </a:spcBef>
              <a:buClr>
                <a:srgbClr val="FFFFFF"/>
              </a:buClr>
              <a:buSzPct val="100000"/>
              <a:buAutoNum type="arabicPeriod"/>
            </a:pPr>
            <a:r>
              <a:rPr lang="zh-CN" sz="2400">
                <a:solidFill>
                  <a:srgbClr val="FFFFFF"/>
                </a:solidFill>
              </a:rPr>
              <a:t>Group Management</a:t>
            </a:r>
          </a:p>
        </p:txBody>
      </p:sp>
      <p:sp>
        <p:nvSpPr>
          <p:cNvPr id="81" name="Shape 81"/>
          <p:cNvSpPr txBox="1"/>
          <p:nvPr>
            <p:ph idx="3" type="body"/>
          </p:nvPr>
        </p:nvSpPr>
        <p:spPr>
          <a:xfrm>
            <a:off x="5535600" y="1152475"/>
            <a:ext cx="3296699" cy="3416400"/>
          </a:xfrm>
          <a:prstGeom prst="rect">
            <a:avLst/>
          </a:prstGeom>
          <a:solidFill>
            <a:schemeClr val="lt2"/>
          </a:solidFill>
        </p:spPr>
        <p:txBody>
          <a:bodyPr anchorCtr="0" anchor="t" bIns="91425" lIns="91425" rIns="91425" tIns="91425">
            <a:noAutofit/>
          </a:bodyPr>
          <a:lstStyle/>
          <a:p>
            <a:pPr lvl="0" rtl="0">
              <a:lnSpc>
                <a:spcPct val="100000"/>
              </a:lnSpc>
              <a:spcBef>
                <a:spcPts val="0"/>
              </a:spcBef>
              <a:spcAft>
                <a:spcPts val="1000"/>
              </a:spcAft>
              <a:buNone/>
            </a:pPr>
            <a:r>
              <a:rPr lang="zh-CN" sz="2400">
                <a:solidFill>
                  <a:srgbClr val="FFFFFF"/>
                </a:solidFill>
              </a:rPr>
              <a:t>WorkFlow:</a:t>
            </a:r>
          </a:p>
          <a:p>
            <a:pPr indent="-381000" lvl="0" marL="457200" rtl="0">
              <a:spcBef>
                <a:spcPts val="0"/>
              </a:spcBef>
              <a:buClr>
                <a:srgbClr val="FFFFFF"/>
              </a:buClr>
              <a:buSzPct val="100000"/>
              <a:buAutoNum type="arabicPeriod"/>
            </a:pPr>
            <a:r>
              <a:rPr lang="zh-CN" sz="2400">
                <a:solidFill>
                  <a:srgbClr val="FFFFFF"/>
                </a:solidFill>
              </a:rPr>
              <a:t>Posting</a:t>
            </a:r>
          </a:p>
          <a:p>
            <a:pPr indent="-381000" lvl="0" marL="457200" rtl="0">
              <a:spcBef>
                <a:spcPts val="0"/>
              </a:spcBef>
              <a:buClr>
                <a:srgbClr val="FFFFFF"/>
              </a:buClr>
              <a:buSzPct val="100000"/>
              <a:buAutoNum type="arabicPeriod"/>
            </a:pPr>
            <a:r>
              <a:rPr lang="zh-CN" sz="2400">
                <a:solidFill>
                  <a:srgbClr val="FFFFFF"/>
                </a:solidFill>
              </a:rPr>
              <a:t>Access Control</a:t>
            </a:r>
          </a:p>
          <a:p>
            <a:pPr indent="-381000" lvl="0" marL="457200" rtl="0">
              <a:spcBef>
                <a:spcPts val="0"/>
              </a:spcBef>
              <a:buClr>
                <a:srgbClr val="FFFFFF"/>
              </a:buClr>
              <a:buSzPct val="100000"/>
              <a:buAutoNum type="arabicPeriod"/>
            </a:pPr>
            <a:r>
              <a:rPr lang="zh-CN" sz="2400">
                <a:solidFill>
                  <a:srgbClr val="FFFFFF"/>
                </a:solidFill>
              </a:rPr>
              <a:t>Tagging</a:t>
            </a:r>
          </a:p>
          <a:p>
            <a:pPr indent="-381000" lvl="0" marL="457200" rtl="0">
              <a:spcBef>
                <a:spcPts val="0"/>
              </a:spcBef>
              <a:buClr>
                <a:srgbClr val="FFFFFF"/>
              </a:buClr>
              <a:buSzPct val="100000"/>
              <a:buAutoNum type="arabicPeriod"/>
            </a:pPr>
            <a:r>
              <a:rPr lang="zh-CN" sz="2400">
                <a:solidFill>
                  <a:srgbClr val="FFFFFF"/>
                </a:solidFill>
              </a:rPr>
              <a:t>Comments</a:t>
            </a:r>
          </a:p>
          <a:p>
            <a:pPr lvl="0" rtl="0">
              <a:spcBef>
                <a:spcPts val="0"/>
              </a:spcBef>
              <a:buNone/>
            </a:pPr>
            <a:r>
              <a:t/>
            </a:r>
            <a:endParaRPr sz="2400">
              <a:solidFill>
                <a:srgbClr val="FFFFFF"/>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System Design</a:t>
            </a:r>
          </a:p>
        </p:txBody>
      </p:sp>
      <p:sp>
        <p:nvSpPr>
          <p:cNvPr id="87" name="Shape 8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Frontend / Backend framework </a:t>
            </a:r>
          </a:p>
          <a:p>
            <a:pPr lvl="0" rtl="0">
              <a:spcBef>
                <a:spcPts val="0"/>
              </a:spcBef>
              <a:buNone/>
            </a:pPr>
            <a:r>
              <a:rPr lang="zh-CN"/>
              <a:t>API design</a:t>
            </a:r>
          </a:p>
          <a:p>
            <a:pPr lvl="0">
              <a:spcBef>
                <a:spcPts val="0"/>
              </a:spcBef>
              <a:buNone/>
            </a:pPr>
            <a:r>
              <a:rPr lang="zh-CN"/>
              <a:t>Database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66750"/>
            <a:ext cx="8520599" cy="675599"/>
          </a:xfrm>
          <a:prstGeom prst="rect">
            <a:avLst/>
          </a:prstGeom>
        </p:spPr>
        <p:txBody>
          <a:bodyPr anchorCtr="0" anchor="t" bIns="91425" lIns="91425" rIns="91425" tIns="91425">
            <a:noAutofit/>
          </a:bodyPr>
          <a:lstStyle/>
          <a:p>
            <a:pPr lvl="0" rtl="0">
              <a:spcBef>
                <a:spcPts val="0"/>
              </a:spcBef>
              <a:buNone/>
            </a:pPr>
            <a:r>
              <a:rPr lang="zh-CN"/>
              <a:t>Frontend / Backend</a:t>
            </a:r>
          </a:p>
        </p:txBody>
      </p:sp>
      <p:sp>
        <p:nvSpPr>
          <p:cNvPr id="93" name="Shape 93"/>
          <p:cNvSpPr/>
          <p:nvPr/>
        </p:nvSpPr>
        <p:spPr>
          <a:xfrm>
            <a:off x="777950" y="1603800"/>
            <a:ext cx="2137799" cy="2776799"/>
          </a:xfrm>
          <a:prstGeom prst="roundRect">
            <a:avLst>
              <a:gd fmla="val 16667" name="adj"/>
            </a:avLst>
          </a:prstGeom>
          <a:solidFill>
            <a:schemeClr val="lt2"/>
          </a:solidFill>
          <a:ln>
            <a:noFill/>
          </a:ln>
        </p:spPr>
        <p:txBody>
          <a:bodyPr anchorCtr="0" anchor="t" bIns="91425" lIns="91425" rIns="91425" tIns="91425">
            <a:noAutofit/>
          </a:bodyPr>
          <a:lstStyle/>
          <a:p>
            <a:pPr lvl="0" rtl="0">
              <a:spcBef>
                <a:spcPts val="0"/>
              </a:spcBef>
              <a:buNone/>
            </a:pPr>
            <a:r>
              <a:rPr lang="zh-CN" sz="2400">
                <a:solidFill>
                  <a:srgbClr val="FFFFFF"/>
                </a:solidFill>
              </a:rPr>
              <a:t>Backend</a:t>
            </a:r>
          </a:p>
          <a:p>
            <a:pPr lvl="0" rtl="0">
              <a:spcBef>
                <a:spcPts val="0"/>
              </a:spcBef>
              <a:buNone/>
            </a:pPr>
            <a:r>
              <a:t/>
            </a:r>
            <a:endParaRPr sz="1800" u="sng">
              <a:solidFill>
                <a:srgbClr val="FFFFFF"/>
              </a:solidFill>
            </a:endParaRPr>
          </a:p>
          <a:p>
            <a:pPr lvl="0" rtl="0">
              <a:spcBef>
                <a:spcPts val="0"/>
              </a:spcBef>
              <a:buNone/>
            </a:pPr>
            <a:r>
              <a:rPr lang="zh-CN" sz="1800" u="sng">
                <a:solidFill>
                  <a:srgbClr val="FFFFFF"/>
                </a:solidFill>
              </a:rPr>
              <a:t>Play Framework</a:t>
            </a:r>
          </a:p>
          <a:p>
            <a:pPr lvl="0" rtl="0">
              <a:spcBef>
                <a:spcPts val="0"/>
              </a:spcBef>
              <a:buNone/>
            </a:pPr>
            <a:r>
              <a:rPr lang="zh-CN" sz="1800" u="sng">
                <a:solidFill>
                  <a:srgbClr val="FFFFFF"/>
                </a:solidFill>
              </a:rPr>
              <a:t>Controllers</a:t>
            </a:r>
          </a:p>
          <a:p>
            <a:pPr lvl="0">
              <a:spcBef>
                <a:spcPts val="0"/>
              </a:spcBef>
              <a:buNone/>
            </a:pPr>
            <a:r>
              <a:rPr lang="zh-CN" sz="1800" u="sng">
                <a:solidFill>
                  <a:srgbClr val="FFFFFF"/>
                </a:solidFill>
              </a:rPr>
              <a:t>MySQL</a:t>
            </a:r>
          </a:p>
        </p:txBody>
      </p:sp>
      <p:sp>
        <p:nvSpPr>
          <p:cNvPr id="94" name="Shape 94"/>
          <p:cNvSpPr/>
          <p:nvPr/>
        </p:nvSpPr>
        <p:spPr>
          <a:xfrm>
            <a:off x="4086250" y="1603800"/>
            <a:ext cx="2137799" cy="2776799"/>
          </a:xfrm>
          <a:prstGeom prst="roundRect">
            <a:avLst>
              <a:gd fmla="val 16667" name="adj"/>
            </a:avLst>
          </a:prstGeom>
          <a:solidFill>
            <a:schemeClr val="lt2"/>
          </a:solidFill>
          <a:ln>
            <a:noFill/>
          </a:ln>
        </p:spPr>
        <p:txBody>
          <a:bodyPr anchorCtr="0" anchor="t" bIns="91425" lIns="91425" rIns="91425" tIns="91425">
            <a:noAutofit/>
          </a:bodyPr>
          <a:lstStyle/>
          <a:p>
            <a:pPr lvl="0" rtl="0">
              <a:spcBef>
                <a:spcPts val="0"/>
              </a:spcBef>
              <a:buNone/>
            </a:pPr>
            <a:r>
              <a:rPr lang="zh-CN" sz="2400">
                <a:solidFill>
                  <a:srgbClr val="FFFFFF"/>
                </a:solidFill>
              </a:rPr>
              <a:t>Frontend</a:t>
            </a:r>
          </a:p>
          <a:p>
            <a:pPr lvl="0" rtl="0">
              <a:spcBef>
                <a:spcPts val="0"/>
              </a:spcBef>
              <a:buNone/>
            </a:pPr>
            <a:r>
              <a:t/>
            </a:r>
            <a:endParaRPr sz="1800" u="sng">
              <a:solidFill>
                <a:srgbClr val="FFFFFF"/>
              </a:solidFill>
            </a:endParaRPr>
          </a:p>
          <a:p>
            <a:pPr lvl="0" rtl="0">
              <a:spcBef>
                <a:spcPts val="0"/>
              </a:spcBef>
              <a:buNone/>
            </a:pPr>
            <a:r>
              <a:rPr lang="zh-CN" sz="1800" u="sng">
                <a:solidFill>
                  <a:srgbClr val="FFFFFF"/>
                </a:solidFill>
              </a:rPr>
              <a:t>Play Framework</a:t>
            </a:r>
          </a:p>
          <a:p>
            <a:pPr lvl="0" rtl="0">
              <a:spcBef>
                <a:spcPts val="0"/>
              </a:spcBef>
              <a:buNone/>
            </a:pPr>
            <a:r>
              <a:rPr lang="zh-CN" sz="1800" u="sng">
                <a:solidFill>
                  <a:srgbClr val="FFFFFF"/>
                </a:solidFill>
              </a:rPr>
              <a:t>Controllers</a:t>
            </a:r>
          </a:p>
          <a:p>
            <a:pPr lvl="0" rtl="0">
              <a:spcBef>
                <a:spcPts val="0"/>
              </a:spcBef>
              <a:buNone/>
            </a:pPr>
            <a:r>
              <a:rPr lang="zh-CN" sz="1800" u="sng">
                <a:solidFill>
                  <a:srgbClr val="FFFFFF"/>
                </a:solidFill>
              </a:rPr>
              <a:t>Views</a:t>
            </a:r>
          </a:p>
        </p:txBody>
      </p:sp>
      <p:cxnSp>
        <p:nvCxnSpPr>
          <p:cNvPr id="95" name="Shape 95"/>
          <p:cNvCxnSpPr/>
          <p:nvPr/>
        </p:nvCxnSpPr>
        <p:spPr>
          <a:xfrm>
            <a:off x="2915750" y="2467375"/>
            <a:ext cx="1170599" cy="0"/>
          </a:xfrm>
          <a:prstGeom prst="straightConnector1">
            <a:avLst/>
          </a:prstGeom>
          <a:noFill/>
          <a:ln cap="flat" cmpd="sng" w="38100">
            <a:solidFill>
              <a:schemeClr val="dk2"/>
            </a:solidFill>
            <a:prstDash val="solid"/>
            <a:round/>
            <a:headEnd len="lg" w="lg" type="none"/>
            <a:tailEnd len="lg" w="lg" type="triangle"/>
          </a:ln>
        </p:spPr>
      </p:cxnSp>
      <p:cxnSp>
        <p:nvCxnSpPr>
          <p:cNvPr id="96" name="Shape 96"/>
          <p:cNvCxnSpPr/>
          <p:nvPr/>
        </p:nvCxnSpPr>
        <p:spPr>
          <a:xfrm flipH="1">
            <a:off x="2790849" y="3459550"/>
            <a:ext cx="1295400" cy="4500"/>
          </a:xfrm>
          <a:prstGeom prst="straightConnector1">
            <a:avLst/>
          </a:prstGeom>
          <a:noFill/>
          <a:ln cap="flat" cmpd="sng" w="38100">
            <a:solidFill>
              <a:schemeClr val="dk2"/>
            </a:solidFill>
            <a:prstDash val="solid"/>
            <a:round/>
            <a:headEnd len="lg" w="lg" type="none"/>
            <a:tailEnd len="lg" w="lg" type="triangle"/>
          </a:ln>
        </p:spPr>
      </p:cxnSp>
      <p:sp>
        <p:nvSpPr>
          <p:cNvPr id="97" name="Shape 97"/>
          <p:cNvSpPr txBox="1"/>
          <p:nvPr/>
        </p:nvSpPr>
        <p:spPr>
          <a:xfrm>
            <a:off x="3055775" y="2752525"/>
            <a:ext cx="876899" cy="420900"/>
          </a:xfrm>
          <a:prstGeom prst="rect">
            <a:avLst/>
          </a:prstGeom>
          <a:noFill/>
          <a:ln>
            <a:noFill/>
          </a:ln>
        </p:spPr>
        <p:txBody>
          <a:bodyPr anchorCtr="0" anchor="t" bIns="91425" lIns="91425" rIns="91425" tIns="91425">
            <a:noAutofit/>
          </a:bodyPr>
          <a:lstStyle/>
          <a:p>
            <a:pPr lvl="0">
              <a:spcBef>
                <a:spcPts val="0"/>
              </a:spcBef>
              <a:buNone/>
            </a:pPr>
            <a:r>
              <a:rPr lang="zh-CN"/>
              <a:t>in json format</a:t>
            </a:r>
          </a:p>
        </p:txBody>
      </p:sp>
      <p:pic>
        <p:nvPicPr>
          <p:cNvPr id="98" name="Shape 98"/>
          <p:cNvPicPr preferRelativeResize="0"/>
          <p:nvPr/>
        </p:nvPicPr>
        <p:blipFill>
          <a:blip r:embed="rId3">
            <a:alphaModFix/>
          </a:blip>
          <a:stretch>
            <a:fillRect/>
          </a:stretch>
        </p:blipFill>
        <p:spPr>
          <a:xfrm>
            <a:off x="7581900" y="2473675"/>
            <a:ext cx="1037049" cy="1037049"/>
          </a:xfrm>
          <a:prstGeom prst="rect">
            <a:avLst/>
          </a:prstGeom>
          <a:noFill/>
          <a:ln>
            <a:noFill/>
          </a:ln>
        </p:spPr>
      </p:pic>
      <p:cxnSp>
        <p:nvCxnSpPr>
          <p:cNvPr id="99" name="Shape 99"/>
          <p:cNvCxnSpPr/>
          <p:nvPr/>
        </p:nvCxnSpPr>
        <p:spPr>
          <a:xfrm>
            <a:off x="6301425" y="2860675"/>
            <a:ext cx="1170599" cy="0"/>
          </a:xfrm>
          <a:prstGeom prst="straightConnector1">
            <a:avLst/>
          </a:prstGeom>
          <a:noFill/>
          <a:ln cap="flat" cmpd="sng" w="38100">
            <a:solidFill>
              <a:schemeClr val="dk2"/>
            </a:solidFill>
            <a:prstDash val="solid"/>
            <a:round/>
            <a:headEnd len="lg" w="lg" type="none"/>
            <a:tailEnd len="lg" w="lg" type="triangle"/>
          </a:ln>
        </p:spPr>
      </p:cxnSp>
      <p:cxnSp>
        <p:nvCxnSpPr>
          <p:cNvPr id="100" name="Shape 100"/>
          <p:cNvCxnSpPr/>
          <p:nvPr/>
        </p:nvCxnSpPr>
        <p:spPr>
          <a:xfrm rot="10800000">
            <a:off x="6393575" y="3083050"/>
            <a:ext cx="1018799" cy="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66750"/>
            <a:ext cx="8520599" cy="675599"/>
          </a:xfrm>
          <a:prstGeom prst="rect">
            <a:avLst/>
          </a:prstGeom>
        </p:spPr>
        <p:txBody>
          <a:bodyPr anchorCtr="0" anchor="t" bIns="91425" lIns="91425" rIns="91425" tIns="91425">
            <a:noAutofit/>
          </a:bodyPr>
          <a:lstStyle/>
          <a:p>
            <a:pPr lvl="0" rtl="0">
              <a:spcBef>
                <a:spcPts val="0"/>
              </a:spcBef>
              <a:buNone/>
            </a:pPr>
            <a:r>
              <a:rPr lang="zh-CN"/>
              <a:t>API Design</a:t>
            </a:r>
          </a:p>
        </p:txBody>
      </p:sp>
      <p:sp>
        <p:nvSpPr>
          <p:cNvPr id="106" name="Shape 106"/>
          <p:cNvSpPr txBox="1"/>
          <p:nvPr>
            <p:ph idx="1" type="body"/>
          </p:nvPr>
        </p:nvSpPr>
        <p:spPr>
          <a:xfrm>
            <a:off x="311700" y="1047075"/>
            <a:ext cx="8520599" cy="3637199"/>
          </a:xfrm>
          <a:prstGeom prst="rect">
            <a:avLst/>
          </a:prstGeom>
        </p:spPr>
        <p:txBody>
          <a:bodyPr anchorCtr="0" anchor="t" bIns="91425" lIns="91425" rIns="91425" tIns="91425">
            <a:noAutofit/>
          </a:bodyPr>
          <a:lstStyle/>
          <a:p>
            <a:pPr lvl="0" rtl="0">
              <a:spcBef>
                <a:spcPts val="0"/>
              </a:spcBef>
              <a:buNone/>
            </a:pPr>
            <a:r>
              <a:rPr b="1" lang="zh-CN" sz="2000"/>
              <a:t>APIs are designed to hide the underlying implementation</a:t>
            </a:r>
          </a:p>
          <a:p>
            <a:pPr lvl="0" rtl="0">
              <a:spcBef>
                <a:spcPts val="0"/>
              </a:spcBef>
              <a:buNone/>
            </a:pPr>
            <a:r>
              <a:rPr lang="zh-CN"/>
              <a:t>Our designed followed contains:</a:t>
            </a:r>
          </a:p>
          <a:p>
            <a:pPr lvl="0" rtl="0">
              <a:spcBef>
                <a:spcPts val="0"/>
              </a:spcBef>
              <a:buNone/>
            </a:pPr>
            <a:r>
              <a:rPr lang="zh-CN"/>
              <a:t>	Simple Name, </a:t>
            </a:r>
          </a:p>
          <a:p>
            <a:pPr indent="457200" lvl="0" rtl="0">
              <a:spcBef>
                <a:spcPts val="0"/>
              </a:spcBef>
              <a:buNone/>
            </a:pPr>
            <a:r>
              <a:rPr lang="zh-CN"/>
              <a:t>GET/POST method, </a:t>
            </a:r>
          </a:p>
          <a:p>
            <a:pPr indent="457200" lvl="0" rtl="0">
              <a:spcBef>
                <a:spcPts val="0"/>
              </a:spcBef>
              <a:buNone/>
            </a:pPr>
            <a:r>
              <a:rPr lang="zh-CN"/>
              <a:t>URL</a:t>
            </a:r>
          </a:p>
          <a:p>
            <a:pPr lvl="0" rtl="0">
              <a:spcBef>
                <a:spcPts val="0"/>
              </a:spcBef>
              <a:buNone/>
            </a:pPr>
            <a:r>
              <a:rPr lang="zh-CN"/>
              <a:t>APIs are well documented.</a:t>
            </a:r>
          </a:p>
          <a:p>
            <a:pPr lvl="0" rtl="0">
              <a:spcBef>
                <a:spcPts val="0"/>
              </a:spcBef>
              <a:buNone/>
            </a:pPr>
            <a:r>
              <a:rPr lang="zh-CN"/>
              <a:t>Following is an example:</a:t>
            </a:r>
          </a:p>
          <a:p>
            <a:pPr lvl="0" rtl="0">
              <a:spcBef>
                <a:spcPts val="0"/>
              </a:spcBef>
              <a:buNone/>
            </a:pPr>
            <a:r>
              <a:t/>
            </a:r>
            <a:endParaRPr/>
          </a:p>
          <a:p>
            <a:pPr lvl="0" rtl="0">
              <a:spcBef>
                <a:spcPts val="0"/>
              </a:spcBef>
              <a:buNone/>
            </a:pPr>
            <a:r>
              <a:t/>
            </a:r>
            <a:endParaRPr/>
          </a:p>
        </p:txBody>
      </p:sp>
      <p:pic>
        <p:nvPicPr>
          <p:cNvPr id="107" name="Shape 107"/>
          <p:cNvPicPr preferRelativeResize="0"/>
          <p:nvPr/>
        </p:nvPicPr>
        <p:blipFill>
          <a:blip r:embed="rId3">
            <a:alphaModFix/>
          </a:blip>
          <a:stretch>
            <a:fillRect/>
          </a:stretch>
        </p:blipFill>
        <p:spPr>
          <a:xfrm>
            <a:off x="4361175" y="1481825"/>
            <a:ext cx="4782825" cy="3110599"/>
          </a:xfrm>
          <a:prstGeom prst="rect">
            <a:avLst/>
          </a:prstGeom>
          <a:noFill/>
          <a:ln>
            <a:noFill/>
          </a:ln>
        </p:spPr>
      </p:pic>
      <p:pic>
        <p:nvPicPr>
          <p:cNvPr id="108" name="Shape 108"/>
          <p:cNvPicPr preferRelativeResize="0"/>
          <p:nvPr/>
        </p:nvPicPr>
        <p:blipFill>
          <a:blip r:embed="rId4">
            <a:alphaModFix/>
          </a:blip>
          <a:stretch>
            <a:fillRect/>
          </a:stretch>
        </p:blipFill>
        <p:spPr>
          <a:xfrm>
            <a:off x="7200875" y="128575"/>
            <a:ext cx="1711100" cy="16333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Page Flow - index</a:t>
            </a:r>
          </a:p>
        </p:txBody>
      </p:sp>
      <p:pic>
        <p:nvPicPr>
          <p:cNvPr id="114" name="Shape 114"/>
          <p:cNvPicPr preferRelativeResize="0"/>
          <p:nvPr/>
        </p:nvPicPr>
        <p:blipFill>
          <a:blip r:embed="rId3">
            <a:alphaModFix/>
          </a:blip>
          <a:stretch>
            <a:fillRect/>
          </a:stretch>
        </p:blipFill>
        <p:spPr>
          <a:xfrm>
            <a:off x="631350" y="1092074"/>
            <a:ext cx="6989450" cy="36377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66750"/>
            <a:ext cx="8520599" cy="675599"/>
          </a:xfrm>
          <a:prstGeom prst="rect">
            <a:avLst/>
          </a:prstGeom>
        </p:spPr>
        <p:txBody>
          <a:bodyPr anchorCtr="0" anchor="t" bIns="91425" lIns="91425" rIns="91425" tIns="91425">
            <a:noAutofit/>
          </a:bodyPr>
          <a:lstStyle/>
          <a:p>
            <a:pPr lvl="0">
              <a:spcBef>
                <a:spcPts val="0"/>
              </a:spcBef>
              <a:buNone/>
            </a:pPr>
            <a:r>
              <a:rPr lang="zh-CN"/>
              <a:t>User Profile</a:t>
            </a:r>
          </a:p>
        </p:txBody>
      </p:sp>
      <p:pic>
        <p:nvPicPr>
          <p:cNvPr id="120" name="Shape 120"/>
          <p:cNvPicPr preferRelativeResize="0"/>
          <p:nvPr/>
        </p:nvPicPr>
        <p:blipFill>
          <a:blip r:embed="rId3">
            <a:alphaModFix/>
          </a:blip>
          <a:stretch>
            <a:fillRect/>
          </a:stretch>
        </p:blipFill>
        <p:spPr>
          <a:xfrm>
            <a:off x="311700" y="1144651"/>
            <a:ext cx="7476151" cy="34016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