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45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36" y="82549"/>
            <a:ext cx="2026920" cy="17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8F8F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13739"/>
                </a:solidFill>
                <a:latin typeface="Microsoft Sans Serif"/>
                <a:cs typeface="Microsoft Sans Serif"/>
              </a:defRPr>
            </a:lvl1pPr>
          </a:lstStyle>
          <a:p>
            <a:pPr marL="4826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8F8F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13739"/>
                </a:solidFill>
                <a:latin typeface="Microsoft Sans Serif"/>
                <a:cs typeface="Microsoft Sans Serif"/>
              </a:defRPr>
            </a:lvl1pPr>
          </a:lstStyle>
          <a:p>
            <a:pPr marL="4826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8F8F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13739"/>
                </a:solidFill>
                <a:latin typeface="Microsoft Sans Serif"/>
                <a:cs typeface="Microsoft Sans Serif"/>
              </a:defRPr>
            </a:lvl1pPr>
          </a:lstStyle>
          <a:p>
            <a:pPr marL="4826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8F8F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13739"/>
                </a:solidFill>
                <a:latin typeface="Microsoft Sans Serif"/>
                <a:cs typeface="Microsoft Sans Serif"/>
              </a:defRPr>
            </a:lvl1pPr>
          </a:lstStyle>
          <a:p>
            <a:pPr marL="4826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3239998"/>
                </a:moveTo>
                <a:lnTo>
                  <a:pt x="0" y="3239998"/>
                </a:lnTo>
                <a:lnTo>
                  <a:pt x="0" y="0"/>
                </a:lnTo>
                <a:lnTo>
                  <a:pt x="5759996" y="0"/>
                </a:lnTo>
                <a:lnTo>
                  <a:pt x="5759996" y="323999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5594" y="1656714"/>
            <a:ext cx="2588260" cy="5080"/>
          </a:xfrm>
          <a:custGeom>
            <a:avLst/>
            <a:gdLst/>
            <a:ahLst/>
            <a:cxnLst/>
            <a:rect l="l" t="t" r="r" b="b"/>
            <a:pathLst>
              <a:path w="2588260" h="5080">
                <a:moveTo>
                  <a:pt x="2587637" y="5054"/>
                </a:moveTo>
                <a:lnTo>
                  <a:pt x="0" y="5054"/>
                </a:lnTo>
                <a:lnTo>
                  <a:pt x="0" y="0"/>
                </a:lnTo>
                <a:lnTo>
                  <a:pt x="2587637" y="0"/>
                </a:lnTo>
                <a:lnTo>
                  <a:pt x="2587637" y="5054"/>
                </a:lnTo>
                <a:close/>
              </a:path>
            </a:pathLst>
          </a:custGeom>
          <a:solidFill>
            <a:srgbClr val="D4C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13739"/>
                </a:solidFill>
                <a:latin typeface="Microsoft Sans Serif"/>
                <a:cs typeface="Microsoft Sans Serif"/>
              </a:defRPr>
            </a:lvl1pPr>
          </a:lstStyle>
          <a:p>
            <a:pPr marL="4826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530"/>
            <a:ext cx="5760085" cy="2882900"/>
          </a:xfrm>
          <a:custGeom>
            <a:avLst/>
            <a:gdLst/>
            <a:ahLst/>
            <a:cxnLst/>
            <a:rect l="l" t="t" r="r" b="b"/>
            <a:pathLst>
              <a:path w="5760085" h="2882900">
                <a:moveTo>
                  <a:pt x="0" y="2882468"/>
                </a:moveTo>
                <a:lnTo>
                  <a:pt x="5759996" y="2882468"/>
                </a:lnTo>
                <a:lnTo>
                  <a:pt x="5759996" y="0"/>
                </a:lnTo>
                <a:lnTo>
                  <a:pt x="0" y="0"/>
                </a:lnTo>
                <a:lnTo>
                  <a:pt x="0" y="288246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36" y="82549"/>
            <a:ext cx="2026920" cy="17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8F8F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304" y="993775"/>
            <a:ext cx="3168650" cy="1075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7139" y="2906494"/>
            <a:ext cx="274205" cy="22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13739"/>
                </a:solidFill>
                <a:latin typeface="Microsoft Sans Serif"/>
                <a:cs typeface="Microsoft Sans Serif"/>
              </a:defRPr>
            </a:lvl1pPr>
          </a:lstStyle>
          <a:p>
            <a:pPr marL="4826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1032239667@rudn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3239998"/>
                </a:moveTo>
                <a:lnTo>
                  <a:pt x="0" y="3239998"/>
                </a:lnTo>
                <a:lnTo>
                  <a:pt x="0" y="0"/>
                </a:lnTo>
                <a:lnTo>
                  <a:pt x="5759996" y="0"/>
                </a:lnTo>
                <a:lnTo>
                  <a:pt x="5759996" y="323999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409" y="151066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5054"/>
                </a:moveTo>
                <a:lnTo>
                  <a:pt x="0" y="5054"/>
                </a:lnTo>
                <a:lnTo>
                  <a:pt x="0" y="0"/>
                </a:lnTo>
                <a:lnTo>
                  <a:pt x="5040058" y="0"/>
                </a:lnTo>
                <a:lnTo>
                  <a:pt x="5040058" y="5054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963" y="807834"/>
            <a:ext cx="305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13739"/>
                </a:solidFill>
              </a:rPr>
              <a:t>Презентация</a:t>
            </a:r>
            <a:r>
              <a:rPr sz="1200" spc="20" dirty="0">
                <a:solidFill>
                  <a:srgbClr val="213739"/>
                </a:solidFill>
              </a:rPr>
              <a:t> </a:t>
            </a:r>
            <a:r>
              <a:rPr sz="1200" dirty="0">
                <a:solidFill>
                  <a:srgbClr val="213739"/>
                </a:solidFill>
              </a:rPr>
              <a:t>по</a:t>
            </a:r>
            <a:r>
              <a:rPr sz="1200" spc="25" dirty="0">
                <a:solidFill>
                  <a:srgbClr val="213739"/>
                </a:solidFill>
              </a:rPr>
              <a:t> </a:t>
            </a:r>
            <a:r>
              <a:rPr sz="1200" dirty="0">
                <a:solidFill>
                  <a:srgbClr val="213739"/>
                </a:solidFill>
              </a:rPr>
              <a:t>лабораторной</a:t>
            </a:r>
            <a:r>
              <a:rPr sz="1200" spc="20" dirty="0">
                <a:solidFill>
                  <a:srgbClr val="213739"/>
                </a:solidFill>
              </a:rPr>
              <a:t> </a:t>
            </a:r>
            <a:r>
              <a:rPr sz="1200" dirty="0">
                <a:solidFill>
                  <a:srgbClr val="213739"/>
                </a:solidFill>
              </a:rPr>
              <a:t>работе</a:t>
            </a:r>
            <a:r>
              <a:rPr sz="1200" spc="25" dirty="0">
                <a:solidFill>
                  <a:srgbClr val="213739"/>
                </a:solidFill>
              </a:rPr>
              <a:t> </a:t>
            </a:r>
            <a:r>
              <a:rPr sz="1200" spc="-25" dirty="0">
                <a:solidFill>
                  <a:srgbClr val="213739"/>
                </a:solidFill>
              </a:rPr>
              <a:t>№8</a:t>
            </a:r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5495035" y="3005554"/>
            <a:ext cx="187960" cy="119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1/20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63" y="1114298"/>
            <a:ext cx="495744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Поиск</a:t>
            </a:r>
            <a:r>
              <a:rPr sz="10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файлов.</a:t>
            </a:r>
            <a:r>
              <a:rPr sz="10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Перенаправление</a:t>
            </a:r>
            <a:r>
              <a:rPr sz="10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ввода-</a:t>
            </a:r>
            <a:r>
              <a:rPr sz="10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вывода.</a:t>
            </a:r>
            <a:r>
              <a:rPr sz="10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Просмотр</a:t>
            </a:r>
            <a:r>
              <a:rPr sz="10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запущенных</a:t>
            </a:r>
            <a:r>
              <a:rPr sz="10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процессов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1710308"/>
            <a:ext cx="2322830" cy="6815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Мутале</a:t>
            </a:r>
            <a:r>
              <a:rPr sz="85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Ч.</a:t>
            </a:r>
            <a:endParaRPr sz="8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850" spc="-55" dirty="0">
                <a:solidFill>
                  <a:srgbClr val="213739"/>
                </a:solidFill>
                <a:latin typeface="Microsoft Sans Serif"/>
                <a:cs typeface="Microsoft Sans Serif"/>
              </a:rPr>
              <a:t>31</a:t>
            </a:r>
            <a:r>
              <a:rPr sz="85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60" dirty="0" err="1">
                <a:solidFill>
                  <a:srgbClr val="213739"/>
                </a:solidFill>
                <a:latin typeface="Microsoft Sans Serif"/>
                <a:cs typeface="Microsoft Sans Serif"/>
              </a:rPr>
              <a:t>марта</a:t>
            </a:r>
            <a:r>
              <a:rPr sz="85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202</a:t>
            </a:r>
            <a:r>
              <a:rPr lang="en-US"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5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650" dirty="0">
                <a:solidFill>
                  <a:srgbClr val="213739"/>
                </a:solidFill>
                <a:latin typeface="Microsoft Sans Serif"/>
                <a:cs typeface="Microsoft Sans Serif"/>
              </a:rPr>
              <a:t>Российский</a:t>
            </a:r>
            <a:r>
              <a:rPr sz="65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13739"/>
                </a:solidFill>
                <a:latin typeface="Microsoft Sans Serif"/>
                <a:cs typeface="Microsoft Sans Serif"/>
              </a:rPr>
              <a:t>университет</a:t>
            </a:r>
            <a:r>
              <a:rPr sz="65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13739"/>
                </a:solidFill>
                <a:latin typeface="Microsoft Sans Serif"/>
                <a:cs typeface="Microsoft Sans Serif"/>
              </a:rPr>
              <a:t>дружбы</a:t>
            </a:r>
            <a:r>
              <a:rPr sz="65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народов,</a:t>
            </a:r>
            <a:r>
              <a:rPr sz="65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13739"/>
                </a:solidFill>
                <a:latin typeface="Microsoft Sans Serif"/>
                <a:cs typeface="Microsoft Sans Serif"/>
              </a:rPr>
              <a:t>Москва,</a:t>
            </a:r>
            <a:r>
              <a:rPr sz="65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Россия</a:t>
            </a:r>
            <a:endParaRPr sz="6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594" y="1663064"/>
            <a:ext cx="776605" cy="5080"/>
          </a:xfrm>
          <a:custGeom>
            <a:avLst/>
            <a:gdLst/>
            <a:ahLst/>
            <a:cxnLst/>
            <a:rect l="l" t="t" r="r" b="b"/>
            <a:pathLst>
              <a:path w="776605" h="5080">
                <a:moveTo>
                  <a:pt x="776300" y="5054"/>
                </a:moveTo>
                <a:lnTo>
                  <a:pt x="0" y="5054"/>
                </a:lnTo>
                <a:lnTo>
                  <a:pt x="0" y="0"/>
                </a:lnTo>
                <a:lnTo>
                  <a:pt x="776300" y="0"/>
                </a:lnTo>
                <a:lnTo>
                  <a:pt x="776300" y="5054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2260" y="1322958"/>
            <a:ext cx="1045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Поиск</a:t>
            </a:r>
            <a:r>
              <a:rPr sz="12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175" y="1226819"/>
            <a:ext cx="2913888" cy="7498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961770"/>
            <a:ext cx="4524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Вывожу</a:t>
            </a:r>
            <a:r>
              <a:rPr sz="900" spc="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имена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всех</a:t>
            </a:r>
            <a:r>
              <a:rPr sz="900" spc="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из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file.txt,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имеющих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расширение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.conf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grep: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076" y="2146172"/>
            <a:ext cx="17576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4:</a:t>
            </a:r>
            <a:r>
              <a:rPr sz="8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файлы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расширением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.conf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2016125" cy="5080"/>
            </a:xfrm>
            <a:custGeom>
              <a:avLst/>
              <a:gdLst/>
              <a:ahLst/>
              <a:cxnLst/>
              <a:rect l="l" t="t" r="r" b="b"/>
              <a:pathLst>
                <a:path w="2016125" h="5079">
                  <a:moveTo>
                    <a:pt x="2016061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2016061" y="0"/>
                  </a:lnTo>
                  <a:lnTo>
                    <a:pt x="2016061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Поиск</a:t>
            </a:r>
            <a:r>
              <a:rPr spc="-10" dirty="0"/>
              <a:t> файлов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936" y="1310639"/>
            <a:ext cx="2959608" cy="771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795654"/>
            <a:ext cx="4913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Затем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запишиу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их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новый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текстовой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conf.txt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(grep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.conf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&gt;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conf.txt)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проверяю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помощью</a:t>
            </a:r>
            <a:r>
              <a:rPr sz="90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head: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367" y="2248280"/>
            <a:ext cx="241935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5: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добавление</a:t>
            </a:r>
            <a:r>
              <a:rPr sz="85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85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расширением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.conf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2303995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2303995" y="0"/>
                  </a:lnTo>
                  <a:lnTo>
                    <a:pt x="2303995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Поиск</a:t>
            </a:r>
            <a:r>
              <a:rPr spc="-10" dirty="0"/>
              <a:t> файлов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3" y="1318260"/>
            <a:ext cx="2371344" cy="1414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915" y="402462"/>
            <a:ext cx="5006975" cy="81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43700"/>
              </a:lnSpc>
              <a:spcBef>
                <a:spcPts val="95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Чтобы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определить,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какие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файлы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домашнем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каталоге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имеют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имена,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начинавшиеся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символа</a:t>
            </a:r>
            <a:r>
              <a:rPr sz="9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“c”,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использую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find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~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-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name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“c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”</a:t>
            </a:r>
            <a:r>
              <a:rPr sz="900" i="1" spc="-1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print</a:t>
            </a:r>
            <a:r>
              <a:rPr sz="900" i="1" spc="-2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;</a:t>
            </a:r>
            <a:r>
              <a:rPr sz="900" i="1" spc="-2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~</a:t>
            </a:r>
            <a:r>
              <a:rPr sz="900" i="1" spc="-1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обозначается</a:t>
            </a:r>
            <a:r>
              <a:rPr sz="900" i="1" spc="-1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домашний</a:t>
            </a:r>
            <a:r>
              <a:rPr sz="900" i="1" spc="-10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каталог,</a:t>
            </a:r>
            <a:r>
              <a:rPr sz="900" i="1" spc="-1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213739"/>
                </a:solidFill>
                <a:latin typeface="Arial"/>
                <a:cs typeface="Arial"/>
              </a:rPr>
              <a:t>-</a:t>
            </a:r>
            <a:r>
              <a:rPr sz="900" i="1" spc="-20" dirty="0">
                <a:solidFill>
                  <a:srgbClr val="213739"/>
                </a:solidFill>
                <a:latin typeface="Arial"/>
                <a:cs typeface="Arial"/>
              </a:rPr>
              <a:t>name</a:t>
            </a:r>
            <a:r>
              <a:rPr sz="900" i="1" spc="500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(имя</a:t>
            </a:r>
            <a:r>
              <a:rPr sz="900" i="1" spc="-20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файлов)</a:t>
            </a:r>
            <a:r>
              <a:rPr sz="900" i="1" spc="-2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213739"/>
                </a:solidFill>
                <a:latin typeface="Arial"/>
                <a:cs typeface="Arial"/>
              </a:rPr>
              <a:t>”с</a:t>
            </a:r>
            <a:r>
              <a:rPr sz="900" i="1" spc="5" dirty="0">
                <a:solidFill>
                  <a:srgbClr val="21373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”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строка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символов,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определяющая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файла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print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выводит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результаты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на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экране: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055" y="2889885"/>
            <a:ext cx="280606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 </a:t>
            </a: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6:</a:t>
            </a:r>
            <a:r>
              <a:rPr sz="8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файлы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85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домашнем</a:t>
            </a:r>
            <a:r>
              <a:rPr sz="85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каталоге</a:t>
            </a:r>
            <a:r>
              <a:rPr sz="85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начинающихся</a:t>
            </a:r>
            <a:r>
              <a:rPr sz="85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с 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“с”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79">
                  <a:moveTo>
                    <a:pt x="2592019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2592019" y="0"/>
                  </a:lnTo>
                  <a:lnTo>
                    <a:pt x="2592019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Поиск</a:t>
            </a:r>
            <a:r>
              <a:rPr spc="-10" dirty="0"/>
              <a:t> файлов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895"/>
            <a:ext cx="5760085" cy="2883535"/>
            <a:chOff x="0" y="356895"/>
            <a:chExt cx="5760085" cy="2883535"/>
          </a:xfrm>
        </p:grpSpPr>
        <p:sp>
          <p:nvSpPr>
            <p:cNvPr id="3" name="object 3"/>
            <p:cNvSpPr/>
            <p:nvPr/>
          </p:nvSpPr>
          <p:spPr>
            <a:xfrm>
              <a:off x="0" y="356895"/>
              <a:ext cx="5760085" cy="2883535"/>
            </a:xfrm>
            <a:custGeom>
              <a:avLst/>
              <a:gdLst/>
              <a:ahLst/>
              <a:cxnLst/>
              <a:rect l="l" t="t" r="r" b="b"/>
              <a:pathLst>
                <a:path w="5760085" h="2883535">
                  <a:moveTo>
                    <a:pt x="0" y="2883103"/>
                  </a:moveTo>
                  <a:lnTo>
                    <a:pt x="5759996" y="2883103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28831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51" y="1348739"/>
              <a:ext cx="2176272" cy="5059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6963" y="1085214"/>
            <a:ext cx="35229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Также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можно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это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действие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выполнить</a:t>
            </a:r>
            <a:r>
              <a:rPr sz="900" spc="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ls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-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lR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|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grep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“c*”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027" y="2028825"/>
            <a:ext cx="176657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7:</a:t>
            </a:r>
            <a:r>
              <a:rPr sz="8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поиск</a:t>
            </a:r>
            <a:r>
              <a:rPr sz="850" spc="-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файла</a:t>
            </a:r>
            <a:r>
              <a:rPr sz="85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85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grep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-1905"/>
            <a:ext cx="5760085" cy="365760"/>
            <a:chOff x="0" y="-1905"/>
            <a:chExt cx="5760085" cy="365760"/>
          </a:xfrm>
        </p:grpSpPr>
        <p:sp>
          <p:nvSpPr>
            <p:cNvPr id="8" name="object 8"/>
            <p:cNvSpPr/>
            <p:nvPr/>
          </p:nvSpPr>
          <p:spPr>
            <a:xfrm>
              <a:off x="0" y="-1905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5612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5688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2880042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2880042" y="0"/>
                  </a:lnTo>
                  <a:lnTo>
                    <a:pt x="2880042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Поиск</a:t>
            </a:r>
            <a:r>
              <a:rPr spc="-10" dirty="0"/>
              <a:t> файлов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1449324"/>
            <a:ext cx="3505200" cy="4983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827659"/>
            <a:ext cx="483489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фоновом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режиме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запускаю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процесс,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который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будет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записывать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~/logfile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файлы,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имена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которых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начинаются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log: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027" y="2118741"/>
            <a:ext cx="176339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 </a:t>
            </a: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8:</a:t>
            </a:r>
            <a:r>
              <a:rPr sz="8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Создание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фонового</a:t>
            </a:r>
            <a:r>
              <a:rPr sz="85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режима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3168650" cy="5080"/>
            </a:xfrm>
            <a:custGeom>
              <a:avLst/>
              <a:gdLst/>
              <a:ahLst/>
              <a:cxnLst/>
              <a:rect l="l" t="t" r="r" b="b"/>
              <a:pathLst>
                <a:path w="3168650" h="5079">
                  <a:moveTo>
                    <a:pt x="3168053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3168053" y="0"/>
                  </a:lnTo>
                  <a:lnTo>
                    <a:pt x="3168053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Просмотр</a:t>
            </a:r>
            <a:r>
              <a:rPr spc="-40" dirty="0"/>
              <a:t> </a:t>
            </a:r>
            <a:r>
              <a:rPr dirty="0"/>
              <a:t>запущенных</a:t>
            </a:r>
            <a:r>
              <a:rPr spc="-35" dirty="0"/>
              <a:t> </a:t>
            </a:r>
            <a:r>
              <a:rPr spc="-10" dirty="0"/>
              <a:t>процессов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50"/>
              </a:spcBef>
            </a:pPr>
            <a:r>
              <a:rPr spc="-10" dirty="0"/>
              <a:t>11/20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1267968"/>
            <a:ext cx="3538728" cy="6659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934339"/>
            <a:ext cx="37547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Запускаю</a:t>
            </a:r>
            <a:r>
              <a:rPr sz="900" spc="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из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консоли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фоновом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режиме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редактор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gedit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указывая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&amp;: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588" y="2097404"/>
            <a:ext cx="19462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9:</a:t>
            </a:r>
            <a:r>
              <a:rPr sz="8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запуск</a:t>
            </a:r>
            <a:r>
              <a:rPr sz="85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gedit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фоновом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режиме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3456076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3456076" y="0"/>
                  </a:lnTo>
                  <a:lnTo>
                    <a:pt x="3456076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Просмотр</a:t>
            </a:r>
            <a:r>
              <a:rPr spc="-40" dirty="0"/>
              <a:t> </a:t>
            </a:r>
            <a:r>
              <a:rPr dirty="0"/>
              <a:t>запущенных</a:t>
            </a:r>
            <a:r>
              <a:rPr spc="-35" dirty="0"/>
              <a:t> </a:t>
            </a:r>
            <a:r>
              <a:rPr spc="-10" dirty="0"/>
              <a:t>процессов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50"/>
              </a:spcBef>
            </a:pPr>
            <a:r>
              <a:rPr spc="-10" dirty="0"/>
              <a:t>12/20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1435608"/>
            <a:ext cx="3500628" cy="5090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915" y="923645"/>
            <a:ext cx="490347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433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команду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ps,</a:t>
            </a:r>
            <a:r>
              <a:rPr sz="90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конвейер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фильтр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grep,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определяю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идентификатор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gedit (3576):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719" y="2120264"/>
            <a:ext cx="192849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10:</a:t>
            </a:r>
            <a:r>
              <a:rPr sz="8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идентификатор</a:t>
            </a:r>
            <a:r>
              <a:rPr sz="85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gedit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3744595" cy="5080"/>
            </a:xfrm>
            <a:custGeom>
              <a:avLst/>
              <a:gdLst/>
              <a:ahLst/>
              <a:cxnLst/>
              <a:rect l="l" t="t" r="r" b="b"/>
              <a:pathLst>
                <a:path w="3744595" h="5079">
                  <a:moveTo>
                    <a:pt x="3744010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3744010" y="0"/>
                  </a:lnTo>
                  <a:lnTo>
                    <a:pt x="3744010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Просмотр</a:t>
            </a:r>
            <a:r>
              <a:rPr spc="-40" dirty="0"/>
              <a:t> </a:t>
            </a:r>
            <a:r>
              <a:rPr dirty="0"/>
              <a:t>запущенных</a:t>
            </a:r>
            <a:r>
              <a:rPr spc="-35" dirty="0"/>
              <a:t> </a:t>
            </a:r>
            <a:r>
              <a:rPr spc="-10" dirty="0"/>
              <a:t>процессов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13/20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8800"/>
            <a:ext cx="5760085" cy="2881630"/>
            <a:chOff x="0" y="358800"/>
            <a:chExt cx="5760085" cy="2881630"/>
          </a:xfrm>
        </p:grpSpPr>
        <p:sp>
          <p:nvSpPr>
            <p:cNvPr id="3" name="object 3"/>
            <p:cNvSpPr/>
            <p:nvPr/>
          </p:nvSpPr>
          <p:spPr>
            <a:xfrm>
              <a:off x="0" y="358800"/>
              <a:ext cx="5760085" cy="2881630"/>
            </a:xfrm>
            <a:custGeom>
              <a:avLst/>
              <a:gdLst/>
              <a:ahLst/>
              <a:cxnLst/>
              <a:rect l="l" t="t" r="r" b="b"/>
              <a:pathLst>
                <a:path w="5760085" h="2881630">
                  <a:moveTo>
                    <a:pt x="0" y="2881198"/>
                  </a:moveTo>
                  <a:lnTo>
                    <a:pt x="5759996" y="2881198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28811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567" y="1246631"/>
              <a:ext cx="3512820" cy="37033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9088" y="1784985"/>
            <a:ext cx="30911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11:</a:t>
            </a: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Другой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способ</a:t>
            </a:r>
            <a:r>
              <a:rPr sz="85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нахождение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идентификатора</a:t>
            </a:r>
            <a:r>
              <a:rPr sz="85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5760085" cy="365760"/>
            <a:chOff x="0" y="0"/>
            <a:chExt cx="5760085" cy="36576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8787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4032034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4032034" y="0"/>
                  </a:lnTo>
                  <a:lnTo>
                    <a:pt x="4032034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936" y="84074"/>
            <a:ext cx="2026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8F8F8"/>
                </a:solidFill>
                <a:latin typeface="Microsoft Sans Serif"/>
                <a:cs typeface="Microsoft Sans Serif"/>
              </a:rPr>
              <a:t>Просмотр</a:t>
            </a:r>
            <a:r>
              <a:rPr sz="1000" spc="-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8F8F8"/>
                </a:solidFill>
                <a:latin typeface="Microsoft Sans Serif"/>
                <a:cs typeface="Microsoft Sans Serif"/>
              </a:rPr>
              <a:t>запущенных</a:t>
            </a:r>
            <a:r>
              <a:rPr sz="1000" spc="-3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процессов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14/20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3" y="1386839"/>
            <a:ext cx="2900172" cy="618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868794"/>
            <a:ext cx="4909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man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прочитала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справку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команды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kill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использую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её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для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завершения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 gedit: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027" y="2170544"/>
            <a:ext cx="176276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12:</a:t>
            </a:r>
            <a:r>
              <a:rPr sz="8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завершения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gedit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4320057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4320057" y="0"/>
                  </a:lnTo>
                  <a:lnTo>
                    <a:pt x="4320057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Просмотр</a:t>
            </a:r>
            <a:r>
              <a:rPr spc="-40" dirty="0"/>
              <a:t> </a:t>
            </a:r>
            <a:r>
              <a:rPr dirty="0"/>
              <a:t>запущенных</a:t>
            </a:r>
            <a:r>
              <a:rPr spc="-35" dirty="0"/>
              <a:t> </a:t>
            </a:r>
            <a:r>
              <a:rPr spc="-10" dirty="0"/>
              <a:t>процессов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15/20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594" y="1661160"/>
            <a:ext cx="129539" cy="5080"/>
          </a:xfrm>
          <a:custGeom>
            <a:avLst/>
            <a:gdLst/>
            <a:ahLst/>
            <a:cxnLst/>
            <a:rect l="l" t="t" r="r" b="b"/>
            <a:pathLst>
              <a:path w="129539" h="5080">
                <a:moveTo>
                  <a:pt x="129387" y="5054"/>
                </a:moveTo>
                <a:lnTo>
                  <a:pt x="0" y="5054"/>
                </a:lnTo>
                <a:lnTo>
                  <a:pt x="0" y="0"/>
                </a:lnTo>
                <a:lnTo>
                  <a:pt x="129387" y="0"/>
                </a:lnTo>
                <a:lnTo>
                  <a:pt x="129387" y="5054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2260" y="1321435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895"/>
            <a:ext cx="5760085" cy="2883535"/>
            <a:chOff x="0" y="356895"/>
            <a:chExt cx="5760085" cy="2883535"/>
          </a:xfrm>
        </p:grpSpPr>
        <p:sp>
          <p:nvSpPr>
            <p:cNvPr id="3" name="object 3"/>
            <p:cNvSpPr/>
            <p:nvPr/>
          </p:nvSpPr>
          <p:spPr>
            <a:xfrm>
              <a:off x="0" y="356895"/>
              <a:ext cx="5760085" cy="2883535"/>
            </a:xfrm>
            <a:custGeom>
              <a:avLst/>
              <a:gdLst/>
              <a:ahLst/>
              <a:cxnLst/>
              <a:rect l="l" t="t" r="r" b="b"/>
              <a:pathLst>
                <a:path w="5760085" h="2883535">
                  <a:moveTo>
                    <a:pt x="0" y="2883103"/>
                  </a:moveTo>
                  <a:lnTo>
                    <a:pt x="5759996" y="2883103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28831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1082039"/>
              <a:ext cx="2404872" cy="12268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6963" y="583819"/>
            <a:ext cx="5057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df</a:t>
            </a:r>
            <a:r>
              <a:rPr sz="90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-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vi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я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вывожу информацию об</a:t>
            </a:r>
            <a:r>
              <a:rPr sz="900" spc="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инодах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вижу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сколько</a:t>
            </a:r>
            <a:r>
              <a:rPr sz="900" spc="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свободного места у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моей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системы: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799" y="2478404"/>
            <a:ext cx="6508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13: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df</a:t>
            </a:r>
            <a:r>
              <a:rPr sz="85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-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vi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-1905"/>
            <a:ext cx="5760085" cy="365760"/>
            <a:chOff x="0" y="-1905"/>
            <a:chExt cx="5760085" cy="365760"/>
          </a:xfrm>
        </p:grpSpPr>
        <p:sp>
          <p:nvSpPr>
            <p:cNvPr id="8" name="object 8"/>
            <p:cNvSpPr/>
            <p:nvPr/>
          </p:nvSpPr>
          <p:spPr>
            <a:xfrm>
              <a:off x="0" y="-1905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5612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5688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4608080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4608080" y="0"/>
                  </a:lnTo>
                  <a:lnTo>
                    <a:pt x="4608080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Просмотр</a:t>
            </a:r>
            <a:r>
              <a:rPr spc="-40" dirty="0"/>
              <a:t> </a:t>
            </a:r>
            <a:r>
              <a:rPr dirty="0"/>
              <a:t>запущенных</a:t>
            </a:r>
            <a:r>
              <a:rPr spc="-35" dirty="0"/>
              <a:t> </a:t>
            </a:r>
            <a:r>
              <a:rPr spc="-10" dirty="0"/>
              <a:t>процессов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16/20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461898"/>
            <a:ext cx="4268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du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-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a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вижу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сколько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места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занимают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файлы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директории</a:t>
            </a:r>
            <a:r>
              <a:rPr sz="900" spc="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Загрузки: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4" name="object 4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7517"/>
              <a:ext cx="4896485" cy="5080"/>
            </a:xfrm>
            <a:custGeom>
              <a:avLst/>
              <a:gdLst/>
              <a:ahLst/>
              <a:cxnLst/>
              <a:rect l="l" t="t" r="r" b="b"/>
              <a:pathLst>
                <a:path w="4896485" h="5079">
                  <a:moveTo>
                    <a:pt x="4896091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4896091" y="0"/>
                  </a:lnTo>
                  <a:lnTo>
                    <a:pt x="4896091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Просмотр</a:t>
            </a:r>
            <a:r>
              <a:rPr spc="-40" dirty="0"/>
              <a:t> </a:t>
            </a:r>
            <a:r>
              <a:rPr dirty="0"/>
              <a:t>запущенных</a:t>
            </a:r>
            <a:r>
              <a:rPr spc="-35" dirty="0"/>
              <a:t> </a:t>
            </a:r>
            <a:r>
              <a:rPr spc="-10" dirty="0"/>
              <a:t>процессов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139" y="723900"/>
            <a:ext cx="3509772" cy="24810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17/20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895"/>
            <a:ext cx="5760085" cy="2883535"/>
            <a:chOff x="0" y="356895"/>
            <a:chExt cx="5760085" cy="2883535"/>
          </a:xfrm>
        </p:grpSpPr>
        <p:sp>
          <p:nvSpPr>
            <p:cNvPr id="3" name="object 3"/>
            <p:cNvSpPr/>
            <p:nvPr/>
          </p:nvSpPr>
          <p:spPr>
            <a:xfrm>
              <a:off x="0" y="356895"/>
              <a:ext cx="5760085" cy="2883535"/>
            </a:xfrm>
            <a:custGeom>
              <a:avLst/>
              <a:gdLst/>
              <a:ahLst/>
              <a:cxnLst/>
              <a:rect l="l" t="t" r="r" b="b"/>
              <a:pathLst>
                <a:path w="5760085" h="2883535">
                  <a:moveTo>
                    <a:pt x="0" y="2883103"/>
                  </a:moveTo>
                  <a:lnTo>
                    <a:pt x="5759996" y="2883103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28831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116" y="1524000"/>
              <a:ext cx="2368296" cy="3429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6963" y="1009014"/>
            <a:ext cx="44265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Воспользовавшись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справкой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команды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find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аргумент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d,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вывожу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всех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директорий,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имеющихся</a:t>
            </a:r>
            <a:r>
              <a:rPr sz="9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домашнем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каталоге: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79" y="2031872"/>
            <a:ext cx="13112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15:</a:t>
            </a:r>
            <a:r>
              <a:rPr sz="8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Поиск</a:t>
            </a:r>
            <a:r>
              <a:rPr sz="85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директорий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-1905"/>
            <a:ext cx="5760085" cy="365760"/>
            <a:chOff x="0" y="-1905"/>
            <a:chExt cx="5760085" cy="365760"/>
          </a:xfrm>
        </p:grpSpPr>
        <p:sp>
          <p:nvSpPr>
            <p:cNvPr id="8" name="object 8"/>
            <p:cNvSpPr/>
            <p:nvPr/>
          </p:nvSpPr>
          <p:spPr>
            <a:xfrm>
              <a:off x="0" y="-1905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5612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56882"/>
              <a:ext cx="5184140" cy="5080"/>
            </a:xfrm>
            <a:custGeom>
              <a:avLst/>
              <a:gdLst/>
              <a:ahLst/>
              <a:cxnLst/>
              <a:rect l="l" t="t" r="r" b="b"/>
              <a:pathLst>
                <a:path w="5184140" h="5079">
                  <a:moveTo>
                    <a:pt x="5184025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5184025" y="0"/>
                  </a:lnTo>
                  <a:lnTo>
                    <a:pt x="5184025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Поиск</a:t>
            </a:r>
            <a:r>
              <a:rPr spc="-10" dirty="0"/>
              <a:t> файлов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18/20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240405"/>
            <a:chOff x="0" y="0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358800"/>
              <a:ext cx="5760085" cy="2881630"/>
            </a:xfrm>
            <a:custGeom>
              <a:avLst/>
              <a:gdLst/>
              <a:ahLst/>
              <a:cxnLst/>
              <a:rect l="l" t="t" r="r" b="b"/>
              <a:pathLst>
                <a:path w="5760085" h="2881630">
                  <a:moveTo>
                    <a:pt x="0" y="2881198"/>
                  </a:moveTo>
                  <a:lnTo>
                    <a:pt x="5759996" y="2881198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28811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751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87"/>
              <a:ext cx="5472430" cy="5080"/>
            </a:xfrm>
            <a:custGeom>
              <a:avLst/>
              <a:gdLst/>
              <a:ahLst/>
              <a:cxnLst/>
              <a:rect l="l" t="t" r="r" b="b"/>
              <a:pathLst>
                <a:path w="5472430" h="5079">
                  <a:moveTo>
                    <a:pt x="5472049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5472049" y="0"/>
                  </a:lnTo>
                  <a:lnTo>
                    <a:pt x="5472049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405384"/>
              <a:ext cx="2418588" cy="28346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936" y="82549"/>
            <a:ext cx="87312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8F8F8"/>
                </a:solidFill>
                <a:latin typeface="Microsoft Sans Serif"/>
                <a:cs typeface="Microsoft Sans Serif"/>
              </a:rPr>
              <a:t>Поиск</a:t>
            </a:r>
            <a:r>
              <a:rPr sz="10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 файлов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5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19/20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594" y="1656714"/>
            <a:ext cx="2458720" cy="5080"/>
          </a:xfrm>
          <a:custGeom>
            <a:avLst/>
            <a:gdLst/>
            <a:ahLst/>
            <a:cxnLst/>
            <a:rect l="l" t="t" r="r" b="b"/>
            <a:pathLst>
              <a:path w="2458720" h="5080">
                <a:moveTo>
                  <a:pt x="2458250" y="5054"/>
                </a:moveTo>
                <a:lnTo>
                  <a:pt x="0" y="5054"/>
                </a:lnTo>
                <a:lnTo>
                  <a:pt x="0" y="0"/>
                </a:lnTo>
                <a:lnTo>
                  <a:pt x="2458250" y="0"/>
                </a:lnTo>
                <a:lnTo>
                  <a:pt x="2458250" y="5054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2260" y="1316863"/>
            <a:ext cx="594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Выводы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1335125"/>
            <a:ext cx="4794885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9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При</a:t>
            </a:r>
            <a:r>
              <a:rPr sz="900" spc="1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900" spc="1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данной</a:t>
            </a:r>
            <a:r>
              <a:rPr sz="900" spc="1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работы</a:t>
            </a:r>
            <a:r>
              <a:rPr sz="900" spc="16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я</a:t>
            </a:r>
            <a:r>
              <a:rPr sz="900" spc="1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ознакомилась</a:t>
            </a:r>
            <a:r>
              <a:rPr sz="900" spc="16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1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инструментами</a:t>
            </a:r>
            <a:r>
              <a:rPr sz="900" spc="17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поиска</a:t>
            </a:r>
            <a:r>
              <a:rPr sz="900" spc="15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r>
              <a:rPr sz="900" spc="1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фильтрации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текстовых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данных.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Также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приобрела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навыки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управлению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процессами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проверке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использования</a:t>
            </a:r>
            <a:r>
              <a:rPr sz="900" spc="6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диска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обслуживанию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файловых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систем.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4" name="object 4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751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5760072" y="0"/>
                  </a:lnTo>
                  <a:lnTo>
                    <a:pt x="5760072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Выводы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85594" y="1661160"/>
            <a:ext cx="2588260" cy="5080"/>
            <a:chOff x="1585594" y="1661160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5594" y="1661160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258763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2587637" y="0"/>
                  </a:lnTo>
                  <a:lnTo>
                    <a:pt x="2587637" y="5054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5594" y="1661160"/>
              <a:ext cx="129539" cy="5080"/>
            </a:xfrm>
            <a:custGeom>
              <a:avLst/>
              <a:gdLst/>
              <a:ahLst/>
              <a:cxnLst/>
              <a:rect l="l" t="t" r="r" b="b"/>
              <a:pathLst>
                <a:path w="129539" h="5080">
                  <a:moveTo>
                    <a:pt x="12938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129387" y="0"/>
                  </a:lnTo>
                  <a:lnTo>
                    <a:pt x="129387" y="5054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92300" y="1386200"/>
            <a:ext cx="2377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b="1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СПАСИБО ЗА ВНИМАНИЕ</a:t>
            </a:r>
            <a:endParaRPr sz="12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5143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3664" indent="-100965">
              <a:lnSpc>
                <a:spcPct val="100000"/>
              </a:lnSpc>
              <a:spcBef>
                <a:spcPts val="580"/>
              </a:spcBef>
              <a:buChar char="•"/>
              <a:tabLst>
                <a:tab pos="113664" algn="l"/>
              </a:tabLst>
            </a:pPr>
            <a:r>
              <a:rPr spc="-10" dirty="0"/>
              <a:t>Мутале</a:t>
            </a:r>
            <a:r>
              <a:rPr spc="-50" dirty="0"/>
              <a:t> </a:t>
            </a:r>
            <a:r>
              <a:rPr spc="-20" dirty="0"/>
              <a:t>Чали</a:t>
            </a:r>
          </a:p>
          <a:p>
            <a:pPr marL="113664" indent="-100965">
              <a:lnSpc>
                <a:spcPct val="100000"/>
              </a:lnSpc>
              <a:spcBef>
                <a:spcPts val="480"/>
              </a:spcBef>
              <a:buChar char="•"/>
              <a:tabLst>
                <a:tab pos="113664" algn="l"/>
              </a:tabLst>
            </a:pPr>
            <a:r>
              <a:rPr spc="-30" dirty="0"/>
              <a:t>НКА</a:t>
            </a:r>
            <a:r>
              <a:rPr spc="-55" dirty="0"/>
              <a:t> 05-</a:t>
            </a:r>
            <a:r>
              <a:rPr spc="-25" dirty="0"/>
              <a:t>25</a:t>
            </a:r>
          </a:p>
          <a:p>
            <a:pPr marL="113664" indent="-100965">
              <a:lnSpc>
                <a:spcPct val="100000"/>
              </a:lnSpc>
              <a:spcBef>
                <a:spcPts val="480"/>
              </a:spcBef>
              <a:buChar char="•"/>
              <a:tabLst>
                <a:tab pos="113664" algn="l"/>
              </a:tabLst>
            </a:pPr>
            <a:r>
              <a:rPr dirty="0"/>
              <a:t>Факультет</a:t>
            </a:r>
            <a:r>
              <a:rPr spc="-10" dirty="0"/>
              <a:t> физико-</a:t>
            </a:r>
            <a:r>
              <a:rPr dirty="0"/>
              <a:t>математический</a:t>
            </a:r>
            <a:r>
              <a:rPr spc="-10" dirty="0"/>
              <a:t> </a:t>
            </a:r>
            <a:r>
              <a:rPr dirty="0"/>
              <a:t>и</a:t>
            </a:r>
            <a:r>
              <a:rPr spc="-5" dirty="0"/>
              <a:t> </a:t>
            </a:r>
            <a:r>
              <a:rPr dirty="0"/>
              <a:t>естественных</a:t>
            </a:r>
            <a:r>
              <a:rPr spc="-5" dirty="0"/>
              <a:t> </a:t>
            </a:r>
            <a:r>
              <a:rPr spc="-20" dirty="0"/>
              <a:t>наук</a:t>
            </a:r>
          </a:p>
          <a:p>
            <a:pPr marL="113664" indent="-100965">
              <a:lnSpc>
                <a:spcPct val="100000"/>
              </a:lnSpc>
              <a:spcBef>
                <a:spcPts val="480"/>
              </a:spcBef>
              <a:buChar char="•"/>
              <a:tabLst>
                <a:tab pos="113664" algn="l"/>
              </a:tabLst>
            </a:pPr>
            <a:r>
              <a:rPr dirty="0"/>
              <a:t>Российский</a:t>
            </a:r>
            <a:r>
              <a:rPr spc="10" dirty="0"/>
              <a:t> </a:t>
            </a:r>
            <a:r>
              <a:rPr dirty="0"/>
              <a:t>университет</a:t>
            </a:r>
            <a:r>
              <a:rPr spc="15" dirty="0"/>
              <a:t> </a:t>
            </a:r>
            <a:r>
              <a:rPr dirty="0"/>
              <a:t>дружбы</a:t>
            </a:r>
            <a:r>
              <a:rPr spc="25" dirty="0"/>
              <a:t> </a:t>
            </a:r>
            <a:r>
              <a:rPr spc="-10" dirty="0"/>
              <a:t>народов</a:t>
            </a:r>
          </a:p>
          <a:p>
            <a:pPr marL="113664" indent="-100965">
              <a:lnSpc>
                <a:spcPct val="100000"/>
              </a:lnSpc>
              <a:spcBef>
                <a:spcPts val="465"/>
              </a:spcBef>
              <a:buClr>
                <a:srgbClr val="213739"/>
              </a:buClr>
              <a:buChar char="•"/>
              <a:tabLst>
                <a:tab pos="113664" algn="l"/>
              </a:tabLst>
            </a:pP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1032239667@rudn.ru</a:t>
            </a:r>
          </a:p>
          <a:p>
            <a:pPr marL="113664" indent="-100965">
              <a:lnSpc>
                <a:spcPct val="100000"/>
              </a:lnSpc>
              <a:spcBef>
                <a:spcPts val="480"/>
              </a:spcBef>
              <a:buClr>
                <a:srgbClr val="213739"/>
              </a:buClr>
              <a:buChar char="•"/>
              <a:tabLst>
                <a:tab pos="113664" algn="l"/>
              </a:tabLst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https://cmutale-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skept.github.io/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-1905"/>
            <a:ext cx="5760085" cy="365760"/>
            <a:chOff x="0" y="-1905"/>
            <a:chExt cx="5760085" cy="365760"/>
          </a:xfrm>
        </p:grpSpPr>
        <p:sp>
          <p:nvSpPr>
            <p:cNvPr id="4" name="object 4"/>
            <p:cNvSpPr/>
            <p:nvPr/>
          </p:nvSpPr>
          <p:spPr>
            <a:xfrm>
              <a:off x="0" y="-1905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5612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6882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79">
                  <a:moveTo>
                    <a:pt x="576046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576046" y="0"/>
                  </a:lnTo>
                  <a:lnTo>
                    <a:pt x="576046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594" y="1661795"/>
            <a:ext cx="259079" cy="5080"/>
          </a:xfrm>
          <a:custGeom>
            <a:avLst/>
            <a:gdLst/>
            <a:ahLst/>
            <a:cxnLst/>
            <a:rect l="l" t="t" r="r" b="b"/>
            <a:pathLst>
              <a:path w="259080" h="5080">
                <a:moveTo>
                  <a:pt x="258775" y="5054"/>
                </a:moveTo>
                <a:lnTo>
                  <a:pt x="0" y="5054"/>
                </a:lnTo>
                <a:lnTo>
                  <a:pt x="0" y="0"/>
                </a:lnTo>
                <a:lnTo>
                  <a:pt x="258775" y="0"/>
                </a:lnTo>
                <a:lnTo>
                  <a:pt x="258775" y="5054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2260" y="1321435"/>
            <a:ext cx="932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Цель</a:t>
            </a:r>
            <a:r>
              <a:rPr sz="120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работы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1335125"/>
            <a:ext cx="4585970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90"/>
              </a:spcBef>
            </a:pP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Ознакомление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инструментами</a:t>
            </a:r>
            <a:r>
              <a:rPr sz="900" spc="5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поиска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r>
              <a:rPr sz="900" spc="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фильтрации</a:t>
            </a:r>
            <a:r>
              <a:rPr sz="900" spc="5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213739"/>
                </a:solidFill>
                <a:latin typeface="Microsoft Sans Serif"/>
                <a:cs typeface="Microsoft Sans Serif"/>
              </a:rPr>
              <a:t>текстовых</a:t>
            </a:r>
            <a:r>
              <a:rPr sz="900" spc="5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данных.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Приобретение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практических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навыков: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управлению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процессами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(и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заданиями),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по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проверке</a:t>
            </a:r>
            <a:r>
              <a:rPr sz="900" spc="17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использования</a:t>
            </a:r>
            <a:r>
              <a:rPr sz="900" spc="19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диска</a:t>
            </a:r>
            <a:r>
              <a:rPr sz="900" spc="17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17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обслуживанию</a:t>
            </a:r>
            <a:r>
              <a:rPr sz="900" spc="2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файловых</a:t>
            </a:r>
            <a:r>
              <a:rPr sz="900" spc="20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систем.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4" name="object 4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7517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79">
                  <a:moveTo>
                    <a:pt x="863981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863981" y="0"/>
                  </a:lnTo>
                  <a:lnTo>
                    <a:pt x="863981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Цель</a:t>
            </a:r>
            <a:r>
              <a:rPr spc="-45" dirty="0"/>
              <a:t> </a:t>
            </a:r>
            <a:r>
              <a:rPr spc="-10" dirty="0"/>
              <a:t>работы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3/20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594" y="1656714"/>
            <a:ext cx="388620" cy="5080"/>
          </a:xfrm>
          <a:custGeom>
            <a:avLst/>
            <a:gdLst/>
            <a:ahLst/>
            <a:cxnLst/>
            <a:rect l="l" t="t" r="r" b="b"/>
            <a:pathLst>
              <a:path w="388619" h="5080">
                <a:moveTo>
                  <a:pt x="388124" y="5054"/>
                </a:moveTo>
                <a:lnTo>
                  <a:pt x="0" y="5054"/>
                </a:lnTo>
                <a:lnTo>
                  <a:pt x="0" y="0"/>
                </a:lnTo>
                <a:lnTo>
                  <a:pt x="388124" y="0"/>
                </a:lnTo>
                <a:lnTo>
                  <a:pt x="388124" y="5054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5119" y="1316863"/>
            <a:ext cx="237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Перенаправление</a:t>
            </a:r>
            <a:r>
              <a:rPr sz="1200" spc="9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ввода-вывода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08" y="1409700"/>
            <a:ext cx="2892552" cy="5836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887094"/>
            <a:ext cx="5006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Вошла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систему</a:t>
            </a:r>
            <a:r>
              <a:rPr sz="90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под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моем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имением,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открыла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терминал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записала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файле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названия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файлов,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содержащихся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каталоге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/etc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ls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-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lR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/etc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&gt;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439" y="2164460"/>
            <a:ext cx="10763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1: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Запись</a:t>
            </a:r>
            <a:r>
              <a:rPr sz="85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850" spc="-3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1151991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1151991" y="0"/>
                  </a:lnTo>
                  <a:lnTo>
                    <a:pt x="1151991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Перенаправление</a:t>
            </a:r>
            <a:r>
              <a:rPr spc="125" dirty="0"/>
              <a:t> </a:t>
            </a:r>
            <a:r>
              <a:rPr spc="-10" dirty="0"/>
              <a:t>ввода-вывода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152" y="914400"/>
            <a:ext cx="3314700" cy="18120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400938"/>
            <a:ext cx="478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head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проверяю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,что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записалась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названия</a:t>
            </a:r>
            <a:r>
              <a:rPr sz="90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файлов,</a:t>
            </a:r>
            <a:r>
              <a:rPr sz="900" spc="-1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содержащихся</a:t>
            </a:r>
            <a:r>
              <a:rPr sz="9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 каталоге</a:t>
            </a:r>
            <a:r>
              <a:rPr sz="9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/etc: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20" y="2894444"/>
            <a:ext cx="1634489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3739"/>
                </a:solidFill>
                <a:latin typeface="Microsoft Sans Serif"/>
                <a:cs typeface="Microsoft Sans Serif"/>
              </a:rPr>
              <a:t>2:</a:t>
            </a: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Первые</a:t>
            </a:r>
            <a:r>
              <a:rPr sz="850" spc="-2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8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1440014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1440014" y="0"/>
                  </a:lnTo>
                  <a:lnTo>
                    <a:pt x="1440014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Перенаправление</a:t>
            </a:r>
            <a:r>
              <a:rPr spc="125" dirty="0"/>
              <a:t> </a:t>
            </a:r>
            <a:r>
              <a:rPr spc="-10" dirty="0"/>
              <a:t>ввода-вывода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1456944"/>
            <a:ext cx="3509772" cy="2926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6963" y="1150734"/>
            <a:ext cx="4930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В</a:t>
            </a:r>
            <a:r>
              <a:rPr sz="900" spc="5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добавляю</a:t>
            </a:r>
            <a:r>
              <a:rPr sz="900" spc="5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названия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файлов,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из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домашнего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каталога</a:t>
            </a:r>
            <a:r>
              <a:rPr sz="900" spc="4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ls</a:t>
            </a:r>
            <a:r>
              <a:rPr sz="900" spc="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-lR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/etc</a:t>
            </a:r>
            <a:r>
              <a:rPr sz="900" spc="5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13739"/>
                </a:solidFill>
                <a:latin typeface="Microsoft Sans Serif"/>
                <a:cs typeface="Microsoft Sans Serif"/>
              </a:rPr>
              <a:t>»</a:t>
            </a:r>
            <a:r>
              <a:rPr sz="900" spc="4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file.txt: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216" y="1916048"/>
            <a:ext cx="25654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3:</a:t>
            </a:r>
            <a:r>
              <a:rPr sz="800" spc="-3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Добавление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файлов</a:t>
            </a:r>
            <a:r>
              <a:rPr sz="850" spc="-5" dirty="0">
                <a:solidFill>
                  <a:srgbClr val="213739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13739"/>
                </a:solidFill>
                <a:latin typeface="Microsoft Sans Serif"/>
                <a:cs typeface="Microsoft Sans Serif"/>
              </a:rPr>
              <a:t>из</a:t>
            </a:r>
            <a:r>
              <a:rPr sz="850" spc="-20" dirty="0">
                <a:solidFill>
                  <a:srgbClr val="213739"/>
                </a:solidFill>
                <a:latin typeface="Microsoft Sans Serif"/>
                <a:cs typeface="Microsoft Sans Serif"/>
              </a:rPr>
              <a:t> домашнего </a:t>
            </a:r>
            <a:r>
              <a:rPr sz="850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каталога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1270"/>
            <a:ext cx="5760085" cy="365760"/>
            <a:chOff x="0" y="-1270"/>
            <a:chExt cx="5760085" cy="365760"/>
          </a:xfrm>
        </p:grpSpPr>
        <p:sp>
          <p:nvSpPr>
            <p:cNvPr id="6" name="object 6"/>
            <p:cNvSpPr/>
            <p:nvPr/>
          </p:nvSpPr>
          <p:spPr>
            <a:xfrm>
              <a:off x="0" y="-1270"/>
              <a:ext cx="5760085" cy="359410"/>
            </a:xfrm>
            <a:custGeom>
              <a:avLst/>
              <a:gdLst/>
              <a:ahLst/>
              <a:cxnLst/>
              <a:rect l="l" t="t" r="r" b="b"/>
              <a:pathLst>
                <a:path w="5760085" h="359410">
                  <a:moveTo>
                    <a:pt x="5759996" y="358800"/>
                  </a:moveTo>
                  <a:lnTo>
                    <a:pt x="0" y="358800"/>
                  </a:lnTo>
                  <a:lnTo>
                    <a:pt x="0" y="0"/>
                  </a:lnTo>
                  <a:lnTo>
                    <a:pt x="5759996" y="0"/>
                  </a:lnTo>
                  <a:lnTo>
                    <a:pt x="5759996" y="35880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6247"/>
              <a:ext cx="5760085" cy="7620"/>
            </a:xfrm>
            <a:custGeom>
              <a:avLst/>
              <a:gdLst/>
              <a:ahLst/>
              <a:cxnLst/>
              <a:rect l="l" t="t" r="r" b="b"/>
              <a:pathLst>
                <a:path w="5760085" h="7620">
                  <a:moveTo>
                    <a:pt x="5760072" y="1270"/>
                  </a:moveTo>
                  <a:lnTo>
                    <a:pt x="57599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37"/>
                  </a:lnTo>
                  <a:lnTo>
                    <a:pt x="0" y="7620"/>
                  </a:lnTo>
                  <a:lnTo>
                    <a:pt x="5759996" y="7620"/>
                  </a:lnTo>
                  <a:lnTo>
                    <a:pt x="5759996" y="6337"/>
                  </a:lnTo>
                  <a:lnTo>
                    <a:pt x="5760072" y="127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7517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1728038" y="5067"/>
                  </a:moveTo>
                  <a:lnTo>
                    <a:pt x="0" y="5067"/>
                  </a:lnTo>
                  <a:lnTo>
                    <a:pt x="0" y="0"/>
                  </a:lnTo>
                  <a:lnTo>
                    <a:pt x="1728038" y="0"/>
                  </a:lnTo>
                  <a:lnTo>
                    <a:pt x="1728038" y="5067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Перенаправление</a:t>
            </a:r>
            <a:r>
              <a:rPr spc="125" dirty="0"/>
              <a:t> </a:t>
            </a:r>
            <a:r>
              <a:rPr spc="-10" dirty="0"/>
              <a:t>ввода-вывода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602</Words>
  <Application>Microsoft Office PowerPoint</Application>
  <PresentationFormat>Произвольный</PresentationFormat>
  <Paragraphs>78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Arial</vt:lpstr>
      <vt:lpstr>Microsoft Sans Serif</vt:lpstr>
      <vt:lpstr>Office Theme</vt:lpstr>
      <vt:lpstr>Презентация по лабораторной работе №8</vt:lpstr>
      <vt:lpstr>Презентация PowerPoint</vt:lpstr>
      <vt:lpstr>Докладчик</vt:lpstr>
      <vt:lpstr>Презентация PowerPoint</vt:lpstr>
      <vt:lpstr>Цель работы</vt:lpstr>
      <vt:lpstr>Презентация PowerPoint</vt:lpstr>
      <vt:lpstr>Перенаправление ввода-вывода</vt:lpstr>
      <vt:lpstr>Перенаправление ввода-вывода</vt:lpstr>
      <vt:lpstr>Перенаправление ввода-вывода</vt:lpstr>
      <vt:lpstr>Презентация PowerPoint</vt:lpstr>
      <vt:lpstr>Поиск файлов</vt:lpstr>
      <vt:lpstr>Поиск файлов</vt:lpstr>
      <vt:lpstr>Поиск файлов</vt:lpstr>
      <vt:lpstr>Поиск файлов</vt:lpstr>
      <vt:lpstr>Просмотр запущенных процессов</vt:lpstr>
      <vt:lpstr>Просмотр запущенных процессов</vt:lpstr>
      <vt:lpstr>Просмотр запущенных процессов</vt:lpstr>
      <vt:lpstr>Презентация PowerPoint</vt:lpstr>
      <vt:lpstr>Просмотр запущенных процессов</vt:lpstr>
      <vt:lpstr>Просмотр запущенных процессов</vt:lpstr>
      <vt:lpstr>Просмотр запущенных процессов</vt:lpstr>
      <vt:lpstr>Поиск файлов</vt:lpstr>
      <vt:lpstr>Презентация PowerPoint</vt:lpstr>
      <vt:lpstr>Презентация PowerPoint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№8 - Поиск файлов. Перенаправление ввода-вывода. Просмотр запущенных процессов</dc:title>
  <dc:creator>Вакутайпа М.</dc:creator>
  <dc:description/>
  <cp:lastModifiedBy>Чали Мутале</cp:lastModifiedBy>
  <cp:revision>1</cp:revision>
  <dcterms:created xsi:type="dcterms:W3CDTF">2025-03-31T16:52:44Z</dcterms:created>
  <dcterms:modified xsi:type="dcterms:W3CDTF">2025-03-31T16:57:18Z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2025-03-31T00:00:00Z</vt:filetime>
  </property>
  <property fmtid="{D5CDD505-2E9C-101B-9397-08002B2CF9AE}" pid="3" name="Creator">
    <vt:lpwstr>WPS Writer</vt:lpwstr>
  </property>
  <property fmtid="{D5CDD505-2E9C-101B-9397-08002B2CF9AE}" pid="4" name="LastSaved">
    <vt:filetime>2025-03-31T00:00:00Z</vt:filetime>
  </property>
  <property fmtid="{D5CDD505-2E9C-101B-9397-08002B2CF9AE}" pid="5" name="SourceModified">
    <vt:lpwstr>D:20250331195220+03'00'</vt:lpwstr>
  </property>
</Properties>
</file>