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45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273621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241617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58" y="996534"/>
            <a:ext cx="2414270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3951" y="2992618"/>
            <a:ext cx="217804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kutaipa.github.io/ru/" TargetMode="External"/><Relationship Id="rId2" Type="http://schemas.openxmlformats.org/officeDocument/2006/relationships/hyperlink" Target="mailto:1032239009@rudn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9019"/>
            <a:ext cx="316293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</a:rPr>
              <a:t>Презентация</a:t>
            </a:r>
            <a:r>
              <a:rPr sz="1200" spc="70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по</a:t>
            </a:r>
            <a:r>
              <a:rPr sz="1200" spc="7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лабораторной</a:t>
            </a:r>
            <a:r>
              <a:rPr sz="1200" spc="7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работе</a:t>
            </a:r>
            <a:r>
              <a:rPr sz="1200" spc="70" dirty="0">
                <a:solidFill>
                  <a:srgbClr val="22373A"/>
                </a:solidFill>
              </a:rPr>
              <a:t> </a:t>
            </a:r>
            <a:r>
              <a:rPr sz="1200" spc="-25" dirty="0">
                <a:solidFill>
                  <a:srgbClr val="22373A"/>
                </a:solidFill>
              </a:rPr>
              <a:t>№10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114077"/>
            <a:ext cx="135445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Текстовый</a:t>
            </a:r>
            <a:r>
              <a:rPr sz="100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</a:t>
            </a:r>
            <a:r>
              <a:rPr sz="10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vi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29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714761"/>
            <a:ext cx="2342515" cy="690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8135">
              <a:lnSpc>
                <a:spcPct val="155500"/>
              </a:lnSpc>
              <a:spcBef>
                <a:spcPts val="100"/>
              </a:spcBef>
            </a:pPr>
            <a:r>
              <a:rPr lang="ru-RU"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Мутале Ч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.</a:t>
            </a:r>
            <a:r>
              <a:rPr sz="850" spc="5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endParaRPr lang="en-US" sz="850" spc="-80" dirty="0">
              <a:solidFill>
                <a:srgbClr val="22373A"/>
              </a:solidFill>
              <a:latin typeface="Microsoft Sans Serif"/>
              <a:cs typeface="Microsoft Sans Serif"/>
            </a:endParaRPr>
          </a:p>
          <a:p>
            <a:pPr marL="12700" marR="1588135">
              <a:lnSpc>
                <a:spcPct val="155500"/>
              </a:lnSpc>
              <a:spcBef>
                <a:spcPts val="100"/>
              </a:spcBef>
            </a:pPr>
            <a:r>
              <a:rPr lang="en-US" sz="850" spc="-80" dirty="0">
                <a:solidFill>
                  <a:srgbClr val="22373A"/>
                </a:solidFill>
                <a:latin typeface="Microsoft Sans Serif"/>
                <a:cs typeface="Microsoft Sans Serif"/>
              </a:rPr>
              <a:t>15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апреля</a:t>
            </a:r>
            <a:r>
              <a:rPr sz="85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202</a:t>
            </a:r>
            <a:r>
              <a:rPr lang="en-US" sz="85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5</a:t>
            </a: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sz="65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народов,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Москва,</a:t>
            </a:r>
            <a:r>
              <a:rPr sz="65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Россия</a:t>
            </a:r>
            <a:endParaRPr sz="6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1208" y="2997946"/>
            <a:ext cx="17081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1/11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7362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Создание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нового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использованием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vi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665854" cy="5080"/>
            </a:xfrm>
            <a:custGeom>
              <a:avLst/>
              <a:gdLst/>
              <a:ahLst/>
              <a:cxnLst/>
              <a:rect l="l" t="t" r="r" b="b"/>
              <a:pathLst>
                <a:path w="3665854" h="5079">
                  <a:moveTo>
                    <a:pt x="0" y="5060"/>
                  </a:moveTo>
                  <a:lnTo>
                    <a:pt x="0" y="0"/>
                  </a:lnTo>
                  <a:lnTo>
                    <a:pt x="3665525" y="0"/>
                  </a:lnTo>
                  <a:lnTo>
                    <a:pt x="36655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0011" y="1155177"/>
            <a:ext cx="2519971" cy="5743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68563" y="1959612"/>
            <a:ext cx="142303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3: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Исполняеммый</a:t>
            </a:r>
            <a:r>
              <a:rPr sz="85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7/11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Редактирование</a:t>
            </a:r>
            <a:r>
              <a:rPr spc="5" dirty="0"/>
              <a:t> </a:t>
            </a:r>
            <a:r>
              <a:rPr dirty="0"/>
              <a:t>существующего</a:t>
            </a:r>
            <a:r>
              <a:rPr spc="10" dirty="0"/>
              <a:t> </a:t>
            </a:r>
            <a:r>
              <a:rPr spc="-10" dirty="0"/>
              <a:t>файла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189095" cy="5080"/>
            </a:xfrm>
            <a:custGeom>
              <a:avLst/>
              <a:gdLst/>
              <a:ahLst/>
              <a:cxnLst/>
              <a:rect l="l" t="t" r="r" b="b"/>
              <a:pathLst>
                <a:path w="4189095" h="5079">
                  <a:moveTo>
                    <a:pt x="0" y="5060"/>
                  </a:moveTo>
                  <a:lnTo>
                    <a:pt x="0" y="0"/>
                  </a:lnTo>
                  <a:lnTo>
                    <a:pt x="4189096" y="0"/>
                  </a:lnTo>
                  <a:lnTo>
                    <a:pt x="41890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4589" y="404091"/>
            <a:ext cx="5068570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 algn="just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удалить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один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символ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буфер;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w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удалить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одно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слово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буфер;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$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удалить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курсора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конца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строки;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90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удалить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начала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строки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позиции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курсора;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удалить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одну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строку;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n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9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удалить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n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23" y="1122616"/>
            <a:ext cx="2520159" cy="211738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8/11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4161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Редактирование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существующего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712970" cy="5080"/>
            </a:xfrm>
            <a:custGeom>
              <a:avLst/>
              <a:gdLst/>
              <a:ahLst/>
              <a:cxnLst/>
              <a:rect l="l" t="t" r="r" b="b"/>
              <a:pathLst>
                <a:path w="4712970" h="5079">
                  <a:moveTo>
                    <a:pt x="0" y="5060"/>
                  </a:moveTo>
                  <a:lnTo>
                    <a:pt x="0" y="0"/>
                  </a:lnTo>
                  <a:lnTo>
                    <a:pt x="4712755" y="0"/>
                  </a:lnTo>
                  <a:lnTo>
                    <a:pt x="47127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885" y="486405"/>
            <a:ext cx="2520232" cy="19119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35543" y="2564640"/>
            <a:ext cx="148907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5: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Перемешение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курсора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9/11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4161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Редактирование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существующего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331085"/>
            <a:chOff x="0" y="358793"/>
            <a:chExt cx="5760085" cy="2331085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236845" cy="5080"/>
            </a:xfrm>
            <a:custGeom>
              <a:avLst/>
              <a:gdLst/>
              <a:ahLst/>
              <a:cxnLst/>
              <a:rect l="l" t="t" r="r" b="b"/>
              <a:pathLst>
                <a:path w="5236845" h="5079">
                  <a:moveTo>
                    <a:pt x="0" y="5060"/>
                  </a:moveTo>
                  <a:lnTo>
                    <a:pt x="0" y="0"/>
                  </a:lnTo>
                  <a:lnTo>
                    <a:pt x="5236414" y="0"/>
                  </a:lnTo>
                  <a:lnTo>
                    <a:pt x="52364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973" y="405908"/>
              <a:ext cx="2520072" cy="22834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302306" y="2855736"/>
            <a:ext cx="115570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6: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Отмена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дествия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10/11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Редактирование</a:t>
            </a:r>
            <a:r>
              <a:rPr spc="5" dirty="0"/>
              <a:t> </a:t>
            </a:r>
            <a:r>
              <a:rPr dirty="0"/>
              <a:t>существующего</a:t>
            </a:r>
            <a:r>
              <a:rPr spc="10" dirty="0"/>
              <a:t> </a:t>
            </a:r>
            <a:r>
              <a:rPr spc="-10" dirty="0"/>
              <a:t>файла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3540" y="1336500"/>
            <a:ext cx="5079365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Опции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редактора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vi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позволяют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настроить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рабочую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среду.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210" dirty="0">
                <a:solidFill>
                  <a:srgbClr val="22373A"/>
                </a:solidFill>
                <a:latin typeface="Microsoft Sans Serif"/>
                <a:cs typeface="Microsoft Sans Serif"/>
              </a:rPr>
              <a:t>–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: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set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вывести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полный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список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опций;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210" dirty="0">
                <a:solidFill>
                  <a:srgbClr val="22373A"/>
                </a:solidFill>
                <a:latin typeface="Microsoft Sans Serif"/>
                <a:cs typeface="Microsoft Sans Serif"/>
              </a:rPr>
              <a:t>–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: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set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nu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вывести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номера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строк;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210" dirty="0">
                <a:solidFill>
                  <a:srgbClr val="22373A"/>
                </a:solidFill>
                <a:latin typeface="Microsoft Sans Serif"/>
                <a:cs typeface="Microsoft Sans Serif"/>
              </a:rPr>
              <a:t>–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: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set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list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вывести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невидимые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символы;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210" dirty="0">
                <a:solidFill>
                  <a:srgbClr val="22373A"/>
                </a:solidFill>
                <a:latin typeface="Microsoft Sans Serif"/>
                <a:cs typeface="Microsoft Sans Serif"/>
              </a:rPr>
              <a:t>–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: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set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ic</a:t>
            </a:r>
            <a:endParaRPr sz="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900" spc="195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не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учитывать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при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поиске,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является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ли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символ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прописным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или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строчным.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11/11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235585" cy="5080"/>
            </a:xfrm>
            <a:custGeom>
              <a:avLst/>
              <a:gdLst/>
              <a:ahLst/>
              <a:cxnLst/>
              <a:rect l="l" t="t" r="r" b="b"/>
              <a:pathLst>
                <a:path w="235585" h="5080">
                  <a:moveTo>
                    <a:pt x="0" y="5060"/>
                  </a:moveTo>
                  <a:lnTo>
                    <a:pt x="0" y="0"/>
                  </a:lnTo>
                  <a:lnTo>
                    <a:pt x="235246" y="0"/>
                  </a:lnTo>
                  <a:lnTo>
                    <a:pt x="2352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Докладчик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047750" cy="5080"/>
            </a:xfrm>
            <a:custGeom>
              <a:avLst/>
              <a:gdLst/>
              <a:ahLst/>
              <a:cxnLst/>
              <a:rect l="l" t="t" r="r" b="b"/>
              <a:pathLst>
                <a:path w="1047750" h="5079">
                  <a:moveTo>
                    <a:pt x="0" y="5060"/>
                  </a:moveTo>
                  <a:lnTo>
                    <a:pt x="0" y="0"/>
                  </a:lnTo>
                  <a:lnTo>
                    <a:pt x="1047318" y="0"/>
                  </a:lnTo>
                  <a:lnTo>
                    <a:pt x="10473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4935" indent="-102235">
              <a:lnSpc>
                <a:spcPct val="100000"/>
              </a:lnSpc>
              <a:spcBef>
                <a:spcPts val="570"/>
              </a:spcBef>
              <a:buChar char="•"/>
              <a:tabLst>
                <a:tab pos="114935" algn="l"/>
              </a:tabLst>
            </a:pPr>
            <a:r>
              <a:rPr lang="ru-RU" dirty="0"/>
              <a:t>Мутале Чали</a:t>
            </a:r>
            <a:endParaRPr spc="-10" dirty="0"/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pc="-25" dirty="0"/>
              <a:t>Студент</a:t>
            </a:r>
            <a:r>
              <a:rPr spc="15" dirty="0"/>
              <a:t> </a:t>
            </a:r>
            <a:r>
              <a:rPr spc="-65" dirty="0"/>
              <a:t>НКА</a:t>
            </a:r>
            <a:r>
              <a:rPr spc="20" dirty="0"/>
              <a:t> </a:t>
            </a:r>
            <a:r>
              <a:rPr spc="-45" dirty="0"/>
              <a:t>0</a:t>
            </a:r>
            <a:r>
              <a:rPr lang="ru-RU" spc="-45" dirty="0"/>
              <a:t>5</a:t>
            </a:r>
            <a:r>
              <a:rPr spc="-45" dirty="0"/>
              <a:t>-</a:t>
            </a:r>
            <a:r>
              <a:rPr spc="-25" dirty="0"/>
              <a:t>2</a:t>
            </a:r>
            <a:r>
              <a:rPr lang="ru-RU" spc="-25" dirty="0"/>
              <a:t>4</a:t>
            </a:r>
            <a:endParaRPr spc="-25" dirty="0"/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pc="-10" dirty="0"/>
              <a:t>факультет</a:t>
            </a:r>
            <a:r>
              <a:rPr spc="60" dirty="0"/>
              <a:t> </a:t>
            </a:r>
            <a:r>
              <a:rPr dirty="0"/>
              <a:t>физико-</a:t>
            </a:r>
            <a:r>
              <a:rPr spc="-10" dirty="0"/>
              <a:t>математичесих</a:t>
            </a:r>
          </a:p>
          <a:p>
            <a:pPr marL="11493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14935" algn="l"/>
              </a:tabLst>
            </a:pPr>
            <a:r>
              <a:rPr dirty="0"/>
              <a:t>Российский</a:t>
            </a:r>
            <a:r>
              <a:rPr spc="60" dirty="0"/>
              <a:t> </a:t>
            </a:r>
            <a:r>
              <a:rPr dirty="0"/>
              <a:t>университет</a:t>
            </a:r>
            <a:r>
              <a:rPr spc="60" dirty="0"/>
              <a:t> </a:t>
            </a:r>
            <a:r>
              <a:rPr dirty="0"/>
              <a:t>дружбы</a:t>
            </a:r>
            <a:r>
              <a:rPr spc="60" dirty="0"/>
              <a:t> </a:t>
            </a:r>
            <a:r>
              <a:rPr spc="-10" dirty="0"/>
              <a:t>народов</a:t>
            </a: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pc="-10" dirty="0">
                <a:hlinkClick r:id="rId2"/>
              </a:rPr>
              <a:t>1032239</a:t>
            </a:r>
            <a:r>
              <a:rPr lang="ru-RU" spc="-10" dirty="0">
                <a:hlinkClick r:id="rId2"/>
              </a:rPr>
              <a:t>667</a:t>
            </a:r>
            <a:r>
              <a:rPr spc="-10" dirty="0">
                <a:hlinkClick r:id="rId2"/>
              </a:rPr>
              <a:t>@rudn.ru</a:t>
            </a:r>
          </a:p>
          <a:p>
            <a:pPr marL="11493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14935" algn="l"/>
              </a:tabLst>
            </a:pPr>
            <a:r>
              <a:rPr spc="-10" dirty="0">
                <a:hlinkClick r:id="rId3"/>
              </a:rPr>
              <a:t>https://</a:t>
            </a:r>
            <a:r>
              <a:rPr lang="en-US" spc="-10" dirty="0">
                <a:hlinkClick r:id="rId3"/>
              </a:rPr>
              <a:t>cmutale-skept</a:t>
            </a:r>
            <a:r>
              <a:rPr spc="-10" dirty="0">
                <a:hlinkClick r:id="rId3"/>
              </a:rPr>
              <a:t>.github.io/ru/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70144" y="2992618"/>
            <a:ext cx="201930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z="6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2/11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10642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Вводная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часть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470534" cy="5080"/>
            </a:xfrm>
            <a:custGeom>
              <a:avLst/>
              <a:gdLst/>
              <a:ahLst/>
              <a:cxnLst/>
              <a:rect l="l" t="t" r="r" b="b"/>
              <a:pathLst>
                <a:path w="470535" h="5080">
                  <a:moveTo>
                    <a:pt x="0" y="5060"/>
                  </a:moveTo>
                  <a:lnTo>
                    <a:pt x="0" y="0"/>
                  </a:lnTo>
                  <a:lnTo>
                    <a:pt x="470493" y="0"/>
                  </a:lnTo>
                  <a:lnTo>
                    <a:pt x="4704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Цели</a:t>
            </a:r>
            <a:r>
              <a:rPr dirty="0"/>
              <a:t> и </a:t>
            </a:r>
            <a:r>
              <a:rPr spc="-10" dirty="0"/>
              <a:t>задачи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570990" cy="5080"/>
            </a:xfrm>
            <a:custGeom>
              <a:avLst/>
              <a:gdLst/>
              <a:ahLst/>
              <a:cxnLst/>
              <a:rect l="l" t="t" r="r" b="b"/>
              <a:pathLst>
                <a:path w="1570990" h="5079">
                  <a:moveTo>
                    <a:pt x="0" y="5060"/>
                  </a:moveTo>
                  <a:lnTo>
                    <a:pt x="0" y="0"/>
                  </a:lnTo>
                  <a:lnTo>
                    <a:pt x="1570889" y="0"/>
                  </a:lnTo>
                  <a:lnTo>
                    <a:pt x="157088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1360" y="1435446"/>
            <a:ext cx="3175635" cy="4216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4935" indent="-102235">
              <a:lnSpc>
                <a:spcPct val="100000"/>
              </a:lnSpc>
              <a:spcBef>
                <a:spcPts val="570"/>
              </a:spcBef>
              <a:buChar char="•"/>
              <a:tabLst>
                <a:tab pos="114935" algn="l"/>
              </a:tabLst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Получить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практические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редактором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vi</a:t>
            </a:r>
            <a:endParaRPr sz="900">
              <a:latin typeface="Microsoft Sans Serif"/>
              <a:cs typeface="Microsoft Sans Serif"/>
            </a:endParaRP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Выполнить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упражнения,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используя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команды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vi.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Что</a:t>
            </a:r>
            <a:r>
              <a:rPr spc="-25" dirty="0"/>
              <a:t> </a:t>
            </a:r>
            <a:r>
              <a:rPr dirty="0"/>
              <a:t>такое</a:t>
            </a:r>
            <a:r>
              <a:rPr spc="-20" dirty="0"/>
              <a:t> </a:t>
            </a:r>
            <a:r>
              <a:rPr spc="-25" dirty="0"/>
              <a:t>vi?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48" y="0"/>
                  </a:lnTo>
                  <a:lnTo>
                    <a:pt x="20945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237542"/>
            <a:ext cx="494538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большинстве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дистрибутивов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Linux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качестве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текстового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редактора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умолчанию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устанавливается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интерактивный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экранный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vi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(Visual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display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editor).</a:t>
            </a:r>
            <a:r>
              <a:rPr sz="900" spc="8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</a:t>
            </a:r>
            <a:r>
              <a:rPr sz="900" spc="8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vi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имеет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три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режима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работы: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215" dirty="0">
                <a:solidFill>
                  <a:srgbClr val="22373A"/>
                </a:solidFill>
                <a:latin typeface="Microsoft Sans Serif"/>
                <a:cs typeface="Microsoft Sans Serif"/>
              </a:rPr>
              <a:t>–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командный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215" dirty="0">
                <a:solidFill>
                  <a:srgbClr val="22373A"/>
                </a:solidFill>
                <a:latin typeface="Microsoft Sans Serif"/>
                <a:cs typeface="Microsoft Sans Serif"/>
              </a:rPr>
              <a:t>–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вставки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215" dirty="0">
                <a:solidFill>
                  <a:srgbClr val="22373A"/>
                </a:solidFill>
                <a:latin typeface="Microsoft Sans Serif"/>
                <a:cs typeface="Microsoft Sans Serif"/>
              </a:rPr>
              <a:t>–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последней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(или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командной)</a:t>
            </a:r>
            <a:r>
              <a:rPr sz="900" spc="1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строки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4220"/>
            <a:ext cx="79057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Работа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с</a:t>
            </a:r>
            <a:r>
              <a:rPr sz="1200" spc="-2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vi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6360"/>
            <a:ext cx="2588260" cy="5080"/>
            <a:chOff x="1586191" y="1666360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6360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6360"/>
              <a:ext cx="941069" cy="5080"/>
            </a:xfrm>
            <a:custGeom>
              <a:avLst/>
              <a:gdLst/>
              <a:ahLst/>
              <a:cxnLst/>
              <a:rect l="l" t="t" r="r" b="b"/>
              <a:pathLst>
                <a:path w="941069" h="5080">
                  <a:moveTo>
                    <a:pt x="0" y="5060"/>
                  </a:moveTo>
                  <a:lnTo>
                    <a:pt x="0" y="0"/>
                  </a:lnTo>
                  <a:lnTo>
                    <a:pt x="940948" y="0"/>
                  </a:lnTo>
                  <a:lnTo>
                    <a:pt x="9409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7362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Создание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нового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6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использованием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vi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618740" cy="5080"/>
            </a:xfrm>
            <a:custGeom>
              <a:avLst/>
              <a:gdLst/>
              <a:ahLst/>
              <a:cxnLst/>
              <a:rect l="l" t="t" r="r" b="b"/>
              <a:pathLst>
                <a:path w="2618740" h="5079">
                  <a:moveTo>
                    <a:pt x="0" y="5060"/>
                  </a:moveTo>
                  <a:lnTo>
                    <a:pt x="0" y="0"/>
                  </a:lnTo>
                  <a:lnTo>
                    <a:pt x="2618207" y="0"/>
                  </a:lnTo>
                  <a:lnTo>
                    <a:pt x="26182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1722"/>
            <a:ext cx="796290" cy="165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22373A"/>
                </a:solidFill>
                <a:latin typeface="Courier New"/>
                <a:cs typeface="Courier New"/>
              </a:rPr>
              <a:t>vi</a:t>
            </a:r>
            <a:r>
              <a:rPr sz="900" spc="30" dirty="0">
                <a:solidFill>
                  <a:srgbClr val="22373A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Courier New"/>
                <a:cs typeface="Courier New"/>
              </a:rPr>
              <a:t>hello.sh</a:t>
            </a:r>
            <a:endParaRPr sz="9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923" y="704019"/>
            <a:ext cx="2520159" cy="211649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329764" y="2976488"/>
            <a:ext cx="1101090" cy="180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55" dirty="0">
                <a:solidFill>
                  <a:srgbClr val="22373A"/>
                </a:solidFill>
                <a:latin typeface="Microsoft Sans Serif"/>
                <a:cs typeface="Microsoft Sans Serif"/>
              </a:rPr>
              <a:t> 1: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85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вставки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1172" y="2992618"/>
            <a:ext cx="200660" cy="14732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z="6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5/11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Создание</a:t>
            </a:r>
            <a:r>
              <a:rPr spc="55" dirty="0"/>
              <a:t> </a:t>
            </a:r>
            <a:r>
              <a:rPr dirty="0"/>
              <a:t>нового</a:t>
            </a:r>
            <a:r>
              <a:rPr spc="55" dirty="0"/>
              <a:t> </a:t>
            </a:r>
            <a:r>
              <a:rPr dirty="0"/>
              <a:t>файла</a:t>
            </a:r>
            <a:r>
              <a:rPr spc="55" dirty="0"/>
              <a:t> </a:t>
            </a:r>
            <a:r>
              <a:rPr dirty="0"/>
              <a:t>с</a:t>
            </a:r>
            <a:r>
              <a:rPr spc="60" dirty="0"/>
              <a:t> </a:t>
            </a:r>
            <a:r>
              <a:rPr dirty="0"/>
              <a:t>использованием</a:t>
            </a:r>
            <a:r>
              <a:rPr spc="55" dirty="0"/>
              <a:t> </a:t>
            </a:r>
            <a:r>
              <a:rPr spc="-25" dirty="0"/>
              <a:t>vi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141980" cy="5080"/>
            </a:xfrm>
            <a:custGeom>
              <a:avLst/>
              <a:gdLst/>
              <a:ahLst/>
              <a:cxnLst/>
              <a:rect l="l" t="t" r="r" b="b"/>
              <a:pathLst>
                <a:path w="3141980" h="5079">
                  <a:moveTo>
                    <a:pt x="0" y="5060"/>
                  </a:moveTo>
                  <a:lnTo>
                    <a:pt x="0" y="0"/>
                  </a:lnTo>
                  <a:lnTo>
                    <a:pt x="3141866" y="0"/>
                  </a:lnTo>
                  <a:lnTo>
                    <a:pt x="31418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25287"/>
            <a:ext cx="50660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: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w</a:t>
            </a:r>
            <a:r>
              <a:rPr sz="90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q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записать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изменения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выйти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vi;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: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q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выйти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редактора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vi;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: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q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!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180" dirty="0">
                <a:solidFill>
                  <a:srgbClr val="22373A"/>
                </a:solidFill>
                <a:latin typeface="Microsoft Sans Serif"/>
                <a:cs typeface="Microsoft Sans Serif"/>
              </a:rPr>
              <a:t>—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выйти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из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редактора</a:t>
            </a:r>
            <a:r>
              <a:rPr sz="90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без</a:t>
            </a:r>
            <a:r>
              <a:rPr sz="90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записи;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1345938"/>
            <a:ext cx="1008173" cy="7116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28557" y="2223937"/>
            <a:ext cx="130302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2: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Сохранение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6/11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342</Words>
  <Application>Microsoft Office PowerPoint</Application>
  <PresentationFormat>Произвольный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Courier New</vt:lpstr>
      <vt:lpstr>Microsoft Sans Serif</vt:lpstr>
      <vt:lpstr>Office Theme</vt:lpstr>
      <vt:lpstr>Презентация по лабораторной работе №10</vt:lpstr>
      <vt:lpstr>Презентация PowerPoint</vt:lpstr>
      <vt:lpstr>Докладчик</vt:lpstr>
      <vt:lpstr>Презентация PowerPoint</vt:lpstr>
      <vt:lpstr>Цели и задачи</vt:lpstr>
      <vt:lpstr>Что такое vi?</vt:lpstr>
      <vt:lpstr>Презентация PowerPoint</vt:lpstr>
      <vt:lpstr>Презентация PowerPoint</vt:lpstr>
      <vt:lpstr>Создание нового файла с использованием vi</vt:lpstr>
      <vt:lpstr>Презентация PowerPoint</vt:lpstr>
      <vt:lpstr>Редактирование существующего файла</vt:lpstr>
      <vt:lpstr>Презентация PowerPoint</vt:lpstr>
      <vt:lpstr>Презентация PowerPoint</vt:lpstr>
      <vt:lpstr>Редактирование существующего файла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№10 - Текстовый редактор vi</dc:title>
  <dc:creator>Вакутайпа М.</dc:creator>
  <cp:lastModifiedBy>Чали Мутале</cp:lastModifiedBy>
  <cp:revision>1</cp:revision>
  <dcterms:created xsi:type="dcterms:W3CDTF">2025-04-15T17:05:13Z</dcterms:created>
  <dcterms:modified xsi:type="dcterms:W3CDTF">2025-04-15T17:12:54Z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2025-04-15T00:00:00Z</vt:filetime>
  </property>
  <property fmtid="{D5CDD505-2E9C-101B-9397-08002B2CF9AE}" pid="5" name="PTEX.FullBanner">
    <vt:lpwstr>This is LuaHBTeX, Version 1.17.0 (TeX Live 2023)</vt:lpwstr>
  </property>
  <property fmtid="{D5CDD505-2E9C-101B-9397-08002B2CF9AE}" pid="6" name="Producer">
    <vt:lpwstr>LuaTeX-1.17.0</vt:lpwstr>
  </property>
</Properties>
</file>