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45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32657"/>
            <a:ext cx="5520537" cy="43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411861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51536"/>
            <a:ext cx="2827020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6648" y="2992618"/>
            <a:ext cx="225425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kutaipa.github.io/ru/" TargetMode="External"/><Relationship Id="rId2" Type="http://schemas.openxmlformats.org/officeDocument/2006/relationships/hyperlink" Target="mailto:1032239667@rudn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707165"/>
            <a:ext cx="31591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</a:rPr>
              <a:t>Презентация</a:t>
            </a:r>
            <a:r>
              <a:rPr sz="1200" spc="70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по</a:t>
            </a:r>
            <a:r>
              <a:rPr sz="1200" spc="7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лабораторной</a:t>
            </a:r>
            <a:r>
              <a:rPr sz="1200" spc="7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работе</a:t>
            </a:r>
            <a:r>
              <a:rPr sz="1200" spc="70" dirty="0">
                <a:solidFill>
                  <a:srgbClr val="22373A"/>
                </a:solidFill>
              </a:rPr>
              <a:t> </a:t>
            </a:r>
            <a:r>
              <a:rPr sz="1200" spc="-25" dirty="0">
                <a:solidFill>
                  <a:srgbClr val="22373A"/>
                </a:solidFill>
              </a:rPr>
              <a:t>№14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963191"/>
            <a:ext cx="413829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Программирование</a:t>
            </a:r>
            <a:r>
              <a:rPr sz="1000" spc="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10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командном</a:t>
            </a:r>
            <a:r>
              <a:rPr sz="10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процессоре</a:t>
            </a:r>
            <a:r>
              <a:rPr sz="10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ОС</a:t>
            </a:r>
            <a:r>
              <a:rPr sz="10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UNIX.</a:t>
            </a:r>
            <a:r>
              <a:rPr sz="10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Расширенное программирование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6147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816615"/>
            <a:ext cx="2342515" cy="67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76400">
              <a:lnSpc>
                <a:spcPct val="155500"/>
              </a:lnSpc>
              <a:spcBef>
                <a:spcPts val="100"/>
              </a:spcBef>
            </a:pPr>
            <a:r>
              <a:rPr lang="ru-RU" sz="850" spc="-50" dirty="0">
                <a:solidFill>
                  <a:srgbClr val="22373A"/>
                </a:solidFill>
                <a:latin typeface="Tahoma"/>
                <a:cs typeface="Tahoma"/>
              </a:rPr>
              <a:t>Мутале Ч</a:t>
            </a:r>
            <a:r>
              <a:rPr sz="850" spc="-50" dirty="0">
                <a:solidFill>
                  <a:srgbClr val="22373A"/>
                </a:solidFill>
                <a:latin typeface="Tahoma"/>
                <a:cs typeface="Tahoma"/>
              </a:rPr>
              <a:t>. </a:t>
            </a:r>
            <a:endParaRPr lang="ru-RU" sz="850" spc="-50" dirty="0">
              <a:solidFill>
                <a:srgbClr val="22373A"/>
              </a:solidFill>
              <a:latin typeface="Tahoma"/>
              <a:cs typeface="Tahoma"/>
            </a:endParaRPr>
          </a:p>
          <a:p>
            <a:pPr marL="12700" marR="1676400">
              <a:lnSpc>
                <a:spcPct val="155500"/>
              </a:lnSpc>
              <a:spcBef>
                <a:spcPts val="100"/>
              </a:spcBef>
            </a:pPr>
            <a:r>
              <a:rPr lang="ru-RU" sz="850" spc="-80" dirty="0">
                <a:solidFill>
                  <a:srgbClr val="22373A"/>
                </a:solidFill>
                <a:latin typeface="Tahoma"/>
                <a:cs typeface="Tahoma"/>
              </a:rPr>
              <a:t>17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М</a:t>
            </a:r>
            <a:r>
              <a:rPr sz="850" dirty="0" err="1">
                <a:solidFill>
                  <a:srgbClr val="22373A"/>
                </a:solidFill>
                <a:latin typeface="Tahoma"/>
                <a:cs typeface="Tahoma"/>
              </a:rPr>
              <a:t>ая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202</a:t>
            </a:r>
            <a:r>
              <a:rPr lang="ru-RU" sz="850" spc="-20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endParaRPr sz="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народов,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sz="65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Россия</a:t>
            </a:r>
            <a:endParaRPr sz="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3905" y="2997946"/>
            <a:ext cx="1778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1/13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командный</a:t>
            </a:r>
            <a:r>
              <a:rPr spc="55" dirty="0"/>
              <a:t> </a:t>
            </a:r>
            <a:r>
              <a:rPr dirty="0"/>
              <a:t>файл,</a:t>
            </a:r>
            <a:r>
              <a:rPr spc="60" dirty="0"/>
              <a:t> </a:t>
            </a:r>
            <a:r>
              <a:rPr dirty="0"/>
              <a:t>реализующий</a:t>
            </a:r>
            <a:r>
              <a:rPr spc="60" dirty="0"/>
              <a:t> </a:t>
            </a:r>
            <a:r>
              <a:rPr dirty="0"/>
              <a:t>упрощённый</a:t>
            </a:r>
            <a:r>
              <a:rPr spc="55" dirty="0"/>
              <a:t> </a:t>
            </a:r>
            <a:r>
              <a:rPr dirty="0"/>
              <a:t>механизм</a:t>
            </a:r>
            <a:r>
              <a:rPr spc="60" dirty="0"/>
              <a:t> </a:t>
            </a:r>
            <a:r>
              <a:rPr spc="-10" dirty="0"/>
              <a:t>семафоров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658745" cy="5080"/>
            </a:xfrm>
            <a:custGeom>
              <a:avLst/>
              <a:gdLst/>
              <a:ahLst/>
              <a:cxnLst/>
              <a:rect l="l" t="t" r="r" b="b"/>
              <a:pathLst>
                <a:path w="2658745" h="5079">
                  <a:moveTo>
                    <a:pt x="0" y="5060"/>
                  </a:moveTo>
                  <a:lnTo>
                    <a:pt x="0" y="0"/>
                  </a:lnTo>
                  <a:lnTo>
                    <a:pt x="2658461" y="0"/>
                  </a:lnTo>
                  <a:lnTo>
                    <a:pt x="26584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754064"/>
            <a:ext cx="1916430" cy="18065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sleep</a:t>
            </a:r>
            <a:r>
              <a:rPr sz="90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292735" marR="5080">
              <a:lnSpc>
                <a:spcPct val="144300"/>
              </a:lnSpc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echo</a:t>
            </a:r>
            <a:r>
              <a:rPr sz="900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"File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is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unlocked"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flock</a:t>
            </a:r>
            <a:r>
              <a:rPr sz="900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-u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${fn}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  <a:p>
            <a:pPr marL="292735" marR="144780">
              <a:lnSpc>
                <a:spcPct val="144300"/>
              </a:lnSpc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echo</a:t>
            </a:r>
            <a:r>
              <a:rPr sz="900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"File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is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locked"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sleep</a:t>
            </a:r>
            <a:r>
              <a:rPr sz="90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615440">
              <a:lnSpc>
                <a:spcPct val="144300"/>
              </a:lnSpc>
            </a:pP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fi 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done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командный</a:t>
            </a:r>
            <a:r>
              <a:rPr spc="55" dirty="0"/>
              <a:t> </a:t>
            </a:r>
            <a:r>
              <a:rPr dirty="0"/>
              <a:t>файл,</a:t>
            </a:r>
            <a:r>
              <a:rPr spc="60" dirty="0"/>
              <a:t> </a:t>
            </a:r>
            <a:r>
              <a:rPr dirty="0"/>
              <a:t>реализующий</a:t>
            </a:r>
            <a:r>
              <a:rPr spc="60" dirty="0"/>
              <a:t> </a:t>
            </a:r>
            <a:r>
              <a:rPr dirty="0"/>
              <a:t>упрощённый</a:t>
            </a:r>
            <a:r>
              <a:rPr spc="55" dirty="0"/>
              <a:t> </a:t>
            </a:r>
            <a:r>
              <a:rPr dirty="0"/>
              <a:t>механизм</a:t>
            </a:r>
            <a:r>
              <a:rPr spc="60" dirty="0"/>
              <a:t> </a:t>
            </a:r>
            <a:r>
              <a:rPr spc="-10" dirty="0"/>
              <a:t>семафоров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01975" cy="5080"/>
            </a:xfrm>
            <a:custGeom>
              <a:avLst/>
              <a:gdLst/>
              <a:ahLst/>
              <a:cxnLst/>
              <a:rect l="l" t="t" r="r" b="b"/>
              <a:pathLst>
                <a:path w="3101975" h="5079">
                  <a:moveTo>
                    <a:pt x="0" y="5060"/>
                  </a:moveTo>
                  <a:lnTo>
                    <a:pt x="0" y="0"/>
                  </a:lnTo>
                  <a:lnTo>
                    <a:pt x="3101612" y="0"/>
                  </a:lnTo>
                  <a:lnTo>
                    <a:pt x="31016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961" y="795547"/>
            <a:ext cx="3528077" cy="12936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96363" y="2282065"/>
            <a:ext cx="11677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результаты</a:t>
            </a:r>
            <a:r>
              <a:rPr sz="85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кода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Реализовать</a:t>
            </a:r>
            <a:r>
              <a:rPr spc="30" dirty="0"/>
              <a:t> </a:t>
            </a:r>
            <a:r>
              <a:rPr dirty="0"/>
              <a:t>команду</a:t>
            </a:r>
            <a:r>
              <a:rPr spc="35" dirty="0"/>
              <a:t> </a:t>
            </a:r>
            <a:r>
              <a:rPr dirty="0"/>
              <a:t>man</a:t>
            </a:r>
            <a:r>
              <a:rPr spc="35" dirty="0"/>
              <a:t> </a:t>
            </a:r>
            <a:r>
              <a:rPr dirty="0"/>
              <a:t>с</a:t>
            </a:r>
            <a:r>
              <a:rPr spc="35" dirty="0"/>
              <a:t> </a:t>
            </a:r>
            <a:r>
              <a:rPr dirty="0"/>
              <a:t>помощью</a:t>
            </a:r>
            <a:r>
              <a:rPr spc="35" dirty="0"/>
              <a:t> </a:t>
            </a:r>
            <a:r>
              <a:rPr dirty="0"/>
              <a:t>командного</a:t>
            </a:r>
            <a:r>
              <a:rPr spc="35" dirty="0"/>
              <a:t> </a:t>
            </a:r>
            <a:r>
              <a:rPr spc="-10" dirty="0"/>
              <a:t>файла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545204" cy="5080"/>
            </a:xfrm>
            <a:custGeom>
              <a:avLst/>
              <a:gdLst/>
              <a:ahLst/>
              <a:cxnLst/>
              <a:rect l="l" t="t" r="r" b="b"/>
              <a:pathLst>
                <a:path w="3545204" h="5079">
                  <a:moveTo>
                    <a:pt x="0" y="5060"/>
                  </a:moveTo>
                  <a:lnTo>
                    <a:pt x="0" y="0"/>
                  </a:lnTo>
                  <a:lnTo>
                    <a:pt x="3544674" y="0"/>
                  </a:lnTo>
                  <a:lnTo>
                    <a:pt x="35446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524894"/>
            <a:ext cx="47237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/usr/share/man/man1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находятся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архивы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текстовых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файлов,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содержащих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справку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по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большинству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установленных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системе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программ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команд: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9630" y="1045548"/>
            <a:ext cx="1320770" cy="13237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03475" y="2535608"/>
            <a:ext cx="15532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ls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/usr/share/man/man1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Реализовать</a:t>
            </a:r>
            <a:r>
              <a:rPr spc="30" dirty="0"/>
              <a:t> </a:t>
            </a:r>
            <a:r>
              <a:rPr dirty="0"/>
              <a:t>команду</a:t>
            </a:r>
            <a:r>
              <a:rPr spc="35" dirty="0"/>
              <a:t> </a:t>
            </a:r>
            <a:r>
              <a:rPr dirty="0"/>
              <a:t>man</a:t>
            </a:r>
            <a:r>
              <a:rPr spc="35" dirty="0"/>
              <a:t> </a:t>
            </a:r>
            <a:r>
              <a:rPr dirty="0"/>
              <a:t>с</a:t>
            </a:r>
            <a:r>
              <a:rPr spc="35" dirty="0"/>
              <a:t> </a:t>
            </a:r>
            <a:r>
              <a:rPr dirty="0"/>
              <a:t>помощью</a:t>
            </a:r>
            <a:r>
              <a:rPr spc="35" dirty="0"/>
              <a:t> </a:t>
            </a:r>
            <a:r>
              <a:rPr dirty="0"/>
              <a:t>командного</a:t>
            </a:r>
            <a:r>
              <a:rPr spc="35" dirty="0"/>
              <a:t> </a:t>
            </a:r>
            <a:r>
              <a:rPr spc="-10" dirty="0"/>
              <a:t>файла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987800" cy="5080"/>
            </a:xfrm>
            <a:custGeom>
              <a:avLst/>
              <a:gdLst/>
              <a:ahLst/>
              <a:cxnLst/>
              <a:rect l="l" t="t" r="r" b="b"/>
              <a:pathLst>
                <a:path w="3987800" h="5079">
                  <a:moveTo>
                    <a:pt x="0" y="5060"/>
                  </a:moveTo>
                  <a:lnTo>
                    <a:pt x="0" y="0"/>
                  </a:lnTo>
                  <a:lnTo>
                    <a:pt x="3987736" y="0"/>
                  </a:lnTo>
                  <a:lnTo>
                    <a:pt x="398773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20" dirty="0"/>
              <a:t>a=$1</a:t>
            </a:r>
          </a:p>
          <a:p>
            <a:pPr marL="12700" marR="5080">
              <a:lnSpc>
                <a:spcPct val="144300"/>
              </a:lnSpc>
            </a:pPr>
            <a:r>
              <a:rPr dirty="0"/>
              <a:t>if</a:t>
            </a:r>
            <a:r>
              <a:rPr spc="35" dirty="0"/>
              <a:t> </a:t>
            </a:r>
            <a:r>
              <a:rPr dirty="0"/>
              <a:t>test</a:t>
            </a:r>
            <a:r>
              <a:rPr spc="40" dirty="0"/>
              <a:t> </a:t>
            </a:r>
            <a:r>
              <a:rPr dirty="0"/>
              <a:t>-f</a:t>
            </a:r>
            <a:r>
              <a:rPr spc="40" dirty="0"/>
              <a:t> </a:t>
            </a:r>
            <a:r>
              <a:rPr spc="-10" dirty="0"/>
              <a:t>"/usr/share/man/man1/$a.1.gz" </a:t>
            </a:r>
            <a:r>
              <a:rPr dirty="0"/>
              <a:t>then</a:t>
            </a:r>
            <a:r>
              <a:rPr spc="50" dirty="0"/>
              <a:t> </a:t>
            </a:r>
            <a:r>
              <a:rPr dirty="0"/>
              <a:t>less</a:t>
            </a:r>
            <a:r>
              <a:rPr spc="55" dirty="0"/>
              <a:t> </a:t>
            </a:r>
            <a:r>
              <a:rPr spc="-10" dirty="0"/>
              <a:t>/usr/share/man/man1/$a.1.gz </a:t>
            </a:r>
            <a:r>
              <a:rPr spc="-20" dirty="0"/>
              <a:t>else</a:t>
            </a:r>
          </a:p>
          <a:p>
            <a:pPr marL="12700" marR="1265555">
              <a:lnSpc>
                <a:spcPct val="144300"/>
              </a:lnSpc>
            </a:pPr>
            <a:r>
              <a:rPr dirty="0"/>
              <a:t>echo</a:t>
            </a:r>
            <a:r>
              <a:rPr spc="70" dirty="0"/>
              <a:t> </a:t>
            </a:r>
            <a:r>
              <a:rPr dirty="0"/>
              <a:t>"Invalid</a:t>
            </a:r>
            <a:r>
              <a:rPr spc="75" dirty="0"/>
              <a:t> </a:t>
            </a:r>
            <a:r>
              <a:rPr spc="-10" dirty="0"/>
              <a:t>command" </a:t>
            </a:r>
            <a:r>
              <a:rPr spc="-25" dirty="0"/>
              <a:t>fi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48805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Реализовать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команду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man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командного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431030" cy="5080"/>
            </a:xfrm>
            <a:custGeom>
              <a:avLst/>
              <a:gdLst/>
              <a:ahLst/>
              <a:cxnLst/>
              <a:rect l="l" t="t" r="r" b="b"/>
              <a:pathLst>
                <a:path w="4431030" h="5079">
                  <a:moveTo>
                    <a:pt x="0" y="5060"/>
                  </a:moveTo>
                  <a:lnTo>
                    <a:pt x="0" y="0"/>
                  </a:lnTo>
                  <a:lnTo>
                    <a:pt x="4430798" y="0"/>
                  </a:lnTo>
                  <a:lnTo>
                    <a:pt x="44307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834" y="972746"/>
            <a:ext cx="3528364" cy="9392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54111" y="2146772"/>
            <a:ext cx="205168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sz="8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проверка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командного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man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48805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Реализовать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команду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man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командного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874260" cy="5080"/>
            </a:xfrm>
            <a:custGeom>
              <a:avLst/>
              <a:gdLst/>
              <a:ahLst/>
              <a:cxnLst/>
              <a:rect l="l" t="t" r="r" b="b"/>
              <a:pathLst>
                <a:path w="4874260" h="5079">
                  <a:moveTo>
                    <a:pt x="0" y="5060"/>
                  </a:moveTo>
                  <a:lnTo>
                    <a:pt x="0" y="0"/>
                  </a:lnTo>
                  <a:lnTo>
                    <a:pt x="4873861" y="0"/>
                  </a:lnTo>
                  <a:lnTo>
                    <a:pt x="4873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815" y="881065"/>
            <a:ext cx="3396402" cy="11225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52358" y="2169987"/>
            <a:ext cx="205549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4:</a:t>
            </a:r>
            <a:r>
              <a:rPr sz="8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проверка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командного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man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dirty="0"/>
              <a:t>написать</a:t>
            </a:r>
            <a:r>
              <a:rPr spc="15" dirty="0"/>
              <a:t> </a:t>
            </a:r>
            <a:r>
              <a:rPr dirty="0"/>
              <a:t>командный</a:t>
            </a:r>
            <a:r>
              <a:rPr spc="20" dirty="0"/>
              <a:t> </a:t>
            </a:r>
            <a:r>
              <a:rPr spc="-10" dirty="0"/>
              <a:t>файл,</a:t>
            </a:r>
            <a:r>
              <a:rPr spc="20" dirty="0"/>
              <a:t> </a:t>
            </a:r>
            <a:r>
              <a:rPr dirty="0"/>
              <a:t>генерирующий</a:t>
            </a:r>
            <a:r>
              <a:rPr spc="20" dirty="0"/>
              <a:t> </a:t>
            </a:r>
            <a:r>
              <a:rPr dirty="0"/>
              <a:t>случайную</a:t>
            </a:r>
            <a:r>
              <a:rPr spc="20" dirty="0"/>
              <a:t> </a:t>
            </a:r>
            <a:r>
              <a:rPr spc="-10" dirty="0"/>
              <a:t>последовательность</a:t>
            </a:r>
            <a:r>
              <a:rPr spc="20" dirty="0"/>
              <a:t> </a:t>
            </a:r>
            <a:r>
              <a:rPr dirty="0"/>
              <a:t>букв</a:t>
            </a:r>
            <a:r>
              <a:rPr spc="20" dirty="0"/>
              <a:t> </a:t>
            </a:r>
            <a:r>
              <a:rPr spc="-10" dirty="0"/>
              <a:t>латинского алфавита.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5317490" cy="5080"/>
            </a:xfrm>
            <a:custGeom>
              <a:avLst/>
              <a:gdLst/>
              <a:ahLst/>
              <a:cxnLst/>
              <a:rect l="l" t="t" r="r" b="b"/>
              <a:pathLst>
                <a:path w="5317490" h="5079">
                  <a:moveTo>
                    <a:pt x="0" y="5060"/>
                  </a:moveTo>
                  <a:lnTo>
                    <a:pt x="0" y="0"/>
                  </a:lnTo>
                  <a:lnTo>
                    <a:pt x="5317011" y="0"/>
                  </a:lnTo>
                  <a:lnTo>
                    <a:pt x="53170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761493"/>
            <a:ext cx="226695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echo</a:t>
            </a:r>
            <a:r>
              <a:rPr sz="90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$RANDOM</a:t>
            </a:r>
            <a:r>
              <a:rPr sz="900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|</a:t>
            </a:r>
            <a:r>
              <a:rPr sz="900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tr</a:t>
            </a:r>
            <a:r>
              <a:rPr sz="900" spc="6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'0-9'</a:t>
            </a:r>
            <a:r>
              <a:rPr sz="900" spc="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'a-zA-</a:t>
            </a: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Z'</a:t>
            </a:r>
            <a:endParaRPr sz="9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96" y="1183799"/>
            <a:ext cx="3528413" cy="10355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25014" y="2549069"/>
            <a:ext cx="110998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5: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запуск</a:t>
            </a:r>
            <a:r>
              <a:rPr sz="85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скрипта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Выводы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388870" cy="5080"/>
            </a:xfrm>
            <a:custGeom>
              <a:avLst/>
              <a:gdLst/>
              <a:ahLst/>
              <a:cxnLst/>
              <a:rect l="l" t="t" r="r" b="b"/>
              <a:pathLst>
                <a:path w="2388870" h="5080">
                  <a:moveTo>
                    <a:pt x="0" y="5060"/>
                  </a:moveTo>
                  <a:lnTo>
                    <a:pt x="0" y="0"/>
                  </a:lnTo>
                  <a:lnTo>
                    <a:pt x="2388597" y="0"/>
                  </a:lnTo>
                  <a:lnTo>
                    <a:pt x="2388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Выводы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493649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выполнении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данной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научилс</a:t>
            </a:r>
            <a:r>
              <a:rPr lang="ru-RU" sz="900" spc="10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писать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более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сложные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командные</a:t>
            </a:r>
            <a:r>
              <a:rPr sz="900" spc="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файлы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с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использованием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логических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управляющих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конструкций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циклов.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85594" y="1661160"/>
            <a:ext cx="2588260" cy="5080"/>
            <a:chOff x="1585594" y="1661160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5594" y="1661160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258763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2587637" y="0"/>
                  </a:lnTo>
                  <a:lnTo>
                    <a:pt x="2587637" y="5054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5594" y="1661160"/>
              <a:ext cx="129539" cy="5080"/>
            </a:xfrm>
            <a:custGeom>
              <a:avLst/>
              <a:gdLst/>
              <a:ahLst/>
              <a:cxnLst/>
              <a:rect l="l" t="t" r="r" b="b"/>
              <a:pathLst>
                <a:path w="129539" h="5080">
                  <a:moveTo>
                    <a:pt x="12938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129387" y="0"/>
                  </a:lnTo>
                  <a:lnTo>
                    <a:pt x="129387" y="5054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92300" y="1386200"/>
            <a:ext cx="2377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b="1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СПАСИБО ЗА ВНИМАНИЕ</a:t>
            </a:r>
            <a:endParaRPr sz="12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5143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199390" cy="5080"/>
            </a:xfrm>
            <a:custGeom>
              <a:avLst/>
              <a:gdLst/>
              <a:ahLst/>
              <a:cxnLst/>
              <a:rect l="l" t="t" r="r" b="b"/>
              <a:pathLst>
                <a:path w="199389" h="5080">
                  <a:moveTo>
                    <a:pt x="0" y="5060"/>
                  </a:moveTo>
                  <a:lnTo>
                    <a:pt x="0" y="0"/>
                  </a:lnTo>
                  <a:lnTo>
                    <a:pt x="199039" y="0"/>
                  </a:lnTo>
                  <a:lnTo>
                    <a:pt x="1990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Докладчик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720090" cy="5080"/>
            </a:xfrm>
            <a:custGeom>
              <a:avLst/>
              <a:gdLst/>
              <a:ahLst/>
              <a:cxnLst/>
              <a:rect l="l" t="t" r="r" b="b"/>
              <a:pathLst>
                <a:path w="720090" h="5079">
                  <a:moveTo>
                    <a:pt x="0" y="5060"/>
                  </a:moveTo>
                  <a:lnTo>
                    <a:pt x="0" y="0"/>
                  </a:lnTo>
                  <a:lnTo>
                    <a:pt x="720009" y="0"/>
                  </a:lnTo>
                  <a:lnTo>
                    <a:pt x="7200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912155"/>
            <a:ext cx="4112260" cy="14046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046480" indent="-104139">
              <a:lnSpc>
                <a:spcPct val="100000"/>
              </a:lnSpc>
              <a:spcBef>
                <a:spcPts val="570"/>
              </a:spcBef>
              <a:buChar char="•"/>
              <a:tabLst>
                <a:tab pos="1046480" algn="l"/>
              </a:tabLst>
            </a:pPr>
            <a:r>
              <a:rPr lang="ru-RU" sz="900" dirty="0">
                <a:solidFill>
                  <a:srgbClr val="22373A"/>
                </a:solidFill>
                <a:latin typeface="Tahoma"/>
                <a:cs typeface="Tahoma"/>
              </a:rPr>
              <a:t>Мутале Чали</a:t>
            </a:r>
            <a:endParaRPr sz="900" dirty="0">
              <a:latin typeface="Tahoma"/>
              <a:cs typeface="Tahoma"/>
            </a:endParaRPr>
          </a:p>
          <a:p>
            <a:pPr marL="1046480" indent="-104139">
              <a:lnSpc>
                <a:spcPct val="100000"/>
              </a:lnSpc>
              <a:spcBef>
                <a:spcPts val="480"/>
              </a:spcBef>
              <a:buChar char="•"/>
              <a:tabLst>
                <a:tab pos="104648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НКА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lang="ru-RU" sz="900" spc="-40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-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lang="ru-RU" sz="900" spc="-25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sz="900" dirty="0">
              <a:latin typeface="Tahoma"/>
              <a:cs typeface="Tahoma"/>
            </a:endParaRPr>
          </a:p>
          <a:p>
            <a:pPr marL="1046480" indent="-104139">
              <a:lnSpc>
                <a:spcPct val="100000"/>
              </a:lnSpc>
              <a:spcBef>
                <a:spcPts val="480"/>
              </a:spcBef>
              <a:buChar char="•"/>
              <a:tabLst>
                <a:tab pos="104648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факультет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физико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математических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естественных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наук</a:t>
            </a:r>
            <a:endParaRPr sz="900" dirty="0">
              <a:latin typeface="Tahoma"/>
              <a:cs typeface="Tahoma"/>
            </a:endParaRPr>
          </a:p>
          <a:p>
            <a:pPr marL="1046480" indent="-104139">
              <a:lnSpc>
                <a:spcPct val="100000"/>
              </a:lnSpc>
              <a:spcBef>
                <a:spcPts val="475"/>
              </a:spcBef>
              <a:buChar char="•"/>
              <a:tabLst>
                <a:tab pos="104648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046480" indent="-104139">
              <a:lnSpc>
                <a:spcPct val="100000"/>
              </a:lnSpc>
              <a:spcBef>
                <a:spcPts val="480"/>
              </a:spcBef>
              <a:buChar char="•"/>
              <a:tabLst>
                <a:tab pos="1046480" algn="l"/>
              </a:tabLst>
            </a:pPr>
            <a:r>
              <a:rPr sz="900" spc="-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1032239</a:t>
            </a:r>
            <a:r>
              <a:rPr lang="ru-RU" sz="900" spc="-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667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@rudn.ru</a:t>
            </a:r>
            <a:endParaRPr sz="900" dirty="0">
              <a:latin typeface="Tahoma"/>
              <a:cs typeface="Tahoma"/>
            </a:endParaRPr>
          </a:p>
          <a:p>
            <a:pPr marL="1046480" indent="-104139">
              <a:lnSpc>
                <a:spcPct val="100000"/>
              </a:lnSpc>
              <a:spcBef>
                <a:spcPts val="475"/>
              </a:spcBef>
              <a:buChar char="•"/>
              <a:tabLst>
                <a:tab pos="1046480" algn="l"/>
              </a:tabLst>
            </a:pPr>
            <a:r>
              <a:rPr sz="900" spc="-10" dirty="0">
                <a:solidFill>
                  <a:srgbClr val="22373A"/>
                </a:solidFill>
                <a:latin typeface="Tahoma"/>
                <a:cs typeface="Tahoma"/>
                <a:hlinkClick r:id="rId3"/>
              </a:rPr>
              <a:t>https://</a:t>
            </a:r>
            <a:r>
              <a:rPr lang="en-US" sz="900" spc="-10" dirty="0">
                <a:solidFill>
                  <a:srgbClr val="22373A"/>
                </a:solidFill>
                <a:latin typeface="Tahoma"/>
                <a:cs typeface="Tahoma"/>
                <a:hlinkClick r:id="rId3"/>
              </a:rPr>
              <a:t>cmutale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  <a:hlinkClick r:id="rId3"/>
              </a:rPr>
              <a:t>.github.io/ru/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900" spc="-60" dirty="0">
                <a:solidFill>
                  <a:srgbClr val="22373A"/>
                </a:solidFill>
                <a:latin typeface="Tahoma"/>
                <a:cs typeface="Tahoma"/>
              </a:rPr>
              <a:t>::::::::::::::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4977" y="2997946"/>
            <a:ext cx="18669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2/16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Цель</a:t>
            </a:r>
            <a:r>
              <a:rPr sz="1200" spc="-4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работы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398145" cy="5080"/>
            </a:xfrm>
            <a:custGeom>
              <a:avLst/>
              <a:gdLst/>
              <a:ahLst/>
              <a:cxnLst/>
              <a:rect l="l" t="t" r="r" b="b"/>
              <a:pathLst>
                <a:path w="398144" h="5080">
                  <a:moveTo>
                    <a:pt x="0" y="5060"/>
                  </a:moveTo>
                  <a:lnTo>
                    <a:pt x="0" y="0"/>
                  </a:lnTo>
                  <a:lnTo>
                    <a:pt x="398079" y="0"/>
                  </a:lnTo>
                  <a:lnTo>
                    <a:pt x="398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35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Цель</a:t>
            </a:r>
            <a:r>
              <a:rPr spc="-40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329690" cy="5080"/>
            </a:xfrm>
            <a:custGeom>
              <a:avLst/>
              <a:gdLst/>
              <a:ahLst/>
              <a:cxnLst/>
              <a:rect l="l" t="t" r="r" b="b"/>
              <a:pathLst>
                <a:path w="1329690" h="5079">
                  <a:moveTo>
                    <a:pt x="0" y="5060"/>
                  </a:moveTo>
                  <a:lnTo>
                    <a:pt x="0" y="0"/>
                  </a:lnTo>
                  <a:lnTo>
                    <a:pt x="1329274" y="0"/>
                  </a:lnTo>
                  <a:lnTo>
                    <a:pt x="13292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5446"/>
            <a:ext cx="49999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Изучить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основы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программирования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оболочке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ОС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UNIX.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Научиться</a:t>
            </a:r>
            <a:r>
              <a:rPr sz="900" spc="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писать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более</a:t>
            </a:r>
            <a:r>
              <a:rPr sz="9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сложные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командные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файлы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использованием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логических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управляющих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конструкций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циклов.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9359" y="2997946"/>
            <a:ext cx="1822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3/13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62166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Задание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597535" cy="5080"/>
            </a:xfrm>
            <a:custGeom>
              <a:avLst/>
              <a:gdLst/>
              <a:ahLst/>
              <a:cxnLst/>
              <a:rect l="l" t="t" r="r" b="b"/>
              <a:pathLst>
                <a:path w="597535" h="5080">
                  <a:moveTo>
                    <a:pt x="0" y="5060"/>
                  </a:moveTo>
                  <a:lnTo>
                    <a:pt x="0" y="0"/>
                  </a:lnTo>
                  <a:lnTo>
                    <a:pt x="597159" y="0"/>
                  </a:lnTo>
                  <a:lnTo>
                    <a:pt x="5971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Задание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772920" cy="5080"/>
            </a:xfrm>
            <a:custGeom>
              <a:avLst/>
              <a:gdLst/>
              <a:ahLst/>
              <a:cxnLst/>
              <a:rect l="l" t="t" r="r" b="b"/>
              <a:pathLst>
                <a:path w="1772920" h="5079">
                  <a:moveTo>
                    <a:pt x="0" y="5060"/>
                  </a:moveTo>
                  <a:lnTo>
                    <a:pt x="0" y="0"/>
                  </a:lnTo>
                  <a:lnTo>
                    <a:pt x="1772337" y="0"/>
                  </a:lnTo>
                  <a:lnTo>
                    <a:pt x="17723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3608" y="1237542"/>
            <a:ext cx="4447540" cy="8172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3830" indent="-14287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6383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Написать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командный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файл,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реализующий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упрощённый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механизм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семафоров.</a:t>
            </a:r>
            <a:endParaRPr sz="900">
              <a:latin typeface="Tahoma"/>
              <a:cs typeface="Tahoma"/>
            </a:endParaRPr>
          </a:p>
          <a:p>
            <a:pPr marL="164465" indent="-15113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4465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Реализовать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команду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man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помощью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командного</a:t>
            </a:r>
            <a:r>
              <a:rPr sz="900" spc="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файла.</a:t>
            </a:r>
            <a:endParaRPr sz="900">
              <a:latin typeface="Tahoma"/>
              <a:cs typeface="Tahoma"/>
            </a:endParaRPr>
          </a:p>
          <a:p>
            <a:pPr marL="163195" marR="179705" indent="-151130">
              <a:lnSpc>
                <a:spcPct val="144300"/>
              </a:lnSpc>
              <a:buAutoNum type="arabicPeriod"/>
              <a:tabLst>
                <a:tab pos="163195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Используя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встроенную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переменную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$RANDOM,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написать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командный</a:t>
            </a:r>
            <a:r>
              <a:rPr sz="900" spc="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файл,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генерирующий</a:t>
            </a:r>
            <a:r>
              <a:rPr sz="900" spc="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случайную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последовательность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букв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латинского</a:t>
            </a:r>
            <a:r>
              <a:rPr sz="900" spc="1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алфавита.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4/13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5819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Выполнение</a:t>
            </a:r>
            <a:r>
              <a:rPr sz="1200" spc="17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лабораторной</a:t>
            </a:r>
            <a:r>
              <a:rPr sz="1200" spc="17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работы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796290" cy="5080"/>
            </a:xfrm>
            <a:custGeom>
              <a:avLst/>
              <a:gdLst/>
              <a:ahLst/>
              <a:cxnLst/>
              <a:rect l="l" t="t" r="r" b="b"/>
              <a:pathLst>
                <a:path w="796289" h="5080">
                  <a:moveTo>
                    <a:pt x="0" y="5060"/>
                  </a:moveTo>
                  <a:lnTo>
                    <a:pt x="0" y="0"/>
                  </a:lnTo>
                  <a:lnTo>
                    <a:pt x="796199" y="0"/>
                  </a:lnTo>
                  <a:lnTo>
                    <a:pt x="7961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командный</a:t>
            </a:r>
            <a:r>
              <a:rPr spc="55" dirty="0"/>
              <a:t> </a:t>
            </a:r>
            <a:r>
              <a:rPr dirty="0"/>
              <a:t>файл,</a:t>
            </a:r>
            <a:r>
              <a:rPr spc="60" dirty="0"/>
              <a:t> </a:t>
            </a:r>
            <a:r>
              <a:rPr dirty="0"/>
              <a:t>реализующий</a:t>
            </a:r>
            <a:r>
              <a:rPr spc="60" dirty="0"/>
              <a:t> </a:t>
            </a:r>
            <a:r>
              <a:rPr dirty="0"/>
              <a:t>упрощённый</a:t>
            </a:r>
            <a:r>
              <a:rPr spc="55" dirty="0"/>
              <a:t> </a:t>
            </a:r>
            <a:r>
              <a:rPr dirty="0"/>
              <a:t>механизм</a:t>
            </a:r>
            <a:r>
              <a:rPr spc="60" dirty="0"/>
              <a:t> </a:t>
            </a:r>
            <a:r>
              <a:rPr spc="-10" dirty="0"/>
              <a:t>семафоров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215515" cy="5080"/>
            </a:xfrm>
            <a:custGeom>
              <a:avLst/>
              <a:gdLst/>
              <a:ahLst/>
              <a:cxnLst/>
              <a:rect l="l" t="t" r="r" b="b"/>
              <a:pathLst>
                <a:path w="2215515" h="5079">
                  <a:moveTo>
                    <a:pt x="0" y="5060"/>
                  </a:moveTo>
                  <a:lnTo>
                    <a:pt x="0" y="0"/>
                  </a:lnTo>
                  <a:lnTo>
                    <a:pt x="2215399" y="0"/>
                  </a:lnTo>
                  <a:lnTo>
                    <a:pt x="22153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853023"/>
            <a:ext cx="1776730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4629">
              <a:lnSpc>
                <a:spcPct val="144300"/>
              </a:lnSpc>
              <a:spcBef>
                <a:spcPts val="95"/>
              </a:spcBef>
            </a:pP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lockfile="./lock.file"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exec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{fn}&gt;$lockfile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44300"/>
              </a:lnSpc>
              <a:spcBef>
                <a:spcPts val="5"/>
              </a:spcBef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while</a:t>
            </a:r>
            <a:r>
              <a:rPr sz="900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test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-f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"$lockfile" </a:t>
            </a:r>
            <a:r>
              <a:rPr sz="900" spc="-25" dirty="0">
                <a:solidFill>
                  <a:srgbClr val="22373A"/>
                </a:solidFill>
                <a:latin typeface="Courier New"/>
                <a:cs typeface="Courier New"/>
              </a:rPr>
              <a:t>do</a:t>
            </a:r>
            <a:endParaRPr sz="900">
              <a:latin typeface="Courier New"/>
              <a:cs typeface="Courier New"/>
            </a:endParaRPr>
          </a:p>
          <a:p>
            <a:pPr marL="12700" marR="565150">
              <a:lnSpc>
                <a:spcPct val="144300"/>
              </a:lnSpc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if</a:t>
            </a:r>
            <a:r>
              <a:rPr sz="900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flock</a:t>
            </a:r>
            <a:r>
              <a:rPr sz="900" spc="4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-n</a:t>
            </a:r>
            <a:r>
              <a:rPr sz="900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${fn} </a:t>
            </a:r>
            <a:r>
              <a:rPr sz="900" spc="-20" dirty="0">
                <a:solidFill>
                  <a:srgbClr val="22373A"/>
                </a:solidFill>
                <a:latin typeface="Courier New"/>
                <a:cs typeface="Courier New"/>
              </a:rPr>
              <a:t>then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echo</a:t>
            </a:r>
            <a:r>
              <a:rPr sz="900" spc="45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"File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is</a:t>
            </a:r>
            <a:r>
              <a:rPr sz="900" spc="5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locked"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399</Words>
  <Application>Microsoft Office PowerPoint</Application>
  <PresentationFormat>Произвольный</PresentationFormat>
  <Paragraphs>61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Courier New</vt:lpstr>
      <vt:lpstr>Microsoft Sans Serif</vt:lpstr>
      <vt:lpstr>Tahoma</vt:lpstr>
      <vt:lpstr>Office Theme</vt:lpstr>
      <vt:lpstr>Презентация по лабораторной работе №14</vt:lpstr>
      <vt:lpstr>Презентация PowerPoint</vt:lpstr>
      <vt:lpstr>Докладчик</vt:lpstr>
      <vt:lpstr>Презентация PowerPoint</vt:lpstr>
      <vt:lpstr>Цель работы</vt:lpstr>
      <vt:lpstr>Презентация PowerPoint</vt:lpstr>
      <vt:lpstr>Задание</vt:lpstr>
      <vt:lpstr>Презентация PowerPoint</vt:lpstr>
      <vt:lpstr>командный файл, реализующий упрощённый механизм семафоров</vt:lpstr>
      <vt:lpstr>командный файл, реализующий упрощённый механизм семафоров</vt:lpstr>
      <vt:lpstr>командный файл, реализующий упрощённый механизм семафоров</vt:lpstr>
      <vt:lpstr>Реализовать команду man с помощью командного файла</vt:lpstr>
      <vt:lpstr>Реализовать команду man с помощью командного файла</vt:lpstr>
      <vt:lpstr>Презентация PowerPoint</vt:lpstr>
      <vt:lpstr>Презентация PowerPoint</vt:lpstr>
      <vt:lpstr>написать командный файл, генерирующий случайную последовательность букв латинского алфавита.</vt:lpstr>
      <vt:lpstr>Презентация PowerPoint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№14 - Программирование в командном процессоре ОС UNIX. Расширенное программирование</dc:title>
  <dc:creator>Вакутайпа М.</dc:creator>
  <cp:lastModifiedBy>Чали Мутале</cp:lastModifiedBy>
  <cp:revision>1</cp:revision>
  <dcterms:created xsi:type="dcterms:W3CDTF">2025-05-17T09:55:13Z</dcterms:created>
  <dcterms:modified xsi:type="dcterms:W3CDTF">2025-05-17T10:02:04Z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2025-05-17T00:00:00Z</vt:filetime>
  </property>
  <property fmtid="{D5CDD505-2E9C-101B-9397-08002B2CF9AE}" pid="5" name="PTEX.FullBanner">
    <vt:lpwstr>This is LuaHBTeX, Version 1.17.0 (TeX Live 2023)</vt:lpwstr>
  </property>
  <property fmtid="{D5CDD505-2E9C-101B-9397-08002B2CF9AE}" pid="6" name="Producer">
    <vt:lpwstr>LuaTeX-1.17.0</vt:lpwstr>
  </property>
</Properties>
</file>