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93" r:id="rId33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86" d="100"/>
          <a:sy n="186" d="100"/>
        </p:scale>
        <p:origin x="451" y="11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631" y="82852"/>
            <a:ext cx="1973580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8509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8509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8509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8509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8509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82852"/>
            <a:ext cx="1973580" cy="17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F9F9F9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7294" y="912155"/>
            <a:ext cx="4126229" cy="1404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03722" y="2992618"/>
            <a:ext cx="268351" cy="1473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50" b="0" i="0">
                <a:solidFill>
                  <a:srgbClr val="22373A"/>
                </a:solidFill>
                <a:latin typeface="Microsoft Sans Serif"/>
                <a:cs typeface="Microsoft Sans Serif"/>
              </a:defRPr>
            </a:lvl1pPr>
          </a:lstStyle>
          <a:p>
            <a:pPr marL="8509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20" dirty="0"/>
              <a:t>‹#›</a:t>
            </a:fld>
            <a:r>
              <a:rPr spc="-20" dirty="0"/>
              <a:t>/28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akutaipa.github.io/ru/" TargetMode="External"/><Relationship Id="rId2" Type="http://schemas.openxmlformats.org/officeDocument/2006/relationships/hyperlink" Target="mailto:1032239009@rudn.ru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" Target="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94" y="809019"/>
            <a:ext cx="314134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22373A"/>
                </a:solidFill>
              </a:rPr>
              <a:t>Презентация</a:t>
            </a:r>
            <a:r>
              <a:rPr sz="1200" spc="70" dirty="0">
                <a:solidFill>
                  <a:srgbClr val="22373A"/>
                </a:solidFill>
              </a:rPr>
              <a:t> </a:t>
            </a:r>
            <a:r>
              <a:rPr sz="1200" dirty="0">
                <a:solidFill>
                  <a:srgbClr val="22373A"/>
                </a:solidFill>
              </a:rPr>
              <a:t>по</a:t>
            </a:r>
            <a:r>
              <a:rPr sz="1200" spc="75" dirty="0">
                <a:solidFill>
                  <a:srgbClr val="22373A"/>
                </a:solidFill>
              </a:rPr>
              <a:t> </a:t>
            </a:r>
            <a:r>
              <a:rPr sz="1200" dirty="0">
                <a:solidFill>
                  <a:srgbClr val="22373A"/>
                </a:solidFill>
              </a:rPr>
              <a:t>лабораторной</a:t>
            </a:r>
            <a:r>
              <a:rPr sz="1200" spc="75" dirty="0">
                <a:solidFill>
                  <a:srgbClr val="22373A"/>
                </a:solidFill>
              </a:rPr>
              <a:t> </a:t>
            </a:r>
            <a:r>
              <a:rPr sz="1200" dirty="0">
                <a:solidFill>
                  <a:srgbClr val="22373A"/>
                </a:solidFill>
              </a:rPr>
              <a:t>работе</a:t>
            </a:r>
            <a:r>
              <a:rPr sz="1200" spc="70" dirty="0">
                <a:solidFill>
                  <a:srgbClr val="22373A"/>
                </a:solidFill>
              </a:rPr>
              <a:t> </a:t>
            </a:r>
            <a:r>
              <a:rPr sz="1200" spc="-25" dirty="0">
                <a:solidFill>
                  <a:srgbClr val="22373A"/>
                </a:solidFill>
              </a:rPr>
              <a:t>№11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347294" y="1114077"/>
            <a:ext cx="1626235" cy="18034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0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Текстовый</a:t>
            </a:r>
            <a:r>
              <a:rPr sz="1000" spc="-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редактор</a:t>
            </a:r>
            <a:r>
              <a:rPr sz="1000" spc="-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emacs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9994" y="1512944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0" y="5060"/>
                </a:moveTo>
                <a:lnTo>
                  <a:pt x="0" y="0"/>
                </a:lnTo>
                <a:lnTo>
                  <a:pt x="5040064" y="0"/>
                </a:lnTo>
                <a:lnTo>
                  <a:pt x="5040064" y="5060"/>
                </a:lnTo>
                <a:lnTo>
                  <a:pt x="0" y="5060"/>
                </a:lnTo>
                <a:close/>
              </a:path>
            </a:pathLst>
          </a:custGeom>
          <a:solidFill>
            <a:srgbClr val="EB80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45046" y="1714761"/>
            <a:ext cx="2345055" cy="6901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98930" indent="1905">
              <a:lnSpc>
                <a:spcPct val="155500"/>
              </a:lnSpc>
              <a:spcBef>
                <a:spcPts val="100"/>
              </a:spcBef>
            </a:pPr>
            <a:r>
              <a:rPr lang="ru-RU"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Мутале Ч</a:t>
            </a:r>
            <a:r>
              <a:rPr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.</a:t>
            </a:r>
            <a:r>
              <a:rPr sz="850" spc="50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endParaRPr lang="ru-RU" sz="850" spc="500" dirty="0">
              <a:solidFill>
                <a:srgbClr val="22373A"/>
              </a:solidFill>
              <a:latin typeface="Microsoft Sans Serif"/>
              <a:cs typeface="Microsoft Sans Serif"/>
            </a:endParaRPr>
          </a:p>
          <a:p>
            <a:pPr marL="12700" marR="1598930" indent="1905">
              <a:lnSpc>
                <a:spcPct val="155500"/>
              </a:lnSpc>
              <a:spcBef>
                <a:spcPts val="100"/>
              </a:spcBef>
            </a:pPr>
            <a:r>
              <a:rPr lang="ru-RU" sz="850" spc="-125" dirty="0">
                <a:solidFill>
                  <a:srgbClr val="22373A"/>
                </a:solidFill>
                <a:latin typeface="Microsoft Sans Serif"/>
                <a:cs typeface="Microsoft Sans Serif"/>
              </a:rPr>
              <a:t>21</a:t>
            </a:r>
            <a:r>
              <a:rPr sz="850" spc="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Апреля</a:t>
            </a:r>
            <a:r>
              <a:rPr sz="85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65" dirty="0">
                <a:solidFill>
                  <a:srgbClr val="22373A"/>
                </a:solidFill>
                <a:latin typeface="Microsoft Sans Serif"/>
                <a:cs typeface="Microsoft Sans Serif"/>
              </a:rPr>
              <a:t>202</a:t>
            </a:r>
            <a:r>
              <a:rPr lang="ru-RU" sz="850" spc="-65" dirty="0">
                <a:solidFill>
                  <a:srgbClr val="22373A"/>
                </a:solidFill>
                <a:latin typeface="Microsoft Sans Serif"/>
                <a:cs typeface="Microsoft Sans Serif"/>
              </a:rPr>
              <a:t>5</a:t>
            </a:r>
            <a:endParaRPr sz="85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850" dirty="0">
              <a:latin typeface="Microsoft Sans Serif"/>
              <a:cs typeface="Microsoft Sans Serif"/>
            </a:endParaRPr>
          </a:p>
          <a:p>
            <a:pPr marL="14604">
              <a:lnSpc>
                <a:spcPct val="100000"/>
              </a:lnSpc>
            </a:pPr>
            <a:r>
              <a:rPr sz="650" dirty="0">
                <a:solidFill>
                  <a:srgbClr val="22373A"/>
                </a:solidFill>
                <a:latin typeface="Microsoft Sans Serif"/>
                <a:cs typeface="Microsoft Sans Serif"/>
              </a:rPr>
              <a:t>Российский</a:t>
            </a:r>
            <a:r>
              <a:rPr sz="65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650" dirty="0">
                <a:solidFill>
                  <a:srgbClr val="22373A"/>
                </a:solidFill>
                <a:latin typeface="Microsoft Sans Serif"/>
                <a:cs typeface="Microsoft Sans Serif"/>
              </a:rPr>
              <a:t>университет</a:t>
            </a:r>
            <a:r>
              <a:rPr sz="65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650" dirty="0">
                <a:solidFill>
                  <a:srgbClr val="22373A"/>
                </a:solidFill>
                <a:latin typeface="Microsoft Sans Serif"/>
                <a:cs typeface="Microsoft Sans Serif"/>
              </a:rPr>
              <a:t>дружбы</a:t>
            </a:r>
            <a:r>
              <a:rPr sz="65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65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народов,</a:t>
            </a:r>
            <a:r>
              <a:rPr sz="65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650" dirty="0">
                <a:solidFill>
                  <a:srgbClr val="22373A"/>
                </a:solidFill>
                <a:latin typeface="Microsoft Sans Serif"/>
                <a:cs typeface="Microsoft Sans Serif"/>
              </a:rPr>
              <a:t>Москва,</a:t>
            </a:r>
            <a:r>
              <a:rPr sz="65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6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Россия</a:t>
            </a:r>
            <a:endParaRPr sz="650" dirty="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2056" y="2997946"/>
            <a:ext cx="18986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1/28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9735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Основные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кманды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редактором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645920" cy="5080"/>
            </a:xfrm>
            <a:custGeom>
              <a:avLst/>
              <a:gdLst/>
              <a:ahLst/>
              <a:cxnLst/>
              <a:rect l="l" t="t" r="r" b="b"/>
              <a:pathLst>
                <a:path w="1645920" h="5079">
                  <a:moveTo>
                    <a:pt x="0" y="5060"/>
                  </a:moveTo>
                  <a:lnTo>
                    <a:pt x="0" y="0"/>
                  </a:lnTo>
                  <a:lnTo>
                    <a:pt x="1645772" y="0"/>
                  </a:lnTo>
                  <a:lnTo>
                    <a:pt x="164577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460828"/>
            <a:ext cx="1591945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Вырезать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целую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строку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70" dirty="0">
                <a:solidFill>
                  <a:srgbClr val="22373A"/>
                </a:solidFill>
                <a:latin typeface="Microsoft Sans Serif"/>
                <a:cs typeface="Microsoft Sans Serif"/>
              </a:rPr>
              <a:t>(С-</a:t>
            </a:r>
            <a:r>
              <a:rPr sz="90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k):</a:t>
            </a:r>
            <a:endParaRPr sz="90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69813" y="726847"/>
            <a:ext cx="3020391" cy="251315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9735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Основные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кманды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редактором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851660" cy="5080"/>
            </a:xfrm>
            <a:custGeom>
              <a:avLst/>
              <a:gdLst/>
              <a:ahLst/>
              <a:cxnLst/>
              <a:rect l="l" t="t" r="r" b="b"/>
              <a:pathLst>
                <a:path w="1851660" h="5079">
                  <a:moveTo>
                    <a:pt x="0" y="5060"/>
                  </a:moveTo>
                  <a:lnTo>
                    <a:pt x="0" y="0"/>
                  </a:lnTo>
                  <a:lnTo>
                    <a:pt x="1851439" y="0"/>
                  </a:lnTo>
                  <a:lnTo>
                    <a:pt x="185143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460828"/>
            <a:ext cx="2810510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150" dirty="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помощью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80" dirty="0">
                <a:solidFill>
                  <a:srgbClr val="22373A"/>
                </a:solidFill>
                <a:latin typeface="Microsoft Sans Serif"/>
                <a:cs typeface="Microsoft Sans Serif"/>
              </a:rPr>
              <a:t>C-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y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вставил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эту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строку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конец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файла: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07388" y="847886"/>
            <a:ext cx="3345221" cy="227106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spc="5" dirty="0"/>
              <a:t> </a:t>
            </a:r>
            <a:r>
              <a:rPr dirty="0"/>
              <a:t>кманды</a:t>
            </a:r>
            <a:r>
              <a:rPr spc="10" dirty="0"/>
              <a:t> </a:t>
            </a:r>
            <a:r>
              <a:rPr dirty="0"/>
              <a:t>с</a:t>
            </a:r>
            <a:r>
              <a:rPr spc="10" dirty="0"/>
              <a:t> </a:t>
            </a:r>
            <a:r>
              <a:rPr spc="-10" dirty="0"/>
              <a:t>редактором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057400" cy="5080"/>
            </a:xfrm>
            <a:custGeom>
              <a:avLst/>
              <a:gdLst/>
              <a:ahLst/>
              <a:cxnLst/>
              <a:rect l="l" t="t" r="r" b="b"/>
              <a:pathLst>
                <a:path w="2057400" h="5079">
                  <a:moveTo>
                    <a:pt x="0" y="5060"/>
                  </a:moveTo>
                  <a:lnTo>
                    <a:pt x="0" y="0"/>
                  </a:lnTo>
                  <a:lnTo>
                    <a:pt x="2057194" y="0"/>
                  </a:lnTo>
                  <a:lnTo>
                    <a:pt x="20571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60828"/>
            <a:ext cx="1939289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Выделил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 область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текста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70" dirty="0">
                <a:solidFill>
                  <a:srgbClr val="22373A"/>
                </a:solidFill>
                <a:latin typeface="Microsoft Sans Serif"/>
                <a:cs typeface="Microsoft Sans Serif"/>
              </a:rPr>
              <a:t>(C-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space):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834" y="1092796"/>
            <a:ext cx="3528364" cy="149977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42439" y="3124862"/>
            <a:ext cx="127571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70" dirty="0">
                <a:solidFill>
                  <a:srgbClr val="22373A"/>
                </a:solidFill>
                <a:latin typeface="Microsoft Sans Serif"/>
                <a:cs typeface="Microsoft Sans Serif"/>
              </a:rPr>
              <a:t>7:</a:t>
            </a:r>
            <a:r>
              <a:rPr sz="80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Выделенный</a:t>
            </a:r>
            <a:r>
              <a:rPr sz="85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текст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4787" y="2997946"/>
            <a:ext cx="236854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10/28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spc="5" dirty="0"/>
              <a:t> </a:t>
            </a:r>
            <a:r>
              <a:rPr dirty="0"/>
              <a:t>кманды</a:t>
            </a:r>
            <a:r>
              <a:rPr spc="10" dirty="0"/>
              <a:t> </a:t>
            </a:r>
            <a:r>
              <a:rPr dirty="0"/>
              <a:t>с</a:t>
            </a:r>
            <a:r>
              <a:rPr spc="10" dirty="0"/>
              <a:t> </a:t>
            </a:r>
            <a:r>
              <a:rPr spc="-10" dirty="0"/>
              <a:t>редактором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263140" cy="5080"/>
            </a:xfrm>
            <a:custGeom>
              <a:avLst/>
              <a:gdLst/>
              <a:ahLst/>
              <a:cxnLst/>
              <a:rect l="l" t="t" r="r" b="b"/>
              <a:pathLst>
                <a:path w="2263140" h="5079">
                  <a:moveTo>
                    <a:pt x="0" y="5060"/>
                  </a:moveTo>
                  <a:lnTo>
                    <a:pt x="0" y="0"/>
                  </a:lnTo>
                  <a:lnTo>
                    <a:pt x="2262861" y="0"/>
                  </a:lnTo>
                  <a:lnTo>
                    <a:pt x="226286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582773"/>
            <a:ext cx="4100195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Скопировал</a:t>
            </a:r>
            <a:r>
              <a:rPr sz="900" spc="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область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буфер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обмена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(M-w)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вставила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ее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конец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файла: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2198" y="848804"/>
            <a:ext cx="2675592" cy="150806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13216" y="2523200"/>
            <a:ext cx="153416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 8: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копирование</a:t>
            </a:r>
            <a:r>
              <a:rPr sz="850" spc="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sz="85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вставка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11/28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2631" y="82852"/>
            <a:ext cx="19735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Основные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кманды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редактором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47294" y="460828"/>
            <a:ext cx="3175635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22373A"/>
                </a:solidFill>
              </a:rPr>
              <a:t>Выделил</a:t>
            </a:r>
            <a:r>
              <a:rPr sz="900" spc="10" dirty="0">
                <a:solidFill>
                  <a:srgbClr val="22373A"/>
                </a:solidFill>
              </a:rPr>
              <a:t> </a:t>
            </a:r>
            <a:r>
              <a:rPr sz="900" dirty="0">
                <a:solidFill>
                  <a:srgbClr val="22373A"/>
                </a:solidFill>
              </a:rPr>
              <a:t>эту</a:t>
            </a:r>
            <a:r>
              <a:rPr sz="900" spc="10" dirty="0">
                <a:solidFill>
                  <a:srgbClr val="22373A"/>
                </a:solidFill>
              </a:rPr>
              <a:t> </a:t>
            </a:r>
            <a:r>
              <a:rPr sz="900" dirty="0">
                <a:solidFill>
                  <a:srgbClr val="22373A"/>
                </a:solidFill>
              </a:rPr>
              <a:t>же</a:t>
            </a:r>
            <a:r>
              <a:rPr sz="900" spc="10" dirty="0">
                <a:solidFill>
                  <a:srgbClr val="22373A"/>
                </a:solidFill>
              </a:rPr>
              <a:t> </a:t>
            </a:r>
            <a:r>
              <a:rPr sz="900" dirty="0">
                <a:solidFill>
                  <a:srgbClr val="22373A"/>
                </a:solidFill>
              </a:rPr>
              <a:t>область</a:t>
            </a:r>
            <a:r>
              <a:rPr sz="900" spc="10" dirty="0">
                <a:solidFill>
                  <a:srgbClr val="22373A"/>
                </a:solidFill>
              </a:rPr>
              <a:t> </a:t>
            </a:r>
            <a:r>
              <a:rPr sz="900" dirty="0">
                <a:solidFill>
                  <a:srgbClr val="22373A"/>
                </a:solidFill>
              </a:rPr>
              <a:t>и</a:t>
            </a:r>
            <a:r>
              <a:rPr sz="900" spc="10" dirty="0">
                <a:solidFill>
                  <a:srgbClr val="22373A"/>
                </a:solidFill>
              </a:rPr>
              <a:t> </a:t>
            </a:r>
            <a:r>
              <a:rPr sz="900" dirty="0">
                <a:solidFill>
                  <a:srgbClr val="22373A"/>
                </a:solidFill>
              </a:rPr>
              <a:t>на</a:t>
            </a:r>
            <a:r>
              <a:rPr sz="900" spc="10" dirty="0">
                <a:solidFill>
                  <a:srgbClr val="22373A"/>
                </a:solidFill>
              </a:rPr>
              <a:t> </a:t>
            </a:r>
            <a:r>
              <a:rPr sz="900" dirty="0">
                <a:solidFill>
                  <a:srgbClr val="22373A"/>
                </a:solidFill>
              </a:rPr>
              <a:t>этот</a:t>
            </a:r>
            <a:r>
              <a:rPr sz="900" spc="15" dirty="0">
                <a:solidFill>
                  <a:srgbClr val="22373A"/>
                </a:solidFill>
              </a:rPr>
              <a:t> </a:t>
            </a:r>
            <a:r>
              <a:rPr sz="900" dirty="0" err="1">
                <a:solidFill>
                  <a:srgbClr val="22373A"/>
                </a:solidFill>
              </a:rPr>
              <a:t>раз</a:t>
            </a:r>
            <a:r>
              <a:rPr sz="900" spc="10" dirty="0">
                <a:solidFill>
                  <a:srgbClr val="22373A"/>
                </a:solidFill>
              </a:rPr>
              <a:t> </a:t>
            </a:r>
            <a:r>
              <a:rPr sz="900" dirty="0" err="1">
                <a:solidFill>
                  <a:srgbClr val="22373A"/>
                </a:solidFill>
              </a:rPr>
              <a:t>вырезал</a:t>
            </a:r>
            <a:r>
              <a:rPr sz="900" spc="10" dirty="0">
                <a:solidFill>
                  <a:srgbClr val="22373A"/>
                </a:solidFill>
              </a:rPr>
              <a:t> </a:t>
            </a:r>
            <a:r>
              <a:rPr sz="900" dirty="0">
                <a:solidFill>
                  <a:srgbClr val="22373A"/>
                </a:solidFill>
              </a:rPr>
              <a:t>её</a:t>
            </a:r>
            <a:r>
              <a:rPr sz="900" spc="10" dirty="0">
                <a:solidFill>
                  <a:srgbClr val="22373A"/>
                </a:solidFill>
              </a:rPr>
              <a:t> </a:t>
            </a:r>
            <a:r>
              <a:rPr sz="900" spc="-75" dirty="0">
                <a:solidFill>
                  <a:srgbClr val="22373A"/>
                </a:solidFill>
              </a:rPr>
              <a:t>(C-</a:t>
            </a:r>
            <a:r>
              <a:rPr sz="900" spc="-25" dirty="0">
                <a:solidFill>
                  <a:srgbClr val="22373A"/>
                </a:solidFill>
              </a:rPr>
              <a:t>w):</a:t>
            </a:r>
            <a:endParaRPr sz="900" dirty="0"/>
          </a:p>
        </p:txBody>
      </p: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745" y="1199879"/>
            <a:ext cx="3528517" cy="146582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12/28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spc="5" dirty="0"/>
              <a:t> </a:t>
            </a:r>
            <a:r>
              <a:rPr dirty="0"/>
              <a:t>кманды</a:t>
            </a:r>
            <a:r>
              <a:rPr spc="10" dirty="0"/>
              <a:t> </a:t>
            </a:r>
            <a:r>
              <a:rPr dirty="0"/>
              <a:t>с</a:t>
            </a:r>
            <a:r>
              <a:rPr spc="10" dirty="0"/>
              <a:t> </a:t>
            </a:r>
            <a:r>
              <a:rPr spc="-10" dirty="0"/>
              <a:t>редактором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2674620" cy="5080"/>
            </a:xfrm>
            <a:custGeom>
              <a:avLst/>
              <a:gdLst/>
              <a:ahLst/>
              <a:cxnLst/>
              <a:rect l="l" t="t" r="r" b="b"/>
              <a:pathLst>
                <a:path w="2674620" h="5079">
                  <a:moveTo>
                    <a:pt x="0" y="5060"/>
                  </a:moveTo>
                  <a:lnTo>
                    <a:pt x="0" y="0"/>
                  </a:lnTo>
                  <a:lnTo>
                    <a:pt x="2674282" y="0"/>
                  </a:lnTo>
                  <a:lnTo>
                    <a:pt x="267428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96274"/>
            <a:ext cx="2560320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150" dirty="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помощью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5" dirty="0">
                <a:solidFill>
                  <a:srgbClr val="22373A"/>
                </a:solidFill>
                <a:latin typeface="Microsoft Sans Serif"/>
                <a:cs typeface="Microsoft Sans Serif"/>
              </a:rPr>
              <a:t>C-</a:t>
            </a:r>
            <a:r>
              <a:rPr sz="900" spc="229" dirty="0">
                <a:solidFill>
                  <a:srgbClr val="22373A"/>
                </a:solidFill>
                <a:latin typeface="Microsoft Sans Serif"/>
                <a:cs typeface="Microsoft Sans Serif"/>
              </a:rPr>
              <a:t>/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отменил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последнее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действие: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809" y="939615"/>
            <a:ext cx="3528392" cy="132582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53729" y="2616138"/>
            <a:ext cx="125285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10:</a:t>
            </a:r>
            <a:r>
              <a:rPr sz="8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отмена</a:t>
            </a:r>
            <a:r>
              <a:rPr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действие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13/28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spc="5" dirty="0"/>
              <a:t> </a:t>
            </a:r>
            <a:r>
              <a:rPr dirty="0"/>
              <a:t>кманды</a:t>
            </a:r>
            <a:r>
              <a:rPr spc="10" dirty="0"/>
              <a:t> </a:t>
            </a:r>
            <a:r>
              <a:rPr dirty="0"/>
              <a:t>с</a:t>
            </a:r>
            <a:r>
              <a:rPr spc="10" dirty="0"/>
              <a:t> </a:t>
            </a:r>
            <a:r>
              <a:rPr spc="-10" dirty="0"/>
              <a:t>редактором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2880360" cy="5080"/>
            </a:xfrm>
            <a:custGeom>
              <a:avLst/>
              <a:gdLst/>
              <a:ahLst/>
              <a:cxnLst/>
              <a:rect l="l" t="t" r="r" b="b"/>
              <a:pathLst>
                <a:path w="2880360" h="5079">
                  <a:moveTo>
                    <a:pt x="0" y="5060"/>
                  </a:moveTo>
                  <a:lnTo>
                    <a:pt x="0" y="0"/>
                  </a:lnTo>
                  <a:lnTo>
                    <a:pt x="2880037" y="0"/>
                  </a:lnTo>
                  <a:lnTo>
                    <a:pt x="28800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404091"/>
            <a:ext cx="4904740" cy="3869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spc="-150" dirty="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помощью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80" dirty="0">
                <a:solidFill>
                  <a:srgbClr val="22373A"/>
                </a:solidFill>
                <a:latin typeface="Microsoft Sans Serif"/>
                <a:cs typeface="Microsoft Sans Serif"/>
              </a:rPr>
              <a:t>C-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a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можно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переместить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курсор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начало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строки.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50" dirty="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помощью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95" dirty="0">
                <a:solidFill>
                  <a:srgbClr val="22373A"/>
                </a:solidFill>
                <a:latin typeface="Microsoft Sans Serif"/>
                <a:cs typeface="Microsoft Sans Serif"/>
              </a:rPr>
              <a:t>C-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e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переместил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курсор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конец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строки: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682" y="1202492"/>
            <a:ext cx="3528625" cy="1759752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14/28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spc="5" dirty="0"/>
              <a:t> </a:t>
            </a:r>
            <a:r>
              <a:rPr dirty="0"/>
              <a:t>кманды</a:t>
            </a:r>
            <a:r>
              <a:rPr spc="10" dirty="0"/>
              <a:t> </a:t>
            </a:r>
            <a:r>
              <a:rPr dirty="0"/>
              <a:t>с</a:t>
            </a:r>
            <a:r>
              <a:rPr spc="10" dirty="0"/>
              <a:t> </a:t>
            </a:r>
            <a:r>
              <a:rPr spc="-10" dirty="0"/>
              <a:t>редактором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086100" cy="5080"/>
            </a:xfrm>
            <a:custGeom>
              <a:avLst/>
              <a:gdLst/>
              <a:ahLst/>
              <a:cxnLst/>
              <a:rect l="l" t="t" r="r" b="b"/>
              <a:pathLst>
                <a:path w="3086100" h="5079">
                  <a:moveTo>
                    <a:pt x="0" y="5060"/>
                  </a:moveTo>
                  <a:lnTo>
                    <a:pt x="0" y="0"/>
                  </a:lnTo>
                  <a:lnTo>
                    <a:pt x="3085791" y="0"/>
                  </a:lnTo>
                  <a:lnTo>
                    <a:pt x="308579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124657"/>
            <a:ext cx="4677410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Переместил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курсор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начало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конец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буфера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помощью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M-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&lt;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M-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&gt;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соответственно: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834" y="1390675"/>
            <a:ext cx="3528337" cy="42429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95208" y="1981316"/>
            <a:ext cx="196977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Microsoft Sans Serif"/>
                <a:cs typeface="Microsoft Sans Serif"/>
              </a:rPr>
              <a:t>12: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Перемешение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курсор</a:t>
            </a:r>
            <a:r>
              <a:rPr sz="850" spc="-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в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буфере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15/28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spc="5" dirty="0"/>
              <a:t> </a:t>
            </a:r>
            <a:r>
              <a:rPr dirty="0"/>
              <a:t>кманды</a:t>
            </a:r>
            <a:r>
              <a:rPr spc="10" dirty="0"/>
              <a:t> </a:t>
            </a:r>
            <a:r>
              <a:rPr dirty="0"/>
              <a:t>с</a:t>
            </a:r>
            <a:r>
              <a:rPr spc="10" dirty="0"/>
              <a:t> </a:t>
            </a:r>
            <a:r>
              <a:rPr spc="-10" dirty="0"/>
              <a:t>редактором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291840" cy="5080"/>
            </a:xfrm>
            <a:custGeom>
              <a:avLst/>
              <a:gdLst/>
              <a:ahLst/>
              <a:cxnLst/>
              <a:rect l="l" t="t" r="r" b="b"/>
              <a:pathLst>
                <a:path w="3291840" h="5079">
                  <a:moveTo>
                    <a:pt x="0" y="5060"/>
                  </a:moveTo>
                  <a:lnTo>
                    <a:pt x="0" y="0"/>
                  </a:lnTo>
                  <a:lnTo>
                    <a:pt x="3291458" y="0"/>
                  </a:lnTo>
                  <a:lnTo>
                    <a:pt x="329145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630500"/>
            <a:ext cx="3605529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Выводил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список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активных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буферов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экран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помощью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90" dirty="0">
                <a:solidFill>
                  <a:srgbClr val="22373A"/>
                </a:solidFill>
                <a:latin typeface="Microsoft Sans Serif"/>
                <a:cs typeface="Microsoft Sans Serif"/>
              </a:rPr>
              <a:t>C-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x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5" dirty="0">
                <a:solidFill>
                  <a:srgbClr val="22373A"/>
                </a:solidFill>
                <a:latin typeface="Microsoft Sans Serif"/>
                <a:cs typeface="Microsoft Sans Serif"/>
              </a:rPr>
              <a:t>C-</a:t>
            </a:r>
            <a:r>
              <a:rPr sz="90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b: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974" y="896519"/>
            <a:ext cx="3528072" cy="141260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25078" y="2475460"/>
            <a:ext cx="131000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45" dirty="0">
                <a:solidFill>
                  <a:srgbClr val="22373A"/>
                </a:solidFill>
                <a:latin typeface="Microsoft Sans Serif"/>
                <a:cs typeface="Microsoft Sans Serif"/>
              </a:rPr>
              <a:t> 13:</a:t>
            </a:r>
            <a:r>
              <a:rPr sz="800" spc="-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Активные</a:t>
            </a:r>
            <a:r>
              <a:rPr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буферы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16/28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spc="5" dirty="0"/>
              <a:t> </a:t>
            </a:r>
            <a:r>
              <a:rPr dirty="0"/>
              <a:t>кманды</a:t>
            </a:r>
            <a:r>
              <a:rPr spc="10" dirty="0"/>
              <a:t> </a:t>
            </a:r>
            <a:r>
              <a:rPr dirty="0"/>
              <a:t>с</a:t>
            </a:r>
            <a:r>
              <a:rPr spc="10" dirty="0"/>
              <a:t> </a:t>
            </a:r>
            <a:r>
              <a:rPr spc="-10" dirty="0"/>
              <a:t>редактором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3497579" cy="5080"/>
            </a:xfrm>
            <a:custGeom>
              <a:avLst/>
              <a:gdLst/>
              <a:ahLst/>
              <a:cxnLst/>
              <a:rect l="l" t="t" r="r" b="b"/>
              <a:pathLst>
                <a:path w="3497579" h="5079">
                  <a:moveTo>
                    <a:pt x="0" y="5060"/>
                  </a:moveTo>
                  <a:lnTo>
                    <a:pt x="0" y="0"/>
                  </a:lnTo>
                  <a:lnTo>
                    <a:pt x="3497212" y="0"/>
                  </a:lnTo>
                  <a:lnTo>
                    <a:pt x="349721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404091"/>
            <a:ext cx="4939665" cy="3869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spc="-150" dirty="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помощью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90" dirty="0">
                <a:solidFill>
                  <a:srgbClr val="22373A"/>
                </a:solidFill>
                <a:latin typeface="Microsoft Sans Serif"/>
                <a:cs typeface="Microsoft Sans Serif"/>
              </a:rPr>
              <a:t>C-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x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o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переместилс</a:t>
            </a:r>
            <a:r>
              <a:rPr lang="ru-RU"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во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вновь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открытое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окно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со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списком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открытых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буферов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50" dirty="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переключилс</a:t>
            </a:r>
            <a:r>
              <a:rPr lang="ru-RU"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9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</a:t>
            </a:r>
            <a:r>
              <a:rPr sz="900" spc="9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другой</a:t>
            </a:r>
            <a:r>
              <a:rPr sz="900" spc="9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буфер: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3154" y="924742"/>
            <a:ext cx="3333678" cy="231525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17/28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09"/>
            <a:ext cx="97472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Информация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061"/>
            <a:ext cx="2588260" cy="5080"/>
            <a:chOff x="1586191" y="1664061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061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061"/>
              <a:ext cx="92710" cy="5080"/>
            </a:xfrm>
            <a:custGeom>
              <a:avLst/>
              <a:gdLst/>
              <a:ahLst/>
              <a:cxnLst/>
              <a:rect l="l" t="t" r="r" b="b"/>
              <a:pathLst>
                <a:path w="92710" h="5080">
                  <a:moveTo>
                    <a:pt x="0" y="5060"/>
                  </a:moveTo>
                  <a:lnTo>
                    <a:pt x="0" y="0"/>
                  </a:lnTo>
                  <a:lnTo>
                    <a:pt x="92432" y="0"/>
                  </a:lnTo>
                  <a:lnTo>
                    <a:pt x="9243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spc="5" dirty="0"/>
              <a:t> </a:t>
            </a:r>
            <a:r>
              <a:rPr dirty="0"/>
              <a:t>кманды</a:t>
            </a:r>
            <a:r>
              <a:rPr spc="10" dirty="0"/>
              <a:t> </a:t>
            </a:r>
            <a:r>
              <a:rPr dirty="0"/>
              <a:t>с</a:t>
            </a:r>
            <a:r>
              <a:rPr spc="10" dirty="0"/>
              <a:t> </a:t>
            </a:r>
            <a:r>
              <a:rPr spc="-10" dirty="0"/>
              <a:t>редактором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703320" cy="5080"/>
            </a:xfrm>
            <a:custGeom>
              <a:avLst/>
              <a:gdLst/>
              <a:ahLst/>
              <a:cxnLst/>
              <a:rect l="l" t="t" r="r" b="b"/>
              <a:pathLst>
                <a:path w="3703320" h="5079">
                  <a:moveTo>
                    <a:pt x="0" y="5060"/>
                  </a:moveTo>
                  <a:lnTo>
                    <a:pt x="0" y="0"/>
                  </a:lnTo>
                  <a:lnTo>
                    <a:pt x="3702879" y="0"/>
                  </a:lnTo>
                  <a:lnTo>
                    <a:pt x="370287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022447"/>
            <a:ext cx="3437890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150" dirty="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помощью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90" dirty="0">
                <a:solidFill>
                  <a:srgbClr val="22373A"/>
                </a:solidFill>
                <a:latin typeface="Microsoft Sans Serif"/>
                <a:cs typeface="Microsoft Sans Serif"/>
              </a:rPr>
              <a:t>C-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x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0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закрыл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окно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со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списком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открытых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буферов: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872" y="1288469"/>
            <a:ext cx="3528242" cy="62872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04948" y="2083526"/>
            <a:ext cx="115062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45" dirty="0">
                <a:solidFill>
                  <a:srgbClr val="22373A"/>
                </a:solidFill>
                <a:latin typeface="Microsoft Sans Serif"/>
                <a:cs typeface="Microsoft Sans Serif"/>
              </a:rPr>
              <a:t>15:</a:t>
            </a:r>
            <a:r>
              <a:rPr sz="8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Закрытие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окно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18/28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spc="5" dirty="0"/>
              <a:t> </a:t>
            </a:r>
            <a:r>
              <a:rPr dirty="0"/>
              <a:t>кманды</a:t>
            </a:r>
            <a:r>
              <a:rPr spc="10" dirty="0"/>
              <a:t> </a:t>
            </a:r>
            <a:r>
              <a:rPr dirty="0"/>
              <a:t>с</a:t>
            </a:r>
            <a:r>
              <a:rPr spc="10" dirty="0"/>
              <a:t> </a:t>
            </a:r>
            <a:r>
              <a:rPr spc="-10" dirty="0"/>
              <a:t>редактором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3909060" cy="5080"/>
            </a:xfrm>
            <a:custGeom>
              <a:avLst/>
              <a:gdLst/>
              <a:ahLst/>
              <a:cxnLst/>
              <a:rect l="l" t="t" r="r" b="b"/>
              <a:pathLst>
                <a:path w="3909060" h="5079">
                  <a:moveTo>
                    <a:pt x="0" y="5060"/>
                  </a:moveTo>
                  <a:lnTo>
                    <a:pt x="0" y="0"/>
                  </a:lnTo>
                  <a:lnTo>
                    <a:pt x="3908634" y="0"/>
                  </a:lnTo>
                  <a:lnTo>
                    <a:pt x="390863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108592"/>
            <a:ext cx="3555365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Без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вывода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списка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буферов,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переключилс</a:t>
            </a:r>
            <a:r>
              <a:rPr lang="ru-RU"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между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буферами: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923" y="1374622"/>
            <a:ext cx="3528139" cy="4564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62569" y="1997369"/>
            <a:ext cx="203517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40" dirty="0">
                <a:solidFill>
                  <a:srgbClr val="22373A"/>
                </a:solidFill>
                <a:latin typeface="Microsoft Sans Serif"/>
                <a:cs typeface="Microsoft Sans Serif"/>
              </a:rPr>
              <a:t>16:</a:t>
            </a:r>
            <a:r>
              <a:rPr sz="8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Переключение </a:t>
            </a:r>
            <a:r>
              <a:rPr sz="85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между</a:t>
            </a:r>
            <a:r>
              <a:rPr sz="850" spc="-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буферами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19/28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9735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Основные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кманды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редактором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20/28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341816" y="3008187"/>
            <a:ext cx="1076960" cy="18097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80" dirty="0">
                <a:solidFill>
                  <a:srgbClr val="22373A"/>
                </a:solidFill>
                <a:latin typeface="Microsoft Sans Serif"/>
                <a:cs typeface="Microsoft Sans Serif"/>
              </a:rPr>
              <a:t>17:</a:t>
            </a:r>
            <a:r>
              <a:rPr sz="80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Новый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 буфер</a:t>
            </a:r>
            <a:endParaRPr sz="850">
              <a:latin typeface="Microsoft Sans Serif"/>
              <a:cs typeface="Microsoft Sans Serif"/>
            </a:endParaRPr>
          </a:p>
        </p:txBody>
      </p:sp>
      <p:pic>
        <p:nvPicPr>
          <p:cNvPr id="12" name="Рисунок 11" descr="Изображение выглядит как текс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314AB865-009B-B065-1033-766B37E2E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476162"/>
            <a:ext cx="4686706" cy="2465191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spc="5" dirty="0"/>
              <a:t> </a:t>
            </a:r>
            <a:r>
              <a:rPr dirty="0"/>
              <a:t>кманды</a:t>
            </a:r>
            <a:r>
              <a:rPr spc="10" dirty="0"/>
              <a:t> </a:t>
            </a:r>
            <a:r>
              <a:rPr dirty="0"/>
              <a:t>с</a:t>
            </a:r>
            <a:r>
              <a:rPr spc="10" dirty="0"/>
              <a:t> </a:t>
            </a:r>
            <a:r>
              <a:rPr spc="-10" dirty="0"/>
              <a:t>редактором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4320540" cy="5080"/>
            </a:xfrm>
            <a:custGeom>
              <a:avLst/>
              <a:gdLst/>
              <a:ahLst/>
              <a:cxnLst/>
              <a:rect l="l" t="t" r="r" b="b"/>
              <a:pathLst>
                <a:path w="4320540" h="5079">
                  <a:moveTo>
                    <a:pt x="0" y="5060"/>
                  </a:moveTo>
                  <a:lnTo>
                    <a:pt x="0" y="0"/>
                  </a:lnTo>
                  <a:lnTo>
                    <a:pt x="4320055" y="0"/>
                  </a:lnTo>
                  <a:lnTo>
                    <a:pt x="432005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04091"/>
            <a:ext cx="5065395" cy="3869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Поделил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фрейм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4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части.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Сначала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разделил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фрейм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два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окна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вертикали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65" dirty="0">
                <a:solidFill>
                  <a:srgbClr val="22373A"/>
                </a:solidFill>
                <a:latin typeface="Microsoft Sans Serif"/>
                <a:cs typeface="Microsoft Sans Serif"/>
              </a:rPr>
              <a:t>(C-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x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3),</a:t>
            </a:r>
            <a:r>
              <a:rPr sz="900" spc="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50" dirty="0">
                <a:solidFill>
                  <a:srgbClr val="22373A"/>
                </a:solidFill>
                <a:latin typeface="Microsoft Sans Serif"/>
                <a:cs typeface="Microsoft Sans Serif"/>
              </a:rPr>
              <a:t>а</a:t>
            </a:r>
            <a:r>
              <a:rPr sz="9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 затем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каждое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из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этих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окон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две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части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горизонтали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65" dirty="0">
                <a:solidFill>
                  <a:srgbClr val="22373A"/>
                </a:solidFill>
                <a:latin typeface="Microsoft Sans Serif"/>
                <a:cs typeface="Microsoft Sans Serif"/>
              </a:rPr>
              <a:t>(C-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x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2):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4690" y="924737"/>
            <a:ext cx="2570624" cy="206512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442775" y="2997946"/>
            <a:ext cx="229235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21/28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04580" y="3145817"/>
            <a:ext cx="1951355" cy="18097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18:</a:t>
            </a:r>
            <a:r>
              <a:rPr sz="8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Фрейм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 разделённый</a:t>
            </a:r>
            <a:r>
              <a:rPr sz="850" spc="-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</a:t>
            </a:r>
            <a:r>
              <a:rPr sz="850" spc="-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4</a:t>
            </a:r>
            <a:r>
              <a:rPr sz="850" spc="-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окна</a:t>
            </a:r>
            <a:endParaRPr sz="8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spc="5" dirty="0"/>
              <a:t> </a:t>
            </a:r>
            <a:r>
              <a:rPr dirty="0"/>
              <a:t>кманды</a:t>
            </a:r>
            <a:r>
              <a:rPr spc="10" dirty="0"/>
              <a:t> </a:t>
            </a:r>
            <a:r>
              <a:rPr dirty="0"/>
              <a:t>с</a:t>
            </a:r>
            <a:r>
              <a:rPr spc="10" dirty="0"/>
              <a:t> </a:t>
            </a:r>
            <a:r>
              <a:rPr spc="-10" dirty="0"/>
              <a:t>редактором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4526280" cy="5080"/>
            </a:xfrm>
            <a:custGeom>
              <a:avLst/>
              <a:gdLst/>
              <a:ahLst/>
              <a:cxnLst/>
              <a:rect l="l" t="t" r="r" b="b"/>
              <a:pathLst>
                <a:path w="4526280" h="5079">
                  <a:moveTo>
                    <a:pt x="0" y="5060"/>
                  </a:moveTo>
                  <a:lnTo>
                    <a:pt x="0" y="0"/>
                  </a:lnTo>
                  <a:lnTo>
                    <a:pt x="4525809" y="0"/>
                  </a:lnTo>
                  <a:lnTo>
                    <a:pt x="45258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612796"/>
            <a:ext cx="3359785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каждом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из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четырёх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созданных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окон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открыл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новый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буфер: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6025" y="878855"/>
            <a:ext cx="3527884" cy="14479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00871" y="2493164"/>
            <a:ext cx="115887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40" dirty="0">
                <a:solidFill>
                  <a:srgbClr val="22373A"/>
                </a:solidFill>
                <a:latin typeface="Microsoft Sans Serif"/>
                <a:cs typeface="Microsoft Sans Serif"/>
              </a:rPr>
              <a:t>19:</a:t>
            </a:r>
            <a:r>
              <a:rPr sz="8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Новые</a:t>
            </a:r>
            <a:r>
              <a:rPr sz="8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буферы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22/28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spc="5" dirty="0"/>
              <a:t> </a:t>
            </a:r>
            <a:r>
              <a:rPr dirty="0"/>
              <a:t>кманды</a:t>
            </a:r>
            <a:r>
              <a:rPr spc="10" dirty="0"/>
              <a:t> </a:t>
            </a:r>
            <a:r>
              <a:rPr dirty="0"/>
              <a:t>с</a:t>
            </a:r>
            <a:r>
              <a:rPr spc="10" dirty="0"/>
              <a:t> </a:t>
            </a:r>
            <a:r>
              <a:rPr spc="-10" dirty="0"/>
              <a:t>редактором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4732020" cy="5080"/>
            </a:xfrm>
            <a:custGeom>
              <a:avLst/>
              <a:gdLst/>
              <a:ahLst/>
              <a:cxnLst/>
              <a:rect l="l" t="t" r="r" b="b"/>
              <a:pathLst>
                <a:path w="4732020" h="5079">
                  <a:moveTo>
                    <a:pt x="0" y="5060"/>
                  </a:moveTo>
                  <a:lnTo>
                    <a:pt x="0" y="0"/>
                  </a:lnTo>
                  <a:lnTo>
                    <a:pt x="4731476" y="0"/>
                  </a:lnTo>
                  <a:lnTo>
                    <a:pt x="4731476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114103"/>
            <a:ext cx="2970530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Переключилс</a:t>
            </a:r>
            <a:r>
              <a:rPr lang="ru-RU"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режим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поиска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70" dirty="0">
                <a:solidFill>
                  <a:srgbClr val="22373A"/>
                </a:solidFill>
                <a:latin typeface="Microsoft Sans Serif"/>
                <a:cs typeface="Microsoft Sans Serif"/>
              </a:rPr>
              <a:t>(C-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s)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искал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Indent: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860" y="1380125"/>
            <a:ext cx="3528296" cy="46613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17826" y="2012609"/>
            <a:ext cx="112458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20:</a:t>
            </a:r>
            <a:r>
              <a:rPr sz="80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Режим</a:t>
            </a:r>
            <a:r>
              <a:rPr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поиска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23/28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spc="5" dirty="0"/>
              <a:t> </a:t>
            </a:r>
            <a:r>
              <a:rPr dirty="0"/>
              <a:t>кманды</a:t>
            </a:r>
            <a:r>
              <a:rPr spc="10" dirty="0"/>
              <a:t> </a:t>
            </a:r>
            <a:r>
              <a:rPr dirty="0"/>
              <a:t>с</a:t>
            </a:r>
            <a:r>
              <a:rPr spc="10" dirty="0"/>
              <a:t> </a:t>
            </a:r>
            <a:r>
              <a:rPr spc="-10" dirty="0"/>
              <a:t>редактором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4937760" cy="5080"/>
            </a:xfrm>
            <a:custGeom>
              <a:avLst/>
              <a:gdLst/>
              <a:ahLst/>
              <a:cxnLst/>
              <a:rect l="l" t="t" r="r" b="b"/>
              <a:pathLst>
                <a:path w="4937760" h="5079">
                  <a:moveTo>
                    <a:pt x="0" y="5060"/>
                  </a:moveTo>
                  <a:lnTo>
                    <a:pt x="0" y="0"/>
                  </a:lnTo>
                  <a:lnTo>
                    <a:pt x="4937231" y="0"/>
                  </a:lnTo>
                  <a:lnTo>
                    <a:pt x="493723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04091"/>
            <a:ext cx="5063490" cy="3869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Переключалс</a:t>
            </a:r>
            <a:r>
              <a:rPr lang="ru-RU"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между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результатами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поиска,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нажимая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5" dirty="0">
                <a:solidFill>
                  <a:srgbClr val="22373A"/>
                </a:solidFill>
                <a:latin typeface="Microsoft Sans Serif"/>
                <a:cs typeface="Microsoft Sans Serif"/>
              </a:rPr>
              <a:t>C-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s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выш</a:t>
            </a:r>
            <a:r>
              <a:rPr lang="ru-RU"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ё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л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из</a:t>
            </a:r>
            <a:r>
              <a:rPr sz="900" spc="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режима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поиска,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нажав </a:t>
            </a:r>
            <a:r>
              <a:rPr sz="900" spc="-110" dirty="0">
                <a:solidFill>
                  <a:srgbClr val="22373A"/>
                </a:solidFill>
                <a:latin typeface="Microsoft Sans Serif"/>
                <a:cs typeface="Microsoft Sans Serif"/>
              </a:rPr>
              <a:t>C-</a:t>
            </a:r>
            <a:r>
              <a:rPr sz="90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g: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4630" y="924723"/>
            <a:ext cx="3510754" cy="200614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86445" y="3097214"/>
            <a:ext cx="218757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60" dirty="0">
                <a:solidFill>
                  <a:srgbClr val="22373A"/>
                </a:solidFill>
                <a:latin typeface="Microsoft Sans Serif"/>
                <a:cs typeface="Microsoft Sans Serif"/>
              </a:rPr>
              <a:t>21:</a:t>
            </a:r>
            <a:r>
              <a:rPr sz="800" spc="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Переключение</a:t>
            </a:r>
            <a:r>
              <a:rPr sz="850" spc="-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между</a:t>
            </a:r>
            <a:r>
              <a:rPr sz="850" spc="-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результатами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35815" y="2997946"/>
            <a:ext cx="236220" cy="1289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24/28</a:t>
            </a:r>
            <a:endParaRPr sz="6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spc="5" dirty="0"/>
              <a:t> </a:t>
            </a:r>
            <a:r>
              <a:rPr dirty="0"/>
              <a:t>кманды</a:t>
            </a:r>
            <a:r>
              <a:rPr spc="10" dirty="0"/>
              <a:t> </a:t>
            </a:r>
            <a:r>
              <a:rPr dirty="0"/>
              <a:t>с</a:t>
            </a:r>
            <a:r>
              <a:rPr spc="10" dirty="0"/>
              <a:t> </a:t>
            </a:r>
            <a:r>
              <a:rPr spc="-10" dirty="0"/>
              <a:t>редактором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143500" cy="5080"/>
            </a:xfrm>
            <a:custGeom>
              <a:avLst/>
              <a:gdLst/>
              <a:ahLst/>
              <a:cxnLst/>
              <a:rect l="l" t="t" r="r" b="b"/>
              <a:pathLst>
                <a:path w="5143500" h="5079">
                  <a:moveTo>
                    <a:pt x="0" y="5060"/>
                  </a:moveTo>
                  <a:lnTo>
                    <a:pt x="0" y="0"/>
                  </a:lnTo>
                  <a:lnTo>
                    <a:pt x="5142898" y="0"/>
                  </a:lnTo>
                  <a:lnTo>
                    <a:pt x="514289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1008096"/>
            <a:ext cx="3539490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Переш</a:t>
            </a:r>
            <a:r>
              <a:rPr lang="ru-RU"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ё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л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режим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поиска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замены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(M-%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или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M-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x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query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replace):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847" y="1274114"/>
            <a:ext cx="3528302" cy="67816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321191" y="2118616"/>
            <a:ext cx="111823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22:</a:t>
            </a:r>
            <a:r>
              <a:rPr sz="80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Режим</a:t>
            </a:r>
            <a:r>
              <a:rPr sz="8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поиска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25/28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spc="5" dirty="0"/>
              <a:t> </a:t>
            </a:r>
            <a:r>
              <a:rPr dirty="0"/>
              <a:t>кманды</a:t>
            </a:r>
            <a:r>
              <a:rPr spc="10" dirty="0"/>
              <a:t> </a:t>
            </a:r>
            <a:r>
              <a:rPr dirty="0"/>
              <a:t>с</a:t>
            </a:r>
            <a:r>
              <a:rPr spc="10" dirty="0"/>
              <a:t> </a:t>
            </a:r>
            <a:r>
              <a:rPr spc="-10" dirty="0"/>
              <a:t>редактором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349240" cy="5080"/>
            </a:xfrm>
            <a:custGeom>
              <a:avLst/>
              <a:gdLst/>
              <a:ahLst/>
              <a:cxnLst/>
              <a:rect l="l" t="t" r="r" b="b"/>
              <a:pathLst>
                <a:path w="5349240" h="5079">
                  <a:moveTo>
                    <a:pt x="0" y="5060"/>
                  </a:moveTo>
                  <a:lnTo>
                    <a:pt x="0" y="0"/>
                  </a:lnTo>
                  <a:lnTo>
                    <a:pt x="5348652" y="0"/>
                  </a:lnTo>
                  <a:lnTo>
                    <a:pt x="534865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817159"/>
            <a:ext cx="5039995" cy="3869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44300"/>
              </a:lnSpc>
              <a:spcBef>
                <a:spcPts val="95"/>
              </a:spcBef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Нажав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M-s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o,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использовал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другой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режим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поиска.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Он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отличается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от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предыдущего</a:t>
            </a:r>
            <a:r>
              <a:rPr sz="900" spc="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тем,</a:t>
            </a:r>
            <a:r>
              <a:rPr sz="900" spc="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что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выводит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результаты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поиска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6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новом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окне: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771" y="1337808"/>
            <a:ext cx="3528465" cy="72793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135314" y="2232078"/>
            <a:ext cx="148971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23:</a:t>
            </a:r>
            <a:r>
              <a:rPr sz="80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другой</a:t>
            </a:r>
            <a:r>
              <a:rPr sz="85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режим</a:t>
            </a:r>
            <a:r>
              <a:rPr sz="85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поиска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26/28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9735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Основные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кманды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редактором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5554345" cy="5080"/>
            </a:xfrm>
            <a:custGeom>
              <a:avLst/>
              <a:gdLst/>
              <a:ahLst/>
              <a:cxnLst/>
              <a:rect l="l" t="t" r="r" b="b"/>
              <a:pathLst>
                <a:path w="5554345" h="5079">
                  <a:moveTo>
                    <a:pt x="0" y="5060"/>
                  </a:moveTo>
                  <a:lnTo>
                    <a:pt x="0" y="0"/>
                  </a:lnTo>
                  <a:lnTo>
                    <a:pt x="5554319" y="0"/>
                  </a:lnTo>
                  <a:lnTo>
                    <a:pt x="555431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847" y="434330"/>
            <a:ext cx="3528302" cy="201617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09050" y="2616837"/>
            <a:ext cx="134239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24:</a:t>
            </a:r>
            <a:r>
              <a:rPr sz="80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4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Результаты</a:t>
            </a:r>
            <a:r>
              <a:rPr sz="850" spc="-1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поиска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5085">
              <a:lnSpc>
                <a:spcPct val="100000"/>
              </a:lnSpc>
              <a:spcBef>
                <a:spcPts val="165"/>
              </a:spcBef>
            </a:pPr>
            <a:r>
              <a:rPr spc="-10" dirty="0"/>
              <a:t>27/28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Докладчик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411480" cy="5080"/>
            </a:xfrm>
            <a:custGeom>
              <a:avLst/>
              <a:gdLst/>
              <a:ahLst/>
              <a:cxnLst/>
              <a:rect l="l" t="t" r="r" b="b"/>
              <a:pathLst>
                <a:path w="411480" h="5079">
                  <a:moveTo>
                    <a:pt x="0" y="5060"/>
                  </a:moveTo>
                  <a:lnTo>
                    <a:pt x="0" y="0"/>
                  </a:lnTo>
                  <a:lnTo>
                    <a:pt x="411421" y="0"/>
                  </a:lnTo>
                  <a:lnTo>
                    <a:pt x="411421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044575" indent="-102235">
              <a:lnSpc>
                <a:spcPct val="100000"/>
              </a:lnSpc>
              <a:spcBef>
                <a:spcPts val="570"/>
              </a:spcBef>
              <a:buChar char="•"/>
              <a:tabLst>
                <a:tab pos="1044575" algn="l"/>
              </a:tabLst>
            </a:pPr>
            <a:r>
              <a:rPr lang="ru-RU" dirty="0"/>
              <a:t>Мутале Чали</a:t>
            </a:r>
            <a:endParaRPr spc="-10" dirty="0"/>
          </a:p>
          <a:p>
            <a:pPr marL="1044575" indent="-102235">
              <a:lnSpc>
                <a:spcPct val="100000"/>
              </a:lnSpc>
              <a:spcBef>
                <a:spcPts val="480"/>
              </a:spcBef>
              <a:buChar char="•"/>
              <a:tabLst>
                <a:tab pos="1044575" algn="l"/>
              </a:tabLst>
            </a:pPr>
            <a:r>
              <a:rPr dirty="0" err="1"/>
              <a:t>студент</a:t>
            </a:r>
            <a:r>
              <a:rPr spc="-15" dirty="0"/>
              <a:t> </a:t>
            </a:r>
            <a:r>
              <a:rPr spc="-65" dirty="0"/>
              <a:t>НКА</a:t>
            </a:r>
            <a:r>
              <a:rPr spc="5" dirty="0"/>
              <a:t> </a:t>
            </a:r>
            <a:r>
              <a:rPr spc="-45" dirty="0"/>
              <a:t>0</a:t>
            </a:r>
            <a:r>
              <a:rPr lang="ru-RU" spc="-45" dirty="0"/>
              <a:t>5</a:t>
            </a:r>
            <a:r>
              <a:rPr spc="-45" dirty="0"/>
              <a:t>-</a:t>
            </a:r>
            <a:r>
              <a:rPr spc="-25" dirty="0"/>
              <a:t>2</a:t>
            </a:r>
            <a:r>
              <a:rPr lang="ru-RU" spc="-25" dirty="0"/>
              <a:t>4</a:t>
            </a:r>
            <a:endParaRPr spc="-25" dirty="0"/>
          </a:p>
          <a:p>
            <a:pPr marL="1044575" indent="-102235">
              <a:lnSpc>
                <a:spcPct val="100000"/>
              </a:lnSpc>
              <a:spcBef>
                <a:spcPts val="480"/>
              </a:spcBef>
              <a:buChar char="•"/>
              <a:tabLst>
                <a:tab pos="1044575" algn="l"/>
              </a:tabLst>
            </a:pPr>
            <a:r>
              <a:rPr spc="-10" dirty="0"/>
              <a:t>факультет</a:t>
            </a:r>
            <a:r>
              <a:rPr spc="30" dirty="0"/>
              <a:t> </a:t>
            </a:r>
            <a:r>
              <a:rPr dirty="0"/>
              <a:t>физико-математических</a:t>
            </a:r>
            <a:r>
              <a:rPr spc="30" dirty="0"/>
              <a:t> </a:t>
            </a:r>
            <a:r>
              <a:rPr dirty="0"/>
              <a:t>и</a:t>
            </a:r>
            <a:r>
              <a:rPr spc="35" dirty="0"/>
              <a:t> </a:t>
            </a:r>
            <a:r>
              <a:rPr dirty="0"/>
              <a:t>естественных</a:t>
            </a:r>
            <a:r>
              <a:rPr spc="30" dirty="0"/>
              <a:t> </a:t>
            </a:r>
            <a:r>
              <a:rPr spc="-20" dirty="0"/>
              <a:t>наук</a:t>
            </a:r>
          </a:p>
          <a:p>
            <a:pPr marL="1044575" indent="-102235">
              <a:lnSpc>
                <a:spcPct val="100000"/>
              </a:lnSpc>
              <a:spcBef>
                <a:spcPts val="475"/>
              </a:spcBef>
              <a:buChar char="•"/>
              <a:tabLst>
                <a:tab pos="1044575" algn="l"/>
              </a:tabLst>
            </a:pPr>
            <a:r>
              <a:rPr dirty="0"/>
              <a:t>Российский</a:t>
            </a:r>
            <a:r>
              <a:rPr spc="60" dirty="0"/>
              <a:t> </a:t>
            </a:r>
            <a:r>
              <a:rPr dirty="0"/>
              <a:t>университет</a:t>
            </a:r>
            <a:r>
              <a:rPr spc="60" dirty="0"/>
              <a:t> </a:t>
            </a:r>
            <a:r>
              <a:rPr dirty="0"/>
              <a:t>дружбы</a:t>
            </a:r>
            <a:r>
              <a:rPr spc="60" dirty="0"/>
              <a:t> </a:t>
            </a:r>
            <a:r>
              <a:rPr spc="-10" dirty="0"/>
              <a:t>народов</a:t>
            </a:r>
          </a:p>
          <a:p>
            <a:pPr marL="1044575" indent="-102235">
              <a:lnSpc>
                <a:spcPct val="100000"/>
              </a:lnSpc>
              <a:spcBef>
                <a:spcPts val="480"/>
              </a:spcBef>
              <a:buChar char="•"/>
              <a:tabLst>
                <a:tab pos="1044575" algn="l"/>
              </a:tabLst>
            </a:pPr>
            <a:r>
              <a:rPr spc="-10" dirty="0">
                <a:hlinkClick r:id="rId2"/>
              </a:rPr>
              <a:t>1032239</a:t>
            </a:r>
            <a:r>
              <a:rPr lang="ru-RU" spc="-10" dirty="0">
                <a:hlinkClick r:id="rId2"/>
              </a:rPr>
              <a:t>667</a:t>
            </a:r>
            <a:r>
              <a:rPr spc="-10" dirty="0">
                <a:hlinkClick r:id="rId2"/>
              </a:rPr>
              <a:t>@rudn.ru</a:t>
            </a:r>
          </a:p>
          <a:p>
            <a:pPr marL="1044575" indent="-102235">
              <a:lnSpc>
                <a:spcPct val="100000"/>
              </a:lnSpc>
              <a:spcBef>
                <a:spcPts val="475"/>
              </a:spcBef>
              <a:buChar char="•"/>
              <a:tabLst>
                <a:tab pos="1044575" algn="l"/>
              </a:tabLst>
            </a:pPr>
            <a:r>
              <a:rPr spc="-10" dirty="0">
                <a:hlinkClick r:id="rId3"/>
              </a:rPr>
              <a:t>https://</a:t>
            </a:r>
            <a:r>
              <a:rPr lang="en-US" spc="-10" dirty="0">
                <a:hlinkClick r:id="rId3"/>
              </a:rPr>
              <a:t>cmutale-skept</a:t>
            </a:r>
            <a:r>
              <a:rPr spc="-10" dirty="0">
                <a:hlinkClick r:id="rId3"/>
              </a:rPr>
              <a:t>.github.io/ru/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pc="-55" dirty="0"/>
              <a:t>:::</a:t>
            </a:r>
            <a:r>
              <a:rPr dirty="0"/>
              <a:t> </a:t>
            </a:r>
            <a:r>
              <a:rPr spc="-10" dirty="0"/>
              <a:t>::::::::::::::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165"/>
              </a:spcBef>
            </a:pPr>
            <a:r>
              <a:rPr spc="-20" dirty="0"/>
              <a:t>2/28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17235"/>
            <a:ext cx="601980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Выводы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59388"/>
            <a:ext cx="2588260" cy="5080"/>
            <a:chOff x="1586191" y="165938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5938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59388"/>
              <a:ext cx="2495550" cy="5080"/>
            </a:xfrm>
            <a:custGeom>
              <a:avLst/>
              <a:gdLst/>
              <a:ahLst/>
              <a:cxnLst/>
              <a:rect l="l" t="t" r="r" b="b"/>
              <a:pathLst>
                <a:path w="2495550" h="5080">
                  <a:moveTo>
                    <a:pt x="0" y="5060"/>
                  </a:moveTo>
                  <a:lnTo>
                    <a:pt x="0" y="0"/>
                  </a:lnTo>
                  <a:lnTo>
                    <a:pt x="2495205" y="0"/>
                  </a:lnTo>
                  <a:lnTo>
                    <a:pt x="249520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50609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Выводы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591115"/>
            <a:ext cx="4597400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При</a:t>
            </a:r>
            <a:r>
              <a:rPr sz="900" spc="9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выполнение</a:t>
            </a:r>
            <a:r>
              <a:rPr sz="900" spc="9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данной</a:t>
            </a:r>
            <a:r>
              <a:rPr sz="900" spc="9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работы</a:t>
            </a:r>
            <a:r>
              <a:rPr sz="900" spc="10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9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получил</a:t>
            </a:r>
            <a:r>
              <a:rPr sz="900" spc="9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практические</a:t>
            </a:r>
            <a:r>
              <a:rPr sz="900" spc="9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навыки</a:t>
            </a:r>
            <a:r>
              <a:rPr sz="900" spc="10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работы</a:t>
            </a:r>
            <a:r>
              <a:rPr sz="900" spc="9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sz="900" spc="9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Emacs.</a:t>
            </a:r>
            <a:endParaRPr sz="9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1585594" y="1661160"/>
            <a:ext cx="2588260" cy="5080"/>
            <a:chOff x="1585594" y="1661160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5594" y="1661160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2587637" y="5054"/>
                  </a:moveTo>
                  <a:lnTo>
                    <a:pt x="0" y="5054"/>
                  </a:lnTo>
                  <a:lnTo>
                    <a:pt x="0" y="0"/>
                  </a:lnTo>
                  <a:lnTo>
                    <a:pt x="2587637" y="0"/>
                  </a:lnTo>
                  <a:lnTo>
                    <a:pt x="2587637" y="5054"/>
                  </a:lnTo>
                  <a:close/>
                </a:path>
              </a:pathLst>
            </a:custGeom>
            <a:solidFill>
              <a:srgbClr val="D4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5594" y="1661160"/>
              <a:ext cx="129539" cy="5080"/>
            </a:xfrm>
            <a:custGeom>
              <a:avLst/>
              <a:gdLst/>
              <a:ahLst/>
              <a:cxnLst/>
              <a:rect l="l" t="t" r="r" b="b"/>
              <a:pathLst>
                <a:path w="129539" h="5080">
                  <a:moveTo>
                    <a:pt x="129387" y="5054"/>
                  </a:moveTo>
                  <a:lnTo>
                    <a:pt x="0" y="5054"/>
                  </a:lnTo>
                  <a:lnTo>
                    <a:pt x="0" y="0"/>
                  </a:lnTo>
                  <a:lnTo>
                    <a:pt x="129387" y="0"/>
                  </a:lnTo>
                  <a:lnTo>
                    <a:pt x="129387" y="5054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892300" y="1386200"/>
            <a:ext cx="23774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1200" b="1" spc="-10" dirty="0">
                <a:solidFill>
                  <a:srgbClr val="213739"/>
                </a:solidFill>
                <a:latin typeface="Microsoft Sans Serif"/>
                <a:cs typeface="Microsoft Sans Serif"/>
              </a:rPr>
              <a:t>СПАСИБО ЗА ВНИМАНИЕ</a:t>
            </a:r>
            <a:endParaRPr sz="1200" b="1" dirty="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65143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73491" y="1321985"/>
            <a:ext cx="946785" cy="210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2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Цель</a:t>
            </a:r>
            <a:r>
              <a:rPr sz="1200" spc="-45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 </a:t>
            </a:r>
            <a:r>
              <a:rPr sz="1200" spc="-10" dirty="0">
                <a:solidFill>
                  <a:srgbClr val="22373A"/>
                </a:solidFill>
                <a:latin typeface="Microsoft Sans Serif"/>
                <a:cs typeface="Microsoft Sans Serif"/>
                <a:hlinkClick r:id="rId2" action="ppaction://hlinksldjump"/>
              </a:rPr>
              <a:t>работы</a:t>
            </a:r>
            <a:endParaRPr sz="1200">
              <a:latin typeface="Microsoft Sans Serif"/>
              <a:cs typeface="Microsoft Sans Serif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86191" y="1664138"/>
            <a:ext cx="2588260" cy="5080"/>
            <a:chOff x="1586191" y="1664138"/>
            <a:chExt cx="2588260" cy="5080"/>
          </a:xfrm>
        </p:grpSpPr>
        <p:sp>
          <p:nvSpPr>
            <p:cNvPr id="4" name="object 4"/>
            <p:cNvSpPr/>
            <p:nvPr/>
          </p:nvSpPr>
          <p:spPr>
            <a:xfrm>
              <a:off x="1586191" y="1664138"/>
              <a:ext cx="2588260" cy="5080"/>
            </a:xfrm>
            <a:custGeom>
              <a:avLst/>
              <a:gdLst/>
              <a:ahLst/>
              <a:cxnLst/>
              <a:rect l="l" t="t" r="r" b="b"/>
              <a:pathLst>
                <a:path w="2588260" h="5080">
                  <a:moveTo>
                    <a:pt x="0" y="5060"/>
                  </a:moveTo>
                  <a:lnTo>
                    <a:pt x="0" y="0"/>
                  </a:lnTo>
                  <a:lnTo>
                    <a:pt x="2587637" y="0"/>
                  </a:lnTo>
                  <a:lnTo>
                    <a:pt x="258763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6191" y="1664138"/>
              <a:ext cx="185420" cy="5080"/>
            </a:xfrm>
            <a:custGeom>
              <a:avLst/>
              <a:gdLst/>
              <a:ahLst/>
              <a:cxnLst/>
              <a:rect l="l" t="t" r="r" b="b"/>
              <a:pathLst>
                <a:path w="185419" h="5080">
                  <a:moveTo>
                    <a:pt x="0" y="5060"/>
                  </a:moveTo>
                  <a:lnTo>
                    <a:pt x="0" y="0"/>
                  </a:lnTo>
                  <a:lnTo>
                    <a:pt x="184825" y="0"/>
                  </a:lnTo>
                  <a:lnTo>
                    <a:pt x="18482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79375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20" dirty="0">
                <a:solidFill>
                  <a:srgbClr val="F9F9F9"/>
                </a:solidFill>
                <a:latin typeface="Microsoft Sans Serif"/>
                <a:cs typeface="Microsoft Sans Serif"/>
              </a:rPr>
              <a:t>Цель</a:t>
            </a:r>
            <a:r>
              <a:rPr sz="1000" spc="-4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работы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617220" cy="5080"/>
            </a:xfrm>
            <a:custGeom>
              <a:avLst/>
              <a:gdLst/>
              <a:ahLst/>
              <a:cxnLst/>
              <a:rect l="l" t="t" r="r" b="b"/>
              <a:pathLst>
                <a:path w="617220" h="5079">
                  <a:moveTo>
                    <a:pt x="0" y="5060"/>
                  </a:moveTo>
                  <a:lnTo>
                    <a:pt x="0" y="0"/>
                  </a:lnTo>
                  <a:lnTo>
                    <a:pt x="617175" y="0"/>
                  </a:lnTo>
                  <a:lnTo>
                    <a:pt x="61717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591115"/>
            <a:ext cx="3340735" cy="167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Получить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практические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навыки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работы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sz="900" spc="6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редактором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Emacs.</a:t>
            </a:r>
            <a:endParaRPr sz="9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03124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Установка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F9F9F9"/>
                </a:solidFill>
                <a:latin typeface="Microsoft Sans Serif"/>
                <a:cs typeface="Microsoft Sans Serif"/>
              </a:rPr>
              <a:t>Emacs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822960" cy="5080"/>
            </a:xfrm>
            <a:custGeom>
              <a:avLst/>
              <a:gdLst/>
              <a:ahLst/>
              <a:cxnLst/>
              <a:rect l="l" t="t" r="r" b="b"/>
              <a:pathLst>
                <a:path w="822960" h="5079">
                  <a:moveTo>
                    <a:pt x="0" y="5060"/>
                  </a:moveTo>
                  <a:lnTo>
                    <a:pt x="0" y="0"/>
                  </a:lnTo>
                  <a:lnTo>
                    <a:pt x="822842" y="0"/>
                  </a:lnTo>
                  <a:lnTo>
                    <a:pt x="822842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1025419"/>
            <a:ext cx="2987675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35" dirty="0">
                <a:solidFill>
                  <a:srgbClr val="22373A"/>
                </a:solidFill>
                <a:latin typeface="Microsoft Sans Serif"/>
                <a:cs typeface="Microsoft Sans Serif"/>
              </a:rPr>
              <a:t>Для</a:t>
            </a:r>
            <a:r>
              <a:rPr sz="900" spc="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данной</a:t>
            </a:r>
            <a:r>
              <a:rPr sz="900" spc="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работы,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мне</a:t>
            </a:r>
            <a:r>
              <a:rPr sz="900" spc="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надо</a:t>
            </a:r>
            <a:r>
              <a:rPr sz="900" spc="4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был</a:t>
            </a:r>
            <a:r>
              <a:rPr sz="900" spc="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установить</a:t>
            </a:r>
            <a:r>
              <a:rPr sz="900" spc="3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Emacs: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872" y="1373727"/>
            <a:ext cx="3528242" cy="478947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288463" y="2101293"/>
            <a:ext cx="1183640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spc="-55" dirty="0">
                <a:solidFill>
                  <a:srgbClr val="22373A"/>
                </a:solidFill>
                <a:latin typeface="Microsoft Sans Serif"/>
                <a:cs typeface="Microsoft Sans Serif"/>
              </a:rPr>
              <a:t>1: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Установка</a:t>
            </a:r>
            <a:r>
              <a:rPr sz="850" spc="-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Emacs</a:t>
            </a:r>
            <a:endParaRPr sz="8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spc="5" dirty="0"/>
              <a:t> </a:t>
            </a:r>
            <a:r>
              <a:rPr dirty="0"/>
              <a:t>кманды</a:t>
            </a:r>
            <a:r>
              <a:rPr spc="10" dirty="0"/>
              <a:t> </a:t>
            </a:r>
            <a:r>
              <a:rPr dirty="0"/>
              <a:t>с</a:t>
            </a:r>
            <a:r>
              <a:rPr spc="10" dirty="0"/>
              <a:t> </a:t>
            </a:r>
            <a:r>
              <a:rPr spc="-10" dirty="0"/>
              <a:t>редактором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028700" cy="5080"/>
            </a:xfrm>
            <a:custGeom>
              <a:avLst/>
              <a:gdLst/>
              <a:ahLst/>
              <a:cxnLst/>
              <a:rect l="l" t="t" r="r" b="b"/>
              <a:pathLst>
                <a:path w="1028700" h="5079">
                  <a:moveTo>
                    <a:pt x="0" y="5060"/>
                  </a:moveTo>
                  <a:lnTo>
                    <a:pt x="0" y="0"/>
                  </a:lnTo>
                  <a:lnTo>
                    <a:pt x="1028597" y="0"/>
                  </a:lnTo>
                  <a:lnTo>
                    <a:pt x="1028597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460828"/>
            <a:ext cx="3832860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Выполнив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Emacs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в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командной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строке,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открыл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текстовый</a:t>
            </a:r>
            <a:r>
              <a:rPr sz="900" spc="5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редактор: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5937" y="726830"/>
            <a:ext cx="2668147" cy="2513168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Основные</a:t>
            </a:r>
            <a:r>
              <a:rPr spc="5" dirty="0"/>
              <a:t> </a:t>
            </a:r>
            <a:r>
              <a:rPr dirty="0"/>
              <a:t>кманды</a:t>
            </a:r>
            <a:r>
              <a:rPr spc="10" dirty="0"/>
              <a:t> </a:t>
            </a:r>
            <a:r>
              <a:rPr dirty="0"/>
              <a:t>с</a:t>
            </a:r>
            <a:r>
              <a:rPr spc="10" dirty="0"/>
              <a:t> </a:t>
            </a:r>
            <a:r>
              <a:rPr spc="-10" dirty="0"/>
              <a:t>редактором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1234440" cy="5080"/>
            </a:xfrm>
            <a:custGeom>
              <a:avLst/>
              <a:gdLst/>
              <a:ahLst/>
              <a:cxnLst/>
              <a:rect l="l" t="t" r="r" b="b"/>
              <a:pathLst>
                <a:path w="1234440" h="5079">
                  <a:moveTo>
                    <a:pt x="0" y="5060"/>
                  </a:moveTo>
                  <a:lnTo>
                    <a:pt x="0" y="0"/>
                  </a:lnTo>
                  <a:lnTo>
                    <a:pt x="1234263" y="0"/>
                  </a:lnTo>
                  <a:lnTo>
                    <a:pt x="123426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47294" y="460828"/>
            <a:ext cx="3235325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150" dirty="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помощью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комбинации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Ctrl-x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Ctrl-f,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создал</a:t>
            </a:r>
            <a:r>
              <a:rPr sz="900" spc="4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файл</a:t>
            </a:r>
            <a:r>
              <a:rPr sz="900" spc="5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lab07.sh: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42454" y="726854"/>
            <a:ext cx="2675080" cy="18158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277224" y="2709013"/>
            <a:ext cx="1205865" cy="154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Рис.</a:t>
            </a:r>
            <a:r>
              <a:rPr sz="80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00" dirty="0">
                <a:solidFill>
                  <a:srgbClr val="22373A"/>
                </a:solidFill>
                <a:latin typeface="Microsoft Sans Serif"/>
                <a:cs typeface="Microsoft Sans Serif"/>
              </a:rPr>
              <a:t>3:</a:t>
            </a:r>
            <a:r>
              <a:rPr sz="80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30" dirty="0">
                <a:solidFill>
                  <a:srgbClr val="22373A"/>
                </a:solidFill>
                <a:latin typeface="Microsoft Sans Serif"/>
                <a:cs typeface="Microsoft Sans Serif"/>
              </a:rPr>
              <a:t>Созданный</a:t>
            </a:r>
            <a:r>
              <a:rPr sz="85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850" spc="-20" dirty="0">
                <a:solidFill>
                  <a:srgbClr val="22373A"/>
                </a:solidFill>
                <a:latin typeface="Microsoft Sans Serif"/>
                <a:cs typeface="Microsoft Sans Serif"/>
              </a:rPr>
              <a:t>файл</a:t>
            </a:r>
            <a:endParaRPr sz="8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5760085" cy="359410"/>
          </a:xfrm>
          <a:custGeom>
            <a:avLst/>
            <a:gdLst/>
            <a:ahLst/>
            <a:cxnLst/>
            <a:rect l="l" t="t" r="r" b="b"/>
            <a:pathLst>
              <a:path w="5760085" h="359410">
                <a:moveTo>
                  <a:pt x="5759996" y="0"/>
                </a:moveTo>
                <a:lnTo>
                  <a:pt x="0" y="0"/>
                </a:lnTo>
                <a:lnTo>
                  <a:pt x="0" y="358800"/>
                </a:lnTo>
                <a:lnTo>
                  <a:pt x="5759996" y="358800"/>
                </a:lnTo>
                <a:lnTo>
                  <a:pt x="5759996" y="0"/>
                </a:lnTo>
                <a:close/>
              </a:path>
            </a:pathLst>
          </a:custGeom>
          <a:solidFill>
            <a:srgbClr val="22373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2631" y="82852"/>
            <a:ext cx="19735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Основные</a:t>
            </a:r>
            <a:r>
              <a:rPr sz="1000" spc="5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кманды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dirty="0">
                <a:solidFill>
                  <a:srgbClr val="F9F9F9"/>
                </a:solidFill>
                <a:latin typeface="Microsoft Sans Serif"/>
                <a:cs typeface="Microsoft Sans Serif"/>
              </a:rPr>
              <a:t>с</a:t>
            </a:r>
            <a:r>
              <a:rPr sz="1000" spc="10" dirty="0">
                <a:solidFill>
                  <a:srgbClr val="F9F9F9"/>
                </a:solidFill>
                <a:latin typeface="Microsoft Sans Serif"/>
                <a:cs typeface="Microsoft Sans Serif"/>
              </a:rPr>
              <a:t> </a:t>
            </a:r>
            <a:r>
              <a:rPr sz="1000" spc="-10" dirty="0">
                <a:solidFill>
                  <a:srgbClr val="F9F9F9"/>
                </a:solidFill>
                <a:latin typeface="Microsoft Sans Serif"/>
                <a:cs typeface="Microsoft Sans Serif"/>
              </a:rPr>
              <a:t>редактором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58793"/>
            <a:ext cx="5760085" cy="5080"/>
            <a:chOff x="0" y="358793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61327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54">
              <a:solidFill>
                <a:srgbClr val="D5C5B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358793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5C5B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358793"/>
              <a:ext cx="1440180" cy="5080"/>
            </a:xfrm>
            <a:custGeom>
              <a:avLst/>
              <a:gdLst/>
              <a:ahLst/>
              <a:cxnLst/>
              <a:rect l="l" t="t" r="r" b="b"/>
              <a:pathLst>
                <a:path w="1440180" h="5079">
                  <a:moveTo>
                    <a:pt x="0" y="5060"/>
                  </a:moveTo>
                  <a:lnTo>
                    <a:pt x="0" y="0"/>
                  </a:lnTo>
                  <a:lnTo>
                    <a:pt x="1440018" y="0"/>
                  </a:lnTo>
                  <a:lnTo>
                    <a:pt x="144001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0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94" y="460828"/>
            <a:ext cx="3023235" cy="1545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00" spc="-110" dirty="0">
                <a:solidFill>
                  <a:srgbClr val="22373A"/>
                </a:solidFill>
                <a:latin typeface="Microsoft Sans Serif"/>
                <a:cs typeface="Microsoft Sans Serif"/>
              </a:rPr>
              <a:t>Я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 err="1">
                <a:solidFill>
                  <a:srgbClr val="22373A"/>
                </a:solidFill>
                <a:latin typeface="Microsoft Sans Serif"/>
                <a:cs typeface="Microsoft Sans Serif"/>
              </a:rPr>
              <a:t>сохранил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файл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с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помощью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комбинации</a:t>
            </a:r>
            <a:r>
              <a:rPr sz="900" spc="75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dirty="0">
                <a:solidFill>
                  <a:srgbClr val="22373A"/>
                </a:solidFill>
                <a:latin typeface="Microsoft Sans Serif"/>
                <a:cs typeface="Microsoft Sans Serif"/>
              </a:rPr>
              <a:t>Ctrl-x</a:t>
            </a:r>
            <a:r>
              <a:rPr sz="900" spc="70" dirty="0">
                <a:solidFill>
                  <a:srgbClr val="22373A"/>
                </a:solidFill>
                <a:latin typeface="Microsoft Sans Serif"/>
                <a:cs typeface="Microsoft Sans Serif"/>
              </a:rPr>
              <a:t> </a:t>
            </a:r>
            <a:r>
              <a:rPr sz="900" spc="-10" dirty="0">
                <a:solidFill>
                  <a:srgbClr val="22373A"/>
                </a:solidFill>
                <a:latin typeface="Microsoft Sans Serif"/>
                <a:cs typeface="Microsoft Sans Serif"/>
              </a:rPr>
              <a:t>Ctrl-</a:t>
            </a:r>
            <a:r>
              <a:rPr sz="900" spc="-25" dirty="0">
                <a:solidFill>
                  <a:srgbClr val="22373A"/>
                </a:solidFill>
                <a:latin typeface="Microsoft Sans Serif"/>
                <a:cs typeface="Microsoft Sans Serif"/>
              </a:rPr>
              <a:t>s:</a:t>
            </a:r>
            <a:endParaRPr sz="900"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15771" y="864751"/>
            <a:ext cx="3528465" cy="2135650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2373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619</Words>
  <Application>Microsoft Office PowerPoint</Application>
  <PresentationFormat>Произвольный</PresentationFormat>
  <Paragraphs>105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32</vt:i4>
      </vt:variant>
    </vt:vector>
  </HeadingPairs>
  <TitlesOfParts>
    <vt:vector size="34" baseType="lpstr">
      <vt:lpstr>Microsoft Sans Serif</vt:lpstr>
      <vt:lpstr>Office Theme</vt:lpstr>
      <vt:lpstr>Презентация по лабораторной работе №11</vt:lpstr>
      <vt:lpstr>Презентация PowerPoint</vt:lpstr>
      <vt:lpstr>Докладчик</vt:lpstr>
      <vt:lpstr>Презентация PowerPoint</vt:lpstr>
      <vt:lpstr>Презентация PowerPoint</vt:lpstr>
      <vt:lpstr>Презентация PowerPoint</vt:lpstr>
      <vt:lpstr>Основные кманды с редактором</vt:lpstr>
      <vt:lpstr>Основные кманды с редактором</vt:lpstr>
      <vt:lpstr>Презентация PowerPoint</vt:lpstr>
      <vt:lpstr>Презентация PowerPoint</vt:lpstr>
      <vt:lpstr>Презентация PowerPoint</vt:lpstr>
      <vt:lpstr>Основные кманды с редактором</vt:lpstr>
      <vt:lpstr>Основные кманды с редактором</vt:lpstr>
      <vt:lpstr>Выделил эту же область и на этот раз вырезал её (C-w):</vt:lpstr>
      <vt:lpstr>Основные кманды с редактором</vt:lpstr>
      <vt:lpstr>Основные кманды с редактором</vt:lpstr>
      <vt:lpstr>Основные кманды с редактором</vt:lpstr>
      <vt:lpstr>Основные кманды с редактором</vt:lpstr>
      <vt:lpstr>Основные кманды с редактором</vt:lpstr>
      <vt:lpstr>Основные кманды с редактором</vt:lpstr>
      <vt:lpstr>Основные кманды с редактором</vt:lpstr>
      <vt:lpstr>Презентация PowerPoint</vt:lpstr>
      <vt:lpstr>Основные кманды с редактором</vt:lpstr>
      <vt:lpstr>Основные кманды с редактором</vt:lpstr>
      <vt:lpstr>Основные кманды с редактором</vt:lpstr>
      <vt:lpstr>Основные кманды с редактором</vt:lpstr>
      <vt:lpstr>Основные кманды с редактором</vt:lpstr>
      <vt:lpstr>Основные кманды с редактором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№11 - Текстовый редактор emacs</dc:title>
  <dc:creator>Вакутайпа М.</dc:creator>
  <cp:lastModifiedBy>Чали Мутале</cp:lastModifiedBy>
  <cp:revision>1</cp:revision>
  <dcterms:created xsi:type="dcterms:W3CDTF">2025-04-21T17:51:55Z</dcterms:created>
  <dcterms:modified xsi:type="dcterms:W3CDTF">2025-04-21T18:11:43Z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2024-04-19T00:00:00Z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2025-04-21T00:00:00Z</vt:filetime>
  </property>
  <property fmtid="{D5CDD505-2E9C-101B-9397-08002B2CF9AE}" pid="5" name="PTEX.FullBanner">
    <vt:lpwstr>This is LuaHBTeX, Version 1.17.0 (TeX Live 2023)</vt:lpwstr>
  </property>
  <property fmtid="{D5CDD505-2E9C-101B-9397-08002B2CF9AE}" pid="6" name="Producer">
    <vt:lpwstr>LuaTeX-1.17.0</vt:lpwstr>
  </property>
</Properties>
</file>