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5765800" cy="3244850"/>
  <p:notesSz cx="5765800" cy="3244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2852"/>
            <a:ext cx="1973580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8509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/28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8509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/28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8509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/28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8509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/28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8509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/28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2852"/>
            <a:ext cx="1973580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912155"/>
            <a:ext cx="4126229" cy="140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03722" y="2992618"/>
            <a:ext cx="268351" cy="147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8509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 spc="-20"/>
              <a:t>#</a:t>
            </a:fld>
            <a:r>
              <a:rPr dirty="0" spc="-20"/>
              <a:t>/28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1032239009@rudn.ru" TargetMode="External"/><Relationship Id="rId3" Type="http://schemas.openxmlformats.org/officeDocument/2006/relationships/hyperlink" Target="https://wakutaipa.github.io/ru/" TargetMode="Externa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0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09019"/>
            <a:ext cx="3141345" cy="21018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>
                <a:solidFill>
                  <a:srgbClr val="22373A"/>
                </a:solidFill>
              </a:rPr>
              <a:t>Презентация</a:t>
            </a:r>
            <a:r>
              <a:rPr dirty="0" sz="1200" spc="70">
                <a:solidFill>
                  <a:srgbClr val="22373A"/>
                </a:solidFill>
              </a:rPr>
              <a:t> </a:t>
            </a:r>
            <a:r>
              <a:rPr dirty="0" sz="1200">
                <a:solidFill>
                  <a:srgbClr val="22373A"/>
                </a:solidFill>
              </a:rPr>
              <a:t>по</a:t>
            </a:r>
            <a:r>
              <a:rPr dirty="0" sz="1200" spc="75">
                <a:solidFill>
                  <a:srgbClr val="22373A"/>
                </a:solidFill>
              </a:rPr>
              <a:t> </a:t>
            </a:r>
            <a:r>
              <a:rPr dirty="0" sz="1200">
                <a:solidFill>
                  <a:srgbClr val="22373A"/>
                </a:solidFill>
              </a:rPr>
              <a:t>лабораторной</a:t>
            </a:r>
            <a:r>
              <a:rPr dirty="0" sz="1200" spc="75">
                <a:solidFill>
                  <a:srgbClr val="22373A"/>
                </a:solidFill>
              </a:rPr>
              <a:t> </a:t>
            </a:r>
            <a:r>
              <a:rPr dirty="0" sz="1200">
                <a:solidFill>
                  <a:srgbClr val="22373A"/>
                </a:solidFill>
              </a:rPr>
              <a:t>работе</a:t>
            </a:r>
            <a:r>
              <a:rPr dirty="0" sz="1200" spc="70">
                <a:solidFill>
                  <a:srgbClr val="22373A"/>
                </a:solidFill>
              </a:rPr>
              <a:t> </a:t>
            </a:r>
            <a:r>
              <a:rPr dirty="0" sz="1200" spc="-25">
                <a:solidFill>
                  <a:srgbClr val="22373A"/>
                </a:solidFill>
              </a:rPr>
              <a:t>№11</a:t>
            </a:r>
            <a:endParaRPr sz="1200"/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114077"/>
            <a:ext cx="1626235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 spc="-10">
                <a:solidFill>
                  <a:srgbClr val="22373A"/>
                </a:solidFill>
                <a:latin typeface="Microsoft Sans Serif"/>
                <a:cs typeface="Microsoft Sans Serif"/>
              </a:rPr>
              <a:t>Текстовый</a:t>
            </a:r>
            <a:r>
              <a:rPr dirty="0" sz="1000" spc="-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000">
                <a:solidFill>
                  <a:srgbClr val="22373A"/>
                </a:solidFill>
                <a:latin typeface="Microsoft Sans Serif"/>
                <a:cs typeface="Microsoft Sans Serif"/>
              </a:rPr>
              <a:t>редактор</a:t>
            </a:r>
            <a:r>
              <a:rPr dirty="0" sz="1000" spc="-3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Microsoft Sans Serif"/>
                <a:cs typeface="Microsoft Sans Serif"/>
              </a:rPr>
              <a:t>emacs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59994" y="1512944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45046" y="1714761"/>
            <a:ext cx="2345055" cy="670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98930" indent="1905">
              <a:lnSpc>
                <a:spcPct val="155500"/>
              </a:lnSpc>
              <a:spcBef>
                <a:spcPts val="100"/>
              </a:spcBef>
            </a:pPr>
            <a:r>
              <a:rPr dirty="0" sz="850" spc="-20">
                <a:solidFill>
                  <a:srgbClr val="22373A"/>
                </a:solidFill>
                <a:latin typeface="Microsoft Sans Serif"/>
                <a:cs typeface="Microsoft Sans Serif"/>
              </a:rPr>
              <a:t>Вакутайпа</a:t>
            </a:r>
            <a:r>
              <a:rPr dirty="0" sz="850" spc="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25">
                <a:solidFill>
                  <a:srgbClr val="22373A"/>
                </a:solidFill>
                <a:latin typeface="Microsoft Sans Serif"/>
                <a:cs typeface="Microsoft Sans Serif"/>
              </a:rPr>
              <a:t>М.</a:t>
            </a:r>
            <a:r>
              <a:rPr dirty="0" sz="850" spc="5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125">
                <a:solidFill>
                  <a:srgbClr val="22373A"/>
                </a:solidFill>
                <a:latin typeface="Microsoft Sans Serif"/>
                <a:cs typeface="Microsoft Sans Serif"/>
              </a:rPr>
              <a:t>17</a:t>
            </a:r>
            <a:r>
              <a:rPr dirty="0" sz="850" spc="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10">
                <a:solidFill>
                  <a:srgbClr val="22373A"/>
                </a:solidFill>
                <a:latin typeface="Microsoft Sans Serif"/>
                <a:cs typeface="Microsoft Sans Serif"/>
              </a:rPr>
              <a:t>Апреля</a:t>
            </a:r>
            <a:r>
              <a:rPr dirty="0" sz="850" spc="-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65">
                <a:solidFill>
                  <a:srgbClr val="22373A"/>
                </a:solidFill>
                <a:latin typeface="Microsoft Sans Serif"/>
                <a:cs typeface="Microsoft Sans Serif"/>
              </a:rPr>
              <a:t>2024</a:t>
            </a:r>
            <a:endParaRPr sz="8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850">
              <a:latin typeface="Microsoft Sans Serif"/>
              <a:cs typeface="Microsoft Sans Serif"/>
            </a:endParaRPr>
          </a:p>
          <a:p>
            <a:pPr marL="14604">
              <a:lnSpc>
                <a:spcPct val="100000"/>
              </a:lnSpc>
            </a:pPr>
            <a:r>
              <a:rPr dirty="0" sz="650">
                <a:solidFill>
                  <a:srgbClr val="22373A"/>
                </a:solidFill>
                <a:latin typeface="Microsoft Sans Serif"/>
                <a:cs typeface="Microsoft Sans Serif"/>
              </a:rPr>
              <a:t>Российский</a:t>
            </a:r>
            <a:r>
              <a:rPr dirty="0" sz="65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650">
                <a:solidFill>
                  <a:srgbClr val="22373A"/>
                </a:solidFill>
                <a:latin typeface="Microsoft Sans Serif"/>
                <a:cs typeface="Microsoft Sans Serif"/>
              </a:rPr>
              <a:t>университет</a:t>
            </a:r>
            <a:r>
              <a:rPr dirty="0" sz="65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650">
                <a:solidFill>
                  <a:srgbClr val="22373A"/>
                </a:solidFill>
                <a:latin typeface="Microsoft Sans Serif"/>
                <a:cs typeface="Microsoft Sans Serif"/>
              </a:rPr>
              <a:t>дружбы</a:t>
            </a:r>
            <a:r>
              <a:rPr dirty="0" sz="650" spc="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650">
                <a:solidFill>
                  <a:srgbClr val="22373A"/>
                </a:solidFill>
                <a:latin typeface="Microsoft Sans Serif"/>
                <a:cs typeface="Microsoft Sans Serif"/>
              </a:rPr>
              <a:t>народов,</a:t>
            </a:r>
            <a:r>
              <a:rPr dirty="0" sz="65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650">
                <a:solidFill>
                  <a:srgbClr val="22373A"/>
                </a:solidFill>
                <a:latin typeface="Microsoft Sans Serif"/>
                <a:cs typeface="Microsoft Sans Serif"/>
              </a:rPr>
              <a:t>Москва,</a:t>
            </a:r>
            <a:r>
              <a:rPr dirty="0" sz="650" spc="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650" spc="-10">
                <a:solidFill>
                  <a:srgbClr val="22373A"/>
                </a:solidFill>
                <a:latin typeface="Microsoft Sans Serif"/>
                <a:cs typeface="Microsoft Sans Serif"/>
              </a:rPr>
              <a:t>Россия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482056" y="2997946"/>
            <a:ext cx="18986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20">
                <a:solidFill>
                  <a:srgbClr val="22373A"/>
                </a:solidFill>
                <a:latin typeface="Microsoft Sans Serif"/>
                <a:cs typeface="Microsoft Sans Serif"/>
              </a:rPr>
              <a:t>1/28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2631" y="82852"/>
            <a:ext cx="197358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F9F9F9"/>
                </a:solidFill>
                <a:latin typeface="Microsoft Sans Serif"/>
                <a:cs typeface="Microsoft Sans Serif"/>
              </a:rPr>
              <a:t>Основные</a:t>
            </a:r>
            <a:r>
              <a:rPr dirty="0" sz="1000" spc="5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dirty="0" sz="1000">
                <a:solidFill>
                  <a:srgbClr val="F9F9F9"/>
                </a:solidFill>
                <a:latin typeface="Microsoft Sans Serif"/>
                <a:cs typeface="Microsoft Sans Serif"/>
              </a:rPr>
              <a:t>кманды</a:t>
            </a:r>
            <a:r>
              <a:rPr dirty="0" sz="1000" spc="1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dirty="0" sz="100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dirty="0" sz="1000" spc="1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F9F9F9"/>
                </a:solidFill>
                <a:latin typeface="Microsoft Sans Serif"/>
                <a:cs typeface="Microsoft Sans Serif"/>
              </a:rPr>
              <a:t>редактором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58793"/>
              <a:ext cx="1645920" cy="5080"/>
            </a:xfrm>
            <a:custGeom>
              <a:avLst/>
              <a:gdLst/>
              <a:ahLst/>
              <a:cxnLst/>
              <a:rect l="l" t="t" r="r" b="b"/>
              <a:pathLst>
                <a:path w="1645920" h="5079">
                  <a:moveTo>
                    <a:pt x="0" y="5060"/>
                  </a:moveTo>
                  <a:lnTo>
                    <a:pt x="0" y="0"/>
                  </a:lnTo>
                  <a:lnTo>
                    <a:pt x="1645772" y="0"/>
                  </a:lnTo>
                  <a:lnTo>
                    <a:pt x="164577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47294" y="460828"/>
            <a:ext cx="159194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Вырезать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целую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строку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70">
                <a:solidFill>
                  <a:srgbClr val="22373A"/>
                </a:solidFill>
                <a:latin typeface="Microsoft Sans Serif"/>
                <a:cs typeface="Microsoft Sans Serif"/>
              </a:rPr>
              <a:t>(С-</a:t>
            </a:r>
            <a:r>
              <a:rPr dirty="0" sz="900" spc="-25">
                <a:solidFill>
                  <a:srgbClr val="22373A"/>
                </a:solidFill>
                <a:latin typeface="Microsoft Sans Serif"/>
                <a:cs typeface="Microsoft Sans Serif"/>
              </a:rPr>
              <a:t>k):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599" y="726847"/>
            <a:ext cx="3386819" cy="2513150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2631" y="82852"/>
            <a:ext cx="197358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F9F9F9"/>
                </a:solidFill>
                <a:latin typeface="Microsoft Sans Serif"/>
                <a:cs typeface="Microsoft Sans Serif"/>
              </a:rPr>
              <a:t>Основные</a:t>
            </a:r>
            <a:r>
              <a:rPr dirty="0" sz="1000" spc="5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dirty="0" sz="1000">
                <a:solidFill>
                  <a:srgbClr val="F9F9F9"/>
                </a:solidFill>
                <a:latin typeface="Microsoft Sans Serif"/>
                <a:cs typeface="Microsoft Sans Serif"/>
              </a:rPr>
              <a:t>кманды</a:t>
            </a:r>
            <a:r>
              <a:rPr dirty="0" sz="1000" spc="1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dirty="0" sz="100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dirty="0" sz="1000" spc="1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F9F9F9"/>
                </a:solidFill>
                <a:latin typeface="Microsoft Sans Serif"/>
                <a:cs typeface="Microsoft Sans Serif"/>
              </a:rPr>
              <a:t>редактором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58793"/>
              <a:ext cx="1851660" cy="5080"/>
            </a:xfrm>
            <a:custGeom>
              <a:avLst/>
              <a:gdLst/>
              <a:ahLst/>
              <a:cxnLst/>
              <a:rect l="l" t="t" r="r" b="b"/>
              <a:pathLst>
                <a:path w="1851660" h="5079">
                  <a:moveTo>
                    <a:pt x="0" y="5060"/>
                  </a:moveTo>
                  <a:lnTo>
                    <a:pt x="0" y="0"/>
                  </a:lnTo>
                  <a:lnTo>
                    <a:pt x="1851439" y="0"/>
                  </a:lnTo>
                  <a:lnTo>
                    <a:pt x="185143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47294" y="460828"/>
            <a:ext cx="281051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5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помощью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80">
                <a:solidFill>
                  <a:srgbClr val="22373A"/>
                </a:solidFill>
                <a:latin typeface="Microsoft Sans Serif"/>
                <a:cs typeface="Microsoft Sans Serif"/>
              </a:rPr>
              <a:t>C-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y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вставила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эту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строку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конец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файла: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388" y="726842"/>
            <a:ext cx="3345221" cy="2513156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dirty="0" spc="5"/>
              <a:t> </a:t>
            </a:r>
            <a:r>
              <a:rPr dirty="0"/>
              <a:t>кманды</a:t>
            </a:r>
            <a:r>
              <a:rPr dirty="0" spc="10"/>
              <a:t> </a:t>
            </a:r>
            <a:r>
              <a:rPr dirty="0"/>
              <a:t>с</a:t>
            </a:r>
            <a:r>
              <a:rPr dirty="0" spc="10"/>
              <a:t> </a:t>
            </a:r>
            <a:r>
              <a:rPr dirty="0" spc="-10"/>
              <a:t>редактором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2057400" cy="5080"/>
            </a:xfrm>
            <a:custGeom>
              <a:avLst/>
              <a:gdLst/>
              <a:ahLst/>
              <a:cxnLst/>
              <a:rect l="l" t="t" r="r" b="b"/>
              <a:pathLst>
                <a:path w="2057400" h="5079">
                  <a:moveTo>
                    <a:pt x="0" y="5060"/>
                  </a:moveTo>
                  <a:lnTo>
                    <a:pt x="0" y="0"/>
                  </a:lnTo>
                  <a:lnTo>
                    <a:pt x="2057194" y="0"/>
                  </a:lnTo>
                  <a:lnTo>
                    <a:pt x="20571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460828"/>
            <a:ext cx="1939289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Выделила область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текста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70">
                <a:solidFill>
                  <a:srgbClr val="22373A"/>
                </a:solidFill>
                <a:latin typeface="Microsoft Sans Serif"/>
                <a:cs typeface="Microsoft Sans Serif"/>
              </a:rPr>
              <a:t>(C-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space):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834" y="726837"/>
            <a:ext cx="3528364" cy="223169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242439" y="3124862"/>
            <a:ext cx="127571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dirty="0" sz="8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70">
                <a:solidFill>
                  <a:srgbClr val="22373A"/>
                </a:solidFill>
                <a:latin typeface="Microsoft Sans Serif"/>
                <a:cs typeface="Microsoft Sans Serif"/>
              </a:rPr>
              <a:t>7:</a:t>
            </a:r>
            <a:r>
              <a:rPr dirty="0" sz="800" spc="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10">
                <a:solidFill>
                  <a:srgbClr val="22373A"/>
                </a:solidFill>
                <a:latin typeface="Microsoft Sans Serif"/>
                <a:cs typeface="Microsoft Sans Serif"/>
              </a:rPr>
              <a:t>Выделенный</a:t>
            </a:r>
            <a:r>
              <a:rPr dirty="0" sz="850" spc="-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20">
                <a:solidFill>
                  <a:srgbClr val="22373A"/>
                </a:solidFill>
                <a:latin typeface="Microsoft Sans Serif"/>
                <a:cs typeface="Microsoft Sans Serif"/>
              </a:rPr>
              <a:t>текст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34787" y="2997946"/>
            <a:ext cx="236854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solidFill>
                  <a:srgbClr val="22373A"/>
                </a:solidFill>
                <a:latin typeface="Microsoft Sans Serif"/>
                <a:cs typeface="Microsoft Sans Serif"/>
              </a:rPr>
              <a:t>10/28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dirty="0" spc="5"/>
              <a:t> </a:t>
            </a:r>
            <a:r>
              <a:rPr dirty="0"/>
              <a:t>кманды</a:t>
            </a:r>
            <a:r>
              <a:rPr dirty="0" spc="10"/>
              <a:t> </a:t>
            </a:r>
            <a:r>
              <a:rPr dirty="0"/>
              <a:t>с</a:t>
            </a:r>
            <a:r>
              <a:rPr dirty="0" spc="10"/>
              <a:t> </a:t>
            </a:r>
            <a:r>
              <a:rPr dirty="0" spc="-10"/>
              <a:t>редактором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2263140" cy="5080"/>
            </a:xfrm>
            <a:custGeom>
              <a:avLst/>
              <a:gdLst/>
              <a:ahLst/>
              <a:cxnLst/>
              <a:rect l="l" t="t" r="r" b="b"/>
              <a:pathLst>
                <a:path w="2263140" h="5079">
                  <a:moveTo>
                    <a:pt x="0" y="5060"/>
                  </a:moveTo>
                  <a:lnTo>
                    <a:pt x="0" y="0"/>
                  </a:lnTo>
                  <a:lnTo>
                    <a:pt x="2262861" y="0"/>
                  </a:lnTo>
                  <a:lnTo>
                    <a:pt x="226286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582773"/>
            <a:ext cx="410019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Скопировала</a:t>
            </a:r>
            <a:r>
              <a:rPr dirty="0" sz="900" spc="3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область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буфер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обмена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(M-w)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вставила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ее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конец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файла: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847" y="848804"/>
            <a:ext cx="3528295" cy="1508061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113216" y="2523200"/>
            <a:ext cx="1534160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Рис. 8: </a:t>
            </a:r>
            <a:r>
              <a:rPr dirty="0" sz="850">
                <a:solidFill>
                  <a:srgbClr val="22373A"/>
                </a:solidFill>
                <a:latin typeface="Microsoft Sans Serif"/>
                <a:cs typeface="Microsoft Sans Serif"/>
              </a:rPr>
              <a:t>копирование</a:t>
            </a:r>
            <a:r>
              <a:rPr dirty="0" sz="850" spc="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dirty="0" sz="850" spc="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10">
                <a:solidFill>
                  <a:srgbClr val="22373A"/>
                </a:solidFill>
                <a:latin typeface="Microsoft Sans Serif"/>
                <a:cs typeface="Microsoft Sans Serif"/>
              </a:rPr>
              <a:t>вставка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165"/>
              </a:spcBef>
            </a:pPr>
            <a:r>
              <a:rPr dirty="0" spc="-10"/>
              <a:t>11</a:t>
            </a:r>
            <a:r>
              <a:rPr dirty="0" spc="-10"/>
              <a:t>/28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2631" y="82852"/>
            <a:ext cx="197358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F9F9F9"/>
                </a:solidFill>
                <a:latin typeface="Microsoft Sans Serif"/>
                <a:cs typeface="Microsoft Sans Serif"/>
              </a:rPr>
              <a:t>Основные</a:t>
            </a:r>
            <a:r>
              <a:rPr dirty="0" sz="1000" spc="5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dirty="0" sz="1000">
                <a:solidFill>
                  <a:srgbClr val="F9F9F9"/>
                </a:solidFill>
                <a:latin typeface="Microsoft Sans Serif"/>
                <a:cs typeface="Microsoft Sans Serif"/>
              </a:rPr>
              <a:t>кманды</a:t>
            </a:r>
            <a:r>
              <a:rPr dirty="0" sz="1000" spc="1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dirty="0" sz="100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dirty="0" sz="1000" spc="1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F9F9F9"/>
                </a:solidFill>
                <a:latin typeface="Microsoft Sans Serif"/>
                <a:cs typeface="Microsoft Sans Serif"/>
              </a:rPr>
              <a:t>редактором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7294" y="460828"/>
            <a:ext cx="3175635" cy="1670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>
                <a:solidFill>
                  <a:srgbClr val="22373A"/>
                </a:solidFill>
              </a:rPr>
              <a:t>Выделила</a:t>
            </a:r>
            <a:r>
              <a:rPr dirty="0" sz="900" spc="10">
                <a:solidFill>
                  <a:srgbClr val="22373A"/>
                </a:solidFill>
              </a:rPr>
              <a:t> </a:t>
            </a:r>
            <a:r>
              <a:rPr dirty="0" sz="900">
                <a:solidFill>
                  <a:srgbClr val="22373A"/>
                </a:solidFill>
              </a:rPr>
              <a:t>эту</a:t>
            </a:r>
            <a:r>
              <a:rPr dirty="0" sz="900" spc="10">
                <a:solidFill>
                  <a:srgbClr val="22373A"/>
                </a:solidFill>
              </a:rPr>
              <a:t> </a:t>
            </a:r>
            <a:r>
              <a:rPr dirty="0" sz="900">
                <a:solidFill>
                  <a:srgbClr val="22373A"/>
                </a:solidFill>
              </a:rPr>
              <a:t>же</a:t>
            </a:r>
            <a:r>
              <a:rPr dirty="0" sz="900" spc="10">
                <a:solidFill>
                  <a:srgbClr val="22373A"/>
                </a:solidFill>
              </a:rPr>
              <a:t> </a:t>
            </a:r>
            <a:r>
              <a:rPr dirty="0" sz="900">
                <a:solidFill>
                  <a:srgbClr val="22373A"/>
                </a:solidFill>
              </a:rPr>
              <a:t>область</a:t>
            </a:r>
            <a:r>
              <a:rPr dirty="0" sz="900" spc="10">
                <a:solidFill>
                  <a:srgbClr val="22373A"/>
                </a:solidFill>
              </a:rPr>
              <a:t> </a:t>
            </a:r>
            <a:r>
              <a:rPr dirty="0" sz="900">
                <a:solidFill>
                  <a:srgbClr val="22373A"/>
                </a:solidFill>
              </a:rPr>
              <a:t>и</a:t>
            </a:r>
            <a:r>
              <a:rPr dirty="0" sz="900" spc="10">
                <a:solidFill>
                  <a:srgbClr val="22373A"/>
                </a:solidFill>
              </a:rPr>
              <a:t> </a:t>
            </a:r>
            <a:r>
              <a:rPr dirty="0" sz="900">
                <a:solidFill>
                  <a:srgbClr val="22373A"/>
                </a:solidFill>
              </a:rPr>
              <a:t>на</a:t>
            </a:r>
            <a:r>
              <a:rPr dirty="0" sz="900" spc="10">
                <a:solidFill>
                  <a:srgbClr val="22373A"/>
                </a:solidFill>
              </a:rPr>
              <a:t> </a:t>
            </a:r>
            <a:r>
              <a:rPr dirty="0" sz="900">
                <a:solidFill>
                  <a:srgbClr val="22373A"/>
                </a:solidFill>
              </a:rPr>
              <a:t>этот</a:t>
            </a:r>
            <a:r>
              <a:rPr dirty="0" sz="900" spc="15">
                <a:solidFill>
                  <a:srgbClr val="22373A"/>
                </a:solidFill>
              </a:rPr>
              <a:t> </a:t>
            </a:r>
            <a:r>
              <a:rPr dirty="0" sz="900">
                <a:solidFill>
                  <a:srgbClr val="22373A"/>
                </a:solidFill>
              </a:rPr>
              <a:t>раз</a:t>
            </a:r>
            <a:r>
              <a:rPr dirty="0" sz="900" spc="10">
                <a:solidFill>
                  <a:srgbClr val="22373A"/>
                </a:solidFill>
              </a:rPr>
              <a:t> </a:t>
            </a:r>
            <a:r>
              <a:rPr dirty="0" sz="900">
                <a:solidFill>
                  <a:srgbClr val="22373A"/>
                </a:solidFill>
              </a:rPr>
              <a:t>вырезала</a:t>
            </a:r>
            <a:r>
              <a:rPr dirty="0" sz="900" spc="10">
                <a:solidFill>
                  <a:srgbClr val="22373A"/>
                </a:solidFill>
              </a:rPr>
              <a:t> </a:t>
            </a:r>
            <a:r>
              <a:rPr dirty="0" sz="900">
                <a:solidFill>
                  <a:srgbClr val="22373A"/>
                </a:solidFill>
              </a:rPr>
              <a:t>её</a:t>
            </a:r>
            <a:r>
              <a:rPr dirty="0" sz="900" spc="10">
                <a:solidFill>
                  <a:srgbClr val="22373A"/>
                </a:solidFill>
              </a:rPr>
              <a:t> </a:t>
            </a:r>
            <a:r>
              <a:rPr dirty="0" sz="900" spc="-75">
                <a:solidFill>
                  <a:srgbClr val="22373A"/>
                </a:solidFill>
              </a:rPr>
              <a:t>(C-</a:t>
            </a:r>
            <a:r>
              <a:rPr dirty="0" sz="900" spc="-25">
                <a:solidFill>
                  <a:srgbClr val="22373A"/>
                </a:solidFill>
              </a:rPr>
              <a:t>w):</a:t>
            </a:r>
            <a:endParaRPr sz="900"/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745" y="726843"/>
            <a:ext cx="3528517" cy="2411898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165"/>
              </a:spcBef>
            </a:pPr>
            <a:r>
              <a:rPr dirty="0" spc="-10"/>
              <a:t>12</a:t>
            </a:r>
            <a:r>
              <a:rPr dirty="0" spc="-10"/>
              <a:t>/28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dirty="0" spc="5"/>
              <a:t> </a:t>
            </a:r>
            <a:r>
              <a:rPr dirty="0"/>
              <a:t>кманды</a:t>
            </a:r>
            <a:r>
              <a:rPr dirty="0" spc="10"/>
              <a:t> </a:t>
            </a:r>
            <a:r>
              <a:rPr dirty="0"/>
              <a:t>с</a:t>
            </a:r>
            <a:r>
              <a:rPr dirty="0" spc="10"/>
              <a:t> </a:t>
            </a:r>
            <a:r>
              <a:rPr dirty="0" spc="-10"/>
              <a:t>редактором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2674620" cy="5080"/>
            </a:xfrm>
            <a:custGeom>
              <a:avLst/>
              <a:gdLst/>
              <a:ahLst/>
              <a:cxnLst/>
              <a:rect l="l" t="t" r="r" b="b"/>
              <a:pathLst>
                <a:path w="2674620" h="5079">
                  <a:moveTo>
                    <a:pt x="0" y="5060"/>
                  </a:moveTo>
                  <a:lnTo>
                    <a:pt x="0" y="0"/>
                  </a:lnTo>
                  <a:lnTo>
                    <a:pt x="2674282" y="0"/>
                  </a:lnTo>
                  <a:lnTo>
                    <a:pt x="267428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496274"/>
            <a:ext cx="256032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5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помощью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5">
                <a:solidFill>
                  <a:srgbClr val="22373A"/>
                </a:solidFill>
                <a:latin typeface="Microsoft Sans Serif"/>
                <a:cs typeface="Microsoft Sans Serif"/>
              </a:rPr>
              <a:t>C-</a:t>
            </a:r>
            <a:r>
              <a:rPr dirty="0" sz="900" spc="229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отменила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последнее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действие: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809" y="755247"/>
            <a:ext cx="3528392" cy="169455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253729" y="2616138"/>
            <a:ext cx="125285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dirty="0" sz="800" spc="-3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30">
                <a:solidFill>
                  <a:srgbClr val="22373A"/>
                </a:solidFill>
                <a:latin typeface="Microsoft Sans Serif"/>
                <a:cs typeface="Microsoft Sans Serif"/>
              </a:rPr>
              <a:t>10: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20">
                <a:solidFill>
                  <a:srgbClr val="22373A"/>
                </a:solidFill>
                <a:latin typeface="Microsoft Sans Serif"/>
                <a:cs typeface="Microsoft Sans Serif"/>
              </a:rPr>
              <a:t>отмена</a:t>
            </a:r>
            <a:r>
              <a:rPr dirty="0" sz="85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10">
                <a:solidFill>
                  <a:srgbClr val="22373A"/>
                </a:solidFill>
                <a:latin typeface="Microsoft Sans Serif"/>
                <a:cs typeface="Microsoft Sans Serif"/>
              </a:rPr>
              <a:t>действие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165"/>
              </a:spcBef>
            </a:pPr>
            <a:r>
              <a:rPr dirty="0" spc="-10"/>
              <a:t>13</a:t>
            </a:r>
            <a:r>
              <a:rPr dirty="0" spc="-10"/>
              <a:t>/28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dirty="0" spc="5"/>
              <a:t> </a:t>
            </a:r>
            <a:r>
              <a:rPr dirty="0"/>
              <a:t>кманды</a:t>
            </a:r>
            <a:r>
              <a:rPr dirty="0" spc="10"/>
              <a:t> </a:t>
            </a:r>
            <a:r>
              <a:rPr dirty="0"/>
              <a:t>с</a:t>
            </a:r>
            <a:r>
              <a:rPr dirty="0" spc="10"/>
              <a:t> </a:t>
            </a:r>
            <a:r>
              <a:rPr dirty="0" spc="-10"/>
              <a:t>редактором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58793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47294" y="404091"/>
            <a:ext cx="4904740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dirty="0" sz="900" spc="-15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помощью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80">
                <a:solidFill>
                  <a:srgbClr val="22373A"/>
                </a:solidFill>
                <a:latin typeface="Microsoft Sans Serif"/>
                <a:cs typeface="Microsoft Sans Serif"/>
              </a:rPr>
              <a:t>C-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можно</a:t>
            </a:r>
            <a:r>
              <a:rPr dirty="0" sz="900" spc="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переместить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курсор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dirty="0" sz="900" spc="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начало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строки.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помощью</a:t>
            </a:r>
            <a:r>
              <a:rPr dirty="0" sz="900" spc="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95">
                <a:solidFill>
                  <a:srgbClr val="22373A"/>
                </a:solidFill>
                <a:latin typeface="Microsoft Sans Serif"/>
                <a:cs typeface="Microsoft Sans Serif"/>
              </a:rPr>
              <a:t>C-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переместила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курсор</a:t>
            </a:r>
            <a:r>
              <a:rPr dirty="0" sz="9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dirty="0" sz="9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конец</a:t>
            </a:r>
            <a:r>
              <a:rPr dirty="0" sz="9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строки: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682" y="924740"/>
            <a:ext cx="3528625" cy="2315257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165"/>
              </a:spcBef>
            </a:pPr>
            <a:r>
              <a:rPr dirty="0" spc="-10"/>
              <a:t>14</a:t>
            </a:r>
            <a:r>
              <a:rPr dirty="0" spc="-10"/>
              <a:t>/28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dirty="0" spc="5"/>
              <a:t> </a:t>
            </a:r>
            <a:r>
              <a:rPr dirty="0"/>
              <a:t>кманды</a:t>
            </a:r>
            <a:r>
              <a:rPr dirty="0" spc="10"/>
              <a:t> </a:t>
            </a:r>
            <a:r>
              <a:rPr dirty="0"/>
              <a:t>с</a:t>
            </a:r>
            <a:r>
              <a:rPr dirty="0" spc="10"/>
              <a:t> </a:t>
            </a:r>
            <a:r>
              <a:rPr dirty="0" spc="-10"/>
              <a:t>редактором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3086100" cy="5080"/>
            </a:xfrm>
            <a:custGeom>
              <a:avLst/>
              <a:gdLst/>
              <a:ahLst/>
              <a:cxnLst/>
              <a:rect l="l" t="t" r="r" b="b"/>
              <a:pathLst>
                <a:path w="3086100" h="5079">
                  <a:moveTo>
                    <a:pt x="0" y="5060"/>
                  </a:moveTo>
                  <a:lnTo>
                    <a:pt x="0" y="0"/>
                  </a:lnTo>
                  <a:lnTo>
                    <a:pt x="3085791" y="0"/>
                  </a:lnTo>
                  <a:lnTo>
                    <a:pt x="308579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1124657"/>
            <a:ext cx="467741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Переместила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курсор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начало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конец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буфера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помощью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0">
                <a:solidFill>
                  <a:srgbClr val="22373A"/>
                </a:solidFill>
                <a:latin typeface="Microsoft Sans Serif"/>
                <a:cs typeface="Microsoft Sans Serif"/>
              </a:rPr>
              <a:t>M-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&lt;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0">
                <a:solidFill>
                  <a:srgbClr val="22373A"/>
                </a:solidFill>
                <a:latin typeface="Microsoft Sans Serif"/>
                <a:cs typeface="Microsoft Sans Serif"/>
              </a:rPr>
              <a:t>M-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&gt;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соответственно: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834" y="1390675"/>
            <a:ext cx="3528337" cy="42429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895208" y="1981316"/>
            <a:ext cx="1969770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45">
                <a:solidFill>
                  <a:srgbClr val="22373A"/>
                </a:solidFill>
                <a:latin typeface="Microsoft Sans Serif"/>
                <a:cs typeface="Microsoft Sans Serif"/>
              </a:rPr>
              <a:t>12: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25">
                <a:solidFill>
                  <a:srgbClr val="22373A"/>
                </a:solidFill>
                <a:latin typeface="Microsoft Sans Serif"/>
                <a:cs typeface="Microsoft Sans Serif"/>
              </a:rPr>
              <a:t>Перемешение</a:t>
            </a:r>
            <a:r>
              <a:rPr dirty="0" sz="850" spc="-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>
                <a:solidFill>
                  <a:srgbClr val="22373A"/>
                </a:solidFill>
                <a:latin typeface="Microsoft Sans Serif"/>
                <a:cs typeface="Microsoft Sans Serif"/>
              </a:rPr>
              <a:t>курсор</a:t>
            </a:r>
            <a:r>
              <a:rPr dirty="0" sz="85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>
                <a:solidFill>
                  <a:srgbClr val="22373A"/>
                </a:solidFill>
                <a:latin typeface="Microsoft Sans Serif"/>
                <a:cs typeface="Microsoft Sans Serif"/>
              </a:rPr>
              <a:t>в </a:t>
            </a:r>
            <a:r>
              <a:rPr dirty="0" sz="850" spc="-10">
                <a:solidFill>
                  <a:srgbClr val="22373A"/>
                </a:solidFill>
                <a:latin typeface="Microsoft Sans Serif"/>
                <a:cs typeface="Microsoft Sans Serif"/>
              </a:rPr>
              <a:t>буфере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165"/>
              </a:spcBef>
            </a:pPr>
            <a:r>
              <a:rPr dirty="0" spc="-10"/>
              <a:t>15</a:t>
            </a:r>
            <a:r>
              <a:rPr dirty="0" spc="-10"/>
              <a:t>/28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dirty="0" spc="5"/>
              <a:t> </a:t>
            </a:r>
            <a:r>
              <a:rPr dirty="0"/>
              <a:t>кманды</a:t>
            </a:r>
            <a:r>
              <a:rPr dirty="0" spc="10"/>
              <a:t> </a:t>
            </a:r>
            <a:r>
              <a:rPr dirty="0"/>
              <a:t>с</a:t>
            </a:r>
            <a:r>
              <a:rPr dirty="0" spc="10"/>
              <a:t> </a:t>
            </a:r>
            <a:r>
              <a:rPr dirty="0" spc="-10"/>
              <a:t>редактором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3291840" cy="5080"/>
            </a:xfrm>
            <a:custGeom>
              <a:avLst/>
              <a:gdLst/>
              <a:ahLst/>
              <a:cxnLst/>
              <a:rect l="l" t="t" r="r" b="b"/>
              <a:pathLst>
                <a:path w="3291840" h="5079">
                  <a:moveTo>
                    <a:pt x="0" y="5060"/>
                  </a:moveTo>
                  <a:lnTo>
                    <a:pt x="0" y="0"/>
                  </a:lnTo>
                  <a:lnTo>
                    <a:pt x="3291458" y="0"/>
                  </a:lnTo>
                  <a:lnTo>
                    <a:pt x="329145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630500"/>
            <a:ext cx="3605529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Выводила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список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активных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буферов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на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экран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помощью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90">
                <a:solidFill>
                  <a:srgbClr val="22373A"/>
                </a:solidFill>
                <a:latin typeface="Microsoft Sans Serif"/>
                <a:cs typeface="Microsoft Sans Serif"/>
              </a:rPr>
              <a:t>C-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x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5">
                <a:solidFill>
                  <a:srgbClr val="22373A"/>
                </a:solidFill>
                <a:latin typeface="Microsoft Sans Serif"/>
                <a:cs typeface="Microsoft Sans Serif"/>
              </a:rPr>
              <a:t>C-</a:t>
            </a:r>
            <a:r>
              <a:rPr dirty="0" sz="900" spc="-25">
                <a:solidFill>
                  <a:srgbClr val="22373A"/>
                </a:solidFill>
                <a:latin typeface="Microsoft Sans Serif"/>
                <a:cs typeface="Microsoft Sans Serif"/>
              </a:rPr>
              <a:t>b: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974" y="896519"/>
            <a:ext cx="3528072" cy="141260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225078" y="2475460"/>
            <a:ext cx="131000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dirty="0" sz="800" spc="-45">
                <a:solidFill>
                  <a:srgbClr val="22373A"/>
                </a:solidFill>
                <a:latin typeface="Microsoft Sans Serif"/>
                <a:cs typeface="Microsoft Sans Serif"/>
              </a:rPr>
              <a:t> 13:</a:t>
            </a:r>
            <a:r>
              <a:rPr dirty="0" sz="80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10">
                <a:solidFill>
                  <a:srgbClr val="22373A"/>
                </a:solidFill>
                <a:latin typeface="Microsoft Sans Serif"/>
                <a:cs typeface="Microsoft Sans Serif"/>
              </a:rPr>
              <a:t>Активные</a:t>
            </a:r>
            <a:r>
              <a:rPr dirty="0" sz="85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10">
                <a:solidFill>
                  <a:srgbClr val="22373A"/>
                </a:solidFill>
                <a:latin typeface="Microsoft Sans Serif"/>
                <a:cs typeface="Microsoft Sans Serif"/>
              </a:rPr>
              <a:t>буферы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165"/>
              </a:spcBef>
            </a:pPr>
            <a:r>
              <a:rPr dirty="0" spc="-10"/>
              <a:t>16</a:t>
            </a:r>
            <a:r>
              <a:rPr dirty="0" spc="-10"/>
              <a:t>/28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dirty="0" spc="5"/>
              <a:t> </a:t>
            </a:r>
            <a:r>
              <a:rPr dirty="0"/>
              <a:t>кманды</a:t>
            </a:r>
            <a:r>
              <a:rPr dirty="0" spc="10"/>
              <a:t> </a:t>
            </a:r>
            <a:r>
              <a:rPr dirty="0"/>
              <a:t>с</a:t>
            </a:r>
            <a:r>
              <a:rPr dirty="0" spc="10"/>
              <a:t> </a:t>
            </a:r>
            <a:r>
              <a:rPr dirty="0" spc="-10"/>
              <a:t>редактором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58793"/>
              <a:ext cx="3497579" cy="5080"/>
            </a:xfrm>
            <a:custGeom>
              <a:avLst/>
              <a:gdLst/>
              <a:ahLst/>
              <a:cxnLst/>
              <a:rect l="l" t="t" r="r" b="b"/>
              <a:pathLst>
                <a:path w="3497579" h="5079">
                  <a:moveTo>
                    <a:pt x="0" y="5060"/>
                  </a:moveTo>
                  <a:lnTo>
                    <a:pt x="0" y="0"/>
                  </a:lnTo>
                  <a:lnTo>
                    <a:pt x="3497212" y="0"/>
                  </a:lnTo>
                  <a:lnTo>
                    <a:pt x="349721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47294" y="404091"/>
            <a:ext cx="493966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dirty="0" sz="900" spc="-15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помощью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90">
                <a:solidFill>
                  <a:srgbClr val="22373A"/>
                </a:solidFill>
                <a:latin typeface="Microsoft Sans Serif"/>
                <a:cs typeface="Microsoft Sans Serif"/>
              </a:rPr>
              <a:t>C-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x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o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переместилась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во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вновь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открытое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окно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со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списком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открытых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буферов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 переключилась</a:t>
            </a:r>
            <a:r>
              <a:rPr dirty="0" sz="900" spc="9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на</a:t>
            </a:r>
            <a:r>
              <a:rPr dirty="0" sz="9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другой</a:t>
            </a:r>
            <a:r>
              <a:rPr dirty="0" sz="9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буфер: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154" y="924742"/>
            <a:ext cx="3333678" cy="2315255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165"/>
              </a:spcBef>
            </a:pPr>
            <a:r>
              <a:rPr dirty="0" spc="-10"/>
              <a:t>17</a:t>
            </a:r>
            <a:r>
              <a:rPr dirty="0" spc="-10"/>
              <a:t>/28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73491" y="1321909"/>
            <a:ext cx="974725" cy="210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Информация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586191" y="1664061"/>
            <a:ext cx="2588260" cy="5080"/>
            <a:chOff x="1586191" y="1664061"/>
            <a:chExt cx="258826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1586191" y="1664061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86191" y="1664061"/>
              <a:ext cx="92710" cy="5080"/>
            </a:xfrm>
            <a:custGeom>
              <a:avLst/>
              <a:gdLst/>
              <a:ahLst/>
              <a:cxnLst/>
              <a:rect l="l" t="t" r="r" b="b"/>
              <a:pathLst>
                <a:path w="92710" h="5080">
                  <a:moveTo>
                    <a:pt x="0" y="5060"/>
                  </a:moveTo>
                  <a:lnTo>
                    <a:pt x="0" y="0"/>
                  </a:lnTo>
                  <a:lnTo>
                    <a:pt x="92432" y="0"/>
                  </a:lnTo>
                  <a:lnTo>
                    <a:pt x="9243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dirty="0" spc="5"/>
              <a:t> </a:t>
            </a:r>
            <a:r>
              <a:rPr dirty="0"/>
              <a:t>кманды</a:t>
            </a:r>
            <a:r>
              <a:rPr dirty="0" spc="10"/>
              <a:t> </a:t>
            </a:r>
            <a:r>
              <a:rPr dirty="0"/>
              <a:t>с</a:t>
            </a:r>
            <a:r>
              <a:rPr dirty="0" spc="10"/>
              <a:t> </a:t>
            </a:r>
            <a:r>
              <a:rPr dirty="0" spc="-10"/>
              <a:t>редактором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3703320" cy="5080"/>
            </a:xfrm>
            <a:custGeom>
              <a:avLst/>
              <a:gdLst/>
              <a:ahLst/>
              <a:cxnLst/>
              <a:rect l="l" t="t" r="r" b="b"/>
              <a:pathLst>
                <a:path w="3703320" h="5079">
                  <a:moveTo>
                    <a:pt x="0" y="5060"/>
                  </a:moveTo>
                  <a:lnTo>
                    <a:pt x="0" y="0"/>
                  </a:lnTo>
                  <a:lnTo>
                    <a:pt x="3702879" y="0"/>
                  </a:lnTo>
                  <a:lnTo>
                    <a:pt x="37028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1022447"/>
            <a:ext cx="343789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5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помощью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90">
                <a:solidFill>
                  <a:srgbClr val="22373A"/>
                </a:solidFill>
                <a:latin typeface="Microsoft Sans Serif"/>
                <a:cs typeface="Microsoft Sans Serif"/>
              </a:rPr>
              <a:t>C-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x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0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закрыла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окно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со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списком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открытых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буферов: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872" y="1288469"/>
            <a:ext cx="3528242" cy="62872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304948" y="2083526"/>
            <a:ext cx="1150620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45">
                <a:solidFill>
                  <a:srgbClr val="22373A"/>
                </a:solidFill>
                <a:latin typeface="Microsoft Sans Serif"/>
                <a:cs typeface="Microsoft Sans Serif"/>
              </a:rPr>
              <a:t>15: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20">
                <a:solidFill>
                  <a:srgbClr val="22373A"/>
                </a:solidFill>
                <a:latin typeface="Microsoft Sans Serif"/>
                <a:cs typeface="Microsoft Sans Serif"/>
              </a:rPr>
              <a:t>Закрытие</a:t>
            </a:r>
            <a:r>
              <a:rPr dirty="0" sz="850" spc="-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20">
                <a:solidFill>
                  <a:srgbClr val="22373A"/>
                </a:solidFill>
                <a:latin typeface="Microsoft Sans Serif"/>
                <a:cs typeface="Microsoft Sans Serif"/>
              </a:rPr>
              <a:t>окно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165"/>
              </a:spcBef>
            </a:pPr>
            <a:r>
              <a:rPr dirty="0" spc="-10"/>
              <a:t>18</a:t>
            </a:r>
            <a:r>
              <a:rPr dirty="0" spc="-10"/>
              <a:t>/28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dirty="0" spc="5"/>
              <a:t> </a:t>
            </a:r>
            <a:r>
              <a:rPr dirty="0"/>
              <a:t>кманды</a:t>
            </a:r>
            <a:r>
              <a:rPr dirty="0" spc="10"/>
              <a:t> </a:t>
            </a:r>
            <a:r>
              <a:rPr dirty="0"/>
              <a:t>с</a:t>
            </a:r>
            <a:r>
              <a:rPr dirty="0" spc="10"/>
              <a:t> </a:t>
            </a:r>
            <a:r>
              <a:rPr dirty="0" spc="-10"/>
              <a:t>редактором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3909060" cy="5080"/>
            </a:xfrm>
            <a:custGeom>
              <a:avLst/>
              <a:gdLst/>
              <a:ahLst/>
              <a:cxnLst/>
              <a:rect l="l" t="t" r="r" b="b"/>
              <a:pathLst>
                <a:path w="3909060" h="5079">
                  <a:moveTo>
                    <a:pt x="0" y="5060"/>
                  </a:moveTo>
                  <a:lnTo>
                    <a:pt x="0" y="0"/>
                  </a:lnTo>
                  <a:lnTo>
                    <a:pt x="3908634" y="0"/>
                  </a:lnTo>
                  <a:lnTo>
                    <a:pt x="390863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1108592"/>
            <a:ext cx="355536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Без</a:t>
            </a:r>
            <a:r>
              <a:rPr dirty="0" sz="900" spc="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вывода</a:t>
            </a:r>
            <a:r>
              <a:rPr dirty="0" sz="900" spc="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списка</a:t>
            </a:r>
            <a:r>
              <a:rPr dirty="0" sz="900" spc="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буферов,</a:t>
            </a:r>
            <a:r>
              <a:rPr dirty="0" sz="900" spc="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dirty="0" sz="900" spc="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переключилась</a:t>
            </a:r>
            <a:r>
              <a:rPr dirty="0" sz="900" spc="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между</a:t>
            </a:r>
            <a:r>
              <a:rPr dirty="0" sz="900" spc="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буферами: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923" y="1374622"/>
            <a:ext cx="3528139" cy="45641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862569" y="1997369"/>
            <a:ext cx="203517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dirty="0" sz="800" spc="-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40">
                <a:solidFill>
                  <a:srgbClr val="22373A"/>
                </a:solidFill>
                <a:latin typeface="Microsoft Sans Serif"/>
                <a:cs typeface="Microsoft Sans Serif"/>
              </a:rPr>
              <a:t>16: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10">
                <a:solidFill>
                  <a:srgbClr val="22373A"/>
                </a:solidFill>
                <a:latin typeface="Microsoft Sans Serif"/>
                <a:cs typeface="Microsoft Sans Serif"/>
              </a:rPr>
              <a:t>Переключение </a:t>
            </a:r>
            <a:r>
              <a:rPr dirty="0" sz="850" spc="-30">
                <a:solidFill>
                  <a:srgbClr val="22373A"/>
                </a:solidFill>
                <a:latin typeface="Microsoft Sans Serif"/>
                <a:cs typeface="Microsoft Sans Serif"/>
              </a:rPr>
              <a:t>между</a:t>
            </a:r>
            <a:r>
              <a:rPr dirty="0" sz="850" spc="-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10">
                <a:solidFill>
                  <a:srgbClr val="22373A"/>
                </a:solidFill>
                <a:latin typeface="Microsoft Sans Serif"/>
                <a:cs typeface="Microsoft Sans Serif"/>
              </a:rPr>
              <a:t>буферами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165"/>
              </a:spcBef>
            </a:pPr>
            <a:r>
              <a:rPr dirty="0" spc="-10"/>
              <a:t>19</a:t>
            </a:r>
            <a:r>
              <a:rPr dirty="0" spc="-10"/>
              <a:t>/28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2631" y="82852"/>
            <a:ext cx="197358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F9F9F9"/>
                </a:solidFill>
                <a:latin typeface="Microsoft Sans Serif"/>
                <a:cs typeface="Microsoft Sans Serif"/>
              </a:rPr>
              <a:t>Основные</a:t>
            </a:r>
            <a:r>
              <a:rPr dirty="0" sz="1000" spc="5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dirty="0" sz="1000">
                <a:solidFill>
                  <a:srgbClr val="F9F9F9"/>
                </a:solidFill>
                <a:latin typeface="Microsoft Sans Serif"/>
                <a:cs typeface="Microsoft Sans Serif"/>
              </a:rPr>
              <a:t>кманды</a:t>
            </a:r>
            <a:r>
              <a:rPr dirty="0" sz="1000" spc="1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dirty="0" sz="100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dirty="0" sz="1000" spc="1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F9F9F9"/>
                </a:solidFill>
                <a:latin typeface="Microsoft Sans Serif"/>
                <a:cs typeface="Microsoft Sans Serif"/>
              </a:rPr>
              <a:t>редактором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58793"/>
            <a:ext cx="5760085" cy="2493645"/>
            <a:chOff x="0" y="358793"/>
            <a:chExt cx="5760085" cy="2493645"/>
          </a:xfrm>
        </p:grpSpPr>
        <p:sp>
          <p:nvSpPr>
            <p:cNvPr id="5" name="object 5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58793"/>
              <a:ext cx="4114800" cy="5080"/>
            </a:xfrm>
            <a:custGeom>
              <a:avLst/>
              <a:gdLst/>
              <a:ahLst/>
              <a:cxnLst/>
              <a:rect l="l" t="t" r="r" b="b"/>
              <a:pathLst>
                <a:path w="4114800" h="5079">
                  <a:moveTo>
                    <a:pt x="0" y="5060"/>
                  </a:moveTo>
                  <a:lnTo>
                    <a:pt x="0" y="0"/>
                  </a:lnTo>
                  <a:lnTo>
                    <a:pt x="4114300" y="0"/>
                  </a:lnTo>
                  <a:lnTo>
                    <a:pt x="411430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834" y="405907"/>
              <a:ext cx="3528349" cy="2446322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dirty="0" spc="-10"/>
              <a:t>20</a:t>
            </a:r>
            <a:r>
              <a:rPr dirty="0" spc="-10"/>
              <a:t>/28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341816" y="3008187"/>
            <a:ext cx="1076960" cy="18097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dirty="0" sz="800" spc="-3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80">
                <a:solidFill>
                  <a:srgbClr val="22373A"/>
                </a:solidFill>
                <a:latin typeface="Microsoft Sans Serif"/>
                <a:cs typeface="Microsoft Sans Serif"/>
              </a:rPr>
              <a:t>17:</a:t>
            </a:r>
            <a:r>
              <a:rPr dirty="0" sz="800" spc="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>
                <a:solidFill>
                  <a:srgbClr val="22373A"/>
                </a:solidFill>
                <a:latin typeface="Microsoft Sans Serif"/>
                <a:cs typeface="Microsoft Sans Serif"/>
              </a:rPr>
              <a:t>Новый</a:t>
            </a:r>
            <a:r>
              <a:rPr dirty="0" sz="850" spc="-10">
                <a:solidFill>
                  <a:srgbClr val="22373A"/>
                </a:solidFill>
                <a:latin typeface="Microsoft Sans Serif"/>
                <a:cs typeface="Microsoft Sans Serif"/>
              </a:rPr>
              <a:t> буфер</a:t>
            </a:r>
            <a:endParaRPr sz="8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dirty="0" spc="5"/>
              <a:t> </a:t>
            </a:r>
            <a:r>
              <a:rPr dirty="0"/>
              <a:t>кманды</a:t>
            </a:r>
            <a:r>
              <a:rPr dirty="0" spc="10"/>
              <a:t> </a:t>
            </a:r>
            <a:r>
              <a:rPr dirty="0"/>
              <a:t>с</a:t>
            </a:r>
            <a:r>
              <a:rPr dirty="0" spc="10"/>
              <a:t> </a:t>
            </a:r>
            <a:r>
              <a:rPr dirty="0" spc="-10"/>
              <a:t>редактором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4320540" cy="5080"/>
            </a:xfrm>
            <a:custGeom>
              <a:avLst/>
              <a:gdLst/>
              <a:ahLst/>
              <a:cxnLst/>
              <a:rect l="l" t="t" r="r" b="b"/>
              <a:pathLst>
                <a:path w="4320540" h="5079">
                  <a:moveTo>
                    <a:pt x="0" y="5060"/>
                  </a:moveTo>
                  <a:lnTo>
                    <a:pt x="0" y="0"/>
                  </a:lnTo>
                  <a:lnTo>
                    <a:pt x="4320055" y="0"/>
                  </a:lnTo>
                  <a:lnTo>
                    <a:pt x="4320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404091"/>
            <a:ext cx="506539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Поделила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фрейм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на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4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части.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0">
                <a:solidFill>
                  <a:srgbClr val="22373A"/>
                </a:solidFill>
                <a:latin typeface="Microsoft Sans Serif"/>
                <a:cs typeface="Microsoft Sans Serif"/>
              </a:rPr>
              <a:t>Сначала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разделила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фрейм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на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два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окна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по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вертикали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65">
                <a:solidFill>
                  <a:srgbClr val="22373A"/>
                </a:solidFill>
                <a:latin typeface="Microsoft Sans Serif"/>
                <a:cs typeface="Microsoft Sans Serif"/>
              </a:rPr>
              <a:t>(C-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x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30">
                <a:solidFill>
                  <a:srgbClr val="22373A"/>
                </a:solidFill>
                <a:latin typeface="Microsoft Sans Serif"/>
                <a:cs typeface="Microsoft Sans Serif"/>
              </a:rPr>
              <a:t>3),</a:t>
            </a:r>
            <a:r>
              <a:rPr dirty="0" sz="900" spc="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0">
                <a:solidFill>
                  <a:srgbClr val="22373A"/>
                </a:solidFill>
                <a:latin typeface="Microsoft Sans Serif"/>
                <a:cs typeface="Microsoft Sans Serif"/>
              </a:rPr>
              <a:t>а</a:t>
            </a:r>
            <a:r>
              <a:rPr dirty="0" sz="900" spc="-20">
                <a:solidFill>
                  <a:srgbClr val="22373A"/>
                </a:solidFill>
                <a:latin typeface="Microsoft Sans Serif"/>
                <a:cs typeface="Microsoft Sans Serif"/>
              </a:rPr>
              <a:t> затем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каждое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из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этих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окон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на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две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части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по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горизонтали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65">
                <a:solidFill>
                  <a:srgbClr val="22373A"/>
                </a:solidFill>
                <a:latin typeface="Microsoft Sans Serif"/>
                <a:cs typeface="Microsoft Sans Serif"/>
              </a:rPr>
              <a:t>(C-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x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5">
                <a:solidFill>
                  <a:srgbClr val="22373A"/>
                </a:solidFill>
                <a:latin typeface="Microsoft Sans Serif"/>
                <a:cs typeface="Microsoft Sans Serif"/>
              </a:rPr>
              <a:t>2):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987" y="924737"/>
            <a:ext cx="3528031" cy="2065121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442775" y="2997946"/>
            <a:ext cx="22923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solidFill>
                  <a:srgbClr val="22373A"/>
                </a:solidFill>
                <a:latin typeface="Microsoft Sans Serif"/>
                <a:cs typeface="Microsoft Sans Serif"/>
              </a:rPr>
              <a:t>21/28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904580" y="3145817"/>
            <a:ext cx="1951355" cy="18097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30">
                <a:solidFill>
                  <a:srgbClr val="22373A"/>
                </a:solidFill>
                <a:latin typeface="Microsoft Sans Serif"/>
                <a:cs typeface="Microsoft Sans Serif"/>
              </a:rPr>
              <a:t>18: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20">
                <a:solidFill>
                  <a:srgbClr val="22373A"/>
                </a:solidFill>
                <a:latin typeface="Microsoft Sans Serif"/>
                <a:cs typeface="Microsoft Sans Serif"/>
              </a:rPr>
              <a:t>Фрейм</a:t>
            </a:r>
            <a:r>
              <a:rPr dirty="0" sz="850" spc="-10">
                <a:solidFill>
                  <a:srgbClr val="22373A"/>
                </a:solidFill>
                <a:latin typeface="Microsoft Sans Serif"/>
                <a:cs typeface="Microsoft Sans Serif"/>
              </a:rPr>
              <a:t> разделённый</a:t>
            </a:r>
            <a:r>
              <a:rPr dirty="0" sz="850" spc="-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>
                <a:solidFill>
                  <a:srgbClr val="22373A"/>
                </a:solidFill>
                <a:latin typeface="Microsoft Sans Serif"/>
                <a:cs typeface="Microsoft Sans Serif"/>
              </a:rPr>
              <a:t>на</a:t>
            </a:r>
            <a:r>
              <a:rPr dirty="0" sz="850" spc="-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>
                <a:solidFill>
                  <a:srgbClr val="22373A"/>
                </a:solidFill>
                <a:latin typeface="Microsoft Sans Serif"/>
                <a:cs typeface="Microsoft Sans Serif"/>
              </a:rPr>
              <a:t>4</a:t>
            </a:r>
            <a:r>
              <a:rPr dirty="0" sz="850" spc="-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20">
                <a:solidFill>
                  <a:srgbClr val="22373A"/>
                </a:solidFill>
                <a:latin typeface="Microsoft Sans Serif"/>
                <a:cs typeface="Microsoft Sans Serif"/>
              </a:rPr>
              <a:t>окна</a:t>
            </a:r>
            <a:endParaRPr sz="8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dirty="0" spc="5"/>
              <a:t> </a:t>
            </a:r>
            <a:r>
              <a:rPr dirty="0"/>
              <a:t>кманды</a:t>
            </a:r>
            <a:r>
              <a:rPr dirty="0" spc="10"/>
              <a:t> </a:t>
            </a:r>
            <a:r>
              <a:rPr dirty="0"/>
              <a:t>с</a:t>
            </a:r>
            <a:r>
              <a:rPr dirty="0" spc="10"/>
              <a:t> </a:t>
            </a:r>
            <a:r>
              <a:rPr dirty="0" spc="-10"/>
              <a:t>редактором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4526280" cy="5080"/>
            </a:xfrm>
            <a:custGeom>
              <a:avLst/>
              <a:gdLst/>
              <a:ahLst/>
              <a:cxnLst/>
              <a:rect l="l" t="t" r="r" b="b"/>
              <a:pathLst>
                <a:path w="4526280" h="5079">
                  <a:moveTo>
                    <a:pt x="0" y="5060"/>
                  </a:moveTo>
                  <a:lnTo>
                    <a:pt x="0" y="0"/>
                  </a:lnTo>
                  <a:lnTo>
                    <a:pt x="4525809" y="0"/>
                  </a:lnTo>
                  <a:lnTo>
                    <a:pt x="45258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612796"/>
            <a:ext cx="335978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каждом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из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четырёх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созданных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окон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открыла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новый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буфер: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025" y="878855"/>
            <a:ext cx="3527884" cy="144797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300871" y="2493164"/>
            <a:ext cx="115887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dirty="0" sz="800" spc="-3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40">
                <a:solidFill>
                  <a:srgbClr val="22373A"/>
                </a:solidFill>
                <a:latin typeface="Microsoft Sans Serif"/>
                <a:cs typeface="Microsoft Sans Serif"/>
              </a:rPr>
              <a:t>19:</a:t>
            </a:r>
            <a:r>
              <a:rPr dirty="0" sz="800" spc="-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10">
                <a:solidFill>
                  <a:srgbClr val="22373A"/>
                </a:solidFill>
                <a:latin typeface="Microsoft Sans Serif"/>
                <a:cs typeface="Microsoft Sans Serif"/>
              </a:rPr>
              <a:t>Новые</a:t>
            </a:r>
            <a:r>
              <a:rPr dirty="0" sz="85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10">
                <a:solidFill>
                  <a:srgbClr val="22373A"/>
                </a:solidFill>
                <a:latin typeface="Microsoft Sans Serif"/>
                <a:cs typeface="Microsoft Sans Serif"/>
              </a:rPr>
              <a:t>буферы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65"/>
              </a:spcBef>
            </a:pPr>
            <a:r>
              <a:rPr dirty="0" spc="-10"/>
              <a:t>22</a:t>
            </a:r>
            <a:r>
              <a:rPr dirty="0" spc="-10"/>
              <a:t>/28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dirty="0" spc="5"/>
              <a:t> </a:t>
            </a:r>
            <a:r>
              <a:rPr dirty="0"/>
              <a:t>кманды</a:t>
            </a:r>
            <a:r>
              <a:rPr dirty="0" spc="10"/>
              <a:t> </a:t>
            </a:r>
            <a:r>
              <a:rPr dirty="0"/>
              <a:t>с</a:t>
            </a:r>
            <a:r>
              <a:rPr dirty="0" spc="10"/>
              <a:t> </a:t>
            </a:r>
            <a:r>
              <a:rPr dirty="0" spc="-10"/>
              <a:t>редактором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4732020" cy="5080"/>
            </a:xfrm>
            <a:custGeom>
              <a:avLst/>
              <a:gdLst/>
              <a:ahLst/>
              <a:cxnLst/>
              <a:rect l="l" t="t" r="r" b="b"/>
              <a:pathLst>
                <a:path w="4732020" h="5079">
                  <a:moveTo>
                    <a:pt x="0" y="5060"/>
                  </a:moveTo>
                  <a:lnTo>
                    <a:pt x="0" y="0"/>
                  </a:lnTo>
                  <a:lnTo>
                    <a:pt x="4731476" y="0"/>
                  </a:lnTo>
                  <a:lnTo>
                    <a:pt x="473147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1114103"/>
            <a:ext cx="297053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Переключилась</a:t>
            </a:r>
            <a:r>
              <a:rPr dirty="0" sz="900" spc="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dirty="0" sz="9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режим</a:t>
            </a:r>
            <a:r>
              <a:rPr dirty="0" sz="9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поиска</a:t>
            </a:r>
            <a:r>
              <a:rPr dirty="0" sz="9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70">
                <a:solidFill>
                  <a:srgbClr val="22373A"/>
                </a:solidFill>
                <a:latin typeface="Microsoft Sans Serif"/>
                <a:cs typeface="Microsoft Sans Serif"/>
              </a:rPr>
              <a:t>(C-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s)</a:t>
            </a:r>
            <a:r>
              <a:rPr dirty="0" sz="9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dirty="0" sz="9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искала</a:t>
            </a:r>
            <a:r>
              <a:rPr dirty="0" sz="9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Indent: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860" y="1380125"/>
            <a:ext cx="3528296" cy="46613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317826" y="2012609"/>
            <a:ext cx="112458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dirty="0" sz="800" spc="-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20:</a:t>
            </a:r>
            <a:r>
              <a:rPr dirty="0" sz="800" spc="-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30">
                <a:solidFill>
                  <a:srgbClr val="22373A"/>
                </a:solidFill>
                <a:latin typeface="Microsoft Sans Serif"/>
                <a:cs typeface="Microsoft Sans Serif"/>
              </a:rPr>
              <a:t>Режим</a:t>
            </a:r>
            <a:r>
              <a:rPr dirty="0" sz="85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10">
                <a:solidFill>
                  <a:srgbClr val="22373A"/>
                </a:solidFill>
                <a:latin typeface="Microsoft Sans Serif"/>
                <a:cs typeface="Microsoft Sans Serif"/>
              </a:rPr>
              <a:t>поиска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65"/>
              </a:spcBef>
            </a:pPr>
            <a:r>
              <a:rPr dirty="0" spc="-10"/>
              <a:t>23</a:t>
            </a:r>
            <a:r>
              <a:rPr dirty="0" spc="-10"/>
              <a:t>/28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dirty="0" spc="5"/>
              <a:t> </a:t>
            </a:r>
            <a:r>
              <a:rPr dirty="0"/>
              <a:t>кманды</a:t>
            </a:r>
            <a:r>
              <a:rPr dirty="0" spc="10"/>
              <a:t> </a:t>
            </a:r>
            <a:r>
              <a:rPr dirty="0"/>
              <a:t>с</a:t>
            </a:r>
            <a:r>
              <a:rPr dirty="0" spc="10"/>
              <a:t> </a:t>
            </a:r>
            <a:r>
              <a:rPr dirty="0" spc="-10"/>
              <a:t>редактором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4937760" cy="5080"/>
            </a:xfrm>
            <a:custGeom>
              <a:avLst/>
              <a:gdLst/>
              <a:ahLst/>
              <a:cxnLst/>
              <a:rect l="l" t="t" r="r" b="b"/>
              <a:pathLst>
                <a:path w="4937760" h="5079">
                  <a:moveTo>
                    <a:pt x="0" y="5060"/>
                  </a:moveTo>
                  <a:lnTo>
                    <a:pt x="0" y="0"/>
                  </a:lnTo>
                  <a:lnTo>
                    <a:pt x="4937231" y="0"/>
                  </a:lnTo>
                  <a:lnTo>
                    <a:pt x="493723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404091"/>
            <a:ext cx="5063490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Переключалась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между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0">
                <a:solidFill>
                  <a:srgbClr val="22373A"/>
                </a:solidFill>
                <a:latin typeface="Microsoft Sans Serif"/>
                <a:cs typeface="Microsoft Sans Serif"/>
              </a:rPr>
              <a:t>результатами</a:t>
            </a:r>
            <a:r>
              <a:rPr dirty="0" sz="900" spc="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поиска,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нажимая</a:t>
            </a:r>
            <a:r>
              <a:rPr dirty="0" sz="900" spc="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5">
                <a:solidFill>
                  <a:srgbClr val="22373A"/>
                </a:solidFill>
                <a:latin typeface="Microsoft Sans Serif"/>
                <a:cs typeface="Microsoft Sans Serif"/>
              </a:rPr>
              <a:t>C-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s</a:t>
            </a:r>
            <a:r>
              <a:rPr dirty="0" sz="900" spc="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dirty="0" sz="900" spc="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вышла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из</a:t>
            </a:r>
            <a:r>
              <a:rPr dirty="0" sz="900" spc="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режима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поиска,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нажав </a:t>
            </a:r>
            <a:r>
              <a:rPr dirty="0" sz="900" spc="-110">
                <a:solidFill>
                  <a:srgbClr val="22373A"/>
                </a:solidFill>
                <a:latin typeface="Microsoft Sans Serif"/>
                <a:cs typeface="Microsoft Sans Serif"/>
              </a:rPr>
              <a:t>C-</a:t>
            </a:r>
            <a:r>
              <a:rPr dirty="0" sz="900" spc="-25">
                <a:solidFill>
                  <a:srgbClr val="22373A"/>
                </a:solidFill>
                <a:latin typeface="Microsoft Sans Serif"/>
                <a:cs typeface="Microsoft Sans Serif"/>
              </a:rPr>
              <a:t>g: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567" y="924723"/>
            <a:ext cx="3528880" cy="200614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786445" y="3097214"/>
            <a:ext cx="218757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dirty="0" sz="800" spc="-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60">
                <a:solidFill>
                  <a:srgbClr val="22373A"/>
                </a:solidFill>
                <a:latin typeface="Microsoft Sans Serif"/>
                <a:cs typeface="Microsoft Sans Serif"/>
              </a:rPr>
              <a:t>21:</a:t>
            </a:r>
            <a:r>
              <a:rPr dirty="0" sz="800" spc="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10">
                <a:solidFill>
                  <a:srgbClr val="22373A"/>
                </a:solidFill>
                <a:latin typeface="Microsoft Sans Serif"/>
                <a:cs typeface="Microsoft Sans Serif"/>
              </a:rPr>
              <a:t>Переключение</a:t>
            </a:r>
            <a:r>
              <a:rPr dirty="0" sz="85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30">
                <a:solidFill>
                  <a:srgbClr val="22373A"/>
                </a:solidFill>
                <a:latin typeface="Microsoft Sans Serif"/>
                <a:cs typeface="Microsoft Sans Serif"/>
              </a:rPr>
              <a:t>между</a:t>
            </a:r>
            <a:r>
              <a:rPr dirty="0" sz="85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20">
                <a:solidFill>
                  <a:srgbClr val="22373A"/>
                </a:solidFill>
                <a:latin typeface="Microsoft Sans Serif"/>
                <a:cs typeface="Microsoft Sans Serif"/>
              </a:rPr>
              <a:t>результатами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35815" y="2997946"/>
            <a:ext cx="23622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solidFill>
                  <a:srgbClr val="22373A"/>
                </a:solidFill>
                <a:latin typeface="Microsoft Sans Serif"/>
                <a:cs typeface="Microsoft Sans Serif"/>
              </a:rPr>
              <a:t>24/28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dirty="0" spc="5"/>
              <a:t> </a:t>
            </a:r>
            <a:r>
              <a:rPr dirty="0"/>
              <a:t>кманды</a:t>
            </a:r>
            <a:r>
              <a:rPr dirty="0" spc="10"/>
              <a:t> </a:t>
            </a:r>
            <a:r>
              <a:rPr dirty="0"/>
              <a:t>с</a:t>
            </a:r>
            <a:r>
              <a:rPr dirty="0" spc="10"/>
              <a:t> </a:t>
            </a:r>
            <a:r>
              <a:rPr dirty="0" spc="-10"/>
              <a:t>редактором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5143500" cy="5080"/>
            </a:xfrm>
            <a:custGeom>
              <a:avLst/>
              <a:gdLst/>
              <a:ahLst/>
              <a:cxnLst/>
              <a:rect l="l" t="t" r="r" b="b"/>
              <a:pathLst>
                <a:path w="5143500" h="5079">
                  <a:moveTo>
                    <a:pt x="0" y="5060"/>
                  </a:moveTo>
                  <a:lnTo>
                    <a:pt x="0" y="0"/>
                  </a:lnTo>
                  <a:lnTo>
                    <a:pt x="5142898" y="0"/>
                  </a:lnTo>
                  <a:lnTo>
                    <a:pt x="514289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1008096"/>
            <a:ext cx="353949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Перешла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режим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поиска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замены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(M-%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или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M-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x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query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replace):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847" y="1274114"/>
            <a:ext cx="3528302" cy="67816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321191" y="2118616"/>
            <a:ext cx="111823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30">
                <a:solidFill>
                  <a:srgbClr val="22373A"/>
                </a:solidFill>
                <a:latin typeface="Microsoft Sans Serif"/>
                <a:cs typeface="Microsoft Sans Serif"/>
              </a:rPr>
              <a:t>22: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30">
                <a:solidFill>
                  <a:srgbClr val="22373A"/>
                </a:solidFill>
                <a:latin typeface="Microsoft Sans Serif"/>
                <a:cs typeface="Microsoft Sans Serif"/>
              </a:rPr>
              <a:t>Режим</a:t>
            </a:r>
            <a:r>
              <a:rPr dirty="0" sz="85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10">
                <a:solidFill>
                  <a:srgbClr val="22373A"/>
                </a:solidFill>
                <a:latin typeface="Microsoft Sans Serif"/>
                <a:cs typeface="Microsoft Sans Serif"/>
              </a:rPr>
              <a:t>поиска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65"/>
              </a:spcBef>
            </a:pPr>
            <a:r>
              <a:rPr dirty="0" spc="-10"/>
              <a:t>25</a:t>
            </a:r>
            <a:r>
              <a:rPr dirty="0" spc="-10"/>
              <a:t>/28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dirty="0" spc="5"/>
              <a:t> </a:t>
            </a:r>
            <a:r>
              <a:rPr dirty="0"/>
              <a:t>кманды</a:t>
            </a:r>
            <a:r>
              <a:rPr dirty="0" spc="10"/>
              <a:t> </a:t>
            </a:r>
            <a:r>
              <a:rPr dirty="0"/>
              <a:t>с</a:t>
            </a:r>
            <a:r>
              <a:rPr dirty="0" spc="10"/>
              <a:t> </a:t>
            </a:r>
            <a:r>
              <a:rPr dirty="0" spc="-10"/>
              <a:t>редактором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5349240" cy="5080"/>
            </a:xfrm>
            <a:custGeom>
              <a:avLst/>
              <a:gdLst/>
              <a:ahLst/>
              <a:cxnLst/>
              <a:rect l="l" t="t" r="r" b="b"/>
              <a:pathLst>
                <a:path w="5349240" h="5079">
                  <a:moveTo>
                    <a:pt x="0" y="5060"/>
                  </a:moveTo>
                  <a:lnTo>
                    <a:pt x="0" y="0"/>
                  </a:lnTo>
                  <a:lnTo>
                    <a:pt x="5348652" y="0"/>
                  </a:lnTo>
                  <a:lnTo>
                    <a:pt x="53486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817159"/>
            <a:ext cx="503999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Нажав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M-s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o,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использовала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другой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режим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поиска.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Он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отличается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от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предыдущего</a:t>
            </a:r>
            <a:r>
              <a:rPr dirty="0" sz="9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5">
                <a:solidFill>
                  <a:srgbClr val="22373A"/>
                </a:solidFill>
                <a:latin typeface="Microsoft Sans Serif"/>
                <a:cs typeface="Microsoft Sans Serif"/>
              </a:rPr>
              <a:t>тем,</a:t>
            </a:r>
            <a:r>
              <a:rPr dirty="0" sz="900" spc="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5">
                <a:solidFill>
                  <a:srgbClr val="22373A"/>
                </a:solidFill>
                <a:latin typeface="Microsoft Sans Serif"/>
                <a:cs typeface="Microsoft Sans Serif"/>
              </a:rPr>
              <a:t>что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выводит</a:t>
            </a:r>
            <a:r>
              <a:rPr dirty="0" sz="900" spc="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результаты</a:t>
            </a:r>
            <a:r>
              <a:rPr dirty="0" sz="9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поиска</a:t>
            </a:r>
            <a:r>
              <a:rPr dirty="0" sz="9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dirty="0" sz="900" spc="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новом</a:t>
            </a:r>
            <a:r>
              <a:rPr dirty="0" sz="9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окне: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771" y="1337808"/>
            <a:ext cx="3528465" cy="72793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135314" y="2232078"/>
            <a:ext cx="1489710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dirty="0" sz="800" spc="-3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30">
                <a:solidFill>
                  <a:srgbClr val="22373A"/>
                </a:solidFill>
                <a:latin typeface="Microsoft Sans Serif"/>
                <a:cs typeface="Microsoft Sans Serif"/>
              </a:rPr>
              <a:t>23: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>
                <a:solidFill>
                  <a:srgbClr val="22373A"/>
                </a:solidFill>
                <a:latin typeface="Microsoft Sans Serif"/>
                <a:cs typeface="Microsoft Sans Serif"/>
              </a:rPr>
              <a:t>другой</a:t>
            </a:r>
            <a:r>
              <a:rPr dirty="0" sz="850" spc="-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>
                <a:solidFill>
                  <a:srgbClr val="22373A"/>
                </a:solidFill>
                <a:latin typeface="Microsoft Sans Serif"/>
                <a:cs typeface="Microsoft Sans Serif"/>
              </a:rPr>
              <a:t>режим</a:t>
            </a:r>
            <a:r>
              <a:rPr dirty="0" sz="850" spc="-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10">
                <a:solidFill>
                  <a:srgbClr val="22373A"/>
                </a:solidFill>
                <a:latin typeface="Microsoft Sans Serif"/>
                <a:cs typeface="Microsoft Sans Serif"/>
              </a:rPr>
              <a:t>поиска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65"/>
              </a:spcBef>
            </a:pPr>
            <a:r>
              <a:rPr dirty="0" spc="-10"/>
              <a:t>26</a:t>
            </a:r>
            <a:r>
              <a:rPr dirty="0" spc="-10"/>
              <a:t>/28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2631" y="82852"/>
            <a:ext cx="197358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F9F9F9"/>
                </a:solidFill>
                <a:latin typeface="Microsoft Sans Serif"/>
                <a:cs typeface="Microsoft Sans Serif"/>
              </a:rPr>
              <a:t>Основные</a:t>
            </a:r>
            <a:r>
              <a:rPr dirty="0" sz="1000" spc="5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dirty="0" sz="1000">
                <a:solidFill>
                  <a:srgbClr val="F9F9F9"/>
                </a:solidFill>
                <a:latin typeface="Microsoft Sans Serif"/>
                <a:cs typeface="Microsoft Sans Serif"/>
              </a:rPr>
              <a:t>кманды</a:t>
            </a:r>
            <a:r>
              <a:rPr dirty="0" sz="1000" spc="1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dirty="0" sz="100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dirty="0" sz="1000" spc="1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F9F9F9"/>
                </a:solidFill>
                <a:latin typeface="Microsoft Sans Serif"/>
                <a:cs typeface="Microsoft Sans Serif"/>
              </a:rPr>
              <a:t>редактором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58793"/>
              <a:ext cx="5554345" cy="5080"/>
            </a:xfrm>
            <a:custGeom>
              <a:avLst/>
              <a:gdLst/>
              <a:ahLst/>
              <a:cxnLst/>
              <a:rect l="l" t="t" r="r" b="b"/>
              <a:pathLst>
                <a:path w="5554345" h="5079">
                  <a:moveTo>
                    <a:pt x="0" y="5060"/>
                  </a:moveTo>
                  <a:lnTo>
                    <a:pt x="0" y="0"/>
                  </a:lnTo>
                  <a:lnTo>
                    <a:pt x="5554319" y="0"/>
                  </a:lnTo>
                  <a:lnTo>
                    <a:pt x="555431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847" y="434330"/>
            <a:ext cx="3528302" cy="201617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209050" y="2616837"/>
            <a:ext cx="1342390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dirty="0" sz="800" spc="-3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24: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40">
                <a:solidFill>
                  <a:srgbClr val="22373A"/>
                </a:solidFill>
                <a:latin typeface="Microsoft Sans Serif"/>
                <a:cs typeface="Microsoft Sans Serif"/>
              </a:rPr>
              <a:t>Результаты</a:t>
            </a:r>
            <a:r>
              <a:rPr dirty="0" sz="850" spc="-1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10">
                <a:solidFill>
                  <a:srgbClr val="22373A"/>
                </a:solidFill>
                <a:latin typeface="Microsoft Sans Serif"/>
                <a:cs typeface="Microsoft Sans Serif"/>
              </a:rPr>
              <a:t>поиска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65"/>
              </a:spcBef>
            </a:pPr>
            <a:r>
              <a:rPr dirty="0" spc="-10"/>
              <a:t>27</a:t>
            </a:r>
            <a:r>
              <a:rPr dirty="0" spc="-10"/>
              <a:t>/28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Докладчик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58793"/>
              <a:ext cx="411480" cy="5080"/>
            </a:xfrm>
            <a:custGeom>
              <a:avLst/>
              <a:gdLst/>
              <a:ahLst/>
              <a:cxnLst/>
              <a:rect l="l" t="t" r="r" b="b"/>
              <a:pathLst>
                <a:path w="411480" h="5079">
                  <a:moveTo>
                    <a:pt x="0" y="5060"/>
                  </a:moveTo>
                  <a:lnTo>
                    <a:pt x="0" y="0"/>
                  </a:lnTo>
                  <a:lnTo>
                    <a:pt x="411421" y="0"/>
                  </a:lnTo>
                  <a:lnTo>
                    <a:pt x="4114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2390" rIns="0" bIns="0" rtlCol="0" vert="horz">
            <a:spAutoFit/>
          </a:bodyPr>
          <a:lstStyle/>
          <a:p>
            <a:pPr marL="1044575" indent="-102235">
              <a:lnSpc>
                <a:spcPct val="100000"/>
              </a:lnSpc>
              <a:spcBef>
                <a:spcPts val="570"/>
              </a:spcBef>
              <a:buChar char="•"/>
              <a:tabLst>
                <a:tab pos="1044575" algn="l"/>
              </a:tabLst>
            </a:pPr>
            <a:r>
              <a:rPr dirty="0"/>
              <a:t>Вакутайпа</a:t>
            </a:r>
            <a:r>
              <a:rPr dirty="0" spc="-20"/>
              <a:t> </a:t>
            </a:r>
            <a:r>
              <a:rPr dirty="0" spc="-10"/>
              <a:t>Милдред</a:t>
            </a:r>
          </a:p>
          <a:p>
            <a:pPr marL="1044575" indent="-102235">
              <a:lnSpc>
                <a:spcPct val="100000"/>
              </a:lnSpc>
              <a:spcBef>
                <a:spcPts val="480"/>
              </a:spcBef>
              <a:buChar char="•"/>
              <a:tabLst>
                <a:tab pos="1044575" algn="l"/>
              </a:tabLst>
            </a:pPr>
            <a:r>
              <a:rPr dirty="0"/>
              <a:t>студентка</a:t>
            </a:r>
            <a:r>
              <a:rPr dirty="0" spc="-15"/>
              <a:t> </a:t>
            </a:r>
            <a:r>
              <a:rPr dirty="0" spc="-65"/>
              <a:t>НКА</a:t>
            </a:r>
            <a:r>
              <a:rPr dirty="0" spc="5"/>
              <a:t> </a:t>
            </a:r>
            <a:r>
              <a:rPr dirty="0" spc="-45"/>
              <a:t>02-</a:t>
            </a:r>
            <a:r>
              <a:rPr dirty="0" spc="-25"/>
              <a:t>23</a:t>
            </a:r>
          </a:p>
          <a:p>
            <a:pPr marL="1044575" indent="-102235">
              <a:lnSpc>
                <a:spcPct val="100000"/>
              </a:lnSpc>
              <a:spcBef>
                <a:spcPts val="480"/>
              </a:spcBef>
              <a:buChar char="•"/>
              <a:tabLst>
                <a:tab pos="1044575" algn="l"/>
              </a:tabLst>
            </a:pPr>
            <a:r>
              <a:rPr dirty="0" spc="-10"/>
              <a:t>факультет</a:t>
            </a:r>
            <a:r>
              <a:rPr dirty="0" spc="30"/>
              <a:t> </a:t>
            </a:r>
            <a:r>
              <a:rPr dirty="0"/>
              <a:t>физико-математических</a:t>
            </a:r>
            <a:r>
              <a:rPr dirty="0" spc="30"/>
              <a:t> </a:t>
            </a:r>
            <a:r>
              <a:rPr dirty="0"/>
              <a:t>и</a:t>
            </a:r>
            <a:r>
              <a:rPr dirty="0" spc="35"/>
              <a:t> </a:t>
            </a:r>
            <a:r>
              <a:rPr dirty="0"/>
              <a:t>естественных</a:t>
            </a:r>
            <a:r>
              <a:rPr dirty="0" spc="30"/>
              <a:t> </a:t>
            </a:r>
            <a:r>
              <a:rPr dirty="0" spc="-20"/>
              <a:t>наук</a:t>
            </a:r>
          </a:p>
          <a:p>
            <a:pPr marL="1044575" indent="-102235">
              <a:lnSpc>
                <a:spcPct val="100000"/>
              </a:lnSpc>
              <a:spcBef>
                <a:spcPts val="475"/>
              </a:spcBef>
              <a:buChar char="•"/>
              <a:tabLst>
                <a:tab pos="1044575" algn="l"/>
              </a:tabLst>
            </a:pPr>
            <a:r>
              <a:rPr dirty="0"/>
              <a:t>Российский</a:t>
            </a:r>
            <a:r>
              <a:rPr dirty="0" spc="60"/>
              <a:t> </a:t>
            </a:r>
            <a:r>
              <a:rPr dirty="0"/>
              <a:t>университет</a:t>
            </a:r>
            <a:r>
              <a:rPr dirty="0" spc="60"/>
              <a:t> </a:t>
            </a:r>
            <a:r>
              <a:rPr dirty="0"/>
              <a:t>дружбы</a:t>
            </a:r>
            <a:r>
              <a:rPr dirty="0" spc="60"/>
              <a:t> </a:t>
            </a:r>
            <a:r>
              <a:rPr dirty="0" spc="-10"/>
              <a:t>народов</a:t>
            </a:r>
          </a:p>
          <a:p>
            <a:pPr marL="1044575" indent="-102235">
              <a:lnSpc>
                <a:spcPct val="100000"/>
              </a:lnSpc>
              <a:spcBef>
                <a:spcPts val="480"/>
              </a:spcBef>
              <a:buChar char="•"/>
              <a:tabLst>
                <a:tab pos="1044575" algn="l"/>
              </a:tabLst>
            </a:pPr>
            <a:r>
              <a:rPr dirty="0" spc="-10">
                <a:hlinkClick r:id="rId2"/>
              </a:rPr>
              <a:t>1032239009@rudn.ru</a:t>
            </a:r>
          </a:p>
          <a:p>
            <a:pPr marL="1044575" indent="-102235">
              <a:lnSpc>
                <a:spcPct val="100000"/>
              </a:lnSpc>
              <a:spcBef>
                <a:spcPts val="475"/>
              </a:spcBef>
              <a:buChar char="•"/>
              <a:tabLst>
                <a:tab pos="1044575" algn="l"/>
              </a:tabLst>
            </a:pPr>
            <a:r>
              <a:rPr dirty="0" spc="-10">
                <a:hlinkClick r:id="rId3"/>
              </a:rPr>
              <a:t>https://wakutaipa.github.io/ru/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pc="-55"/>
              <a:t>:::</a:t>
            </a:r>
            <a:r>
              <a:rPr dirty="0"/>
              <a:t> </a:t>
            </a:r>
            <a:r>
              <a:rPr dirty="0" spc="-10"/>
              <a:t>::::::::::::::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65"/>
              </a:spcBef>
            </a:pPr>
            <a:r>
              <a:rPr dirty="0" spc="-20"/>
              <a:t>2</a:t>
            </a:r>
            <a:r>
              <a:rPr dirty="0" spc="-20"/>
              <a:t>/28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73491" y="1317235"/>
            <a:ext cx="601980" cy="210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Выводы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86191" y="1659388"/>
              <a:ext cx="2495550" cy="5080"/>
            </a:xfrm>
            <a:custGeom>
              <a:avLst/>
              <a:gdLst/>
              <a:ahLst/>
              <a:cxnLst/>
              <a:rect l="l" t="t" r="r" b="b"/>
              <a:pathLst>
                <a:path w="2495550" h="5080">
                  <a:moveTo>
                    <a:pt x="0" y="5060"/>
                  </a:moveTo>
                  <a:lnTo>
                    <a:pt x="0" y="0"/>
                  </a:lnTo>
                  <a:lnTo>
                    <a:pt x="2495205" y="0"/>
                  </a:lnTo>
                  <a:lnTo>
                    <a:pt x="249520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2631" y="82852"/>
            <a:ext cx="50609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0">
                <a:solidFill>
                  <a:srgbClr val="F9F9F9"/>
                </a:solidFill>
                <a:latin typeface="Microsoft Sans Serif"/>
                <a:cs typeface="Microsoft Sans Serif"/>
              </a:rPr>
              <a:t>Выводы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47294" y="1591115"/>
            <a:ext cx="459740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При</a:t>
            </a:r>
            <a:r>
              <a:rPr dirty="0" sz="9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выполнение</a:t>
            </a:r>
            <a:r>
              <a:rPr dirty="0" sz="9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данной</a:t>
            </a:r>
            <a:r>
              <a:rPr dirty="0" sz="9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работы</a:t>
            </a:r>
            <a:r>
              <a:rPr dirty="0" sz="9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dirty="0" sz="9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получила</a:t>
            </a:r>
            <a:r>
              <a:rPr dirty="0" sz="9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практические</a:t>
            </a:r>
            <a:r>
              <a:rPr dirty="0" sz="9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навыки</a:t>
            </a:r>
            <a:r>
              <a:rPr dirty="0" sz="900" spc="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работы</a:t>
            </a:r>
            <a:r>
              <a:rPr dirty="0" sz="9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dirty="0" sz="900" spc="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Emacs.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73491" y="1321985"/>
            <a:ext cx="946785" cy="210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2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Цель</a:t>
            </a:r>
            <a:r>
              <a:rPr dirty="0" sz="1200" spc="-45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1200" spc="-1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работы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586191" y="1664138"/>
            <a:ext cx="2588260" cy="5080"/>
            <a:chOff x="1586191" y="1664138"/>
            <a:chExt cx="258826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1586191" y="166413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86191" y="1664138"/>
              <a:ext cx="185420" cy="5080"/>
            </a:xfrm>
            <a:custGeom>
              <a:avLst/>
              <a:gdLst/>
              <a:ahLst/>
              <a:cxnLst/>
              <a:rect l="l" t="t" r="r" b="b"/>
              <a:pathLst>
                <a:path w="185419" h="5080">
                  <a:moveTo>
                    <a:pt x="0" y="5060"/>
                  </a:moveTo>
                  <a:lnTo>
                    <a:pt x="0" y="0"/>
                  </a:lnTo>
                  <a:lnTo>
                    <a:pt x="184825" y="0"/>
                  </a:lnTo>
                  <a:lnTo>
                    <a:pt x="1848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2631" y="82852"/>
            <a:ext cx="79375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20">
                <a:solidFill>
                  <a:srgbClr val="F9F9F9"/>
                </a:solidFill>
                <a:latin typeface="Microsoft Sans Serif"/>
                <a:cs typeface="Microsoft Sans Serif"/>
              </a:rPr>
              <a:t>Цель</a:t>
            </a:r>
            <a:r>
              <a:rPr dirty="0" sz="1000" spc="-4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F9F9F9"/>
                </a:solidFill>
                <a:latin typeface="Microsoft Sans Serif"/>
                <a:cs typeface="Microsoft Sans Serif"/>
              </a:rPr>
              <a:t>работы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58793"/>
              <a:ext cx="617220" cy="5080"/>
            </a:xfrm>
            <a:custGeom>
              <a:avLst/>
              <a:gdLst/>
              <a:ahLst/>
              <a:cxnLst/>
              <a:rect l="l" t="t" r="r" b="b"/>
              <a:pathLst>
                <a:path w="617220" h="5079">
                  <a:moveTo>
                    <a:pt x="0" y="5060"/>
                  </a:moveTo>
                  <a:lnTo>
                    <a:pt x="0" y="0"/>
                  </a:lnTo>
                  <a:lnTo>
                    <a:pt x="617175" y="0"/>
                  </a:lnTo>
                  <a:lnTo>
                    <a:pt x="61717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47294" y="1591115"/>
            <a:ext cx="334073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Получить</a:t>
            </a:r>
            <a:r>
              <a:rPr dirty="0" sz="9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практические</a:t>
            </a:r>
            <a:r>
              <a:rPr dirty="0" sz="9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навыки</a:t>
            </a:r>
            <a:r>
              <a:rPr dirty="0" sz="9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работы</a:t>
            </a:r>
            <a:r>
              <a:rPr dirty="0" sz="9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dirty="0" sz="9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редактором</a:t>
            </a:r>
            <a:r>
              <a:rPr dirty="0" sz="9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Emacs.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2631" y="82852"/>
            <a:ext cx="103124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0">
                <a:solidFill>
                  <a:srgbClr val="F9F9F9"/>
                </a:solidFill>
                <a:latin typeface="Microsoft Sans Serif"/>
                <a:cs typeface="Microsoft Sans Serif"/>
              </a:rPr>
              <a:t>Установка</a:t>
            </a:r>
            <a:r>
              <a:rPr dirty="0" sz="1000" spc="1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5">
                <a:solidFill>
                  <a:srgbClr val="F9F9F9"/>
                </a:solidFill>
                <a:latin typeface="Microsoft Sans Serif"/>
                <a:cs typeface="Microsoft Sans Serif"/>
              </a:rPr>
              <a:t>Emacs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58793"/>
              <a:ext cx="822960" cy="5080"/>
            </a:xfrm>
            <a:custGeom>
              <a:avLst/>
              <a:gdLst/>
              <a:ahLst/>
              <a:cxnLst/>
              <a:rect l="l" t="t" r="r" b="b"/>
              <a:pathLst>
                <a:path w="822960" h="5079">
                  <a:moveTo>
                    <a:pt x="0" y="5060"/>
                  </a:moveTo>
                  <a:lnTo>
                    <a:pt x="0" y="0"/>
                  </a:lnTo>
                  <a:lnTo>
                    <a:pt x="822842" y="0"/>
                  </a:lnTo>
                  <a:lnTo>
                    <a:pt x="8228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47294" y="1025419"/>
            <a:ext cx="298767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35">
                <a:solidFill>
                  <a:srgbClr val="22373A"/>
                </a:solidFill>
                <a:latin typeface="Microsoft Sans Serif"/>
                <a:cs typeface="Microsoft Sans Serif"/>
              </a:rPr>
              <a:t>Для</a:t>
            </a:r>
            <a:r>
              <a:rPr dirty="0" sz="900" spc="3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данной</a:t>
            </a:r>
            <a:r>
              <a:rPr dirty="0" sz="900" spc="3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работы,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мне</a:t>
            </a:r>
            <a:r>
              <a:rPr dirty="0" sz="900" spc="3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надо</a:t>
            </a:r>
            <a:r>
              <a:rPr dirty="0" sz="9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была</a:t>
            </a:r>
            <a:r>
              <a:rPr dirty="0" sz="900" spc="3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установить</a:t>
            </a:r>
            <a:r>
              <a:rPr dirty="0" sz="900" spc="3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Emacs: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872" y="1291443"/>
            <a:ext cx="3528242" cy="64351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2288463" y="2101293"/>
            <a:ext cx="1183640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55">
                <a:solidFill>
                  <a:srgbClr val="22373A"/>
                </a:solidFill>
                <a:latin typeface="Microsoft Sans Serif"/>
                <a:cs typeface="Microsoft Sans Serif"/>
              </a:rPr>
              <a:t>1: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30">
                <a:solidFill>
                  <a:srgbClr val="22373A"/>
                </a:solidFill>
                <a:latin typeface="Microsoft Sans Serif"/>
                <a:cs typeface="Microsoft Sans Serif"/>
              </a:rPr>
              <a:t>Установка</a:t>
            </a:r>
            <a:r>
              <a:rPr dirty="0" sz="850" spc="-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30">
                <a:solidFill>
                  <a:srgbClr val="22373A"/>
                </a:solidFill>
                <a:latin typeface="Microsoft Sans Serif"/>
                <a:cs typeface="Microsoft Sans Serif"/>
              </a:rPr>
              <a:t>Emacs</a:t>
            </a:r>
            <a:endParaRPr sz="8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dirty="0" spc="5"/>
              <a:t> </a:t>
            </a:r>
            <a:r>
              <a:rPr dirty="0"/>
              <a:t>кманды</a:t>
            </a:r>
            <a:r>
              <a:rPr dirty="0" spc="10"/>
              <a:t> </a:t>
            </a:r>
            <a:r>
              <a:rPr dirty="0"/>
              <a:t>с</a:t>
            </a:r>
            <a:r>
              <a:rPr dirty="0" spc="10"/>
              <a:t> </a:t>
            </a:r>
            <a:r>
              <a:rPr dirty="0" spc="-10"/>
              <a:t>редактором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58793"/>
              <a:ext cx="1028700" cy="5080"/>
            </a:xfrm>
            <a:custGeom>
              <a:avLst/>
              <a:gdLst/>
              <a:ahLst/>
              <a:cxnLst/>
              <a:rect l="l" t="t" r="r" b="b"/>
              <a:pathLst>
                <a:path w="1028700" h="5079">
                  <a:moveTo>
                    <a:pt x="0" y="5060"/>
                  </a:moveTo>
                  <a:lnTo>
                    <a:pt x="0" y="0"/>
                  </a:lnTo>
                  <a:lnTo>
                    <a:pt x="1028597" y="0"/>
                  </a:lnTo>
                  <a:lnTo>
                    <a:pt x="10285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47294" y="460828"/>
            <a:ext cx="383286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Выполнив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5">
                <a:solidFill>
                  <a:srgbClr val="22373A"/>
                </a:solidFill>
                <a:latin typeface="Microsoft Sans Serif"/>
                <a:cs typeface="Microsoft Sans Serif"/>
              </a:rPr>
              <a:t>Emacs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командной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строке,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открыла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текстовый</a:t>
            </a:r>
            <a:r>
              <a:rPr dirty="0" sz="9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редактор: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437" y="726830"/>
            <a:ext cx="2931148" cy="2513168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dirty="0" spc="5"/>
              <a:t> </a:t>
            </a:r>
            <a:r>
              <a:rPr dirty="0"/>
              <a:t>кманды</a:t>
            </a:r>
            <a:r>
              <a:rPr dirty="0" spc="10"/>
              <a:t> </a:t>
            </a:r>
            <a:r>
              <a:rPr dirty="0"/>
              <a:t>с</a:t>
            </a:r>
            <a:r>
              <a:rPr dirty="0" spc="10"/>
              <a:t> </a:t>
            </a:r>
            <a:r>
              <a:rPr dirty="0" spc="-10"/>
              <a:t>редактором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1234440" cy="5080"/>
            </a:xfrm>
            <a:custGeom>
              <a:avLst/>
              <a:gdLst/>
              <a:ahLst/>
              <a:cxnLst/>
              <a:rect l="l" t="t" r="r" b="b"/>
              <a:pathLst>
                <a:path w="1234440" h="5079">
                  <a:moveTo>
                    <a:pt x="0" y="5060"/>
                  </a:moveTo>
                  <a:lnTo>
                    <a:pt x="0" y="0"/>
                  </a:lnTo>
                  <a:lnTo>
                    <a:pt x="1234263" y="0"/>
                  </a:lnTo>
                  <a:lnTo>
                    <a:pt x="123426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460828"/>
            <a:ext cx="323532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5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помощью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комбинации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Ctrl-x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Ctrl-f,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создала</a:t>
            </a:r>
            <a:r>
              <a:rPr dirty="0" sz="900" spc="4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файл</a:t>
            </a:r>
            <a:r>
              <a:rPr dirty="0" sz="9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lab07.sh: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898" y="726854"/>
            <a:ext cx="3528192" cy="181581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277224" y="2709013"/>
            <a:ext cx="120586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dirty="0" sz="80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22373A"/>
                </a:solidFill>
                <a:latin typeface="Microsoft Sans Serif"/>
                <a:cs typeface="Microsoft Sans Serif"/>
              </a:rPr>
              <a:t>3:</a:t>
            </a:r>
            <a:r>
              <a:rPr dirty="0" sz="800" spc="-2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30">
                <a:solidFill>
                  <a:srgbClr val="22373A"/>
                </a:solidFill>
                <a:latin typeface="Microsoft Sans Serif"/>
                <a:cs typeface="Microsoft Sans Serif"/>
              </a:rPr>
              <a:t>Созданный</a:t>
            </a:r>
            <a:r>
              <a:rPr dirty="0" sz="850" spc="-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850" spc="-20">
                <a:solidFill>
                  <a:srgbClr val="22373A"/>
                </a:solidFill>
                <a:latin typeface="Microsoft Sans Serif"/>
                <a:cs typeface="Microsoft Sans Serif"/>
              </a:rPr>
              <a:t>файл</a:t>
            </a:r>
            <a:endParaRPr sz="8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2631" y="82852"/>
            <a:ext cx="197358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F9F9F9"/>
                </a:solidFill>
                <a:latin typeface="Microsoft Sans Serif"/>
                <a:cs typeface="Microsoft Sans Serif"/>
              </a:rPr>
              <a:t>Основные</a:t>
            </a:r>
            <a:r>
              <a:rPr dirty="0" sz="1000" spc="5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dirty="0" sz="1000">
                <a:solidFill>
                  <a:srgbClr val="F9F9F9"/>
                </a:solidFill>
                <a:latin typeface="Microsoft Sans Serif"/>
                <a:cs typeface="Microsoft Sans Serif"/>
              </a:rPr>
              <a:t>кманды</a:t>
            </a:r>
            <a:r>
              <a:rPr dirty="0" sz="1000" spc="1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dirty="0" sz="100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dirty="0" sz="1000" spc="1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F9F9F9"/>
                </a:solidFill>
                <a:latin typeface="Microsoft Sans Serif"/>
                <a:cs typeface="Microsoft Sans Serif"/>
              </a:rPr>
              <a:t>редактором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58793"/>
              <a:ext cx="1440180" cy="5080"/>
            </a:xfrm>
            <a:custGeom>
              <a:avLst/>
              <a:gdLst/>
              <a:ahLst/>
              <a:cxnLst/>
              <a:rect l="l" t="t" r="r" b="b"/>
              <a:pathLst>
                <a:path w="1440180" h="5079">
                  <a:moveTo>
                    <a:pt x="0" y="5060"/>
                  </a:moveTo>
                  <a:lnTo>
                    <a:pt x="0" y="0"/>
                  </a:lnTo>
                  <a:lnTo>
                    <a:pt x="1440018" y="0"/>
                  </a:lnTo>
                  <a:lnTo>
                    <a:pt x="144001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47294" y="460828"/>
            <a:ext cx="302323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1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dirty="0" sz="9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сохранила</a:t>
            </a:r>
            <a:r>
              <a:rPr dirty="0" sz="9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файл</a:t>
            </a:r>
            <a:r>
              <a:rPr dirty="0" sz="9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dirty="0" sz="9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помощью</a:t>
            </a:r>
            <a:r>
              <a:rPr dirty="0" sz="9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комбинации</a:t>
            </a:r>
            <a:r>
              <a:rPr dirty="0" sz="9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22373A"/>
                </a:solidFill>
                <a:latin typeface="Microsoft Sans Serif"/>
                <a:cs typeface="Microsoft Sans Serif"/>
              </a:rPr>
              <a:t>Ctrl-x</a:t>
            </a:r>
            <a:r>
              <a:rPr dirty="0" sz="9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Microsoft Sans Serif"/>
                <a:cs typeface="Microsoft Sans Serif"/>
              </a:rPr>
              <a:t>Ctrl-</a:t>
            </a:r>
            <a:r>
              <a:rPr dirty="0" sz="900" spc="-25">
                <a:solidFill>
                  <a:srgbClr val="22373A"/>
                </a:solidFill>
                <a:latin typeface="Microsoft Sans Serif"/>
                <a:cs typeface="Microsoft Sans Serif"/>
              </a:rPr>
              <a:t>s: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771" y="726843"/>
            <a:ext cx="3528465" cy="2411466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Вакутайпа М.</dc:creator>
  <dc:title>Презентация по лабораторной работе №11 - Текстовый редактор emacs</dc:title>
  <dcterms:created xsi:type="dcterms:W3CDTF">2025-04-21T17:51:55Z</dcterms:created>
  <dcterms:modified xsi:type="dcterms:W3CDTF">2025-04-21T17:51:55Z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2024-04-19T00:00:00Z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2025-04-21T00:00:00Z</vt:filetime>
  </property>
  <property fmtid="{D5CDD505-2E9C-101B-9397-08002B2CF9AE}" pid="5" name="PTEX.FullBanner">
    <vt:lpwstr>This is LuaHBTeX, Version 1.17.0 (TeX Live 2023)</vt:lpwstr>
  </property>
  <property fmtid="{D5CDD505-2E9C-101B-9397-08002B2CF9AE}" pid="6" name="Producer">
    <vt:lpwstr>LuaTeX-1.17.0</vt:lpwstr>
  </property>
</Properties>
</file>