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262" r:id="rId3"/>
    <p:sldId id="271" r:id="rId4"/>
    <p:sldId id="269" r:id="rId5"/>
    <p:sldId id="272" r:id="rId6"/>
    <p:sldId id="274" r:id="rId7"/>
    <p:sldId id="273" r:id="rId8"/>
    <p:sldId id="275" r:id="rId9"/>
    <p:sldId id="276" r:id="rId10"/>
    <p:sldId id="277" r:id="rId11"/>
    <p:sldId id="279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241B-8E67-4A13-A093-478F35C7307C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D227-FA3A-4CD4-8F06-9B646F8A8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8969B-F016-40CE-99CF-DFD791E6041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E0B0E-7423-4679-BEC3-E07D28DC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/>
          <p:cNvSpPr/>
          <p:nvPr userDrawn="1"/>
        </p:nvSpPr>
        <p:spPr>
          <a:xfrm>
            <a:off x="87757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4054364" y="-3766"/>
            <a:ext cx="813763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89989" y="16153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89989" y="44508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9989" y="4712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89988" y="54723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059935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778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4495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hotos,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220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11567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6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2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0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706880" y="1470467"/>
            <a:ext cx="10046459" cy="473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ight Triangle 10"/>
          <p:cNvSpPr/>
          <p:nvPr userDrawn="1"/>
        </p:nvSpPr>
        <p:spPr>
          <a:xfrm>
            <a:off x="0" y="1554040"/>
            <a:ext cx="991514" cy="530955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"/>
          <p:cNvSpPr/>
          <p:nvPr userDrawn="1"/>
        </p:nvSpPr>
        <p:spPr>
          <a:xfrm flipH="1">
            <a:off x="0" y="-5972"/>
            <a:ext cx="1671090" cy="6869567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04643"/>
              <a:gd name="connsiteY0" fmla="*/ 0 h 6644225"/>
              <a:gd name="connsiteX1" fmla="*/ 12204643 w 12204643"/>
              <a:gd name="connsiteY1" fmla="*/ 5774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5774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9264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18937" y="365126"/>
            <a:ext cx="10030518" cy="971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rgbClr val="57C1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rgbClr val="0436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29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039"/>
          <a:stretch/>
        </p:blipFill>
        <p:spPr>
          <a:xfrm>
            <a:off x="4456204" y="-29166"/>
            <a:ext cx="7735796" cy="6915954"/>
          </a:xfrm>
          <a:prstGeom prst="rect">
            <a:avLst/>
          </a:prstGeom>
        </p:spPr>
      </p:pic>
      <p:sp>
        <p:nvSpPr>
          <p:cNvPr id="27" name="Rectangle 11"/>
          <p:cNvSpPr/>
          <p:nvPr userDrawn="1"/>
        </p:nvSpPr>
        <p:spPr>
          <a:xfrm>
            <a:off x="4734036" y="254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4"/>
          <p:cNvSpPr/>
          <p:nvPr userDrawn="1"/>
        </p:nvSpPr>
        <p:spPr>
          <a:xfrm rot="10800000" flipV="1">
            <a:off x="0" y="-27642"/>
            <a:ext cx="8137635" cy="6906809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535625" y="1602684"/>
            <a:ext cx="6116133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5625" y="4438141"/>
            <a:ext cx="5458837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 descr="ODU_sig_REV-01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5" y="458545"/>
            <a:ext cx="1825083" cy="767281"/>
          </a:xfrm>
          <a:prstGeom prst="rect">
            <a:avLst/>
          </a:prstGeom>
        </p:spPr>
      </p:pic>
      <p:sp>
        <p:nvSpPr>
          <p:cNvPr id="2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35624" y="5459635"/>
            <a:ext cx="4300215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23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71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8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/>
          <p:cNvSpPr/>
          <p:nvPr userDrawn="1"/>
        </p:nvSpPr>
        <p:spPr>
          <a:xfrm flipH="1">
            <a:off x="8779932" y="12701"/>
            <a:ext cx="3412065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 userDrawn="1"/>
        </p:nvSpPr>
        <p:spPr>
          <a:xfrm>
            <a:off x="1909231" y="-8466"/>
            <a:ext cx="10299095" cy="6878711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643" h="6644225">
                <a:moveTo>
                  <a:pt x="0" y="0"/>
                </a:moveTo>
                <a:lnTo>
                  <a:pt x="12204643" y="11186"/>
                </a:lnTo>
                <a:lnTo>
                  <a:pt x="12204643" y="6644223"/>
                </a:lnTo>
                <a:lnTo>
                  <a:pt x="11159981" y="66442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29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0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30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71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6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Photo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flipH="1">
            <a:off x="10270066" y="10161"/>
            <a:ext cx="1921930" cy="68580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094133" y="-17221"/>
            <a:ext cx="4121813" cy="6878322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108" h="6652693">
                <a:moveTo>
                  <a:pt x="0" y="8468"/>
                </a:moveTo>
                <a:lnTo>
                  <a:pt x="12265108" y="0"/>
                </a:lnTo>
                <a:lnTo>
                  <a:pt x="12204643" y="6652691"/>
                </a:lnTo>
                <a:lnTo>
                  <a:pt x="11159981" y="6652693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57561" y="3886200"/>
            <a:ext cx="6952372" cy="14033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57560" y="5393267"/>
            <a:ext cx="6960840" cy="98626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0863" y="355600"/>
            <a:ext cx="6959600" cy="3268663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9" name="Picture 8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 userDrawn="1"/>
        </p:nvSpPr>
        <p:spPr>
          <a:xfrm>
            <a:off x="7747000" y="12700"/>
            <a:ext cx="2476500" cy="6858000"/>
          </a:xfrm>
          <a:custGeom>
            <a:avLst/>
            <a:gdLst>
              <a:gd name="connsiteX0" fmla="*/ 0 w 2476500"/>
              <a:gd name="connsiteY0" fmla="*/ 0 h 6858000"/>
              <a:gd name="connsiteX1" fmla="*/ 2476500 w 2476500"/>
              <a:gd name="connsiteY1" fmla="*/ 0 h 6858000"/>
              <a:gd name="connsiteX2" fmla="*/ 2476500 w 2476500"/>
              <a:gd name="connsiteY2" fmla="*/ 6858000 h 6858000"/>
              <a:gd name="connsiteX3" fmla="*/ 0 w 2476500"/>
              <a:gd name="connsiteY3" fmla="*/ 6858000 h 6858000"/>
              <a:gd name="connsiteX4" fmla="*/ 0 w 2476500"/>
              <a:gd name="connsiteY4" fmla="*/ 0 h 6858000"/>
              <a:gd name="connsiteX0" fmla="*/ 0 w 2476500"/>
              <a:gd name="connsiteY0" fmla="*/ 0 h 6858000"/>
              <a:gd name="connsiteX1" fmla="*/ 2476500 w 2476500"/>
              <a:gd name="connsiteY1" fmla="*/ 6858000 h 6858000"/>
              <a:gd name="connsiteX2" fmla="*/ 0 w 2476500"/>
              <a:gd name="connsiteY2" fmla="*/ 6858000 h 6858000"/>
              <a:gd name="connsiteX3" fmla="*/ 0 w 24765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6858000">
                <a:moveTo>
                  <a:pt x="0" y="0"/>
                </a:moveTo>
                <a:lnTo>
                  <a:pt x="24765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rot="10800000" flipV="1">
            <a:off x="-815" y="-3766"/>
            <a:ext cx="11612244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57621" y="1615384"/>
            <a:ext cx="7006312" cy="159348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57621" y="4450841"/>
            <a:ext cx="6938579" cy="935421"/>
          </a:xfrm>
        </p:spPr>
        <p:txBody>
          <a:bodyPr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ODU_sig_REV-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621" y="471245"/>
            <a:ext cx="1825083" cy="767281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7620" y="5472335"/>
            <a:ext cx="6938577" cy="430926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608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2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rge Photo and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5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67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36880" y="1544320"/>
            <a:ext cx="6370320" cy="464312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Right Triangle 4"/>
          <p:cNvSpPr/>
          <p:nvPr userDrawn="1"/>
        </p:nvSpPr>
        <p:spPr>
          <a:xfrm flipH="1">
            <a:off x="10576560" y="487680"/>
            <a:ext cx="1615440" cy="638048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 userDrawn="1"/>
        </p:nvSpPr>
        <p:spPr>
          <a:xfrm>
            <a:off x="9387840" y="-10160"/>
            <a:ext cx="2814320" cy="689864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36034"/>
              <a:gd name="connsiteX1" fmla="*/ 11030763 w 11030763"/>
              <a:gd name="connsiteY1" fmla="*/ 2996 h 6636034"/>
              <a:gd name="connsiteX2" fmla="*/ 11030763 w 11030763"/>
              <a:gd name="connsiteY2" fmla="*/ 6636033 h 6636034"/>
              <a:gd name="connsiteX3" fmla="*/ 9474409 w 11030763"/>
              <a:gd name="connsiteY3" fmla="*/ 6636034 h 6636034"/>
              <a:gd name="connsiteX4" fmla="*/ 0 w 11030763"/>
              <a:gd name="connsiteY4" fmla="*/ 0 h 6636034"/>
              <a:gd name="connsiteX0" fmla="*/ 0 w 12896934"/>
              <a:gd name="connsiteY0" fmla="*/ 0 h 6652412"/>
              <a:gd name="connsiteX1" fmla="*/ 12896934 w 12896934"/>
              <a:gd name="connsiteY1" fmla="*/ 19374 h 6652412"/>
              <a:gd name="connsiteX2" fmla="*/ 12896934 w 12896934"/>
              <a:gd name="connsiteY2" fmla="*/ 6652411 h 6652412"/>
              <a:gd name="connsiteX3" fmla="*/ 11340580 w 12896934"/>
              <a:gd name="connsiteY3" fmla="*/ 6652412 h 6652412"/>
              <a:gd name="connsiteX4" fmla="*/ 0 w 12896934"/>
              <a:gd name="connsiteY4" fmla="*/ 0 h 6652412"/>
              <a:gd name="connsiteX0" fmla="*/ 0 w 10388639"/>
              <a:gd name="connsiteY0" fmla="*/ 0 h 6652412"/>
              <a:gd name="connsiteX1" fmla="*/ 10388639 w 10388639"/>
              <a:gd name="connsiteY1" fmla="*/ 19374 h 6652412"/>
              <a:gd name="connsiteX2" fmla="*/ 10388639 w 10388639"/>
              <a:gd name="connsiteY2" fmla="*/ 6652411 h 6652412"/>
              <a:gd name="connsiteX3" fmla="*/ 8832285 w 10388639"/>
              <a:gd name="connsiteY3" fmla="*/ 6652412 h 6652412"/>
              <a:gd name="connsiteX4" fmla="*/ 0 w 10388639"/>
              <a:gd name="connsiteY4" fmla="*/ 0 h 6652412"/>
              <a:gd name="connsiteX0" fmla="*/ 0 w 12204643"/>
              <a:gd name="connsiteY0" fmla="*/ 0 h 6644224"/>
              <a:gd name="connsiteX1" fmla="*/ 12204643 w 12204643"/>
              <a:gd name="connsiteY1" fmla="*/ 11186 h 6644224"/>
              <a:gd name="connsiteX2" fmla="*/ 12204643 w 12204643"/>
              <a:gd name="connsiteY2" fmla="*/ 6644223 h 6644224"/>
              <a:gd name="connsiteX3" fmla="*/ 10648289 w 12204643"/>
              <a:gd name="connsiteY3" fmla="*/ 6644224 h 6644224"/>
              <a:gd name="connsiteX4" fmla="*/ 0 w 12204643"/>
              <a:gd name="connsiteY4" fmla="*/ 0 h 6644224"/>
              <a:gd name="connsiteX0" fmla="*/ 0 w 12204643"/>
              <a:gd name="connsiteY0" fmla="*/ 0 h 6644225"/>
              <a:gd name="connsiteX1" fmla="*/ 12204643 w 12204643"/>
              <a:gd name="connsiteY1" fmla="*/ 11186 h 6644225"/>
              <a:gd name="connsiteX2" fmla="*/ 12204643 w 12204643"/>
              <a:gd name="connsiteY2" fmla="*/ 6644223 h 6644225"/>
              <a:gd name="connsiteX3" fmla="*/ 11159981 w 12204643"/>
              <a:gd name="connsiteY3" fmla="*/ 6644225 h 6644225"/>
              <a:gd name="connsiteX4" fmla="*/ 0 w 12204643"/>
              <a:gd name="connsiteY4" fmla="*/ 0 h 6644225"/>
              <a:gd name="connsiteX0" fmla="*/ 0 w 12265108"/>
              <a:gd name="connsiteY0" fmla="*/ 8468 h 6652693"/>
              <a:gd name="connsiteX1" fmla="*/ 12265108 w 12265108"/>
              <a:gd name="connsiteY1" fmla="*/ 0 h 6652693"/>
              <a:gd name="connsiteX2" fmla="*/ 12204643 w 12265108"/>
              <a:gd name="connsiteY2" fmla="*/ 6652691 h 6652693"/>
              <a:gd name="connsiteX3" fmla="*/ 11159981 w 12265108"/>
              <a:gd name="connsiteY3" fmla="*/ 6652693 h 6652693"/>
              <a:gd name="connsiteX4" fmla="*/ 0 w 12265108"/>
              <a:gd name="connsiteY4" fmla="*/ 8468 h 6652693"/>
              <a:gd name="connsiteX0" fmla="*/ 0 w 12295341"/>
              <a:gd name="connsiteY0" fmla="*/ 8468 h 6672345"/>
              <a:gd name="connsiteX1" fmla="*/ 12265108 w 12295341"/>
              <a:gd name="connsiteY1" fmla="*/ 0 h 6672345"/>
              <a:gd name="connsiteX2" fmla="*/ 12295341 w 12295341"/>
              <a:gd name="connsiteY2" fmla="*/ 6672345 h 6672345"/>
              <a:gd name="connsiteX3" fmla="*/ 11159981 w 12295341"/>
              <a:gd name="connsiteY3" fmla="*/ 6652693 h 6672345"/>
              <a:gd name="connsiteX4" fmla="*/ 0 w 12295341"/>
              <a:gd name="connsiteY4" fmla="*/ 8468 h 6672345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59981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62518"/>
              <a:gd name="connsiteX1" fmla="*/ 12265108 w 12295341"/>
              <a:gd name="connsiteY1" fmla="*/ 0 h 6662518"/>
              <a:gd name="connsiteX2" fmla="*/ 12295341 w 12295341"/>
              <a:gd name="connsiteY2" fmla="*/ 6662518 h 6662518"/>
              <a:gd name="connsiteX3" fmla="*/ 11129749 w 12295341"/>
              <a:gd name="connsiteY3" fmla="*/ 6652693 h 6662518"/>
              <a:gd name="connsiteX4" fmla="*/ 0 w 12295341"/>
              <a:gd name="connsiteY4" fmla="*/ 8468 h 6662518"/>
              <a:gd name="connsiteX0" fmla="*/ 0 w 12295341"/>
              <a:gd name="connsiteY0" fmla="*/ 8468 h 6672347"/>
              <a:gd name="connsiteX1" fmla="*/ 12265108 w 12295341"/>
              <a:gd name="connsiteY1" fmla="*/ 0 h 6672347"/>
              <a:gd name="connsiteX2" fmla="*/ 12295341 w 12295341"/>
              <a:gd name="connsiteY2" fmla="*/ 6662518 h 6672347"/>
              <a:gd name="connsiteX3" fmla="*/ 11129749 w 12295341"/>
              <a:gd name="connsiteY3" fmla="*/ 6672347 h 6672347"/>
              <a:gd name="connsiteX4" fmla="*/ 0 w 12295341"/>
              <a:gd name="connsiteY4" fmla="*/ 8468 h 667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341" h="6672347">
                <a:moveTo>
                  <a:pt x="0" y="8468"/>
                </a:moveTo>
                <a:lnTo>
                  <a:pt x="12265108" y="0"/>
                </a:lnTo>
                <a:lnTo>
                  <a:pt x="12295341" y="6662518"/>
                </a:lnTo>
                <a:lnTo>
                  <a:pt x="11129749" y="6672347"/>
                </a:lnTo>
                <a:lnTo>
                  <a:pt x="0" y="8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990080" y="3444240"/>
            <a:ext cx="2834958" cy="27432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990080" y="1554480"/>
            <a:ext cx="2834640" cy="1737360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3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53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15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043657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76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rgbClr val="FCB24C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560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0800000" flipH="1" flipV="1">
            <a:off x="4460240" y="2580640"/>
            <a:ext cx="2854956" cy="429768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-8789" y="-20320"/>
            <a:ext cx="7794716" cy="6898640"/>
          </a:xfrm>
          <a:custGeom>
            <a:avLst/>
            <a:gdLst>
              <a:gd name="connsiteX0" fmla="*/ 0 w 4025356"/>
              <a:gd name="connsiteY0" fmla="*/ 0 h 6858000"/>
              <a:gd name="connsiteX1" fmla="*/ 4025356 w 4025356"/>
              <a:gd name="connsiteY1" fmla="*/ 0 h 6858000"/>
              <a:gd name="connsiteX2" fmla="*/ 4025356 w 4025356"/>
              <a:gd name="connsiteY2" fmla="*/ 6858000 h 6858000"/>
              <a:gd name="connsiteX3" fmla="*/ 0 w 4025356"/>
              <a:gd name="connsiteY3" fmla="*/ 6858000 h 6858000"/>
              <a:gd name="connsiteX4" fmla="*/ 0 w 4025356"/>
              <a:gd name="connsiteY4" fmla="*/ 0 h 685800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0 w 9633676"/>
              <a:gd name="connsiteY3" fmla="*/ 6858000 h 6888480"/>
              <a:gd name="connsiteX4" fmla="*/ 0 w 9633676"/>
              <a:gd name="connsiteY4" fmla="*/ 0 h 6888480"/>
              <a:gd name="connsiteX0" fmla="*/ 0 w 9633676"/>
              <a:gd name="connsiteY0" fmla="*/ 0 h 6888480"/>
              <a:gd name="connsiteX1" fmla="*/ 4025356 w 9633676"/>
              <a:gd name="connsiteY1" fmla="*/ 0 h 6888480"/>
              <a:gd name="connsiteX2" fmla="*/ 9633676 w 9633676"/>
              <a:gd name="connsiteY2" fmla="*/ 6888480 h 6888480"/>
              <a:gd name="connsiteX3" fmla="*/ 10160 w 9633676"/>
              <a:gd name="connsiteY3" fmla="*/ 6888480 h 6888480"/>
              <a:gd name="connsiteX4" fmla="*/ 0 w 9633676"/>
              <a:gd name="connsiteY4" fmla="*/ 0 h 6888480"/>
              <a:gd name="connsiteX0" fmla="*/ 0 w 7774396"/>
              <a:gd name="connsiteY0" fmla="*/ 0 h 6888480"/>
              <a:gd name="connsiteX1" fmla="*/ 4025356 w 7774396"/>
              <a:gd name="connsiteY1" fmla="*/ 0 h 6888480"/>
              <a:gd name="connsiteX2" fmla="*/ 7774396 w 7774396"/>
              <a:gd name="connsiteY2" fmla="*/ 6807200 h 6888480"/>
              <a:gd name="connsiteX3" fmla="*/ 10160 w 7774396"/>
              <a:gd name="connsiteY3" fmla="*/ 6888480 h 6888480"/>
              <a:gd name="connsiteX4" fmla="*/ 0 w 7774396"/>
              <a:gd name="connsiteY4" fmla="*/ 0 h 6888480"/>
              <a:gd name="connsiteX0" fmla="*/ 0 w 7794716"/>
              <a:gd name="connsiteY0" fmla="*/ 0 h 6898640"/>
              <a:gd name="connsiteX1" fmla="*/ 402535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4929596 w 7794716"/>
              <a:gd name="connsiteY1" fmla="*/ 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  <a:gd name="connsiteX0" fmla="*/ 0 w 7794716"/>
              <a:gd name="connsiteY0" fmla="*/ 0 h 6898640"/>
              <a:gd name="connsiteX1" fmla="*/ 5640796 w 7794716"/>
              <a:gd name="connsiteY1" fmla="*/ 30480 h 6898640"/>
              <a:gd name="connsiteX2" fmla="*/ 7794716 w 7794716"/>
              <a:gd name="connsiteY2" fmla="*/ 6898640 h 6898640"/>
              <a:gd name="connsiteX3" fmla="*/ 10160 w 7794716"/>
              <a:gd name="connsiteY3" fmla="*/ 6888480 h 6898640"/>
              <a:gd name="connsiteX4" fmla="*/ 0 w 7794716"/>
              <a:gd name="connsiteY4" fmla="*/ 0 h 689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4716" h="6898640">
                <a:moveTo>
                  <a:pt x="0" y="0"/>
                </a:moveTo>
                <a:lnTo>
                  <a:pt x="5640796" y="30480"/>
                </a:lnTo>
                <a:lnTo>
                  <a:pt x="7794716" y="6898640"/>
                </a:lnTo>
                <a:lnTo>
                  <a:pt x="10160" y="6888480"/>
                </a:lnTo>
                <a:cubicBezTo>
                  <a:pt x="6773" y="4592320"/>
                  <a:pt x="3387" y="2296160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5"/>
          </p:nvPr>
        </p:nvSpPr>
        <p:spPr>
          <a:xfrm>
            <a:off x="7569200" y="1778000"/>
            <a:ext cx="4175760" cy="4429759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569200" y="485726"/>
            <a:ext cx="4175760" cy="1170354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39" y="1778000"/>
            <a:ext cx="5272722" cy="4429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9615" y="365126"/>
            <a:ext cx="6702865" cy="11995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232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 rot="10800000" flipV="1">
            <a:off x="-816" y="-3766"/>
            <a:ext cx="17717315" cy="6870233"/>
          </a:xfrm>
          <a:custGeom>
            <a:avLst/>
            <a:gdLst>
              <a:gd name="connsiteX0" fmla="*/ 0 w 7090245"/>
              <a:gd name="connsiteY0" fmla="*/ 0 h 6633037"/>
              <a:gd name="connsiteX1" fmla="*/ 7090245 w 7090245"/>
              <a:gd name="connsiteY1" fmla="*/ 0 h 6633037"/>
              <a:gd name="connsiteX2" fmla="*/ 7090245 w 7090245"/>
              <a:gd name="connsiteY2" fmla="*/ 6633037 h 6633037"/>
              <a:gd name="connsiteX3" fmla="*/ 0 w 7090245"/>
              <a:gd name="connsiteY3" fmla="*/ 6633037 h 6633037"/>
              <a:gd name="connsiteX4" fmla="*/ 0 w 7090245"/>
              <a:gd name="connsiteY4" fmla="*/ 0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3906255 w 10996500"/>
              <a:gd name="connsiteY3" fmla="*/ 6633037 h 6633037"/>
              <a:gd name="connsiteX4" fmla="*/ 0 w 10996500"/>
              <a:gd name="connsiteY4" fmla="*/ 12038 h 6633037"/>
              <a:gd name="connsiteX0" fmla="*/ 0 w 10996500"/>
              <a:gd name="connsiteY0" fmla="*/ 12038 h 6633037"/>
              <a:gd name="connsiteX1" fmla="*/ 10996500 w 10996500"/>
              <a:gd name="connsiteY1" fmla="*/ 0 h 6633037"/>
              <a:gd name="connsiteX2" fmla="*/ 10996500 w 10996500"/>
              <a:gd name="connsiteY2" fmla="*/ 6633037 h 6633037"/>
              <a:gd name="connsiteX3" fmla="*/ 6319827 w 10996500"/>
              <a:gd name="connsiteY3" fmla="*/ 6633037 h 6633037"/>
              <a:gd name="connsiteX4" fmla="*/ 0 w 10996500"/>
              <a:gd name="connsiteY4" fmla="*/ 12038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08538"/>
              <a:gd name="connsiteY0" fmla="*/ 6216 h 6633037"/>
              <a:gd name="connsiteX1" fmla="*/ 26333 w 11008538"/>
              <a:gd name="connsiteY1" fmla="*/ 0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251758 w 11008538"/>
              <a:gd name="connsiteY1" fmla="*/ 3071 h 6633037"/>
              <a:gd name="connsiteX2" fmla="*/ 11008538 w 11008538"/>
              <a:gd name="connsiteY2" fmla="*/ 0 h 6633037"/>
              <a:gd name="connsiteX3" fmla="*/ 11008538 w 11008538"/>
              <a:gd name="connsiteY3" fmla="*/ 6633037 h 6633037"/>
              <a:gd name="connsiteX4" fmla="*/ 6331865 w 11008538"/>
              <a:gd name="connsiteY4" fmla="*/ 6633037 h 6633037"/>
              <a:gd name="connsiteX5" fmla="*/ 0 w 11008538"/>
              <a:gd name="connsiteY5" fmla="*/ 6216 h 6633037"/>
              <a:gd name="connsiteX0" fmla="*/ 0 w 11008538"/>
              <a:gd name="connsiteY0" fmla="*/ 6216 h 6633037"/>
              <a:gd name="connsiteX1" fmla="*/ 11008538 w 11008538"/>
              <a:gd name="connsiteY1" fmla="*/ 0 h 6633037"/>
              <a:gd name="connsiteX2" fmla="*/ 11008538 w 11008538"/>
              <a:gd name="connsiteY2" fmla="*/ 6633037 h 6633037"/>
              <a:gd name="connsiteX3" fmla="*/ 6331865 w 11008538"/>
              <a:gd name="connsiteY3" fmla="*/ 6633037 h 6633037"/>
              <a:gd name="connsiteX4" fmla="*/ 0 w 11008538"/>
              <a:gd name="connsiteY4" fmla="*/ 6216 h 6633037"/>
              <a:gd name="connsiteX0" fmla="*/ 0 w 11030763"/>
              <a:gd name="connsiteY0" fmla="*/ 0 h 6636033"/>
              <a:gd name="connsiteX1" fmla="*/ 11030763 w 11030763"/>
              <a:gd name="connsiteY1" fmla="*/ 2996 h 6636033"/>
              <a:gd name="connsiteX2" fmla="*/ 11030763 w 11030763"/>
              <a:gd name="connsiteY2" fmla="*/ 6636033 h 6636033"/>
              <a:gd name="connsiteX3" fmla="*/ 6354090 w 11030763"/>
              <a:gd name="connsiteY3" fmla="*/ 6636033 h 6636033"/>
              <a:gd name="connsiteX4" fmla="*/ 0 w 11030763"/>
              <a:gd name="connsiteY4" fmla="*/ 0 h 6636033"/>
              <a:gd name="connsiteX0" fmla="*/ 0 w 11030763"/>
              <a:gd name="connsiteY0" fmla="*/ 0 h 6652412"/>
              <a:gd name="connsiteX1" fmla="*/ 11030763 w 11030763"/>
              <a:gd name="connsiteY1" fmla="*/ 2996 h 6652412"/>
              <a:gd name="connsiteX2" fmla="*/ 11030763 w 11030763"/>
              <a:gd name="connsiteY2" fmla="*/ 6636033 h 6652412"/>
              <a:gd name="connsiteX3" fmla="*/ 3212636 w 11030763"/>
              <a:gd name="connsiteY3" fmla="*/ 6652412 h 6652412"/>
              <a:gd name="connsiteX4" fmla="*/ 0 w 11030763"/>
              <a:gd name="connsiteY4" fmla="*/ 0 h 6652412"/>
              <a:gd name="connsiteX0" fmla="*/ 0 w 11046873"/>
              <a:gd name="connsiteY0" fmla="*/ 0 h 6652412"/>
              <a:gd name="connsiteX1" fmla="*/ 11030763 w 11046873"/>
              <a:gd name="connsiteY1" fmla="*/ 2996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0 h 6652412"/>
              <a:gd name="connsiteX1" fmla="*/ 11038819 w 11046873"/>
              <a:gd name="connsiteY1" fmla="*/ 11209 h 6652412"/>
              <a:gd name="connsiteX2" fmla="*/ 11046873 w 11046873"/>
              <a:gd name="connsiteY2" fmla="*/ 6652412 h 6652412"/>
              <a:gd name="connsiteX3" fmla="*/ 3212636 w 11046873"/>
              <a:gd name="connsiteY3" fmla="*/ 6652412 h 6652412"/>
              <a:gd name="connsiteX4" fmla="*/ 0 w 11046873"/>
              <a:gd name="connsiteY4" fmla="*/ 0 h 6652412"/>
              <a:gd name="connsiteX0" fmla="*/ 0 w 11046873"/>
              <a:gd name="connsiteY0" fmla="*/ 5217 h 6657629"/>
              <a:gd name="connsiteX1" fmla="*/ 11038819 w 11046873"/>
              <a:gd name="connsiteY1" fmla="*/ 0 h 6657629"/>
              <a:gd name="connsiteX2" fmla="*/ 11046873 w 11046873"/>
              <a:gd name="connsiteY2" fmla="*/ 6657629 h 6657629"/>
              <a:gd name="connsiteX3" fmla="*/ 3212636 w 11046873"/>
              <a:gd name="connsiteY3" fmla="*/ 6657629 h 6657629"/>
              <a:gd name="connsiteX4" fmla="*/ 0 w 11046873"/>
              <a:gd name="connsiteY4" fmla="*/ 5217 h 6657629"/>
              <a:gd name="connsiteX0" fmla="*/ 0 w 11047648"/>
              <a:gd name="connsiteY0" fmla="*/ 0 h 6652412"/>
              <a:gd name="connsiteX1" fmla="*/ 11046873 w 11047648"/>
              <a:gd name="connsiteY1" fmla="*/ 2995 h 6652412"/>
              <a:gd name="connsiteX2" fmla="*/ 11046873 w 11047648"/>
              <a:gd name="connsiteY2" fmla="*/ 6652412 h 6652412"/>
              <a:gd name="connsiteX3" fmla="*/ 3212636 w 11047648"/>
              <a:gd name="connsiteY3" fmla="*/ 6652412 h 6652412"/>
              <a:gd name="connsiteX4" fmla="*/ 0 w 11047648"/>
              <a:gd name="connsiteY4" fmla="*/ 0 h 66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7648" h="6652412">
                <a:moveTo>
                  <a:pt x="0" y="0"/>
                </a:moveTo>
                <a:lnTo>
                  <a:pt x="11046873" y="2995"/>
                </a:lnTo>
                <a:cubicBezTo>
                  <a:pt x="11049558" y="2216729"/>
                  <a:pt x="11044188" y="4438678"/>
                  <a:pt x="11046873" y="6652412"/>
                </a:cubicBezTo>
                <a:lnTo>
                  <a:pt x="3212636" y="665241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3388" y="1468658"/>
            <a:ext cx="11315472" cy="4773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Crown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813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610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4501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,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>
            <a:off x="5639262" y="4838699"/>
            <a:ext cx="2019301" cy="201930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384" y="762000"/>
            <a:ext cx="5664070" cy="12954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85840" y="2233246"/>
            <a:ext cx="5663248" cy="3948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5635625" cy="333028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1" y="3393323"/>
            <a:ext cx="5635625" cy="3464677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003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 rot="10800000">
            <a:off x="10972799" y="-6021"/>
            <a:ext cx="1231237" cy="12312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615" y="365126"/>
            <a:ext cx="11309839" cy="97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15" y="1468315"/>
            <a:ext cx="11309839" cy="4708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625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D4F7D0B0-7E7B-4879-A888-F5F2D3156A7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rownWhite.png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3757" y="141271"/>
            <a:ext cx="434787" cy="3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8" r:id="rId3"/>
    <p:sldLayoutId id="2147483650" r:id="rId4"/>
    <p:sldLayoutId id="2147483701" r:id="rId5"/>
    <p:sldLayoutId id="2147483671" r:id="rId6"/>
    <p:sldLayoutId id="2147483697" r:id="rId7"/>
    <p:sldLayoutId id="2147483698" r:id="rId8"/>
    <p:sldLayoutId id="2147483699" r:id="rId9"/>
    <p:sldLayoutId id="2147483700" r:id="rId10"/>
    <p:sldLayoutId id="2147483702" r:id="rId11"/>
    <p:sldLayoutId id="2147483691" r:id="rId12"/>
    <p:sldLayoutId id="2147483692" r:id="rId13"/>
    <p:sldLayoutId id="2147483693" r:id="rId14"/>
    <p:sldLayoutId id="2147483666" r:id="rId15"/>
    <p:sldLayoutId id="2147483694" r:id="rId16"/>
    <p:sldLayoutId id="2147483695" r:id="rId17"/>
    <p:sldLayoutId id="2147483659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69" r:id="rId24"/>
    <p:sldLayoutId id="2147483685" r:id="rId25"/>
    <p:sldLayoutId id="2147483681" r:id="rId26"/>
    <p:sldLayoutId id="2147483682" r:id="rId27"/>
    <p:sldLayoutId id="2147483683" r:id="rId28"/>
    <p:sldLayoutId id="2147483684" r:id="rId29"/>
    <p:sldLayoutId id="2147483670" r:id="rId30"/>
    <p:sldLayoutId id="2147483703" r:id="rId31"/>
    <p:sldLayoutId id="2147483677" r:id="rId32"/>
    <p:sldLayoutId id="2147483678" r:id="rId33"/>
    <p:sldLayoutId id="2147483679" r:id="rId34"/>
    <p:sldLayoutId id="2147483680" r:id="rId35"/>
    <p:sldLayoutId id="2147483658" r:id="rId36"/>
    <p:sldLayoutId id="2147483673" r:id="rId37"/>
    <p:sldLayoutId id="2147483674" r:id="rId38"/>
    <p:sldLayoutId id="2147483676" r:id="rId39"/>
    <p:sldLayoutId id="2147483675" r:id="rId40"/>
    <p:sldLayoutId id="2147483654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400" kern="1200">
          <a:solidFill>
            <a:schemeClr val="bg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datascience.columbia.edu/data-cleaning-tool-building-better-prediction-models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www.kaggle.com/fg1983/data-exploration-and-price-prediction-house-sales" TargetMode="External"/><Relationship Id="rId5" Type="http://schemas.openxmlformats.org/officeDocument/2006/relationships/hyperlink" Target="http://cs231n.github.io/python-numpy-tutorial/" TargetMode="External"/><Relationship Id="rId4" Type="http://schemas.openxmlformats.org/officeDocument/2006/relationships/hyperlink" Target="https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Sales Prediction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1258" y="3196167"/>
            <a:ext cx="5733204" cy="148904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Presenters:</a:t>
            </a:r>
          </a:p>
          <a:p>
            <a:pPr marL="0" indent="0">
              <a:buNone/>
            </a:pPr>
            <a:r>
              <a:rPr lang="en-US" dirty="0"/>
              <a:t>Chandrasekhar Muthyala - 01088628</a:t>
            </a:r>
          </a:p>
          <a:p>
            <a:pPr marL="0" indent="0">
              <a:buNone/>
            </a:pPr>
            <a:r>
              <a:rPr lang="en-US" dirty="0"/>
              <a:t>Puneeth Bikkasandra - 01101060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December 06, 2018</a:t>
            </a:r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305C5-E34D-4E7E-B4BD-2B79ACCF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995" y="4059115"/>
            <a:ext cx="5709105" cy="2297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59891-6758-45FD-93E4-EEF8AC50ED70}"/>
              </a:ext>
            </a:extLst>
          </p:cNvPr>
          <p:cNvSpPr txBox="1"/>
          <p:nvPr/>
        </p:nvSpPr>
        <p:spPr>
          <a:xfrm>
            <a:off x="767435" y="1461861"/>
            <a:ext cx="10233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testing the model for 5 algorithms:  Linear Regression outperformed others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Model result:</a:t>
            </a:r>
          </a:p>
          <a:p>
            <a:endParaRPr lang="en-US" b="1" u="sng" dirty="0"/>
          </a:p>
          <a:p>
            <a:r>
              <a:rPr lang="en-US" dirty="0"/>
              <a:t> 	RMSE: 1128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B9A3C-CA89-4318-B993-9010C60A51A4}"/>
              </a:ext>
            </a:extLst>
          </p:cNvPr>
          <p:cNvSpPr txBox="1"/>
          <p:nvPr/>
        </p:nvSpPr>
        <p:spPr>
          <a:xfrm>
            <a:off x="767435" y="364181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Sample output :</a:t>
            </a:r>
          </a:p>
        </p:txBody>
      </p:sp>
    </p:spTree>
    <p:extLst>
      <p:ext uri="{BB962C8B-B14F-4D97-AF65-F5344CB8AC3E}">
        <p14:creationId xmlns:p14="http://schemas.microsoft.com/office/powerpoint/2010/main" val="331108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079C-A15E-4430-B6A3-3C1FA663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87573-31DC-43DD-B314-1D4945C0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E9256-0864-4713-9311-051A39FA953B}"/>
              </a:ext>
            </a:extLst>
          </p:cNvPr>
          <p:cNvSpPr txBox="1"/>
          <p:nvPr/>
        </p:nvSpPr>
        <p:spPr>
          <a:xfrm>
            <a:off x="761999" y="1336432"/>
            <a:ext cx="94348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Pandas (2018) Pandas Library. [Online]. URL: </a:t>
            </a:r>
            <a:r>
              <a:rPr lang="en-US" sz="1400" u="sng" dirty="0">
                <a:hlinkClick r:id="rId2"/>
              </a:rPr>
              <a:t>https://pandas.pydata.org/</a:t>
            </a:r>
            <a:br>
              <a:rPr lang="en-US" sz="1400" u="sng" dirty="0"/>
            </a:br>
            <a:endParaRPr lang="en-US" sz="1400" dirty="0"/>
          </a:p>
          <a:p>
            <a:r>
              <a:rPr lang="en-US" sz="1400" dirty="0"/>
              <a:t>[2] </a:t>
            </a:r>
            <a:r>
              <a:rPr lang="en-US" sz="1400" dirty="0" err="1"/>
              <a:t>Matplot</a:t>
            </a:r>
            <a:r>
              <a:rPr lang="en-US" sz="1400" dirty="0"/>
              <a:t> (2018) Matplotlib Library. [Online]. URL:  </a:t>
            </a:r>
            <a:r>
              <a:rPr lang="en-US" sz="1400" u="sng" dirty="0">
                <a:hlinkClick r:id="rId3"/>
              </a:rPr>
              <a:t>https://matplotlib.org/</a:t>
            </a:r>
            <a:br>
              <a:rPr lang="en-US" sz="1400" u="sng" dirty="0"/>
            </a:br>
            <a:endParaRPr lang="en-US" sz="1400" dirty="0"/>
          </a:p>
          <a:p>
            <a:r>
              <a:rPr lang="en-US" sz="1400" dirty="0"/>
              <a:t>[3] Seaborn. (July 2018) statistical data visualization. [Online]. </a:t>
            </a:r>
          </a:p>
          <a:p>
            <a:r>
              <a:rPr lang="en-US" sz="1400" dirty="0"/>
              <a:t>      URL: </a:t>
            </a:r>
            <a:r>
              <a:rPr lang="en-US" sz="1400" u="sng" dirty="0">
                <a:hlinkClick r:id="rId4"/>
              </a:rPr>
              <a:t>https://seaborn.pydata.org/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[4] </a:t>
            </a:r>
            <a:r>
              <a:rPr lang="en-US" sz="1400" dirty="0" err="1"/>
              <a:t>Numpy</a:t>
            </a:r>
            <a:r>
              <a:rPr lang="en-US" sz="1400" dirty="0"/>
              <a:t>, Python </a:t>
            </a:r>
            <a:r>
              <a:rPr lang="en-US" sz="1400" dirty="0" err="1"/>
              <a:t>Numpy</a:t>
            </a:r>
            <a:r>
              <a:rPr lang="en-US" sz="1400" dirty="0"/>
              <a:t> Tutorial. [Online]. </a:t>
            </a:r>
          </a:p>
          <a:p>
            <a:r>
              <a:rPr lang="en-US" sz="1400" dirty="0"/>
              <a:t>      URL: </a:t>
            </a:r>
            <a:r>
              <a:rPr lang="en-US" sz="1400" u="sng" dirty="0">
                <a:hlinkClick r:id="rId5"/>
              </a:rPr>
              <a:t>http://cs231n.github.io/python-numpy-tutorial/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[5] Kaggle. (2018) Data Exploration and Price Prediction, House Sales. [Online]. </a:t>
            </a:r>
          </a:p>
          <a:p>
            <a:r>
              <a:rPr lang="en-US" sz="1400" dirty="0"/>
              <a:t>      URL: </a:t>
            </a:r>
            <a:r>
              <a:rPr lang="en-US" sz="1400" u="sng" dirty="0">
                <a:hlinkClick r:id="rId6"/>
              </a:rPr>
              <a:t>https://www.kaggle.com/fg1983/data-exploration-and-price-prediction-house-sales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[6] Columbia University, A Data-Cleaning Tool for Building Better Prediction Models. [Online]. </a:t>
            </a:r>
          </a:p>
          <a:p>
            <a:r>
              <a:rPr lang="en-US" sz="1400" dirty="0"/>
              <a:t>      URL: </a:t>
            </a:r>
            <a:r>
              <a:rPr lang="en-US" sz="1400" u="sng" dirty="0">
                <a:hlinkClick r:id="rId7"/>
              </a:rPr>
              <a:t>https://datascience.columbia.edu/data-cleaning-tool-building-better-prediction-models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3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853" y="2795289"/>
            <a:ext cx="4585466" cy="9713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876C-07AC-4131-8CE6-AB828316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E4967-2A71-4E61-A0CB-BDD3D397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13</a:t>
            </a:fld>
            <a:endParaRPr lang="en-US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CAD501EC-F8C8-4B52-8210-EECD8A236640}"/>
              </a:ext>
            </a:extLst>
          </p:cNvPr>
          <p:cNvSpPr/>
          <p:nvPr/>
        </p:nvSpPr>
        <p:spPr>
          <a:xfrm>
            <a:off x="1733551" y="1934063"/>
            <a:ext cx="2076450" cy="6093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6788-A5C7-4E80-BDE9-69A6F83BDE0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602356" y="2238741"/>
            <a:ext cx="844353" cy="1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AFFBB2-1720-4DCF-920D-AF01312134E8}"/>
              </a:ext>
            </a:extLst>
          </p:cNvPr>
          <p:cNvSpPr/>
          <p:nvPr/>
        </p:nvSpPr>
        <p:spPr>
          <a:xfrm>
            <a:off x="4446709" y="2020398"/>
            <a:ext cx="1647825" cy="4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F46E4B-F6BB-4F1C-8F56-55A0E2E52737}"/>
              </a:ext>
            </a:extLst>
          </p:cNvPr>
          <p:cNvSpPr/>
          <p:nvPr/>
        </p:nvSpPr>
        <p:spPr>
          <a:xfrm>
            <a:off x="4446709" y="2932781"/>
            <a:ext cx="1647825" cy="4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 Extraction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2DAAF6-351D-48F1-B612-19DF489F91D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270622" y="2477232"/>
            <a:ext cx="0" cy="45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9BA6B-8D82-4C19-8B64-0B2B66FAFED5}"/>
              </a:ext>
            </a:extLst>
          </p:cNvPr>
          <p:cNvSpPr/>
          <p:nvPr/>
        </p:nvSpPr>
        <p:spPr>
          <a:xfrm>
            <a:off x="4126888" y="3723356"/>
            <a:ext cx="2287466" cy="45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</a:t>
            </a:r>
          </a:p>
          <a:p>
            <a:pPr algn="ctr"/>
            <a:r>
              <a:rPr lang="en-US" sz="1400" dirty="0"/>
              <a:t>Classification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B7CC3-0C78-49F0-AEA1-C4A491470161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5270621" y="3389615"/>
            <a:ext cx="1" cy="33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5E867172-2352-4D13-9395-9A02A0EA3E11}"/>
              </a:ext>
            </a:extLst>
          </p:cNvPr>
          <p:cNvSpPr/>
          <p:nvPr/>
        </p:nvSpPr>
        <p:spPr>
          <a:xfrm>
            <a:off x="6759454" y="3398010"/>
            <a:ext cx="1327261" cy="11075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Verify 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06C68-EAA2-4097-ABE5-9CB71CE57AEF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414354" y="3951773"/>
            <a:ext cx="34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D1465B-92BB-4DDB-9DF7-FAB981E7942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094534" y="2248815"/>
            <a:ext cx="132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81F76E-2433-49DA-93C7-8EF3BD07853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23084" y="2248815"/>
            <a:ext cx="1" cy="114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ata 40">
            <a:extLst>
              <a:ext uri="{FF2B5EF4-FFF2-40B4-BE49-F238E27FC236}">
                <a16:creationId xmlns:a16="http://schemas.microsoft.com/office/drawing/2014/main" id="{0B3C10A4-2927-460E-8FED-43A7CBD33236}"/>
              </a:ext>
            </a:extLst>
          </p:cNvPr>
          <p:cNvSpPr/>
          <p:nvPr/>
        </p:nvSpPr>
        <p:spPr>
          <a:xfrm>
            <a:off x="8431815" y="3685225"/>
            <a:ext cx="1788510" cy="5330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</a:t>
            </a:r>
          </a:p>
          <a:p>
            <a:pPr algn="ctr"/>
            <a:r>
              <a:rPr lang="en-US" sz="1400" dirty="0"/>
              <a:t>Data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D8459B-62CF-42B6-95C2-5CCC358AAFF0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flipH="1">
            <a:off x="8086715" y="3951773"/>
            <a:ext cx="52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42B3CD1-5DD6-497C-8922-E9388B4D1A63}"/>
              </a:ext>
            </a:extLst>
          </p:cNvPr>
          <p:cNvSpPr/>
          <p:nvPr/>
        </p:nvSpPr>
        <p:spPr>
          <a:xfrm>
            <a:off x="6656239" y="5018081"/>
            <a:ext cx="1533690" cy="581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Finalized </a:t>
            </a:r>
          </a:p>
          <a:p>
            <a:pPr algn="ctr"/>
            <a:r>
              <a:rPr lang="en-US" sz="1600" dirty="0"/>
              <a:t>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80366B-63AB-4686-848A-505C5B431F2D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7423084" y="4505536"/>
            <a:ext cx="1" cy="51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F2854D-8746-4224-BC76-CEFF3A337054}"/>
              </a:ext>
            </a:extLst>
          </p:cNvPr>
          <p:cNvSpPr txBox="1"/>
          <p:nvPr/>
        </p:nvSpPr>
        <p:spPr>
          <a:xfrm>
            <a:off x="7423084" y="4505536"/>
            <a:ext cx="56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72D6A1-A64A-40F3-B695-93466709D695}"/>
              </a:ext>
            </a:extLst>
          </p:cNvPr>
          <p:cNvSpPr txBox="1"/>
          <p:nvPr/>
        </p:nvSpPr>
        <p:spPr>
          <a:xfrm>
            <a:off x="7378298" y="2468256"/>
            <a:ext cx="56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6957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Index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3752" y="1663338"/>
            <a:ext cx="43152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Description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Design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Modeling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 Metrics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</a:p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62" y="920448"/>
            <a:ext cx="3039292" cy="2279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24" y="2578253"/>
            <a:ext cx="2955459" cy="23539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859" y="1089408"/>
            <a:ext cx="950619" cy="11478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543" y="3648497"/>
            <a:ext cx="2251165" cy="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12" y="142642"/>
            <a:ext cx="11309839" cy="971306"/>
          </a:xfrm>
        </p:spPr>
        <p:txBody>
          <a:bodyPr>
            <a:normAutofit/>
          </a:bodyPr>
          <a:lstStyle/>
          <a:p>
            <a:r>
              <a:rPr lang="en-US" sz="4400" u="sng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1484" y="1271451"/>
            <a:ext cx="8612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 predict business performance in the shopping outlets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Tool for budgeting and setting expectations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Allows companies to gauge the interest in their products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Helps companies setting projections for the next quarter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Helps in creating promotions that drive more 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484" y="5496430"/>
            <a:ext cx="971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the sale of the particular product in a specific outlet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842" y="4796968"/>
            <a:ext cx="269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0310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Description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6983" y="1454332"/>
            <a:ext cx="971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stores in different cities , 1559 unique products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attributes 	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2674" y="2612680"/>
            <a:ext cx="25362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Item_Identifier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Item_Weight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Item_Fat_Content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Item_Visibility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Item_Type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Item_MRP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52159" y="2612679"/>
            <a:ext cx="3378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Outlet_Identifier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8. </a:t>
            </a:r>
            <a:r>
              <a:rPr lang="en-US" dirty="0" err="1"/>
              <a:t>Outlet_Establishment_Year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9. </a:t>
            </a:r>
            <a:r>
              <a:rPr lang="en-US" dirty="0" err="1"/>
              <a:t>Outlet_Size</a:t>
            </a:r>
            <a:br>
              <a:rPr lang="en-US" dirty="0"/>
            </a:br>
            <a:endParaRPr lang="en-US" dirty="0"/>
          </a:p>
          <a:p>
            <a:r>
              <a:rPr lang="en-US" dirty="0"/>
              <a:t>10. </a:t>
            </a:r>
            <a:r>
              <a:rPr lang="en-US" dirty="0" err="1"/>
              <a:t>Outlet_Location_Type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11. </a:t>
            </a:r>
            <a:r>
              <a:rPr lang="en-US" dirty="0" err="1"/>
              <a:t>Outlet_Type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12. </a:t>
            </a:r>
            <a:r>
              <a:rPr lang="en-US" dirty="0" err="1"/>
              <a:t>Item_Outlet_Sales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260623"/>
            <a:ext cx="11309839" cy="971306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Z:\datascience\model design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887" y="967396"/>
            <a:ext cx="8255725" cy="5542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96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77" y="261741"/>
            <a:ext cx="11309839" cy="971306"/>
          </a:xfrm>
        </p:spPr>
        <p:txBody>
          <a:bodyPr>
            <a:normAutofit/>
          </a:bodyPr>
          <a:lstStyle/>
          <a:p>
            <a:r>
              <a:rPr lang="en-US" sz="4400" dirty="0"/>
              <a:t>Pre-processing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5077" y="1336183"/>
            <a:ext cx="870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duplicate column values and data imputation.</a:t>
            </a:r>
            <a:endParaRPr lang="en-US" u="sng" dirty="0"/>
          </a:p>
        </p:txBody>
      </p:sp>
      <p:sp>
        <p:nvSpPr>
          <p:cNvPr id="8" name="Right Arrow 7"/>
          <p:cNvSpPr/>
          <p:nvPr/>
        </p:nvSpPr>
        <p:spPr>
          <a:xfrm>
            <a:off x="5080175" y="2282290"/>
            <a:ext cx="978408" cy="484632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5077" y="3822946"/>
            <a:ext cx="6155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categorical values to Numerical values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Product types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157205" y="5317668"/>
            <a:ext cx="978408" cy="484632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77836"/>
              </p:ext>
            </p:extLst>
          </p:nvPr>
        </p:nvGraphicFramePr>
        <p:xfrm>
          <a:off x="987342" y="1755363"/>
          <a:ext cx="36160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535">
                <a:tc>
                  <a:txBody>
                    <a:bodyPr/>
                    <a:lstStyle/>
                    <a:p>
                      <a:r>
                        <a:rPr lang="en-US" sz="1400" dirty="0"/>
                        <a:t>Item Fat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13">
                <a:tc>
                  <a:txBody>
                    <a:bodyPr/>
                    <a:lstStyle/>
                    <a:p>
                      <a:r>
                        <a:rPr lang="en-US" sz="1400" b="0" dirty="0"/>
                        <a:t>Low Fat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8485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13">
                <a:tc>
                  <a:txBody>
                    <a:bodyPr/>
                    <a:lstStyle/>
                    <a:p>
                      <a:r>
                        <a:rPr lang="en-US" sz="1400" b="0" dirty="0"/>
                        <a:t>Regular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13">
                <a:tc>
                  <a:txBody>
                    <a:bodyPr/>
                    <a:lstStyle/>
                    <a:p>
                      <a:r>
                        <a:rPr lang="en-US" sz="1400" b="0" dirty="0"/>
                        <a:t>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13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reg</a:t>
                      </a:r>
                      <a:r>
                        <a:rPr lang="en-US" sz="1400" b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13">
                <a:tc>
                  <a:txBody>
                    <a:bodyPr/>
                    <a:lstStyle/>
                    <a:p>
                      <a:r>
                        <a:rPr lang="en-US" sz="1400" b="0" dirty="0"/>
                        <a:t>low fat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76276"/>
              </p:ext>
            </p:extLst>
          </p:nvPr>
        </p:nvGraphicFramePr>
        <p:xfrm>
          <a:off x="6590299" y="1985558"/>
          <a:ext cx="3683484" cy="108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Fat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r>
                        <a:rPr lang="en-US" dirty="0"/>
                        <a:t>Low Fat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04099"/>
              </p:ext>
            </p:extLst>
          </p:nvPr>
        </p:nvGraphicFramePr>
        <p:xfrm>
          <a:off x="967260" y="4989850"/>
          <a:ext cx="3769815" cy="136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8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Fruits, vegetables, soft drinks,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dairy, snack, frozen etc.,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21571"/>
              </p:ext>
            </p:extLst>
          </p:nvPr>
        </p:nvGraphicFramePr>
        <p:xfrm>
          <a:off x="6692565" y="5031817"/>
          <a:ext cx="3519598" cy="105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8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categories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298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Food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Non-consumable</a:t>
                      </a:r>
                      <a:endParaRPr lang="en-US" sz="1400" baseline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Visualization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16" y="1379085"/>
            <a:ext cx="3753445" cy="2443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66" y="3865558"/>
            <a:ext cx="3595282" cy="2647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46C5F-A565-4762-8B66-DDD3FC0DE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724" y="1195593"/>
            <a:ext cx="6055103" cy="525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9562E-C029-42E4-A4CF-54D20393F32A}"/>
              </a:ext>
            </a:extLst>
          </p:cNvPr>
          <p:cNvSpPr txBox="1"/>
          <p:nvPr/>
        </p:nvSpPr>
        <p:spPr>
          <a:xfrm>
            <a:off x="8781378" y="6328495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CF51E-FEF3-430B-942D-73328A0940D6}"/>
              </a:ext>
            </a:extLst>
          </p:cNvPr>
          <p:cNvSpPr txBox="1"/>
          <p:nvPr/>
        </p:nvSpPr>
        <p:spPr>
          <a:xfrm>
            <a:off x="35417" y="2238375"/>
            <a:ext cx="207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Violin Plot</a:t>
            </a:r>
          </a:p>
          <a:p>
            <a:pPr algn="ctr"/>
            <a:r>
              <a:rPr lang="en-US" sz="1200" dirty="0"/>
              <a:t>Item Type Vs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D3C8E-3F30-4412-864D-21AE1958F230}"/>
              </a:ext>
            </a:extLst>
          </p:cNvPr>
          <p:cNvSpPr txBox="1"/>
          <p:nvPr/>
        </p:nvSpPr>
        <p:spPr>
          <a:xfrm>
            <a:off x="0" y="4857750"/>
            <a:ext cx="207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Scatter plot</a:t>
            </a:r>
          </a:p>
          <a:p>
            <a:pPr algn="ctr"/>
            <a:r>
              <a:rPr lang="en-US" sz="1200" dirty="0"/>
              <a:t>Item MRP Vs Sales</a:t>
            </a:r>
          </a:p>
        </p:txBody>
      </p:sp>
    </p:spTree>
    <p:extLst>
      <p:ext uri="{BB962C8B-B14F-4D97-AF65-F5344CB8AC3E}">
        <p14:creationId xmlns:p14="http://schemas.microsoft.com/office/powerpoint/2010/main" val="29137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Modeling techniques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F9D5A-A9FC-4F74-B9AF-49C3C9E317F5}"/>
              </a:ext>
            </a:extLst>
          </p:cNvPr>
          <p:cNvSpPr txBox="1"/>
          <p:nvPr/>
        </p:nvSpPr>
        <p:spPr>
          <a:xfrm>
            <a:off x="1000125" y="1562100"/>
            <a:ext cx="7324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Regression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Ridge Regression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AdaBoost Regressor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 Regressor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53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Evaluation Metrics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D0B0-7E7B-4879-A888-F5F2D3156A7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B85984-DD2D-4837-9223-C20E9A69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97048"/>
              </p:ext>
            </p:extLst>
          </p:nvPr>
        </p:nvGraphicFramePr>
        <p:xfrm>
          <a:off x="1907184" y="1884680"/>
          <a:ext cx="7179666" cy="279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628">
                  <a:extLst>
                    <a:ext uri="{9D8B030D-6E8A-4147-A177-3AD203B41FA5}">
                      <a16:colId xmlns:a16="http://schemas.microsoft.com/office/drawing/2014/main" val="3422557911"/>
                    </a:ext>
                  </a:extLst>
                </a:gridCol>
                <a:gridCol w="1365146">
                  <a:extLst>
                    <a:ext uri="{9D8B030D-6E8A-4147-A177-3AD203B41FA5}">
                      <a16:colId xmlns:a16="http://schemas.microsoft.com/office/drawing/2014/main" val="2755098138"/>
                    </a:ext>
                  </a:extLst>
                </a:gridCol>
                <a:gridCol w="776466">
                  <a:extLst>
                    <a:ext uri="{9D8B030D-6E8A-4147-A177-3AD203B41FA5}">
                      <a16:colId xmlns:a16="http://schemas.microsoft.com/office/drawing/2014/main" val="122916497"/>
                    </a:ext>
                  </a:extLst>
                </a:gridCol>
                <a:gridCol w="776467">
                  <a:extLst>
                    <a:ext uri="{9D8B030D-6E8A-4147-A177-3AD203B41FA5}">
                      <a16:colId xmlns:a16="http://schemas.microsoft.com/office/drawing/2014/main" val="2907066812"/>
                    </a:ext>
                  </a:extLst>
                </a:gridCol>
                <a:gridCol w="776467">
                  <a:extLst>
                    <a:ext uri="{9D8B030D-6E8A-4147-A177-3AD203B41FA5}">
                      <a16:colId xmlns:a16="http://schemas.microsoft.com/office/drawing/2014/main" val="1275774588"/>
                    </a:ext>
                  </a:extLst>
                </a:gridCol>
                <a:gridCol w="816492">
                  <a:extLst>
                    <a:ext uri="{9D8B030D-6E8A-4147-A177-3AD203B41FA5}">
                      <a16:colId xmlns:a16="http://schemas.microsoft.com/office/drawing/2014/main" val="283540416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Cross Validation </a:t>
                      </a:r>
                    </a:p>
                    <a:p>
                      <a:pPr algn="ctr"/>
                      <a:r>
                        <a:rPr lang="en-US" sz="1600" dirty="0"/>
                        <a:t>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07123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7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Linear Regression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1128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1129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7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83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AdaBoost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074449"/>
      </p:ext>
    </p:extLst>
  </p:cSld>
  <p:clrMapOvr>
    <a:masterClrMapping/>
  </p:clrMapOvr>
</p:sld>
</file>

<file path=ppt/theme/theme1.xml><?xml version="1.0" encoding="utf-8"?>
<a:theme xmlns:a="http://schemas.openxmlformats.org/drawingml/2006/main" name="ODU Angle Theme">
  <a:themeElements>
    <a:clrScheme name="Custom 1">
      <a:dk1>
        <a:srgbClr val="043657"/>
      </a:dk1>
      <a:lt1>
        <a:sysClr val="window" lastClr="FFFFFF"/>
      </a:lt1>
      <a:dk2>
        <a:srgbClr val="043657"/>
      </a:dk2>
      <a:lt2>
        <a:srgbClr val="FFFFFF"/>
      </a:lt2>
      <a:accent1>
        <a:srgbClr val="57C1EA"/>
      </a:accent1>
      <a:accent2>
        <a:srgbClr val="83CDB8"/>
      </a:accent2>
      <a:accent3>
        <a:srgbClr val="E0E329"/>
      </a:accent3>
      <a:accent4>
        <a:srgbClr val="FCB24C"/>
      </a:accent4>
      <a:accent5>
        <a:srgbClr val="9264AA"/>
      </a:accent5>
      <a:accent6>
        <a:srgbClr val="FFD140"/>
      </a:accent6>
      <a:hlink>
        <a:srgbClr val="98C5EA"/>
      </a:hlink>
      <a:folHlink>
        <a:srgbClr val="838A8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ODU-PowerPoint_Angle-Theme</Template>
  <TotalTime>567</TotalTime>
  <Words>263</Words>
  <Application>Microsoft Office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ODU Angle Theme</vt:lpstr>
      <vt:lpstr>Sales Prediction</vt:lpstr>
      <vt:lpstr>Index</vt:lpstr>
      <vt:lpstr>Introduction</vt:lpstr>
      <vt:lpstr>Data Description</vt:lpstr>
      <vt:lpstr>System Design</vt:lpstr>
      <vt:lpstr>Pre-processing </vt:lpstr>
      <vt:lpstr>Data Visualization </vt:lpstr>
      <vt:lpstr>Modeling techniques</vt:lpstr>
      <vt:lpstr>Evaluation Metrics</vt:lpstr>
      <vt:lpstr>Conclusion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ODU PRESENTATION</dc:title>
  <dc:creator>Spears, Kayla M.</dc:creator>
  <cp:lastModifiedBy>chandrasekha muthyala</cp:lastModifiedBy>
  <cp:revision>43</cp:revision>
  <dcterms:created xsi:type="dcterms:W3CDTF">2017-04-24T13:01:22Z</dcterms:created>
  <dcterms:modified xsi:type="dcterms:W3CDTF">2019-04-18T17:09:07Z</dcterms:modified>
</cp:coreProperties>
</file>