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3FF9F-95AB-4430-BA98-4299724AF431}" v="3" dt="2024-04-19T19:12:20.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5033"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fundo Muthina" userId="a0a95967f194ebb7" providerId="LiveId" clId="{94E3FF9F-95AB-4430-BA98-4299724AF431}"/>
    <pc:docChg chg="custSel addSld modSld">
      <pc:chgData name="Chifundo Muthina" userId="a0a95967f194ebb7" providerId="LiveId" clId="{94E3FF9F-95AB-4430-BA98-4299724AF431}" dt="2024-04-19T19:52:03.650" v="806" actId="1036"/>
      <pc:docMkLst>
        <pc:docMk/>
      </pc:docMkLst>
      <pc:sldChg chg="modSp mod modNotesTx">
        <pc:chgData name="Chifundo Muthina" userId="a0a95967f194ebb7" providerId="LiveId" clId="{94E3FF9F-95AB-4430-BA98-4299724AF431}" dt="2024-04-17T18:39:20.049" v="67" actId="5793"/>
        <pc:sldMkLst>
          <pc:docMk/>
          <pc:sldMk cId="3422032675" sldId="259"/>
        </pc:sldMkLst>
        <pc:spChg chg="mod">
          <ac:chgData name="Chifundo Muthina" userId="a0a95967f194ebb7" providerId="LiveId" clId="{94E3FF9F-95AB-4430-BA98-4299724AF431}" dt="2024-04-17T18:39:20.049" v="67" actId="5793"/>
          <ac:spMkLst>
            <pc:docMk/>
            <pc:sldMk cId="3422032675" sldId="259"/>
            <ac:spMk id="2" creationId="{BF912F66-5260-3EE2-073D-A2EFABE1E3D8}"/>
          </ac:spMkLst>
        </pc:spChg>
      </pc:sldChg>
      <pc:sldChg chg="modSp">
        <pc:chgData name="Chifundo Muthina" userId="a0a95967f194ebb7" providerId="LiveId" clId="{94E3FF9F-95AB-4430-BA98-4299724AF431}" dt="2024-04-15T20:39:01.524" v="0"/>
        <pc:sldMkLst>
          <pc:docMk/>
          <pc:sldMk cId="2442078576" sldId="260"/>
        </pc:sldMkLst>
        <pc:graphicFrameChg chg="mod">
          <ac:chgData name="Chifundo Muthina" userId="a0a95967f194ebb7" providerId="LiveId" clId="{94E3FF9F-95AB-4430-BA98-4299724AF431}" dt="2024-04-15T20:39:01.524" v="0"/>
          <ac:graphicFrameMkLst>
            <pc:docMk/>
            <pc:sldMk cId="2442078576" sldId="260"/>
            <ac:graphicFrameMk id="41" creationId="{7878C721-6A38-EF60-D8CF-A81400B94EF4}"/>
          </ac:graphicFrameMkLst>
        </pc:graphicFrameChg>
      </pc:sldChg>
      <pc:sldChg chg="modSp mod">
        <pc:chgData name="Chifundo Muthina" userId="a0a95967f194ebb7" providerId="LiveId" clId="{94E3FF9F-95AB-4430-BA98-4299724AF431}" dt="2024-04-19T19:52:03.650" v="806" actId="1036"/>
        <pc:sldMkLst>
          <pc:docMk/>
          <pc:sldMk cId="4156678333" sldId="261"/>
        </pc:sldMkLst>
        <pc:spChg chg="mod">
          <ac:chgData name="Chifundo Muthina" userId="a0a95967f194ebb7" providerId="LiveId" clId="{94E3FF9F-95AB-4430-BA98-4299724AF431}" dt="2024-04-17T18:40:32.073" v="78" actId="5793"/>
          <ac:spMkLst>
            <pc:docMk/>
            <pc:sldMk cId="4156678333" sldId="261"/>
            <ac:spMk id="2" creationId="{F9B3348B-4602-AE99-8F47-AF72D8369204}"/>
          </ac:spMkLst>
        </pc:spChg>
        <pc:picChg chg="mod">
          <ac:chgData name="Chifundo Muthina" userId="a0a95967f194ebb7" providerId="LiveId" clId="{94E3FF9F-95AB-4430-BA98-4299724AF431}" dt="2024-04-19T19:52:03.650" v="806" actId="1036"/>
          <ac:picMkLst>
            <pc:docMk/>
            <pc:sldMk cId="4156678333" sldId="261"/>
            <ac:picMk id="77" creationId="{33431CE6-0D57-E22A-54B5-D68F6312D69D}"/>
          </ac:picMkLst>
        </pc:picChg>
      </pc:sldChg>
      <pc:sldChg chg="modSp mod">
        <pc:chgData name="Chifundo Muthina" userId="a0a95967f194ebb7" providerId="LiveId" clId="{94E3FF9F-95AB-4430-BA98-4299724AF431}" dt="2024-04-17T18:40:54.096" v="90" actId="20577"/>
        <pc:sldMkLst>
          <pc:docMk/>
          <pc:sldMk cId="501301985" sldId="263"/>
        </pc:sldMkLst>
        <pc:spChg chg="mod">
          <ac:chgData name="Chifundo Muthina" userId="a0a95967f194ebb7" providerId="LiveId" clId="{94E3FF9F-95AB-4430-BA98-4299724AF431}" dt="2024-04-17T18:40:54.096" v="90" actId="20577"/>
          <ac:spMkLst>
            <pc:docMk/>
            <pc:sldMk cId="501301985" sldId="263"/>
            <ac:spMk id="2" creationId="{63B600EE-0311-DA48-57CA-01ADEA487425}"/>
          </ac:spMkLst>
        </pc:spChg>
      </pc:sldChg>
      <pc:sldChg chg="modSp mod">
        <pc:chgData name="Chifundo Muthina" userId="a0a95967f194ebb7" providerId="LiveId" clId="{94E3FF9F-95AB-4430-BA98-4299724AF431}" dt="2024-04-17T18:41:09.539" v="101" actId="5793"/>
        <pc:sldMkLst>
          <pc:docMk/>
          <pc:sldMk cId="477350428" sldId="265"/>
        </pc:sldMkLst>
        <pc:spChg chg="mod">
          <ac:chgData name="Chifundo Muthina" userId="a0a95967f194ebb7" providerId="LiveId" clId="{94E3FF9F-95AB-4430-BA98-4299724AF431}" dt="2024-04-17T18:41:09.539" v="101" actId="5793"/>
          <ac:spMkLst>
            <pc:docMk/>
            <pc:sldMk cId="477350428" sldId="265"/>
            <ac:spMk id="2" creationId="{1FCF38BB-0BAB-F111-AB03-1512B1255482}"/>
          </ac:spMkLst>
        </pc:spChg>
      </pc:sldChg>
      <pc:sldChg chg="addSp delSp modSp mod setBg">
        <pc:chgData name="Chifundo Muthina" userId="a0a95967f194ebb7" providerId="LiveId" clId="{94E3FF9F-95AB-4430-BA98-4299724AF431}" dt="2024-04-18T13:16:26.882" v="781" actId="26606"/>
        <pc:sldMkLst>
          <pc:docMk/>
          <pc:sldMk cId="2628730388" sldId="266"/>
        </pc:sldMkLst>
        <pc:spChg chg="mod">
          <ac:chgData name="Chifundo Muthina" userId="a0a95967f194ebb7" providerId="LiveId" clId="{94E3FF9F-95AB-4430-BA98-4299724AF431}" dt="2024-04-18T13:16:26.882" v="781" actId="26606"/>
          <ac:spMkLst>
            <pc:docMk/>
            <pc:sldMk cId="2628730388" sldId="266"/>
            <ac:spMk id="2" creationId="{B97A8B2D-9C45-31EE-541E-CC2DAF7A4C64}"/>
          </ac:spMkLst>
        </pc:spChg>
        <pc:spChg chg="del">
          <ac:chgData name="Chifundo Muthina" userId="a0a95967f194ebb7" providerId="LiveId" clId="{94E3FF9F-95AB-4430-BA98-4299724AF431}" dt="2024-04-18T13:16:26.882" v="781" actId="26606"/>
          <ac:spMkLst>
            <pc:docMk/>
            <pc:sldMk cId="2628730388" sldId="266"/>
            <ac:spMk id="3" creationId="{C42B5AFE-C5B1-4308-891B-C07B3557555E}"/>
          </ac:spMkLst>
        </pc:spChg>
        <pc:spChg chg="add">
          <ac:chgData name="Chifundo Muthina" userId="a0a95967f194ebb7" providerId="LiveId" clId="{94E3FF9F-95AB-4430-BA98-4299724AF431}" dt="2024-04-18T13:16:26.882" v="781" actId="26606"/>
          <ac:spMkLst>
            <pc:docMk/>
            <pc:sldMk cId="2628730388" sldId="266"/>
            <ac:spMk id="9" creationId="{2EEF4763-EB4A-4A35-89EB-AD2763B48C3B}"/>
          </ac:spMkLst>
        </pc:spChg>
        <pc:graphicFrameChg chg="add">
          <ac:chgData name="Chifundo Muthina" userId="a0a95967f194ebb7" providerId="LiveId" clId="{94E3FF9F-95AB-4430-BA98-4299724AF431}" dt="2024-04-18T13:16:26.882" v="781" actId="26606"/>
          <ac:graphicFrameMkLst>
            <pc:docMk/>
            <pc:sldMk cId="2628730388" sldId="266"/>
            <ac:graphicFrameMk id="5" creationId="{19A370C0-7D97-DABC-6236-6F7F1CD14307}"/>
          </ac:graphicFrameMkLst>
        </pc:graphicFrameChg>
      </pc:sldChg>
      <pc:sldChg chg="modSp new mod">
        <pc:chgData name="Chifundo Muthina" userId="a0a95967f194ebb7" providerId="LiveId" clId="{94E3FF9F-95AB-4430-BA98-4299724AF431}" dt="2024-04-19T19:15:55.989" v="804" actId="27636"/>
        <pc:sldMkLst>
          <pc:docMk/>
          <pc:sldMk cId="1985441972" sldId="267"/>
        </pc:sldMkLst>
        <pc:spChg chg="mod">
          <ac:chgData name="Chifundo Muthina" userId="a0a95967f194ebb7" providerId="LiveId" clId="{94E3FF9F-95AB-4430-BA98-4299724AF431}" dt="2024-04-17T18:43:26.736" v="112" actId="20577"/>
          <ac:spMkLst>
            <pc:docMk/>
            <pc:sldMk cId="1985441972" sldId="267"/>
            <ac:spMk id="2" creationId="{49735CCB-03AA-8DF3-BC7A-E8D86D5A8BF6}"/>
          </ac:spMkLst>
        </pc:spChg>
        <pc:spChg chg="mod">
          <ac:chgData name="Chifundo Muthina" userId="a0a95967f194ebb7" providerId="LiveId" clId="{94E3FF9F-95AB-4430-BA98-4299724AF431}" dt="2024-04-19T19:15:55.989" v="804" actId="27636"/>
          <ac:spMkLst>
            <pc:docMk/>
            <pc:sldMk cId="1985441972" sldId="267"/>
            <ac:spMk id="3" creationId="{6C28D392-A45D-85C8-1249-71DAC71F394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68508-AA85-4AF8-8BA2-51BBD2D3BD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BE5F344-26FF-4FF3-8976-B898A3B92846}">
      <dgm:prSet/>
      <dgm:spPr/>
      <dgm:t>
        <a:bodyPr/>
        <a:lstStyle/>
        <a:p>
          <a:r>
            <a:rPr lang="en-US"/>
            <a:t>In the rapidly changing landscape of public health, the combination of informatics and influenza research has emerged as a powerful force in understanding, monitoring, and combating infectious diseases.</a:t>
          </a:r>
        </a:p>
      </dgm:t>
    </dgm:pt>
    <dgm:pt modelId="{D2C971EE-14DF-4CAA-A550-7FAC2528BE68}" type="parTrans" cxnId="{D46DC02C-FCF5-4D5C-B2E8-B2F04A9E9A5F}">
      <dgm:prSet/>
      <dgm:spPr/>
      <dgm:t>
        <a:bodyPr/>
        <a:lstStyle/>
        <a:p>
          <a:endParaRPr lang="en-US"/>
        </a:p>
      </dgm:t>
    </dgm:pt>
    <dgm:pt modelId="{17E7DCBF-09B7-4375-A099-18611C39C060}" type="sibTrans" cxnId="{D46DC02C-FCF5-4D5C-B2E8-B2F04A9E9A5F}">
      <dgm:prSet/>
      <dgm:spPr/>
      <dgm:t>
        <a:bodyPr/>
        <a:lstStyle/>
        <a:p>
          <a:endParaRPr lang="en-US"/>
        </a:p>
      </dgm:t>
    </dgm:pt>
    <dgm:pt modelId="{03A700A6-16AA-43E8-A749-97E7E66529A9}">
      <dgm:prSet/>
      <dgm:spPr/>
      <dgm:t>
        <a:bodyPr/>
        <a:lstStyle/>
        <a:p>
          <a:r>
            <a:rPr lang="en-US" dirty="0"/>
            <a:t>PHI improves disease surveillance and prediction by leveraging technology for data collection, analysis, and dissemination, as well as enabling targeted intervention strategies and global collaboration. </a:t>
          </a:r>
        </a:p>
      </dgm:t>
    </dgm:pt>
    <dgm:pt modelId="{5877BB82-E9A0-4733-BB4F-B312D9109598}" type="parTrans" cxnId="{C471D75C-1D18-4BD2-9FF3-190F36C4B267}">
      <dgm:prSet/>
      <dgm:spPr/>
      <dgm:t>
        <a:bodyPr/>
        <a:lstStyle/>
        <a:p>
          <a:endParaRPr lang="en-US"/>
        </a:p>
      </dgm:t>
    </dgm:pt>
    <dgm:pt modelId="{09E3A29E-57C1-4008-ADF8-6F9EAF6662D4}" type="sibTrans" cxnId="{C471D75C-1D18-4BD2-9FF3-190F36C4B267}">
      <dgm:prSet/>
      <dgm:spPr/>
      <dgm:t>
        <a:bodyPr/>
        <a:lstStyle/>
        <a:p>
          <a:endParaRPr lang="en-US"/>
        </a:p>
      </dgm:t>
    </dgm:pt>
    <dgm:pt modelId="{6595742F-7EC4-4E6E-A20F-51932A840745}">
      <dgm:prSet/>
      <dgm:spPr/>
      <dgm:t>
        <a:bodyPr/>
        <a:lstStyle/>
        <a:p>
          <a:r>
            <a:rPr lang="en-US" dirty="0"/>
            <a:t>This paper explores the challenges and opportunities inherent in influenza informatics, shedding light on the transformative power of incorporating technology into public health efforts. </a:t>
          </a:r>
        </a:p>
      </dgm:t>
    </dgm:pt>
    <dgm:pt modelId="{EB4E9119-1C2D-4E80-A021-75DE470E69FD}" type="parTrans" cxnId="{BCE0CFE7-437F-4620-9D0B-E1CD85BA533E}">
      <dgm:prSet/>
      <dgm:spPr/>
      <dgm:t>
        <a:bodyPr/>
        <a:lstStyle/>
        <a:p>
          <a:endParaRPr lang="en-US"/>
        </a:p>
      </dgm:t>
    </dgm:pt>
    <dgm:pt modelId="{F9584F3F-89D2-4B3D-8962-438EBA873264}" type="sibTrans" cxnId="{BCE0CFE7-437F-4620-9D0B-E1CD85BA533E}">
      <dgm:prSet/>
      <dgm:spPr/>
      <dgm:t>
        <a:bodyPr/>
        <a:lstStyle/>
        <a:p>
          <a:endParaRPr lang="en-US"/>
        </a:p>
      </dgm:t>
    </dgm:pt>
    <dgm:pt modelId="{A9C45D93-2832-4AED-8F64-2E5CF76157E5}" type="pres">
      <dgm:prSet presAssocID="{48368508-AA85-4AF8-8BA2-51BBD2D3BDDE}" presName="root" presStyleCnt="0">
        <dgm:presLayoutVars>
          <dgm:dir/>
          <dgm:resizeHandles val="exact"/>
        </dgm:presLayoutVars>
      </dgm:prSet>
      <dgm:spPr/>
    </dgm:pt>
    <dgm:pt modelId="{3FB9840F-C3D2-4375-8F6C-11D1C26D9BC2}" type="pres">
      <dgm:prSet presAssocID="{4BE5F344-26FF-4FF3-8976-B898A3B92846}" presName="compNode" presStyleCnt="0"/>
      <dgm:spPr/>
    </dgm:pt>
    <dgm:pt modelId="{EE555AAD-7FF2-4EE5-BD0E-CF86C311E16C}" type="pres">
      <dgm:prSet presAssocID="{4BE5F344-26FF-4FF3-8976-B898A3B92846}" presName="bgRect" presStyleLbl="bgShp" presStyleIdx="0" presStyleCnt="3"/>
      <dgm:spPr/>
    </dgm:pt>
    <dgm:pt modelId="{DD8FB85E-B0DD-41F1-BCA6-B1FA18314612}" type="pres">
      <dgm:prSet presAssocID="{4BE5F344-26FF-4FF3-8976-B898A3B928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143DD3E8-F04D-4FA8-B27E-84D378B9BC12}" type="pres">
      <dgm:prSet presAssocID="{4BE5F344-26FF-4FF3-8976-B898A3B92846}" presName="spaceRect" presStyleCnt="0"/>
      <dgm:spPr/>
    </dgm:pt>
    <dgm:pt modelId="{4223AE3A-208B-4AAA-90E5-6946CB0CE16F}" type="pres">
      <dgm:prSet presAssocID="{4BE5F344-26FF-4FF3-8976-B898A3B92846}" presName="parTx" presStyleLbl="revTx" presStyleIdx="0" presStyleCnt="3">
        <dgm:presLayoutVars>
          <dgm:chMax val="0"/>
          <dgm:chPref val="0"/>
        </dgm:presLayoutVars>
      </dgm:prSet>
      <dgm:spPr/>
    </dgm:pt>
    <dgm:pt modelId="{66984769-52D5-4F44-9612-94A8F42563A1}" type="pres">
      <dgm:prSet presAssocID="{17E7DCBF-09B7-4375-A099-18611C39C060}" presName="sibTrans" presStyleCnt="0"/>
      <dgm:spPr/>
    </dgm:pt>
    <dgm:pt modelId="{B9C8E500-7056-4FF4-863A-1160CAFBC0AB}" type="pres">
      <dgm:prSet presAssocID="{03A700A6-16AA-43E8-A749-97E7E66529A9}" presName="compNode" presStyleCnt="0"/>
      <dgm:spPr/>
    </dgm:pt>
    <dgm:pt modelId="{2E9C3288-78A2-4953-9C4B-58D7DF6A28B7}" type="pres">
      <dgm:prSet presAssocID="{03A700A6-16AA-43E8-A749-97E7E66529A9}" presName="bgRect" presStyleLbl="bgShp" presStyleIdx="1" presStyleCnt="3"/>
      <dgm:spPr/>
    </dgm:pt>
    <dgm:pt modelId="{A84044DA-015E-4871-906A-77F257759125}" type="pres">
      <dgm:prSet presAssocID="{03A700A6-16AA-43E8-A749-97E7E66529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Sign"/>
        </a:ext>
      </dgm:extLst>
    </dgm:pt>
    <dgm:pt modelId="{918B8048-A3B6-41E5-9D5F-572F2DFD238F}" type="pres">
      <dgm:prSet presAssocID="{03A700A6-16AA-43E8-A749-97E7E66529A9}" presName="spaceRect" presStyleCnt="0"/>
      <dgm:spPr/>
    </dgm:pt>
    <dgm:pt modelId="{AD04E0F3-F262-44D2-84CE-2EFDCFBE78A1}" type="pres">
      <dgm:prSet presAssocID="{03A700A6-16AA-43E8-A749-97E7E66529A9}" presName="parTx" presStyleLbl="revTx" presStyleIdx="1" presStyleCnt="3">
        <dgm:presLayoutVars>
          <dgm:chMax val="0"/>
          <dgm:chPref val="0"/>
        </dgm:presLayoutVars>
      </dgm:prSet>
      <dgm:spPr/>
    </dgm:pt>
    <dgm:pt modelId="{B5492004-7549-4D51-AC59-3C58C3FD019D}" type="pres">
      <dgm:prSet presAssocID="{09E3A29E-57C1-4008-ADF8-6F9EAF6662D4}" presName="sibTrans" presStyleCnt="0"/>
      <dgm:spPr/>
    </dgm:pt>
    <dgm:pt modelId="{43A0F54B-124E-4E56-83BF-D84C86164EE6}" type="pres">
      <dgm:prSet presAssocID="{6595742F-7EC4-4E6E-A20F-51932A840745}" presName="compNode" presStyleCnt="0"/>
      <dgm:spPr/>
    </dgm:pt>
    <dgm:pt modelId="{0E773470-3926-4BB3-A39A-807AD374752A}" type="pres">
      <dgm:prSet presAssocID="{6595742F-7EC4-4E6E-A20F-51932A840745}" presName="bgRect" presStyleLbl="bgShp" presStyleIdx="2" presStyleCnt="3"/>
      <dgm:spPr/>
    </dgm:pt>
    <dgm:pt modelId="{C7930B06-17AE-4D01-9929-474AAF108483}" type="pres">
      <dgm:prSet presAssocID="{6595742F-7EC4-4E6E-A20F-51932A8407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edle"/>
        </a:ext>
      </dgm:extLst>
    </dgm:pt>
    <dgm:pt modelId="{0DEE523A-B10A-479A-B766-F989D078190E}" type="pres">
      <dgm:prSet presAssocID="{6595742F-7EC4-4E6E-A20F-51932A840745}" presName="spaceRect" presStyleCnt="0"/>
      <dgm:spPr/>
    </dgm:pt>
    <dgm:pt modelId="{7FF6B519-CE53-4516-B4D6-2D3281519CD3}" type="pres">
      <dgm:prSet presAssocID="{6595742F-7EC4-4E6E-A20F-51932A840745}" presName="parTx" presStyleLbl="revTx" presStyleIdx="2" presStyleCnt="3">
        <dgm:presLayoutVars>
          <dgm:chMax val="0"/>
          <dgm:chPref val="0"/>
        </dgm:presLayoutVars>
      </dgm:prSet>
      <dgm:spPr/>
    </dgm:pt>
  </dgm:ptLst>
  <dgm:cxnLst>
    <dgm:cxn modelId="{AC512607-3539-45AA-9B9A-CC2C9EFF7C52}" type="presOf" srcId="{48368508-AA85-4AF8-8BA2-51BBD2D3BDDE}" destId="{A9C45D93-2832-4AED-8F64-2E5CF76157E5}" srcOrd="0" destOrd="0" presId="urn:microsoft.com/office/officeart/2018/2/layout/IconVerticalSolidList"/>
    <dgm:cxn modelId="{D46DC02C-FCF5-4D5C-B2E8-B2F04A9E9A5F}" srcId="{48368508-AA85-4AF8-8BA2-51BBD2D3BDDE}" destId="{4BE5F344-26FF-4FF3-8976-B898A3B92846}" srcOrd="0" destOrd="0" parTransId="{D2C971EE-14DF-4CAA-A550-7FAC2528BE68}" sibTransId="{17E7DCBF-09B7-4375-A099-18611C39C060}"/>
    <dgm:cxn modelId="{C471D75C-1D18-4BD2-9FF3-190F36C4B267}" srcId="{48368508-AA85-4AF8-8BA2-51BBD2D3BDDE}" destId="{03A700A6-16AA-43E8-A749-97E7E66529A9}" srcOrd="1" destOrd="0" parTransId="{5877BB82-E9A0-4733-BB4F-B312D9109598}" sibTransId="{09E3A29E-57C1-4008-ADF8-6F9EAF6662D4}"/>
    <dgm:cxn modelId="{2F3E995F-E213-44ED-BF30-3A60C8D0AD7A}" type="presOf" srcId="{03A700A6-16AA-43E8-A749-97E7E66529A9}" destId="{AD04E0F3-F262-44D2-84CE-2EFDCFBE78A1}" srcOrd="0" destOrd="0" presId="urn:microsoft.com/office/officeart/2018/2/layout/IconVerticalSolidList"/>
    <dgm:cxn modelId="{F9E4A657-FECC-461B-8C64-34DBC88224BB}" type="presOf" srcId="{4BE5F344-26FF-4FF3-8976-B898A3B92846}" destId="{4223AE3A-208B-4AAA-90E5-6946CB0CE16F}" srcOrd="0" destOrd="0" presId="urn:microsoft.com/office/officeart/2018/2/layout/IconVerticalSolidList"/>
    <dgm:cxn modelId="{F0FB58D2-2862-4BCD-8793-833CFCD0CCB0}" type="presOf" srcId="{6595742F-7EC4-4E6E-A20F-51932A840745}" destId="{7FF6B519-CE53-4516-B4D6-2D3281519CD3}" srcOrd="0" destOrd="0" presId="urn:microsoft.com/office/officeart/2018/2/layout/IconVerticalSolidList"/>
    <dgm:cxn modelId="{BCE0CFE7-437F-4620-9D0B-E1CD85BA533E}" srcId="{48368508-AA85-4AF8-8BA2-51BBD2D3BDDE}" destId="{6595742F-7EC4-4E6E-A20F-51932A840745}" srcOrd="2" destOrd="0" parTransId="{EB4E9119-1C2D-4E80-A021-75DE470E69FD}" sibTransId="{F9584F3F-89D2-4B3D-8962-438EBA873264}"/>
    <dgm:cxn modelId="{DE77D876-8DCB-420D-8C47-FD241C253AB6}" type="presParOf" srcId="{A9C45D93-2832-4AED-8F64-2E5CF76157E5}" destId="{3FB9840F-C3D2-4375-8F6C-11D1C26D9BC2}" srcOrd="0" destOrd="0" presId="urn:microsoft.com/office/officeart/2018/2/layout/IconVerticalSolidList"/>
    <dgm:cxn modelId="{1FFABCBB-BD29-4D6E-ADF5-773E5A7118D8}" type="presParOf" srcId="{3FB9840F-C3D2-4375-8F6C-11D1C26D9BC2}" destId="{EE555AAD-7FF2-4EE5-BD0E-CF86C311E16C}" srcOrd="0" destOrd="0" presId="urn:microsoft.com/office/officeart/2018/2/layout/IconVerticalSolidList"/>
    <dgm:cxn modelId="{8D80223D-0461-42EA-8826-C52B6A7045CC}" type="presParOf" srcId="{3FB9840F-C3D2-4375-8F6C-11D1C26D9BC2}" destId="{DD8FB85E-B0DD-41F1-BCA6-B1FA18314612}" srcOrd="1" destOrd="0" presId="urn:microsoft.com/office/officeart/2018/2/layout/IconVerticalSolidList"/>
    <dgm:cxn modelId="{791F7492-2612-4D5B-98B6-E7D469DF69D3}" type="presParOf" srcId="{3FB9840F-C3D2-4375-8F6C-11D1C26D9BC2}" destId="{143DD3E8-F04D-4FA8-B27E-84D378B9BC12}" srcOrd="2" destOrd="0" presId="urn:microsoft.com/office/officeart/2018/2/layout/IconVerticalSolidList"/>
    <dgm:cxn modelId="{08EAADA8-4E99-430C-BD9D-5FD7782F96C6}" type="presParOf" srcId="{3FB9840F-C3D2-4375-8F6C-11D1C26D9BC2}" destId="{4223AE3A-208B-4AAA-90E5-6946CB0CE16F}" srcOrd="3" destOrd="0" presId="urn:microsoft.com/office/officeart/2018/2/layout/IconVerticalSolidList"/>
    <dgm:cxn modelId="{9ECD1FA5-5862-4B21-ABE8-95662BABF46A}" type="presParOf" srcId="{A9C45D93-2832-4AED-8F64-2E5CF76157E5}" destId="{66984769-52D5-4F44-9612-94A8F42563A1}" srcOrd="1" destOrd="0" presId="urn:microsoft.com/office/officeart/2018/2/layout/IconVerticalSolidList"/>
    <dgm:cxn modelId="{10A9BC77-C380-4F5E-ACA5-0286619A3F3C}" type="presParOf" srcId="{A9C45D93-2832-4AED-8F64-2E5CF76157E5}" destId="{B9C8E500-7056-4FF4-863A-1160CAFBC0AB}" srcOrd="2" destOrd="0" presId="urn:microsoft.com/office/officeart/2018/2/layout/IconVerticalSolidList"/>
    <dgm:cxn modelId="{4984C38E-95DE-4989-B396-BDCD2CEA8B83}" type="presParOf" srcId="{B9C8E500-7056-4FF4-863A-1160CAFBC0AB}" destId="{2E9C3288-78A2-4953-9C4B-58D7DF6A28B7}" srcOrd="0" destOrd="0" presId="urn:microsoft.com/office/officeart/2018/2/layout/IconVerticalSolidList"/>
    <dgm:cxn modelId="{52026B34-E6A5-4809-B926-374B6D8E3E58}" type="presParOf" srcId="{B9C8E500-7056-4FF4-863A-1160CAFBC0AB}" destId="{A84044DA-015E-4871-906A-77F257759125}" srcOrd="1" destOrd="0" presId="urn:microsoft.com/office/officeart/2018/2/layout/IconVerticalSolidList"/>
    <dgm:cxn modelId="{2FB948A4-4F69-4555-95E3-253EA8FDA528}" type="presParOf" srcId="{B9C8E500-7056-4FF4-863A-1160CAFBC0AB}" destId="{918B8048-A3B6-41E5-9D5F-572F2DFD238F}" srcOrd="2" destOrd="0" presId="urn:microsoft.com/office/officeart/2018/2/layout/IconVerticalSolidList"/>
    <dgm:cxn modelId="{7814FB17-B471-4ED2-986B-C9245524C574}" type="presParOf" srcId="{B9C8E500-7056-4FF4-863A-1160CAFBC0AB}" destId="{AD04E0F3-F262-44D2-84CE-2EFDCFBE78A1}" srcOrd="3" destOrd="0" presId="urn:microsoft.com/office/officeart/2018/2/layout/IconVerticalSolidList"/>
    <dgm:cxn modelId="{6E499E9C-CC79-422A-B408-DA2D0FF8FF35}" type="presParOf" srcId="{A9C45D93-2832-4AED-8F64-2E5CF76157E5}" destId="{B5492004-7549-4D51-AC59-3C58C3FD019D}" srcOrd="3" destOrd="0" presId="urn:microsoft.com/office/officeart/2018/2/layout/IconVerticalSolidList"/>
    <dgm:cxn modelId="{9FD20A6A-8510-41CF-B044-D126EFD95D43}" type="presParOf" srcId="{A9C45D93-2832-4AED-8F64-2E5CF76157E5}" destId="{43A0F54B-124E-4E56-83BF-D84C86164EE6}" srcOrd="4" destOrd="0" presId="urn:microsoft.com/office/officeart/2018/2/layout/IconVerticalSolidList"/>
    <dgm:cxn modelId="{9EA45696-7964-4F63-8B93-E4D631DEEF84}" type="presParOf" srcId="{43A0F54B-124E-4E56-83BF-D84C86164EE6}" destId="{0E773470-3926-4BB3-A39A-807AD374752A}" srcOrd="0" destOrd="0" presId="urn:microsoft.com/office/officeart/2018/2/layout/IconVerticalSolidList"/>
    <dgm:cxn modelId="{7C910302-486F-43C5-86DA-3D2B21C52F3A}" type="presParOf" srcId="{43A0F54B-124E-4E56-83BF-D84C86164EE6}" destId="{C7930B06-17AE-4D01-9929-474AAF108483}" srcOrd="1" destOrd="0" presId="urn:microsoft.com/office/officeart/2018/2/layout/IconVerticalSolidList"/>
    <dgm:cxn modelId="{9D542166-0179-41E7-B7EF-B4F41BD8C78F}" type="presParOf" srcId="{43A0F54B-124E-4E56-83BF-D84C86164EE6}" destId="{0DEE523A-B10A-479A-B766-F989D078190E}" srcOrd="2" destOrd="0" presId="urn:microsoft.com/office/officeart/2018/2/layout/IconVerticalSolidList"/>
    <dgm:cxn modelId="{1D9B8CC8-9269-450C-ADBB-E35354EFD936}" type="presParOf" srcId="{43A0F54B-124E-4E56-83BF-D84C86164EE6}" destId="{7FF6B519-CE53-4516-B4D6-2D3281519C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761D54-2B6A-4320-AFDA-DCCBB59D9C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9FFAE4-864D-4C04-A92F-3AA6B8CAA380}">
      <dgm:prSet/>
      <dgm:spPr/>
      <dgm:t>
        <a:bodyPr/>
        <a:lstStyle/>
        <a:p>
          <a:r>
            <a:rPr lang="en-US" dirty="0"/>
            <a:t>Data Quality Issues: The quality of data collected for influenza surveillance in young children may vary, affecting the reliability and validity of analysis results.</a:t>
          </a:r>
        </a:p>
      </dgm:t>
    </dgm:pt>
    <dgm:pt modelId="{20A04C7A-1B9A-4E7D-8A8D-97BE6E1CCB2B}" type="parTrans" cxnId="{BAE37A2D-C336-42F1-9246-CC5E9DE74502}">
      <dgm:prSet/>
      <dgm:spPr/>
      <dgm:t>
        <a:bodyPr/>
        <a:lstStyle/>
        <a:p>
          <a:endParaRPr lang="en-US"/>
        </a:p>
      </dgm:t>
    </dgm:pt>
    <dgm:pt modelId="{0E0F0F4B-51BB-48D8-AAE6-B7D749B46F36}" type="sibTrans" cxnId="{BAE37A2D-C336-42F1-9246-CC5E9DE74502}">
      <dgm:prSet/>
      <dgm:spPr/>
      <dgm:t>
        <a:bodyPr/>
        <a:lstStyle/>
        <a:p>
          <a:endParaRPr lang="en-US"/>
        </a:p>
      </dgm:t>
    </dgm:pt>
    <dgm:pt modelId="{AEA0A859-8D6B-4180-B1D1-018B0F742123}">
      <dgm:prSet/>
      <dgm:spPr/>
      <dgm:t>
        <a:bodyPr/>
        <a:lstStyle/>
        <a:p>
          <a:r>
            <a:rPr lang="en-US"/>
            <a:t>Age-specific Considerations: Analyzing influenza impact in children under 5 requires consideration of age-specific factors such as developmental stage, immune response, and healthcare-seeking behavior.</a:t>
          </a:r>
        </a:p>
      </dgm:t>
    </dgm:pt>
    <dgm:pt modelId="{52A39C92-B1B8-48A4-A0CB-74B784D5471D}" type="parTrans" cxnId="{3CDE9ACB-A30A-41EA-80C1-9C007C1D1E14}">
      <dgm:prSet/>
      <dgm:spPr/>
      <dgm:t>
        <a:bodyPr/>
        <a:lstStyle/>
        <a:p>
          <a:endParaRPr lang="en-US"/>
        </a:p>
      </dgm:t>
    </dgm:pt>
    <dgm:pt modelId="{5B00AB24-D3BD-4E43-9CE5-C5584A66B2A9}" type="sibTrans" cxnId="{3CDE9ACB-A30A-41EA-80C1-9C007C1D1E14}">
      <dgm:prSet/>
      <dgm:spPr/>
      <dgm:t>
        <a:bodyPr/>
        <a:lstStyle/>
        <a:p>
          <a:endParaRPr lang="en-US"/>
        </a:p>
      </dgm:t>
    </dgm:pt>
    <dgm:pt modelId="{DB65ADD9-79A8-41AD-AFF3-415E1DEF62CC}">
      <dgm:prSet/>
      <dgm:spPr/>
      <dgm:t>
        <a:bodyPr/>
        <a:lstStyle/>
        <a:p>
          <a:r>
            <a:rPr lang="en-US" dirty="0"/>
            <a:t>Diagnostic Challenges: Diagnosing influenza in young children can be challenging due to nonspecific symptoms, overlapping with other respiratory illnesses, and limited access to healthcare services, especially in rural or underserved areas.</a:t>
          </a:r>
        </a:p>
      </dgm:t>
    </dgm:pt>
    <dgm:pt modelId="{193B9E82-4538-4D8A-A3FE-5144F4B70960}" type="parTrans" cxnId="{09807256-FD6D-4D77-9AEA-F830C028A53D}">
      <dgm:prSet/>
      <dgm:spPr/>
      <dgm:t>
        <a:bodyPr/>
        <a:lstStyle/>
        <a:p>
          <a:endParaRPr lang="en-US"/>
        </a:p>
      </dgm:t>
    </dgm:pt>
    <dgm:pt modelId="{33DA8238-DD56-458F-8195-5C088519092F}" type="sibTrans" cxnId="{09807256-FD6D-4D77-9AEA-F830C028A53D}">
      <dgm:prSet/>
      <dgm:spPr/>
      <dgm:t>
        <a:bodyPr/>
        <a:lstStyle/>
        <a:p>
          <a:endParaRPr lang="en-US"/>
        </a:p>
      </dgm:t>
    </dgm:pt>
    <dgm:pt modelId="{72B81166-73E5-4102-80A5-A7FB20AB4F39}" type="pres">
      <dgm:prSet presAssocID="{6F761D54-2B6A-4320-AFDA-DCCBB59D9C67}" presName="root" presStyleCnt="0">
        <dgm:presLayoutVars>
          <dgm:dir/>
          <dgm:resizeHandles val="exact"/>
        </dgm:presLayoutVars>
      </dgm:prSet>
      <dgm:spPr/>
    </dgm:pt>
    <dgm:pt modelId="{EC7BC0D8-EB31-407B-96CF-E4CA5039AA4D}" type="pres">
      <dgm:prSet presAssocID="{A49FFAE4-864D-4C04-A92F-3AA6B8CAA380}" presName="compNode" presStyleCnt="0"/>
      <dgm:spPr/>
    </dgm:pt>
    <dgm:pt modelId="{FD7C6FC8-15A2-4B03-B0EB-1BE35BB3B29E}" type="pres">
      <dgm:prSet presAssocID="{A49FFAE4-864D-4C04-A92F-3AA6B8CAA380}" presName="bgRect" presStyleLbl="bgShp" presStyleIdx="0" presStyleCnt="3" custLinFactNeighborX="6692" custLinFactNeighborY="7828"/>
      <dgm:spPr/>
    </dgm:pt>
    <dgm:pt modelId="{9EF6A7B0-C501-4ABA-B09E-8071AE761E3E}" type="pres">
      <dgm:prSet presAssocID="{A49FFAE4-864D-4C04-A92F-3AA6B8CAA3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EFA7274B-CF82-4F25-9F82-FC759CD59AF8}" type="pres">
      <dgm:prSet presAssocID="{A49FFAE4-864D-4C04-A92F-3AA6B8CAA380}" presName="spaceRect" presStyleCnt="0"/>
      <dgm:spPr/>
    </dgm:pt>
    <dgm:pt modelId="{091D0F91-0E92-41A0-AF1C-D03A1ADAB087}" type="pres">
      <dgm:prSet presAssocID="{A49FFAE4-864D-4C04-A92F-3AA6B8CAA380}" presName="parTx" presStyleLbl="revTx" presStyleIdx="0" presStyleCnt="3">
        <dgm:presLayoutVars>
          <dgm:chMax val="0"/>
          <dgm:chPref val="0"/>
        </dgm:presLayoutVars>
      </dgm:prSet>
      <dgm:spPr/>
    </dgm:pt>
    <dgm:pt modelId="{CBF82D88-DC7C-4A3C-AC89-1260647DA734}" type="pres">
      <dgm:prSet presAssocID="{0E0F0F4B-51BB-48D8-AAE6-B7D749B46F36}" presName="sibTrans" presStyleCnt="0"/>
      <dgm:spPr/>
    </dgm:pt>
    <dgm:pt modelId="{D2F01766-3274-4865-9E63-0FC85B249FCA}" type="pres">
      <dgm:prSet presAssocID="{AEA0A859-8D6B-4180-B1D1-018B0F742123}" presName="compNode" presStyleCnt="0"/>
      <dgm:spPr/>
    </dgm:pt>
    <dgm:pt modelId="{80794163-FEA4-4B11-987C-BF89B37C3637}" type="pres">
      <dgm:prSet presAssocID="{AEA0A859-8D6B-4180-B1D1-018B0F742123}" presName="bgRect" presStyleLbl="bgShp" presStyleIdx="1" presStyleCnt="3"/>
      <dgm:spPr/>
    </dgm:pt>
    <dgm:pt modelId="{C737EEED-B8D8-4F42-9153-9A791AE5B355}" type="pres">
      <dgm:prSet presAssocID="{AEA0A859-8D6B-4180-B1D1-018B0F7421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2D970610-22AB-4D46-9711-AA07F94EE81E}" type="pres">
      <dgm:prSet presAssocID="{AEA0A859-8D6B-4180-B1D1-018B0F742123}" presName="spaceRect" presStyleCnt="0"/>
      <dgm:spPr/>
    </dgm:pt>
    <dgm:pt modelId="{072ACA82-507C-469B-8EB1-4FD8769E040E}" type="pres">
      <dgm:prSet presAssocID="{AEA0A859-8D6B-4180-B1D1-018B0F742123}" presName="parTx" presStyleLbl="revTx" presStyleIdx="1" presStyleCnt="3">
        <dgm:presLayoutVars>
          <dgm:chMax val="0"/>
          <dgm:chPref val="0"/>
        </dgm:presLayoutVars>
      </dgm:prSet>
      <dgm:spPr/>
    </dgm:pt>
    <dgm:pt modelId="{AFD80A0B-7BE9-46FE-8617-32830E0CCC6C}" type="pres">
      <dgm:prSet presAssocID="{5B00AB24-D3BD-4E43-9CE5-C5584A66B2A9}" presName="sibTrans" presStyleCnt="0"/>
      <dgm:spPr/>
    </dgm:pt>
    <dgm:pt modelId="{833B8ADB-D92F-428F-9035-D816E4061688}" type="pres">
      <dgm:prSet presAssocID="{DB65ADD9-79A8-41AD-AFF3-415E1DEF62CC}" presName="compNode" presStyleCnt="0"/>
      <dgm:spPr/>
    </dgm:pt>
    <dgm:pt modelId="{F9881643-42CD-4C80-AE5C-5E607894F02F}" type="pres">
      <dgm:prSet presAssocID="{DB65ADD9-79A8-41AD-AFF3-415E1DEF62CC}" presName="bgRect" presStyleLbl="bgShp" presStyleIdx="2" presStyleCnt="3"/>
      <dgm:spPr/>
    </dgm:pt>
    <dgm:pt modelId="{1A25A0E9-B4B5-4CF0-95C3-8164A203F15C}" type="pres">
      <dgm:prSet presAssocID="{DB65ADD9-79A8-41AD-AFF3-415E1DEF62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83FE53A0-0914-4974-BF4C-A6FA6611C921}" type="pres">
      <dgm:prSet presAssocID="{DB65ADD9-79A8-41AD-AFF3-415E1DEF62CC}" presName="spaceRect" presStyleCnt="0"/>
      <dgm:spPr/>
    </dgm:pt>
    <dgm:pt modelId="{8797E5CB-B84B-48D9-AFCA-759F697032B0}" type="pres">
      <dgm:prSet presAssocID="{DB65ADD9-79A8-41AD-AFF3-415E1DEF62CC}" presName="parTx" presStyleLbl="revTx" presStyleIdx="2" presStyleCnt="3">
        <dgm:presLayoutVars>
          <dgm:chMax val="0"/>
          <dgm:chPref val="0"/>
        </dgm:presLayoutVars>
      </dgm:prSet>
      <dgm:spPr/>
    </dgm:pt>
  </dgm:ptLst>
  <dgm:cxnLst>
    <dgm:cxn modelId="{BAE37A2D-C336-42F1-9246-CC5E9DE74502}" srcId="{6F761D54-2B6A-4320-AFDA-DCCBB59D9C67}" destId="{A49FFAE4-864D-4C04-A92F-3AA6B8CAA380}" srcOrd="0" destOrd="0" parTransId="{20A04C7A-1B9A-4E7D-8A8D-97BE6E1CCB2B}" sibTransId="{0E0F0F4B-51BB-48D8-AAE6-B7D749B46F36}"/>
    <dgm:cxn modelId="{85F0F03E-0B46-4FF0-9E98-ED02CA9AE190}" type="presOf" srcId="{DB65ADD9-79A8-41AD-AFF3-415E1DEF62CC}" destId="{8797E5CB-B84B-48D9-AFCA-759F697032B0}" srcOrd="0" destOrd="0" presId="urn:microsoft.com/office/officeart/2018/2/layout/IconVerticalSolidList"/>
    <dgm:cxn modelId="{09807256-FD6D-4D77-9AEA-F830C028A53D}" srcId="{6F761D54-2B6A-4320-AFDA-DCCBB59D9C67}" destId="{DB65ADD9-79A8-41AD-AFF3-415E1DEF62CC}" srcOrd="2" destOrd="0" parTransId="{193B9E82-4538-4D8A-A3FE-5144F4B70960}" sibTransId="{33DA8238-DD56-458F-8195-5C088519092F}"/>
    <dgm:cxn modelId="{B26EC476-735E-4D50-B8F9-8B3B7BB65F6A}" type="presOf" srcId="{A49FFAE4-864D-4C04-A92F-3AA6B8CAA380}" destId="{091D0F91-0E92-41A0-AF1C-D03A1ADAB087}" srcOrd="0" destOrd="0" presId="urn:microsoft.com/office/officeart/2018/2/layout/IconVerticalSolidList"/>
    <dgm:cxn modelId="{25D7C1A3-1195-4687-AECA-0DBA60088724}" type="presOf" srcId="{AEA0A859-8D6B-4180-B1D1-018B0F742123}" destId="{072ACA82-507C-469B-8EB1-4FD8769E040E}" srcOrd="0" destOrd="0" presId="urn:microsoft.com/office/officeart/2018/2/layout/IconVerticalSolidList"/>
    <dgm:cxn modelId="{2AADE2A5-C4EF-490F-B19F-EFBF385B299C}" type="presOf" srcId="{6F761D54-2B6A-4320-AFDA-DCCBB59D9C67}" destId="{72B81166-73E5-4102-80A5-A7FB20AB4F39}" srcOrd="0" destOrd="0" presId="urn:microsoft.com/office/officeart/2018/2/layout/IconVerticalSolidList"/>
    <dgm:cxn modelId="{3CDE9ACB-A30A-41EA-80C1-9C007C1D1E14}" srcId="{6F761D54-2B6A-4320-AFDA-DCCBB59D9C67}" destId="{AEA0A859-8D6B-4180-B1D1-018B0F742123}" srcOrd="1" destOrd="0" parTransId="{52A39C92-B1B8-48A4-A0CB-74B784D5471D}" sibTransId="{5B00AB24-D3BD-4E43-9CE5-C5584A66B2A9}"/>
    <dgm:cxn modelId="{364A00B6-DEB1-4F78-A0C2-2CB4986AE89E}" type="presParOf" srcId="{72B81166-73E5-4102-80A5-A7FB20AB4F39}" destId="{EC7BC0D8-EB31-407B-96CF-E4CA5039AA4D}" srcOrd="0" destOrd="0" presId="urn:microsoft.com/office/officeart/2018/2/layout/IconVerticalSolidList"/>
    <dgm:cxn modelId="{2CCC26D8-1A6D-4298-9730-46DCA59B8C58}" type="presParOf" srcId="{EC7BC0D8-EB31-407B-96CF-E4CA5039AA4D}" destId="{FD7C6FC8-15A2-4B03-B0EB-1BE35BB3B29E}" srcOrd="0" destOrd="0" presId="urn:microsoft.com/office/officeart/2018/2/layout/IconVerticalSolidList"/>
    <dgm:cxn modelId="{E8975BF9-8F87-4D9F-8649-DA29B7383DDA}" type="presParOf" srcId="{EC7BC0D8-EB31-407B-96CF-E4CA5039AA4D}" destId="{9EF6A7B0-C501-4ABA-B09E-8071AE761E3E}" srcOrd="1" destOrd="0" presId="urn:microsoft.com/office/officeart/2018/2/layout/IconVerticalSolidList"/>
    <dgm:cxn modelId="{0BAB4C19-B755-4CA3-95E2-313CC5BA3923}" type="presParOf" srcId="{EC7BC0D8-EB31-407B-96CF-E4CA5039AA4D}" destId="{EFA7274B-CF82-4F25-9F82-FC759CD59AF8}" srcOrd="2" destOrd="0" presId="urn:microsoft.com/office/officeart/2018/2/layout/IconVerticalSolidList"/>
    <dgm:cxn modelId="{016E8CBD-B4DB-4686-8D0D-BCC22523E763}" type="presParOf" srcId="{EC7BC0D8-EB31-407B-96CF-E4CA5039AA4D}" destId="{091D0F91-0E92-41A0-AF1C-D03A1ADAB087}" srcOrd="3" destOrd="0" presId="urn:microsoft.com/office/officeart/2018/2/layout/IconVerticalSolidList"/>
    <dgm:cxn modelId="{9F298F91-F55E-48B9-91A9-18F46993CD92}" type="presParOf" srcId="{72B81166-73E5-4102-80A5-A7FB20AB4F39}" destId="{CBF82D88-DC7C-4A3C-AC89-1260647DA734}" srcOrd="1" destOrd="0" presId="urn:microsoft.com/office/officeart/2018/2/layout/IconVerticalSolidList"/>
    <dgm:cxn modelId="{51EDB71E-6DA8-4729-98EE-5B589C0E1108}" type="presParOf" srcId="{72B81166-73E5-4102-80A5-A7FB20AB4F39}" destId="{D2F01766-3274-4865-9E63-0FC85B249FCA}" srcOrd="2" destOrd="0" presId="urn:microsoft.com/office/officeart/2018/2/layout/IconVerticalSolidList"/>
    <dgm:cxn modelId="{F5335CA7-A65B-49E8-B896-F6DED4704744}" type="presParOf" srcId="{D2F01766-3274-4865-9E63-0FC85B249FCA}" destId="{80794163-FEA4-4B11-987C-BF89B37C3637}" srcOrd="0" destOrd="0" presId="urn:microsoft.com/office/officeart/2018/2/layout/IconVerticalSolidList"/>
    <dgm:cxn modelId="{463BC85D-B08E-4F75-9F48-CE662E6F2B4C}" type="presParOf" srcId="{D2F01766-3274-4865-9E63-0FC85B249FCA}" destId="{C737EEED-B8D8-4F42-9153-9A791AE5B355}" srcOrd="1" destOrd="0" presId="urn:microsoft.com/office/officeart/2018/2/layout/IconVerticalSolidList"/>
    <dgm:cxn modelId="{26F5465E-0BE3-491C-8387-9683CD2386A3}" type="presParOf" srcId="{D2F01766-3274-4865-9E63-0FC85B249FCA}" destId="{2D970610-22AB-4D46-9711-AA07F94EE81E}" srcOrd="2" destOrd="0" presId="urn:microsoft.com/office/officeart/2018/2/layout/IconVerticalSolidList"/>
    <dgm:cxn modelId="{17F9FEE1-5C41-4BCE-A1E4-AF588FB1770C}" type="presParOf" srcId="{D2F01766-3274-4865-9E63-0FC85B249FCA}" destId="{072ACA82-507C-469B-8EB1-4FD8769E040E}" srcOrd="3" destOrd="0" presId="urn:microsoft.com/office/officeart/2018/2/layout/IconVerticalSolidList"/>
    <dgm:cxn modelId="{1F73BCE3-9354-4AEA-AD9B-15D60C389A84}" type="presParOf" srcId="{72B81166-73E5-4102-80A5-A7FB20AB4F39}" destId="{AFD80A0B-7BE9-46FE-8617-32830E0CCC6C}" srcOrd="3" destOrd="0" presId="urn:microsoft.com/office/officeart/2018/2/layout/IconVerticalSolidList"/>
    <dgm:cxn modelId="{65FD0774-21D5-47FE-AB0F-51045D407EDF}" type="presParOf" srcId="{72B81166-73E5-4102-80A5-A7FB20AB4F39}" destId="{833B8ADB-D92F-428F-9035-D816E4061688}" srcOrd="4" destOrd="0" presId="urn:microsoft.com/office/officeart/2018/2/layout/IconVerticalSolidList"/>
    <dgm:cxn modelId="{7621A8E5-F05B-48FC-9A7E-11876C6FAA1E}" type="presParOf" srcId="{833B8ADB-D92F-428F-9035-D816E4061688}" destId="{F9881643-42CD-4C80-AE5C-5E607894F02F}" srcOrd="0" destOrd="0" presId="urn:microsoft.com/office/officeart/2018/2/layout/IconVerticalSolidList"/>
    <dgm:cxn modelId="{90F7CB53-B4B4-40BC-A022-60CB1326993B}" type="presParOf" srcId="{833B8ADB-D92F-428F-9035-D816E4061688}" destId="{1A25A0E9-B4B5-4CF0-95C3-8164A203F15C}" srcOrd="1" destOrd="0" presId="urn:microsoft.com/office/officeart/2018/2/layout/IconVerticalSolidList"/>
    <dgm:cxn modelId="{FF2F47F3-28CD-4177-99E1-9975DDB58AF2}" type="presParOf" srcId="{833B8ADB-D92F-428F-9035-D816E4061688}" destId="{83FE53A0-0914-4974-BF4C-A6FA6611C921}" srcOrd="2" destOrd="0" presId="urn:microsoft.com/office/officeart/2018/2/layout/IconVerticalSolidList"/>
    <dgm:cxn modelId="{FFA08A23-BD7B-48C9-AC3D-8512EC51459D}" type="presParOf" srcId="{833B8ADB-D92F-428F-9035-D816E4061688}" destId="{8797E5CB-B84B-48D9-AFCA-759F697032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59F1D-FE0A-4276-AAF3-CC5B74F13A5F}"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2EF0313D-3CE3-4DE9-91CF-184DDBC0871A}">
      <dgm:prSet/>
      <dgm:spPr/>
      <dgm:t>
        <a:bodyPr/>
        <a:lstStyle/>
        <a:p>
          <a:r>
            <a:rPr lang="en-US"/>
            <a:t>In conclusion, the use of informatics in influenza virus impact analysis represents a significant step forward in understanding and managing the complexities of influenza outbreaks. Informatics allows for the collection, analysis, and interpretation of massive amounts of data, resulting in more precise predictive modeling, real-time surveillance systems, and the integration of genomic and epidemiological data.</a:t>
          </a:r>
        </a:p>
      </dgm:t>
    </dgm:pt>
    <dgm:pt modelId="{A598A9AD-C1F0-4BA7-9BAA-FFC0479DB8C6}" type="parTrans" cxnId="{2512EF48-74EC-479B-ABEE-3B123EEFC7BB}">
      <dgm:prSet/>
      <dgm:spPr/>
      <dgm:t>
        <a:bodyPr/>
        <a:lstStyle/>
        <a:p>
          <a:endParaRPr lang="en-US"/>
        </a:p>
      </dgm:t>
    </dgm:pt>
    <dgm:pt modelId="{C5CD9629-54B8-4F7A-AAF3-59B55D25656A}" type="sibTrans" cxnId="{2512EF48-74EC-479B-ABEE-3B123EEFC7BB}">
      <dgm:prSet/>
      <dgm:spPr/>
      <dgm:t>
        <a:bodyPr/>
        <a:lstStyle/>
        <a:p>
          <a:endParaRPr lang="en-US"/>
        </a:p>
      </dgm:t>
    </dgm:pt>
    <dgm:pt modelId="{5C070455-CCCD-4A1A-8A35-5EF1168791F9}">
      <dgm:prSet/>
      <dgm:spPr/>
      <dgm:t>
        <a:bodyPr/>
        <a:lstStyle/>
        <a:p>
          <a:r>
            <a:rPr lang="en-US"/>
            <a:t>Informatics improves the effectiveness of public health responses by enabling targeted intervention strategies and better decision-making. Despite challenges such as data disparities and technological limitations, informatics' transformative potential in influenza research highlights its critical role in reducing the global burden of influenza on public health.</a:t>
          </a:r>
        </a:p>
      </dgm:t>
    </dgm:pt>
    <dgm:pt modelId="{C4F45609-1A0C-4F95-8DB2-C8FD89E8373B}" type="parTrans" cxnId="{620520BB-3F66-4598-A160-CD49C8F86FC5}">
      <dgm:prSet/>
      <dgm:spPr/>
      <dgm:t>
        <a:bodyPr/>
        <a:lstStyle/>
        <a:p>
          <a:endParaRPr lang="en-US"/>
        </a:p>
      </dgm:t>
    </dgm:pt>
    <dgm:pt modelId="{53F59793-A4D1-4BFF-B141-CCCAA87E2875}" type="sibTrans" cxnId="{620520BB-3F66-4598-A160-CD49C8F86FC5}">
      <dgm:prSet/>
      <dgm:spPr/>
      <dgm:t>
        <a:bodyPr/>
        <a:lstStyle/>
        <a:p>
          <a:endParaRPr lang="en-US"/>
        </a:p>
      </dgm:t>
    </dgm:pt>
    <dgm:pt modelId="{E90F70F3-049B-4D38-88CB-22593C385962}" type="pres">
      <dgm:prSet presAssocID="{00359F1D-FE0A-4276-AAF3-CC5B74F13A5F}" presName="hierChild1" presStyleCnt="0">
        <dgm:presLayoutVars>
          <dgm:chPref val="1"/>
          <dgm:dir/>
          <dgm:animOne val="branch"/>
          <dgm:animLvl val="lvl"/>
          <dgm:resizeHandles/>
        </dgm:presLayoutVars>
      </dgm:prSet>
      <dgm:spPr/>
    </dgm:pt>
    <dgm:pt modelId="{1F3E0058-8D87-4A71-847D-DD5F025AF1DE}" type="pres">
      <dgm:prSet presAssocID="{2EF0313D-3CE3-4DE9-91CF-184DDBC0871A}" presName="hierRoot1" presStyleCnt="0"/>
      <dgm:spPr/>
    </dgm:pt>
    <dgm:pt modelId="{A0D25357-0A4B-458D-97E6-F793CF608D55}" type="pres">
      <dgm:prSet presAssocID="{2EF0313D-3CE3-4DE9-91CF-184DDBC0871A}" presName="composite" presStyleCnt="0"/>
      <dgm:spPr/>
    </dgm:pt>
    <dgm:pt modelId="{7796AAAE-2CF2-44CB-B3C5-ACA2E9990C99}" type="pres">
      <dgm:prSet presAssocID="{2EF0313D-3CE3-4DE9-91CF-184DDBC0871A}" presName="background" presStyleLbl="node0" presStyleIdx="0" presStyleCnt="2"/>
      <dgm:spPr/>
    </dgm:pt>
    <dgm:pt modelId="{C07975F1-5933-44E0-A4C7-438915513B0D}" type="pres">
      <dgm:prSet presAssocID="{2EF0313D-3CE3-4DE9-91CF-184DDBC0871A}" presName="text" presStyleLbl="fgAcc0" presStyleIdx="0" presStyleCnt="2">
        <dgm:presLayoutVars>
          <dgm:chPref val="3"/>
        </dgm:presLayoutVars>
      </dgm:prSet>
      <dgm:spPr/>
    </dgm:pt>
    <dgm:pt modelId="{52E69449-B103-4A58-BB95-7EB5EC8EC2C4}" type="pres">
      <dgm:prSet presAssocID="{2EF0313D-3CE3-4DE9-91CF-184DDBC0871A}" presName="hierChild2" presStyleCnt="0"/>
      <dgm:spPr/>
    </dgm:pt>
    <dgm:pt modelId="{F062E6DB-7F34-45E0-AFAD-68BB23EE2648}" type="pres">
      <dgm:prSet presAssocID="{5C070455-CCCD-4A1A-8A35-5EF1168791F9}" presName="hierRoot1" presStyleCnt="0"/>
      <dgm:spPr/>
    </dgm:pt>
    <dgm:pt modelId="{16798EF4-52DB-4903-A598-E80C3E962DB3}" type="pres">
      <dgm:prSet presAssocID="{5C070455-CCCD-4A1A-8A35-5EF1168791F9}" presName="composite" presStyleCnt="0"/>
      <dgm:spPr/>
    </dgm:pt>
    <dgm:pt modelId="{2E63FD7E-931C-4ADD-93A1-1D8E5BA153A0}" type="pres">
      <dgm:prSet presAssocID="{5C070455-CCCD-4A1A-8A35-5EF1168791F9}" presName="background" presStyleLbl="node0" presStyleIdx="1" presStyleCnt="2"/>
      <dgm:spPr/>
    </dgm:pt>
    <dgm:pt modelId="{9DBC1BDA-BCF9-4622-90D3-A65B4110EAFB}" type="pres">
      <dgm:prSet presAssocID="{5C070455-CCCD-4A1A-8A35-5EF1168791F9}" presName="text" presStyleLbl="fgAcc0" presStyleIdx="1" presStyleCnt="2">
        <dgm:presLayoutVars>
          <dgm:chPref val="3"/>
        </dgm:presLayoutVars>
      </dgm:prSet>
      <dgm:spPr/>
    </dgm:pt>
    <dgm:pt modelId="{B6A82321-926A-4FFA-98E8-15BF3E729A5D}" type="pres">
      <dgm:prSet presAssocID="{5C070455-CCCD-4A1A-8A35-5EF1168791F9}" presName="hierChild2" presStyleCnt="0"/>
      <dgm:spPr/>
    </dgm:pt>
  </dgm:ptLst>
  <dgm:cxnLst>
    <dgm:cxn modelId="{BA53381B-BB18-4F63-B593-6C8367B8FD0D}" type="presOf" srcId="{00359F1D-FE0A-4276-AAF3-CC5B74F13A5F}" destId="{E90F70F3-049B-4D38-88CB-22593C385962}" srcOrd="0" destOrd="0" presId="urn:microsoft.com/office/officeart/2005/8/layout/hierarchy1"/>
    <dgm:cxn modelId="{2512EF48-74EC-479B-ABEE-3B123EEFC7BB}" srcId="{00359F1D-FE0A-4276-AAF3-CC5B74F13A5F}" destId="{2EF0313D-3CE3-4DE9-91CF-184DDBC0871A}" srcOrd="0" destOrd="0" parTransId="{A598A9AD-C1F0-4BA7-9BAA-FFC0479DB8C6}" sibTransId="{C5CD9629-54B8-4F7A-AAF3-59B55D25656A}"/>
    <dgm:cxn modelId="{11CD5197-64F5-450F-9142-54AB7F549498}" type="presOf" srcId="{5C070455-CCCD-4A1A-8A35-5EF1168791F9}" destId="{9DBC1BDA-BCF9-4622-90D3-A65B4110EAFB}" srcOrd="0" destOrd="0" presId="urn:microsoft.com/office/officeart/2005/8/layout/hierarchy1"/>
    <dgm:cxn modelId="{620520BB-3F66-4598-A160-CD49C8F86FC5}" srcId="{00359F1D-FE0A-4276-AAF3-CC5B74F13A5F}" destId="{5C070455-CCCD-4A1A-8A35-5EF1168791F9}" srcOrd="1" destOrd="0" parTransId="{C4F45609-1A0C-4F95-8DB2-C8FD89E8373B}" sibTransId="{53F59793-A4D1-4BFF-B141-CCCAA87E2875}"/>
    <dgm:cxn modelId="{BDBC6CFA-AA33-4B1E-8DAC-E68BAB093F20}" type="presOf" srcId="{2EF0313D-3CE3-4DE9-91CF-184DDBC0871A}" destId="{C07975F1-5933-44E0-A4C7-438915513B0D}" srcOrd="0" destOrd="0" presId="urn:microsoft.com/office/officeart/2005/8/layout/hierarchy1"/>
    <dgm:cxn modelId="{260F4059-6064-40A5-874E-8B5F53E35956}" type="presParOf" srcId="{E90F70F3-049B-4D38-88CB-22593C385962}" destId="{1F3E0058-8D87-4A71-847D-DD5F025AF1DE}" srcOrd="0" destOrd="0" presId="urn:microsoft.com/office/officeart/2005/8/layout/hierarchy1"/>
    <dgm:cxn modelId="{B8966AAC-65AD-4355-8C12-9A2084FA5D19}" type="presParOf" srcId="{1F3E0058-8D87-4A71-847D-DD5F025AF1DE}" destId="{A0D25357-0A4B-458D-97E6-F793CF608D55}" srcOrd="0" destOrd="0" presId="urn:microsoft.com/office/officeart/2005/8/layout/hierarchy1"/>
    <dgm:cxn modelId="{6A607A86-EEF7-43F6-B8B2-E083230ED52B}" type="presParOf" srcId="{A0D25357-0A4B-458D-97E6-F793CF608D55}" destId="{7796AAAE-2CF2-44CB-B3C5-ACA2E9990C99}" srcOrd="0" destOrd="0" presId="urn:microsoft.com/office/officeart/2005/8/layout/hierarchy1"/>
    <dgm:cxn modelId="{EC2DB2F5-49C3-4D09-A94B-B39AD572DDF5}" type="presParOf" srcId="{A0D25357-0A4B-458D-97E6-F793CF608D55}" destId="{C07975F1-5933-44E0-A4C7-438915513B0D}" srcOrd="1" destOrd="0" presId="urn:microsoft.com/office/officeart/2005/8/layout/hierarchy1"/>
    <dgm:cxn modelId="{177515B8-08A3-488D-9C09-178A8C9D6D19}" type="presParOf" srcId="{1F3E0058-8D87-4A71-847D-DD5F025AF1DE}" destId="{52E69449-B103-4A58-BB95-7EB5EC8EC2C4}" srcOrd="1" destOrd="0" presId="urn:microsoft.com/office/officeart/2005/8/layout/hierarchy1"/>
    <dgm:cxn modelId="{3F4894EB-CE8D-475E-9378-179B31997746}" type="presParOf" srcId="{E90F70F3-049B-4D38-88CB-22593C385962}" destId="{F062E6DB-7F34-45E0-AFAD-68BB23EE2648}" srcOrd="1" destOrd="0" presId="urn:microsoft.com/office/officeart/2005/8/layout/hierarchy1"/>
    <dgm:cxn modelId="{8A604DE5-C013-4399-B30C-051A056417C8}" type="presParOf" srcId="{F062E6DB-7F34-45E0-AFAD-68BB23EE2648}" destId="{16798EF4-52DB-4903-A598-E80C3E962DB3}" srcOrd="0" destOrd="0" presId="urn:microsoft.com/office/officeart/2005/8/layout/hierarchy1"/>
    <dgm:cxn modelId="{DD3C9668-C28B-409C-87DD-946A6F8B481D}" type="presParOf" srcId="{16798EF4-52DB-4903-A598-E80C3E962DB3}" destId="{2E63FD7E-931C-4ADD-93A1-1D8E5BA153A0}" srcOrd="0" destOrd="0" presId="urn:microsoft.com/office/officeart/2005/8/layout/hierarchy1"/>
    <dgm:cxn modelId="{46DC6B9E-24D2-4AE6-B434-E0B4C99202AB}" type="presParOf" srcId="{16798EF4-52DB-4903-A598-E80C3E962DB3}" destId="{9DBC1BDA-BCF9-4622-90D3-A65B4110EAFB}" srcOrd="1" destOrd="0" presId="urn:microsoft.com/office/officeart/2005/8/layout/hierarchy1"/>
    <dgm:cxn modelId="{FB7561E2-0150-4590-B2EC-C5036C6B3FA0}" type="presParOf" srcId="{F062E6DB-7F34-45E0-AFAD-68BB23EE2648}" destId="{B6A82321-926A-4FFA-98E8-15BF3E729A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55AAD-7FF2-4EE5-BD0E-CF86C311E16C}">
      <dsp:nvSpPr>
        <dsp:cNvPr id="0" name=""/>
        <dsp:cNvSpPr/>
      </dsp:nvSpPr>
      <dsp:spPr>
        <a:xfrm>
          <a:off x="0" y="437"/>
          <a:ext cx="9905999" cy="10239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FB85E-B0DD-41F1-BCA6-B1FA18314612}">
      <dsp:nvSpPr>
        <dsp:cNvPr id="0" name=""/>
        <dsp:cNvSpPr/>
      </dsp:nvSpPr>
      <dsp:spPr>
        <a:xfrm>
          <a:off x="309757" y="230835"/>
          <a:ext cx="563196" cy="563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23AE3A-208B-4AAA-90E5-6946CB0CE16F}">
      <dsp:nvSpPr>
        <dsp:cNvPr id="0" name=""/>
        <dsp:cNvSpPr/>
      </dsp:nvSpPr>
      <dsp:spPr>
        <a:xfrm>
          <a:off x="1182711" y="437"/>
          <a:ext cx="87232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933450">
            <a:lnSpc>
              <a:spcPct val="90000"/>
            </a:lnSpc>
            <a:spcBef>
              <a:spcPct val="0"/>
            </a:spcBef>
            <a:spcAft>
              <a:spcPct val="35000"/>
            </a:spcAft>
            <a:buNone/>
          </a:pPr>
          <a:r>
            <a:rPr lang="en-US" sz="2100" kern="1200"/>
            <a:t>In the rapidly changing landscape of public health, the combination of informatics and influenza research has emerged as a powerful force in understanding, monitoring, and combating infectious diseases.</a:t>
          </a:r>
        </a:p>
      </dsp:txBody>
      <dsp:txXfrm>
        <a:off x="1182711" y="437"/>
        <a:ext cx="8723287" cy="1023992"/>
      </dsp:txXfrm>
    </dsp:sp>
    <dsp:sp modelId="{2E9C3288-78A2-4953-9C4B-58D7DF6A28B7}">
      <dsp:nvSpPr>
        <dsp:cNvPr id="0" name=""/>
        <dsp:cNvSpPr/>
      </dsp:nvSpPr>
      <dsp:spPr>
        <a:xfrm>
          <a:off x="0" y="1280428"/>
          <a:ext cx="9905999" cy="10239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044DA-015E-4871-906A-77F257759125}">
      <dsp:nvSpPr>
        <dsp:cNvPr id="0" name=""/>
        <dsp:cNvSpPr/>
      </dsp:nvSpPr>
      <dsp:spPr>
        <a:xfrm>
          <a:off x="309757" y="1510826"/>
          <a:ext cx="563196" cy="563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04E0F3-F262-44D2-84CE-2EFDCFBE78A1}">
      <dsp:nvSpPr>
        <dsp:cNvPr id="0" name=""/>
        <dsp:cNvSpPr/>
      </dsp:nvSpPr>
      <dsp:spPr>
        <a:xfrm>
          <a:off x="1182711" y="1280428"/>
          <a:ext cx="87232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933450">
            <a:lnSpc>
              <a:spcPct val="90000"/>
            </a:lnSpc>
            <a:spcBef>
              <a:spcPct val="0"/>
            </a:spcBef>
            <a:spcAft>
              <a:spcPct val="35000"/>
            </a:spcAft>
            <a:buNone/>
          </a:pPr>
          <a:r>
            <a:rPr lang="en-US" sz="2100" kern="1200" dirty="0"/>
            <a:t>PHI improves disease surveillance and prediction by leveraging technology for data collection, analysis, and dissemination, as well as enabling targeted intervention strategies and global collaboration. </a:t>
          </a:r>
        </a:p>
      </dsp:txBody>
      <dsp:txXfrm>
        <a:off x="1182711" y="1280428"/>
        <a:ext cx="8723287" cy="1023992"/>
      </dsp:txXfrm>
    </dsp:sp>
    <dsp:sp modelId="{0E773470-3926-4BB3-A39A-807AD374752A}">
      <dsp:nvSpPr>
        <dsp:cNvPr id="0" name=""/>
        <dsp:cNvSpPr/>
      </dsp:nvSpPr>
      <dsp:spPr>
        <a:xfrm>
          <a:off x="0" y="2560419"/>
          <a:ext cx="9905999" cy="10239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30B06-17AE-4D01-9929-474AAF108483}">
      <dsp:nvSpPr>
        <dsp:cNvPr id="0" name=""/>
        <dsp:cNvSpPr/>
      </dsp:nvSpPr>
      <dsp:spPr>
        <a:xfrm>
          <a:off x="309757" y="2790817"/>
          <a:ext cx="563196" cy="563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6B519-CE53-4516-B4D6-2D3281519CD3}">
      <dsp:nvSpPr>
        <dsp:cNvPr id="0" name=""/>
        <dsp:cNvSpPr/>
      </dsp:nvSpPr>
      <dsp:spPr>
        <a:xfrm>
          <a:off x="1182711" y="2560419"/>
          <a:ext cx="87232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933450">
            <a:lnSpc>
              <a:spcPct val="90000"/>
            </a:lnSpc>
            <a:spcBef>
              <a:spcPct val="0"/>
            </a:spcBef>
            <a:spcAft>
              <a:spcPct val="35000"/>
            </a:spcAft>
            <a:buNone/>
          </a:pPr>
          <a:r>
            <a:rPr lang="en-US" sz="2100" kern="1200" dirty="0"/>
            <a:t>This paper explores the challenges and opportunities inherent in influenza informatics, shedding light on the transformative power of incorporating technology into public health efforts. </a:t>
          </a:r>
        </a:p>
      </dsp:txBody>
      <dsp:txXfrm>
        <a:off x="1182711" y="2560419"/>
        <a:ext cx="8723287" cy="1023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C6FC8-15A2-4B03-B0EB-1BE35BB3B29E}">
      <dsp:nvSpPr>
        <dsp:cNvPr id="0" name=""/>
        <dsp:cNvSpPr/>
      </dsp:nvSpPr>
      <dsp:spPr>
        <a:xfrm>
          <a:off x="0" y="95662"/>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6A7B0-C501-4ABA-B09E-8071AE761E3E}">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1D0F91-0E92-41A0-AF1C-D03A1ADAB087}">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711200">
            <a:lnSpc>
              <a:spcPct val="90000"/>
            </a:lnSpc>
            <a:spcBef>
              <a:spcPct val="0"/>
            </a:spcBef>
            <a:spcAft>
              <a:spcPct val="35000"/>
            </a:spcAft>
            <a:buNone/>
          </a:pPr>
          <a:r>
            <a:rPr lang="en-US" sz="1600" kern="1200" dirty="0"/>
            <a:t>Data Quality Issues: The quality of data collected for influenza surveillance in young children may vary, affecting the reliability and validity of analysis results.</a:t>
          </a:r>
        </a:p>
      </dsp:txBody>
      <dsp:txXfrm>
        <a:off x="1403815" y="519"/>
        <a:ext cx="5288932" cy="1215424"/>
      </dsp:txXfrm>
    </dsp:sp>
    <dsp:sp modelId="{80794163-FEA4-4B11-987C-BF89B37C3637}">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7EEED-B8D8-4F42-9153-9A791AE5B355}">
      <dsp:nvSpPr>
        <dsp:cNvPr id="0" name=""/>
        <dsp:cNvSpPr/>
      </dsp:nvSpPr>
      <dsp:spPr>
        <a:xfrm>
          <a:off x="367665" y="179327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2ACA82-507C-469B-8EB1-4FD8769E040E}">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711200">
            <a:lnSpc>
              <a:spcPct val="90000"/>
            </a:lnSpc>
            <a:spcBef>
              <a:spcPct val="0"/>
            </a:spcBef>
            <a:spcAft>
              <a:spcPct val="35000"/>
            </a:spcAft>
            <a:buNone/>
          </a:pPr>
          <a:r>
            <a:rPr lang="en-US" sz="1600" kern="1200"/>
            <a:t>Age-specific Considerations: Analyzing influenza impact in children under 5 requires consideration of age-specific factors such as developmental stage, immune response, and healthcare-seeking behavior.</a:t>
          </a:r>
        </a:p>
      </dsp:txBody>
      <dsp:txXfrm>
        <a:off x="1403815" y="1519799"/>
        <a:ext cx="5288932" cy="1215424"/>
      </dsp:txXfrm>
    </dsp:sp>
    <dsp:sp modelId="{F9881643-42CD-4C80-AE5C-5E607894F02F}">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5A0E9-B4B5-4CF0-95C3-8164A203F15C}">
      <dsp:nvSpPr>
        <dsp:cNvPr id="0" name=""/>
        <dsp:cNvSpPr/>
      </dsp:nvSpPr>
      <dsp:spPr>
        <a:xfrm>
          <a:off x="367665" y="3312550"/>
          <a:ext cx="668483" cy="66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97E5CB-B84B-48D9-AFCA-759F697032B0}">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711200">
            <a:lnSpc>
              <a:spcPct val="90000"/>
            </a:lnSpc>
            <a:spcBef>
              <a:spcPct val="0"/>
            </a:spcBef>
            <a:spcAft>
              <a:spcPct val="35000"/>
            </a:spcAft>
            <a:buNone/>
          </a:pPr>
          <a:r>
            <a:rPr lang="en-US" sz="1600" kern="1200" dirty="0"/>
            <a:t>Diagnostic Challenges: Diagnosing influenza in young children can be challenging due to nonspecific symptoms, overlapping with other respiratory illnesses, and limited access to healthcare services, especially in rural or underserved areas.</a:t>
          </a:r>
        </a:p>
      </dsp:txBody>
      <dsp:txXfrm>
        <a:off x="1403815" y="3039080"/>
        <a:ext cx="5288932" cy="1215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6AAAE-2CF2-44CB-B3C5-ACA2E9990C99}">
      <dsp:nvSpPr>
        <dsp:cNvPr id="0" name=""/>
        <dsp:cNvSpPr/>
      </dsp:nvSpPr>
      <dsp:spPr>
        <a:xfrm>
          <a:off x="120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07975F1-5933-44E0-A4C7-438915513B0D}">
      <dsp:nvSpPr>
        <dsp:cNvPr id="0" name=""/>
        <dsp:cNvSpPr/>
      </dsp:nvSpPr>
      <dsp:spPr>
        <a:xfrm>
          <a:off x="47280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 conclusion, the use of informatics in influenza virus impact analysis represents a significant step forward in understanding and managing the complexities of influenza outbreaks. Informatics allows for the collection, analysis, and interpretation of massive amounts of data, resulting in more precise predictive modeling, real-time surveillance systems, and the integration of genomic and epidemiological data.</a:t>
          </a:r>
        </a:p>
      </dsp:txBody>
      <dsp:txXfrm>
        <a:off x="551747" y="747779"/>
        <a:ext cx="4086513" cy="2537310"/>
      </dsp:txXfrm>
    </dsp:sp>
    <dsp:sp modelId="{2E63FD7E-931C-4ADD-93A1-1D8E5BA153A0}">
      <dsp:nvSpPr>
        <dsp:cNvPr id="0" name=""/>
        <dsp:cNvSpPr/>
      </dsp:nvSpPr>
      <dsp:spPr>
        <a:xfrm>
          <a:off x="518879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BC1BDA-BCF9-4622-90D3-A65B4110EAFB}">
      <dsp:nvSpPr>
        <dsp:cNvPr id="0" name=""/>
        <dsp:cNvSpPr/>
      </dsp:nvSpPr>
      <dsp:spPr>
        <a:xfrm>
          <a:off x="566039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Informatics improves the effectiveness of public health responses by enabling targeted intervention strategies and better decision-making. Despite challenges such as data disparities and technological limitations, informatics' transformative potential in influenza research highlights its critical role in reducing the global burden of influenza on public health.</a:t>
          </a:r>
        </a:p>
      </dsp:txBody>
      <dsp:txXfrm>
        <a:off x="5739337" y="747779"/>
        <a:ext cx="4086513" cy="2537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AE55C-39E5-4CCD-8BC5-4EEE02AFAFD6}"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7242F-E245-4624-9674-52DFF4544857}" type="slidenum">
              <a:rPr lang="en-US" smtClean="0"/>
              <a:t>‹#›</a:t>
            </a:fld>
            <a:endParaRPr lang="en-US"/>
          </a:p>
        </p:txBody>
      </p:sp>
    </p:spTree>
    <p:extLst>
      <p:ext uri="{BB962C8B-B14F-4D97-AF65-F5344CB8AC3E}">
        <p14:creationId xmlns:p14="http://schemas.microsoft.com/office/powerpoint/2010/main" val="143682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7242F-E245-4624-9674-52DFF4544857}" type="slidenum">
              <a:rPr lang="en-US" smtClean="0"/>
              <a:t>4</a:t>
            </a:fld>
            <a:endParaRPr lang="en-US"/>
          </a:p>
        </p:txBody>
      </p:sp>
    </p:spTree>
    <p:extLst>
      <p:ext uri="{BB962C8B-B14F-4D97-AF65-F5344CB8AC3E}">
        <p14:creationId xmlns:p14="http://schemas.microsoft.com/office/powerpoint/2010/main" val="889759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FEA57E-7C1A-457B-A4CD-5DCEB057B502}" type="datetime1">
              <a:rPr lang="en-US" smtClean="0"/>
              <a:t>4/19/2024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625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3621454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059094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97645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595081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FE42E8-8B57-452D-A122-4DCE9AC771EF}" type="datetime1">
              <a:rPr lang="en-US" smtClean="0"/>
              <a:t>4/19/2024</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8462317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FE42E8-8B57-452D-A122-4DCE9AC771EF}" type="datetime1">
              <a:rPr lang="en-US" smtClean="0"/>
              <a:t>4/19/2024</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4657747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4/19/2024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67550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4/19/2024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7661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4/19/2024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2416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4/19/2024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4199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4659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4/19/2024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1021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4/19/2024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8492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4/19/2024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0938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3692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4/19/2024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2936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4/19/2024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707270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cbi.100100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5" name="Rectangle 154">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ctrTitle"/>
          </p:nvPr>
        </p:nvSpPr>
        <p:spPr>
          <a:xfrm>
            <a:off x="6615112" y="1122363"/>
            <a:ext cx="4052887" cy="2387600"/>
          </a:xfrm>
        </p:spPr>
        <p:txBody>
          <a:bodyPr>
            <a:normAutofit/>
          </a:bodyPr>
          <a:lstStyle/>
          <a:p>
            <a:r>
              <a:rPr lang="en-US" sz="4100"/>
              <a:t>Informatics in influenza virus impact analysis</a:t>
            </a:r>
          </a:p>
        </p:txBody>
      </p:sp>
      <p:sp>
        <p:nvSpPr>
          <p:cNvPr id="3" name="Subtitle 2"/>
          <p:cNvSpPr>
            <a:spLocks noGrp="1"/>
          </p:cNvSpPr>
          <p:nvPr>
            <p:ph type="subTitle" idx="1"/>
          </p:nvPr>
        </p:nvSpPr>
        <p:spPr>
          <a:xfrm>
            <a:off x="6585702" y="3602038"/>
            <a:ext cx="4082297" cy="1655762"/>
          </a:xfrm>
        </p:spPr>
        <p:txBody>
          <a:bodyPr vert="horz" lIns="91440" tIns="45720" rIns="91440" bIns="45720" rtlCol="0">
            <a:normAutofit/>
          </a:bodyPr>
          <a:lstStyle/>
          <a:p>
            <a:r>
              <a:rPr lang="en-US"/>
              <a:t>Chifundo Muthina</a:t>
            </a:r>
          </a:p>
          <a:p>
            <a:r>
              <a:rPr lang="en-US"/>
              <a:t>Temar Kassahun </a:t>
            </a:r>
          </a:p>
          <a:p>
            <a:endParaRPr lang="en-US"/>
          </a:p>
          <a:p>
            <a:endParaRPr lang="en-US" dirty="0"/>
          </a:p>
        </p:txBody>
      </p:sp>
      <p:pic>
        <p:nvPicPr>
          <p:cNvPr id="5" name="Picture 4" descr="Sample being pipetted into a petri dish">
            <a:extLst>
              <a:ext uri="{FF2B5EF4-FFF2-40B4-BE49-F238E27FC236}">
                <a16:creationId xmlns:a16="http://schemas.microsoft.com/office/drawing/2014/main" id="{B616464B-3000-54BD-A3BF-CBA682675B07}"/>
              </a:ext>
            </a:extLst>
          </p:cNvPr>
          <p:cNvPicPr>
            <a:picLocks noChangeAspect="1"/>
          </p:cNvPicPr>
          <p:nvPr/>
        </p:nvPicPr>
        <p:blipFill rotWithShape="1">
          <a:blip r:embed="rId4"/>
          <a:srcRect l="33495" r="-2" b="-2"/>
          <a:stretch/>
        </p:blipFill>
        <p:spPr>
          <a:xfrm>
            <a:off x="-5597" y="10"/>
            <a:ext cx="6101597" cy="6857990"/>
          </a:xfrm>
          <a:prstGeom prst="rect">
            <a:avLst/>
          </a:prstGeom>
        </p:spPr>
      </p:pic>
      <p:grpSp>
        <p:nvGrpSpPr>
          <p:cNvPr id="156" name="Group 155">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7"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90"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8"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9"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60"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1"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2"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3"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4"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5"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6"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7"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8"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9"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0"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1"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2"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3"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4"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5"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6"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7"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8"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0"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44" name="Group 143">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5"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1FCF38BB-0BAB-F111-AB03-1512B1255482}"/>
              </a:ext>
            </a:extLst>
          </p:cNvPr>
          <p:cNvSpPr>
            <a:spLocks noGrp="1"/>
          </p:cNvSpPr>
          <p:nvPr>
            <p:ph type="title"/>
          </p:nvPr>
        </p:nvSpPr>
        <p:spPr>
          <a:xfrm>
            <a:off x="4996697" y="618518"/>
            <a:ext cx="6050713" cy="1478570"/>
          </a:xfrm>
        </p:spPr>
        <p:txBody>
          <a:bodyPr>
            <a:normAutofit/>
          </a:bodyPr>
          <a:lstStyle/>
          <a:p>
            <a:r>
              <a:rPr lang="en-US" dirty="0"/>
              <a:t>OPPORTUNITIES </a:t>
            </a:r>
            <a:r>
              <a:rPr lang="en-US" dirty="0" err="1"/>
              <a:t>cont</a:t>
            </a:r>
            <a:r>
              <a:rPr lang="en-US" dirty="0"/>
              <a:t>’……....</a:t>
            </a:r>
          </a:p>
        </p:txBody>
      </p:sp>
      <p:pic>
        <p:nvPicPr>
          <p:cNvPr id="5" name="Picture 4" descr="Needle and vial">
            <a:extLst>
              <a:ext uri="{FF2B5EF4-FFF2-40B4-BE49-F238E27FC236}">
                <a16:creationId xmlns:a16="http://schemas.microsoft.com/office/drawing/2014/main" id="{6D90B72A-C150-48F4-5BD6-7A09CE50CF52}"/>
              </a:ext>
            </a:extLst>
          </p:cNvPr>
          <p:cNvPicPr>
            <a:picLocks noChangeAspect="1"/>
          </p:cNvPicPr>
          <p:nvPr/>
        </p:nvPicPr>
        <p:blipFill rotWithShape="1">
          <a:blip r:embed="rId4"/>
          <a:srcRect l="5285" r="4959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D6EF7597-561D-EFA5-7C25-78E2B63B34E5}"/>
              </a:ext>
            </a:extLst>
          </p:cNvPr>
          <p:cNvSpPr>
            <a:spLocks noGrp="1"/>
          </p:cNvSpPr>
          <p:nvPr>
            <p:ph idx="1"/>
          </p:nvPr>
        </p:nvSpPr>
        <p:spPr>
          <a:xfrm>
            <a:off x="4968958" y="2249487"/>
            <a:ext cx="6078453" cy="3541714"/>
          </a:xfrm>
        </p:spPr>
        <p:txBody>
          <a:bodyPr vert="horz" lIns="91440" tIns="45720" rIns="91440" bIns="45720" rtlCol="0">
            <a:normAutofit/>
          </a:bodyPr>
          <a:lstStyle/>
          <a:p>
            <a:pPr>
              <a:lnSpc>
                <a:spcPct val="110000"/>
              </a:lnSpc>
            </a:pPr>
            <a:r>
              <a:rPr lang="en-US" sz="1700" dirty="0">
                <a:ea typeface="+mj-lt"/>
                <a:cs typeface="+mj-lt"/>
              </a:rPr>
              <a:t>Personalized Medicine: As informatics develops to securely handle more personalized data, personalized vaccination plans based on a person's or a region's genetic susceptibility to influenza may become more effective in treating the disease and preventing it.</a:t>
            </a:r>
          </a:p>
          <a:p>
            <a:pPr>
              <a:lnSpc>
                <a:spcPct val="110000"/>
              </a:lnSpc>
            </a:pPr>
            <a:r>
              <a:rPr lang="en-US" sz="1700" dirty="0">
                <a:ea typeface="+mj-lt"/>
                <a:cs typeface="+mj-lt"/>
              </a:rPr>
              <a:t>Global Data Sharing Platforms: Creating worldwide platforms to facilitate the exchange of influenza data between researchers, medical professionals, and the general public may improve the cooperative efforts required to contain influenza outbreaks. These platforms might also include artificial intelligence tools to help with decision-making and data analysis.</a:t>
            </a:r>
            <a:endParaRPr lang="en-US" sz="1700" dirty="0"/>
          </a:p>
        </p:txBody>
      </p:sp>
    </p:spTree>
    <p:extLst>
      <p:ext uri="{BB962C8B-B14F-4D97-AF65-F5344CB8AC3E}">
        <p14:creationId xmlns:p14="http://schemas.microsoft.com/office/powerpoint/2010/main" val="47735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A8B2D-9C45-31EE-541E-CC2DAF7A4C64}"/>
              </a:ext>
            </a:extLst>
          </p:cNvPr>
          <p:cNvSpPr>
            <a:spLocks noGrp="1"/>
          </p:cNvSpPr>
          <p:nvPr>
            <p:ph type="title"/>
          </p:nvPr>
        </p:nvSpPr>
        <p:spPr>
          <a:xfrm>
            <a:off x="1141413" y="618518"/>
            <a:ext cx="9905998" cy="1478570"/>
          </a:xfrm>
        </p:spPr>
        <p:txBody>
          <a:bodyPr>
            <a:normAutofit/>
          </a:bodyPr>
          <a:lstStyle/>
          <a:p>
            <a:r>
              <a:rPr lang="en-US"/>
              <a:t>conclusion</a:t>
            </a:r>
          </a:p>
        </p:txBody>
      </p:sp>
      <p:graphicFrame>
        <p:nvGraphicFramePr>
          <p:cNvPr id="5" name="Content Placeholder 2">
            <a:extLst>
              <a:ext uri="{FF2B5EF4-FFF2-40B4-BE49-F238E27FC236}">
                <a16:creationId xmlns:a16="http://schemas.microsoft.com/office/drawing/2014/main" id="{19A370C0-7D97-DABC-6236-6F7F1CD14307}"/>
              </a:ext>
            </a:extLst>
          </p:cNvPr>
          <p:cNvGraphicFramePr>
            <a:graphicFrameLocks noGrp="1"/>
          </p:cNvGraphicFramePr>
          <p:nvPr>
            <p:ph idx="1"/>
            <p:extLst>
              <p:ext uri="{D42A27DB-BD31-4B8C-83A1-F6EECF244321}">
                <p14:modId xmlns:p14="http://schemas.microsoft.com/office/powerpoint/2010/main" val="2181051464"/>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73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5CCB-03AA-8DF3-BC7A-E8D86D5A8BF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C28D392-A45D-85C8-1249-71DAC71F3948}"/>
              </a:ext>
            </a:extLst>
          </p:cNvPr>
          <p:cNvSpPr>
            <a:spLocks noGrp="1"/>
          </p:cNvSpPr>
          <p:nvPr>
            <p:ph idx="1"/>
          </p:nvPr>
        </p:nvSpPr>
        <p:spPr/>
        <p:txBody>
          <a:bodyPr>
            <a:normAutofit fontScale="47500" lnSpcReduction="20000"/>
          </a:bodyPr>
          <a:lstStyle/>
          <a:p>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Aziz HA. A review of the role of public health informatics in healthcare. J Taibah Univ Med Sci. 2016 Oct 11;12(1):78-81.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doi</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10.1016/j.jtumed.2016.08.011. PMID: 31435217; PMCID: PMC6694885.</a:t>
            </a:r>
          </a:p>
          <a:p>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Briand S, Mounts A, Chamberland M. Challenges of global surveillance during an influenza pandemic. Public Health. 2011 May;125(5):247-56.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doi</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10.1016/j.puhe.2010.12.007.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Epub</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2011 Apr 27. PMID: 21524774; PMCID: PMC7111716.</a:t>
            </a:r>
          </a:p>
          <a:p>
            <a:pPr marL="0" marR="0">
              <a:lnSpc>
                <a:spcPct val="115000"/>
              </a:lnSpc>
              <a:spcBef>
                <a:spcPts val="0"/>
              </a:spcBef>
              <a:spcAft>
                <a:spcPts val="800"/>
              </a:spcAft>
            </a:pPr>
            <a:r>
              <a:rPr lang="en-US" sz="2500" kern="0" dirty="0">
                <a:effectLst/>
                <a:latin typeface="Times New Roman" panose="02020603050405020304" pitchFamily="18" charset="0"/>
                <a:ea typeface="Times New Roman" panose="02020603050405020304" pitchFamily="18" charset="0"/>
                <a:cs typeface="Times New Roman" panose="02020603050405020304" pitchFamily="18" charset="0"/>
              </a:rPr>
              <a:t>Influenza Research Database: An integrated bioinformatics resource for influenza virus research</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a:lnSpc>
                <a:spcPct val="115000"/>
              </a:lnSpc>
              <a:spcBef>
                <a:spcPts val="0"/>
              </a:spcBef>
              <a:spcAft>
                <a:spcPts val="800"/>
              </a:spcAft>
            </a:pP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Zhang, Y.,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Aevermann</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B.D., Anderson, T.K., Burke, D.F., Dauphin, G., Gu, Z., He, S., Kumar, S., Larsen, C.N., Lee, A.J., Li, X.,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MacKen</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C., Mahaffey, C., Pickett, B.E., Reardon, B., Smith, T., Stewart, L.,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Suloway</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C., Sun, G., Tong, L., Vincent, A.L., Walters, B., Zaremba, S., Zhao, H., Zhou, L.,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Zmasek</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C., Klem, E.B., Scheuermann, R.H. Influenza Research Database: An integrated bioinformatics resource for influenza virus research (2017) Nucleic Acids Research.</a:t>
            </a:r>
          </a:p>
          <a:p>
            <a:pPr marL="0" marR="0">
              <a:lnSpc>
                <a:spcPct val="115000"/>
              </a:lnSpc>
              <a:spcBef>
                <a:spcPts val="0"/>
              </a:spcBef>
              <a:spcAft>
                <a:spcPts val="800"/>
              </a:spcAft>
            </a:pP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Chan J, Holmes A,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Rabadan</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R (2010) Network Analysis of Global Influenza Spread.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PLoS</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Comput</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Biol 6(11): e1001005.       </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hlinkClick r:id="rId2"/>
              </a:rPr>
              <a:t>https://doi.org/10.1371/journal.pcbi.1001005</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Bef>
                <a:spcPts val="0"/>
              </a:spcBef>
            </a:pP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Nayak J, Hoy G, Gordon A. Influenza in Children. Cold Spring </a:t>
            </a:r>
            <a:r>
              <a:rPr lang="en-US" sz="2500" kern="100" dirty="0" err="1">
                <a:effectLst/>
                <a:latin typeface="Times New Roman" panose="02020603050405020304" pitchFamily="18" charset="0"/>
                <a:ea typeface="Calibri" panose="020F0502020204030204" pitchFamily="34" charset="0"/>
                <a:cs typeface="Times New Roman" panose="02020603050405020304" pitchFamily="18" charset="0"/>
              </a:rPr>
              <a:t>Harb</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kern="100" dirty="0" err="1">
                <a:effectLst/>
                <a:latin typeface="Times New Roman" panose="02020603050405020304" pitchFamily="18" charset="0"/>
                <a:ea typeface="Calibri" panose="020F0502020204030204" pitchFamily="34" charset="0"/>
                <a:cs typeface="Times New Roman" panose="02020603050405020304" pitchFamily="18" charset="0"/>
              </a:rPr>
              <a:t>Perspect</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 Med. 2021 Jan 4.</a:t>
            </a:r>
          </a:p>
          <a:p>
            <a:pPr>
              <a:lnSpc>
                <a:spcPct val="107000"/>
              </a:lnSpc>
              <a:spcBef>
                <a:spcPts val="0"/>
              </a:spcBef>
            </a:pP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Willis GA, Preen DB, Richmond PC, Jacoby P, </a:t>
            </a:r>
            <a:r>
              <a:rPr lang="en-US" sz="2500" kern="100" dirty="0" err="1">
                <a:effectLst/>
                <a:latin typeface="Times New Roman" panose="02020603050405020304" pitchFamily="18" charset="0"/>
                <a:ea typeface="Calibri" panose="020F0502020204030204" pitchFamily="34" charset="0"/>
                <a:cs typeface="Times New Roman" panose="02020603050405020304" pitchFamily="18" charset="0"/>
              </a:rPr>
              <a:t>Effler</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 PV, Smith DW, Robins C, Borland ML, Levy A, Keil AD, Blyth CC; WAIVE Study Team. The impact of influenza infection on young children, their family and the health care system. Influenza Other Respir Viruses. 2019 Jan;13.</a:t>
            </a:r>
          </a:p>
          <a:p>
            <a:pPr>
              <a:lnSpc>
                <a:spcPct val="107000"/>
              </a:lnSpc>
              <a:spcBef>
                <a:spcPts val="0"/>
              </a:spcBef>
              <a:spcAft>
                <a:spcPts val="800"/>
              </a:spcAft>
            </a:pP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Belshe RB, Edwards KM, </a:t>
            </a:r>
            <a:r>
              <a:rPr lang="en-US" sz="2500" kern="100" dirty="0" err="1">
                <a:effectLst/>
                <a:latin typeface="Times New Roman" panose="02020603050405020304" pitchFamily="18" charset="0"/>
                <a:ea typeface="Calibri" panose="020F0502020204030204" pitchFamily="34" charset="0"/>
                <a:cs typeface="Times New Roman" panose="02020603050405020304" pitchFamily="18" charset="0"/>
              </a:rPr>
              <a:t>Vesikari</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 T, Black SV, Walker RE, Hultquist M, Kemble G, Connor EM; CAIV-T Comparative Efficacy Study Group. Live attenuated versus inactivated influenza vaccine in infants and young children. N Engl J Med. 2007 Feb 15.</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8544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4A094-7827-56EE-5695-0667D13E4362}"/>
              </a:ext>
            </a:extLst>
          </p:cNvPr>
          <p:cNvSpPr>
            <a:spLocks noGrp="1"/>
          </p:cNvSpPr>
          <p:nvPr>
            <p:ph type="title"/>
          </p:nvPr>
        </p:nvSpPr>
        <p:spPr>
          <a:xfrm>
            <a:off x="1141413" y="618518"/>
            <a:ext cx="9905998" cy="1478570"/>
          </a:xfrm>
        </p:spPr>
        <p:txBody>
          <a:bodyPr>
            <a:normAutofit/>
          </a:bodyPr>
          <a:lstStyle/>
          <a:p>
            <a:r>
              <a:rPr lang="en-US" dirty="0"/>
              <a:t>INTRODUCTION</a:t>
            </a:r>
            <a:endParaRPr lang="en-US"/>
          </a:p>
        </p:txBody>
      </p:sp>
      <p:graphicFrame>
        <p:nvGraphicFramePr>
          <p:cNvPr id="22" name="Content Placeholder 2">
            <a:extLst>
              <a:ext uri="{FF2B5EF4-FFF2-40B4-BE49-F238E27FC236}">
                <a16:creationId xmlns:a16="http://schemas.microsoft.com/office/drawing/2014/main" id="{6A41E5FE-882B-C963-6299-8634CCDF428E}"/>
              </a:ext>
            </a:extLst>
          </p:cNvPr>
          <p:cNvGraphicFramePr>
            <a:graphicFrameLocks noGrp="1"/>
          </p:cNvGraphicFramePr>
          <p:nvPr>
            <p:ph idx="1"/>
            <p:extLst>
              <p:ext uri="{D42A27DB-BD31-4B8C-83A1-F6EECF244321}">
                <p14:modId xmlns:p14="http://schemas.microsoft.com/office/powerpoint/2010/main" val="40184294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57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249EB15F-B724-106A-4C0B-C97E75381EDB}"/>
              </a:ext>
            </a:extLst>
          </p:cNvPr>
          <p:cNvSpPr>
            <a:spLocks noGrp="1"/>
          </p:cNvSpPr>
          <p:nvPr>
            <p:ph type="title"/>
          </p:nvPr>
        </p:nvSpPr>
        <p:spPr>
          <a:xfrm>
            <a:off x="4996697" y="618518"/>
            <a:ext cx="6050713" cy="1478570"/>
          </a:xfrm>
        </p:spPr>
        <p:txBody>
          <a:bodyPr>
            <a:normAutofit/>
          </a:bodyPr>
          <a:lstStyle/>
          <a:p>
            <a:r>
              <a:rPr lang="en-US" sz="2500">
                <a:ea typeface="+mj-lt"/>
                <a:cs typeface="+mj-lt"/>
              </a:rPr>
              <a:t>Navigating Influenza's Impact: The Role of Informatics in Enhancing Population Health, with a Focus on Under 5 Children</a:t>
            </a:r>
            <a:endParaRPr lang="en-US" sz="2500"/>
          </a:p>
        </p:txBody>
      </p:sp>
      <p:pic>
        <p:nvPicPr>
          <p:cNvPr id="5" name="Picture 4">
            <a:extLst>
              <a:ext uri="{FF2B5EF4-FFF2-40B4-BE49-F238E27FC236}">
                <a16:creationId xmlns:a16="http://schemas.microsoft.com/office/drawing/2014/main" id="{30CDC0A7-A5C6-D9F2-FDAA-901E13813E87}"/>
              </a:ext>
            </a:extLst>
          </p:cNvPr>
          <p:cNvPicPr>
            <a:picLocks noChangeAspect="1"/>
          </p:cNvPicPr>
          <p:nvPr/>
        </p:nvPicPr>
        <p:blipFill rotWithShape="1">
          <a:blip r:embed="rId4"/>
          <a:srcRect l="35217" r="2676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02E5BE6B-0A23-9A4F-1B46-512980F86452}"/>
              </a:ext>
            </a:extLst>
          </p:cNvPr>
          <p:cNvSpPr>
            <a:spLocks noGrp="1"/>
          </p:cNvSpPr>
          <p:nvPr>
            <p:ph idx="1"/>
          </p:nvPr>
        </p:nvSpPr>
        <p:spPr>
          <a:xfrm>
            <a:off x="4968958" y="2249487"/>
            <a:ext cx="6078453" cy="3541714"/>
          </a:xfrm>
        </p:spPr>
        <p:txBody>
          <a:bodyPr vert="horz" lIns="91440" tIns="45720" rIns="91440" bIns="45720" rtlCol="0">
            <a:normAutofit/>
          </a:bodyPr>
          <a:lstStyle/>
          <a:p>
            <a:pPr>
              <a:lnSpc>
                <a:spcPct val="110000"/>
              </a:lnSpc>
            </a:pPr>
            <a:r>
              <a:rPr lang="en-US" sz="1900">
                <a:ea typeface="+mj-lt"/>
                <a:cs typeface="+mj-lt"/>
              </a:rPr>
              <a:t>Increased Transmission: Children in this age group are more likely to spread influenza due to their close contact in settings like daycare centers, schools, and playgrounds.</a:t>
            </a:r>
          </a:p>
          <a:p>
            <a:pPr>
              <a:lnSpc>
                <a:spcPct val="110000"/>
              </a:lnSpc>
            </a:pPr>
            <a:r>
              <a:rPr lang="en-US" sz="1900">
                <a:ea typeface="+mj-lt"/>
                <a:cs typeface="+mj-lt"/>
              </a:rPr>
              <a:t>Hospitalization Rates: Children under 5, especially those under 2 years old, have higher rates of hospitalization due to influenza compared to older children and adults. This places a strain on healthcare resources, including hospital beds, medical staff, and medical supplies, particularly during influenza seasons with high activity.</a:t>
            </a:r>
            <a:endParaRPr lang="en-US" sz="1900"/>
          </a:p>
        </p:txBody>
      </p:sp>
    </p:spTree>
    <p:extLst>
      <p:ext uri="{BB962C8B-B14F-4D97-AF65-F5344CB8AC3E}">
        <p14:creationId xmlns:p14="http://schemas.microsoft.com/office/powerpoint/2010/main" val="385922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8" name="Rectangle 17">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BF912F66-5260-3EE2-073D-A2EFABE1E3D8}"/>
              </a:ext>
            </a:extLst>
          </p:cNvPr>
          <p:cNvSpPr>
            <a:spLocks noGrp="1"/>
          </p:cNvSpPr>
          <p:nvPr>
            <p:ph type="title"/>
          </p:nvPr>
        </p:nvSpPr>
        <p:spPr>
          <a:xfrm>
            <a:off x="6448425" y="618518"/>
            <a:ext cx="4598985" cy="1478570"/>
          </a:xfrm>
        </p:spPr>
        <p:txBody>
          <a:bodyPr>
            <a:normAutofit/>
          </a:bodyPr>
          <a:lstStyle/>
          <a:p>
            <a:r>
              <a:rPr lang="en-US" sz="3100" dirty="0"/>
              <a:t>Navigating Influenza's Impact: informatics  </a:t>
            </a:r>
            <a:br>
              <a:rPr lang="en-US" sz="3100" dirty="0"/>
            </a:br>
            <a:r>
              <a:rPr lang="en-US" sz="3100" dirty="0" err="1"/>
              <a:t>ConT</a:t>
            </a:r>
            <a:r>
              <a:rPr lang="en-US" sz="3100" dirty="0"/>
              <a:t>’………</a:t>
            </a:r>
          </a:p>
        </p:txBody>
      </p:sp>
      <p:pic>
        <p:nvPicPr>
          <p:cNvPr id="13" name="Picture 12" descr="Graph on document with pen">
            <a:extLst>
              <a:ext uri="{FF2B5EF4-FFF2-40B4-BE49-F238E27FC236}">
                <a16:creationId xmlns:a16="http://schemas.microsoft.com/office/drawing/2014/main" id="{3D01C7A3-2BBF-D04B-5A3C-A05CA1D34CC2}"/>
              </a:ext>
            </a:extLst>
          </p:cNvPr>
          <p:cNvPicPr>
            <a:picLocks noChangeAspect="1"/>
          </p:cNvPicPr>
          <p:nvPr/>
        </p:nvPicPr>
        <p:blipFill rotWithShape="1">
          <a:blip r:embed="rId5"/>
          <a:srcRect l="27167" r="13444" b="-1"/>
          <a:stretch/>
        </p:blipFill>
        <p:spPr>
          <a:xfrm>
            <a:off x="-5597" y="10"/>
            <a:ext cx="6101597" cy="6857990"/>
          </a:xfrm>
          <a:prstGeom prst="rect">
            <a:avLst/>
          </a:prstGeom>
        </p:spPr>
      </p:pic>
      <p:grpSp>
        <p:nvGrpSpPr>
          <p:cNvPr id="21" name="Group 20">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2" name="Rectangle 21">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3"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Rectangle 24">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6"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Rectangle 49">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Rectangle 61">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63"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11" name="Content Placeholder 2">
            <a:extLst>
              <a:ext uri="{FF2B5EF4-FFF2-40B4-BE49-F238E27FC236}">
                <a16:creationId xmlns:a16="http://schemas.microsoft.com/office/drawing/2014/main" id="{D3F16FE8-812D-7B99-9007-BC7EB9C30BCA}"/>
              </a:ext>
            </a:extLst>
          </p:cNvPr>
          <p:cNvSpPr>
            <a:spLocks noGrp="1"/>
          </p:cNvSpPr>
          <p:nvPr>
            <p:ph idx="1"/>
          </p:nvPr>
        </p:nvSpPr>
        <p:spPr>
          <a:xfrm>
            <a:off x="6448425" y="2249487"/>
            <a:ext cx="4598986" cy="3541714"/>
          </a:xfrm>
        </p:spPr>
        <p:txBody>
          <a:bodyPr vert="horz" lIns="91440" tIns="45720" rIns="91440" bIns="45720" rtlCol="0">
            <a:normAutofit/>
          </a:bodyPr>
          <a:lstStyle/>
          <a:p>
            <a:pPr>
              <a:lnSpc>
                <a:spcPct val="110000"/>
              </a:lnSpc>
            </a:pPr>
            <a:endParaRPr lang="en-US" sz="1500">
              <a:ea typeface="+mj-lt"/>
              <a:cs typeface="+mj-lt"/>
            </a:endParaRPr>
          </a:p>
          <a:p>
            <a:pPr>
              <a:lnSpc>
                <a:spcPct val="110000"/>
              </a:lnSpc>
            </a:pPr>
            <a:endParaRPr lang="en-US" sz="1500">
              <a:ea typeface="+mj-lt"/>
              <a:cs typeface="+mj-lt"/>
            </a:endParaRPr>
          </a:p>
          <a:p>
            <a:pPr>
              <a:lnSpc>
                <a:spcPct val="110000"/>
              </a:lnSpc>
            </a:pPr>
            <a:r>
              <a:rPr lang="en-US" sz="1500">
                <a:ea typeface="+mj-lt"/>
                <a:cs typeface="+mj-lt"/>
              </a:rPr>
              <a:t>Informatics improves the effectiveness of public health responses and understanding of influenza transmission dynamics, leading to better management of outbreaks and reduction in their impact on public health.</a:t>
            </a:r>
          </a:p>
          <a:p>
            <a:pPr>
              <a:lnSpc>
                <a:spcPct val="110000"/>
              </a:lnSpc>
            </a:pPr>
            <a:r>
              <a:rPr lang="en-US" sz="1500">
                <a:ea typeface="+mj-lt"/>
                <a:cs typeface="+mj-lt"/>
              </a:rPr>
              <a:t>PHI focuses on population health monitoring utilizing more effective and efficient modern surveillance technology. These systems combine several data sources, such as geographic information systems (GIS), to help detect and handle epidemics, natural disasters, and bioterrorism early on.</a:t>
            </a:r>
            <a:endParaRPr lang="en-US" sz="1500"/>
          </a:p>
        </p:txBody>
      </p:sp>
    </p:spTree>
    <p:extLst>
      <p:ext uri="{BB962C8B-B14F-4D97-AF65-F5344CB8AC3E}">
        <p14:creationId xmlns:p14="http://schemas.microsoft.com/office/powerpoint/2010/main" val="342203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3AC2A02-4600-DFF1-DFF1-4CE4BE05506C}"/>
              </a:ext>
            </a:extLst>
          </p:cNvPr>
          <p:cNvSpPr>
            <a:spLocks noGrp="1"/>
          </p:cNvSpPr>
          <p:nvPr>
            <p:ph type="title"/>
          </p:nvPr>
        </p:nvSpPr>
        <p:spPr>
          <a:xfrm>
            <a:off x="853330" y="1134681"/>
            <a:ext cx="2743310" cy="4255025"/>
          </a:xfrm>
        </p:spPr>
        <p:txBody>
          <a:bodyPr>
            <a:normAutofit/>
          </a:bodyPr>
          <a:lstStyle/>
          <a:p>
            <a:r>
              <a:rPr lang="en-US" sz="3300" dirty="0">
                <a:solidFill>
                  <a:srgbClr val="FFFFFF"/>
                </a:solidFill>
                <a:ea typeface="+mj-lt"/>
                <a:cs typeface="+mj-lt"/>
              </a:rPr>
              <a:t>Challenges of Informatics in Analyzing Influenza Virus Impact</a:t>
            </a:r>
          </a:p>
        </p:txBody>
      </p:sp>
      <p:graphicFrame>
        <p:nvGraphicFramePr>
          <p:cNvPr id="41" name="Content Placeholder 2">
            <a:extLst>
              <a:ext uri="{FF2B5EF4-FFF2-40B4-BE49-F238E27FC236}">
                <a16:creationId xmlns:a16="http://schemas.microsoft.com/office/drawing/2014/main" id="{7878C721-6A38-EF60-D8CF-A81400B94EF4}"/>
              </a:ext>
            </a:extLst>
          </p:cNvPr>
          <p:cNvGraphicFramePr>
            <a:graphicFrameLocks noGrp="1"/>
          </p:cNvGraphicFramePr>
          <p:nvPr>
            <p:ph idx="1"/>
            <p:extLst>
              <p:ext uri="{D42A27DB-BD31-4B8C-83A1-F6EECF244321}">
                <p14:modId xmlns:p14="http://schemas.microsoft.com/office/powerpoint/2010/main" val="221012737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0785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F9B3348B-4602-AE99-8F47-AF72D8369204}"/>
              </a:ext>
            </a:extLst>
          </p:cNvPr>
          <p:cNvSpPr>
            <a:spLocks noGrp="1"/>
          </p:cNvSpPr>
          <p:nvPr>
            <p:ph type="title"/>
          </p:nvPr>
        </p:nvSpPr>
        <p:spPr>
          <a:xfrm>
            <a:off x="6448425" y="618518"/>
            <a:ext cx="4598985" cy="1478570"/>
          </a:xfrm>
        </p:spPr>
        <p:txBody>
          <a:bodyPr>
            <a:normAutofit/>
          </a:bodyPr>
          <a:lstStyle/>
          <a:p>
            <a:r>
              <a:rPr lang="en-US" dirty="0"/>
              <a:t>Challenges </a:t>
            </a:r>
            <a:r>
              <a:rPr lang="en-US" dirty="0" err="1"/>
              <a:t>cont</a:t>
            </a:r>
            <a:r>
              <a:rPr lang="en-US" dirty="0"/>
              <a:t>’……....</a:t>
            </a:r>
          </a:p>
        </p:txBody>
      </p:sp>
      <p:pic>
        <p:nvPicPr>
          <p:cNvPr id="77" name="Picture 76" descr="Magnifying glass showing decling performance">
            <a:extLst>
              <a:ext uri="{FF2B5EF4-FFF2-40B4-BE49-F238E27FC236}">
                <a16:creationId xmlns:a16="http://schemas.microsoft.com/office/drawing/2014/main" id="{33431CE6-0D57-E22A-54B5-D68F6312D69D}"/>
              </a:ext>
            </a:extLst>
          </p:cNvPr>
          <p:cNvPicPr>
            <a:picLocks noChangeAspect="1"/>
          </p:cNvPicPr>
          <p:nvPr/>
        </p:nvPicPr>
        <p:blipFill rotWithShape="1">
          <a:blip r:embed="rId4"/>
          <a:srcRect l="5024" r="35587" b="-1"/>
          <a:stretch/>
        </p:blipFill>
        <p:spPr>
          <a:xfrm>
            <a:off x="-5597" y="18672"/>
            <a:ext cx="6101597" cy="6857990"/>
          </a:xfrm>
          <a:prstGeom prst="rect">
            <a:avLst/>
          </a:prstGeom>
        </p:spPr>
      </p:pic>
      <p:grpSp>
        <p:nvGrpSpPr>
          <p:cNvPr id="78" name="Group 7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9" name="Rectangle 7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Rectangle 8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Rectangle 104">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Rectangle 115">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7"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5EEC77A4-4550-3C73-0A81-FF42D4507BAE}"/>
              </a:ext>
            </a:extLst>
          </p:cNvPr>
          <p:cNvSpPr>
            <a:spLocks noGrp="1"/>
          </p:cNvSpPr>
          <p:nvPr>
            <p:ph idx="1"/>
          </p:nvPr>
        </p:nvSpPr>
        <p:spPr>
          <a:xfrm>
            <a:off x="6448425" y="2249487"/>
            <a:ext cx="4598986" cy="3541714"/>
          </a:xfrm>
        </p:spPr>
        <p:txBody>
          <a:bodyPr vert="horz" lIns="91440" tIns="45720" rIns="91440" bIns="45720" rtlCol="0">
            <a:normAutofit/>
          </a:bodyPr>
          <a:lstStyle/>
          <a:p>
            <a:pPr>
              <a:lnSpc>
                <a:spcPct val="110000"/>
              </a:lnSpc>
            </a:pPr>
            <a:r>
              <a:rPr lang="en-US" sz="1300" dirty="0">
                <a:ea typeface="+mj-lt"/>
                <a:cs typeface="+mj-lt"/>
              </a:rPr>
              <a:t>Inconsistent reporting practices among nations impede effective pandemic assessment and response, making it difficult to compare and aggregate influenza data globally. Low-resource countries face additional challenges due to differences in lab testing capabilities and surveillance infrastructure. Furthermore, variations in how influenza cases are defined and reported impede international data comparisons. </a:t>
            </a:r>
          </a:p>
          <a:p>
            <a:pPr>
              <a:lnSpc>
                <a:spcPct val="110000"/>
              </a:lnSpc>
            </a:pPr>
            <a:r>
              <a:rPr lang="en-US" sz="1300" dirty="0">
                <a:ea typeface="+mj-lt"/>
                <a:cs typeface="+mj-lt"/>
              </a:rPr>
              <a:t>In the United States, privacy concerns, data reporting delays, and inconsistent collection methods jeopardize real-time data access and quality, preventing accurate analysis. Furthermore, interoperability issues, budget constraints, and a shortage of trained public health informatics personnel exacerbate the situation, emphasizing the importance of improved technological adaptation and surge capacity for data processing during critical periods.</a:t>
            </a:r>
            <a:endParaRPr lang="en-US" sz="1300" dirty="0"/>
          </a:p>
          <a:p>
            <a:pPr>
              <a:lnSpc>
                <a:spcPct val="110000"/>
              </a:lnSpc>
            </a:pPr>
            <a:endParaRPr lang="en-US" sz="1300" dirty="0"/>
          </a:p>
        </p:txBody>
      </p:sp>
    </p:spTree>
    <p:extLst>
      <p:ext uri="{BB962C8B-B14F-4D97-AF65-F5344CB8AC3E}">
        <p14:creationId xmlns:p14="http://schemas.microsoft.com/office/powerpoint/2010/main" val="415667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0644C14-175A-F5FC-1A7A-CB4603EFA368}"/>
              </a:ext>
            </a:extLst>
          </p:cNvPr>
          <p:cNvSpPr>
            <a:spLocks noGrp="1"/>
          </p:cNvSpPr>
          <p:nvPr>
            <p:ph type="title"/>
          </p:nvPr>
        </p:nvSpPr>
        <p:spPr>
          <a:xfrm>
            <a:off x="4996697" y="618518"/>
            <a:ext cx="6050713" cy="1478570"/>
          </a:xfrm>
        </p:spPr>
        <p:txBody>
          <a:bodyPr>
            <a:normAutofit/>
          </a:bodyPr>
          <a:lstStyle/>
          <a:p>
            <a:r>
              <a:rPr lang="en-US" sz="3300"/>
              <a:t>RELATED</a:t>
            </a:r>
            <a:r>
              <a:rPr lang="en-US" sz="3300">
                <a:ea typeface="+mj-lt"/>
                <a:cs typeface="+mj-lt"/>
              </a:rPr>
              <a:t> STUDIES DONE IN THIS FIELD BY OTHER RESEARCHERS</a:t>
            </a:r>
            <a:endParaRPr lang="en-US" sz="3300"/>
          </a:p>
        </p:txBody>
      </p:sp>
      <p:pic>
        <p:nvPicPr>
          <p:cNvPr id="5" name="Picture 4" descr="A row of samples for medical testing">
            <a:extLst>
              <a:ext uri="{FF2B5EF4-FFF2-40B4-BE49-F238E27FC236}">
                <a16:creationId xmlns:a16="http://schemas.microsoft.com/office/drawing/2014/main" id="{8CFB20D4-6A9F-1EC2-F139-612E5034A78D}"/>
              </a:ext>
            </a:extLst>
          </p:cNvPr>
          <p:cNvPicPr>
            <a:picLocks noChangeAspect="1"/>
          </p:cNvPicPr>
          <p:nvPr/>
        </p:nvPicPr>
        <p:blipFill rotWithShape="1">
          <a:blip r:embed="rId4"/>
          <a:srcRect l="48152" r="1153"/>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87096318-63DF-6E95-642D-3CCFE59E2DB1}"/>
              </a:ext>
            </a:extLst>
          </p:cNvPr>
          <p:cNvSpPr>
            <a:spLocks noGrp="1"/>
          </p:cNvSpPr>
          <p:nvPr>
            <p:ph idx="1"/>
          </p:nvPr>
        </p:nvSpPr>
        <p:spPr>
          <a:xfrm>
            <a:off x="4968958" y="2249487"/>
            <a:ext cx="6078453" cy="3541714"/>
          </a:xfrm>
        </p:spPr>
        <p:txBody>
          <a:bodyPr vert="horz" lIns="91440" tIns="45720" rIns="91440" bIns="45720" rtlCol="0">
            <a:normAutofit/>
          </a:bodyPr>
          <a:lstStyle/>
          <a:p>
            <a:pPr>
              <a:lnSpc>
                <a:spcPct val="110000"/>
              </a:lnSpc>
            </a:pPr>
            <a:r>
              <a:rPr lang="en-US" sz="1900">
                <a:ea typeface="+mj-lt"/>
                <a:cs typeface="+mj-lt"/>
              </a:rPr>
              <a:t>The Influenza Research Database (IRD), which is supported by the US NIH/NIAID, is an important online bioinformatics resource for influenza virus research, offering a wide range of tools for searching, analyzing, and displaying influenza viral data.</a:t>
            </a:r>
          </a:p>
          <a:p>
            <a:pPr>
              <a:lnSpc>
                <a:spcPct val="110000"/>
              </a:lnSpc>
            </a:pPr>
            <a:r>
              <a:rPr lang="en-US" sz="1900">
                <a:ea typeface="+mj-lt"/>
                <a:cs typeface="+mj-lt"/>
              </a:rPr>
              <a:t>Key features include an automated sequencing pipeline for error detection and correction, resources for grouping influenza strains by predetermined systems, and methods for identifying phenotypic variants through annotation.</a:t>
            </a:r>
            <a:endParaRPr lang="en-US" sz="1900"/>
          </a:p>
        </p:txBody>
      </p:sp>
    </p:spTree>
    <p:extLst>
      <p:ext uri="{BB962C8B-B14F-4D97-AF65-F5344CB8AC3E}">
        <p14:creationId xmlns:p14="http://schemas.microsoft.com/office/powerpoint/2010/main" val="109447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63B600EE-0311-DA48-57CA-01ADEA487425}"/>
              </a:ext>
            </a:extLst>
          </p:cNvPr>
          <p:cNvSpPr>
            <a:spLocks noGrp="1"/>
          </p:cNvSpPr>
          <p:nvPr>
            <p:ph type="title"/>
          </p:nvPr>
        </p:nvSpPr>
        <p:spPr>
          <a:xfrm>
            <a:off x="4996697" y="618518"/>
            <a:ext cx="6050713" cy="1478570"/>
          </a:xfrm>
        </p:spPr>
        <p:txBody>
          <a:bodyPr>
            <a:normAutofit/>
          </a:bodyPr>
          <a:lstStyle/>
          <a:p>
            <a:r>
              <a:rPr lang="en-US" dirty="0"/>
              <a:t>RELATED STUDIES </a:t>
            </a:r>
            <a:r>
              <a:rPr lang="en-US" dirty="0" err="1"/>
              <a:t>cont</a:t>
            </a:r>
            <a:r>
              <a:rPr lang="en-US" dirty="0"/>
              <a:t>’……....</a:t>
            </a:r>
          </a:p>
        </p:txBody>
      </p:sp>
      <p:pic>
        <p:nvPicPr>
          <p:cNvPr id="71" name="Picture 70" descr="Different coloured dots on white wall">
            <a:extLst>
              <a:ext uri="{FF2B5EF4-FFF2-40B4-BE49-F238E27FC236}">
                <a16:creationId xmlns:a16="http://schemas.microsoft.com/office/drawing/2014/main" id="{9CE99DD0-2544-5C48-8911-3BE5D3631C5B}"/>
              </a:ext>
            </a:extLst>
          </p:cNvPr>
          <p:cNvPicPr>
            <a:picLocks noChangeAspect="1"/>
          </p:cNvPicPr>
          <p:nvPr/>
        </p:nvPicPr>
        <p:blipFill rotWithShape="1">
          <a:blip r:embed="rId4"/>
          <a:srcRect l="24718" r="26953"/>
          <a:stretch/>
        </p:blipFill>
        <p:spPr>
          <a:xfrm>
            <a:off x="-5597" y="10"/>
            <a:ext cx="4635583" cy="6857990"/>
          </a:xfrm>
          <a:prstGeom prst="rect">
            <a:avLst/>
          </a:prstGeom>
        </p:spPr>
      </p:pic>
      <p:grpSp>
        <p:nvGrpSpPr>
          <p:cNvPr id="72" name="Group 71">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3" name="Rectangle 72">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Rectangle 75">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7"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Rectangle 100">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2"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Rectangle 112">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63F18630-E973-EB6E-F32E-2BF7AE4C04D0}"/>
              </a:ext>
            </a:extLst>
          </p:cNvPr>
          <p:cNvSpPr>
            <a:spLocks noGrp="1"/>
          </p:cNvSpPr>
          <p:nvPr>
            <p:ph idx="1"/>
          </p:nvPr>
        </p:nvSpPr>
        <p:spPr>
          <a:xfrm>
            <a:off x="4968958" y="2249487"/>
            <a:ext cx="6078453" cy="3541714"/>
          </a:xfrm>
        </p:spPr>
        <p:txBody>
          <a:bodyPr vert="horz" lIns="91440" tIns="45720" rIns="91440" bIns="45720" rtlCol="0">
            <a:normAutofit/>
          </a:bodyPr>
          <a:lstStyle/>
          <a:p>
            <a:pPr>
              <a:lnSpc>
                <a:spcPct val="110000"/>
              </a:lnSpc>
            </a:pPr>
            <a:r>
              <a:rPr lang="en-US" sz="2000">
                <a:ea typeface="+mj-lt"/>
                <a:cs typeface="+mj-lt"/>
              </a:rPr>
              <a:t> The Network Analysis of Global Influenza Spread explores dynamics of influenza spread using network analysis and has developed a probabilistic model that addresses biases in regional and seasonal data. The model uses clustering of virus sequences by similarity, region, and season to understand transmission patterns, emphasizing the interconnectedness of regions and suggesting targeted vaccination strategies based on identified source and sink regions in the global flue network.</a:t>
            </a:r>
          </a:p>
          <a:p>
            <a:pPr>
              <a:lnSpc>
                <a:spcPct val="110000"/>
              </a:lnSpc>
            </a:pPr>
            <a:endParaRPr lang="en-US" sz="2000"/>
          </a:p>
        </p:txBody>
      </p:sp>
    </p:spTree>
    <p:extLst>
      <p:ext uri="{BB962C8B-B14F-4D97-AF65-F5344CB8AC3E}">
        <p14:creationId xmlns:p14="http://schemas.microsoft.com/office/powerpoint/2010/main" val="50130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6DED010-FA5D-C0C9-050C-4B17C551989F}"/>
              </a:ext>
            </a:extLst>
          </p:cNvPr>
          <p:cNvSpPr>
            <a:spLocks noGrp="1"/>
          </p:cNvSpPr>
          <p:nvPr>
            <p:ph type="title"/>
          </p:nvPr>
        </p:nvSpPr>
        <p:spPr>
          <a:xfrm>
            <a:off x="4996697" y="618518"/>
            <a:ext cx="6050713" cy="1478570"/>
          </a:xfrm>
        </p:spPr>
        <p:txBody>
          <a:bodyPr>
            <a:normAutofit/>
          </a:bodyPr>
          <a:lstStyle/>
          <a:p>
            <a:r>
              <a:rPr lang="en-US" dirty="0">
                <a:ea typeface="+mj-lt"/>
                <a:cs typeface="+mj-lt"/>
              </a:rPr>
              <a:t>OPPORTUNITIES FOR NEW AREAS OF RESEARCH</a:t>
            </a:r>
            <a:endParaRPr lang="en-US"/>
          </a:p>
        </p:txBody>
      </p:sp>
      <p:pic>
        <p:nvPicPr>
          <p:cNvPr id="5" name="Picture 4" descr="Digital financial graph">
            <a:extLst>
              <a:ext uri="{FF2B5EF4-FFF2-40B4-BE49-F238E27FC236}">
                <a16:creationId xmlns:a16="http://schemas.microsoft.com/office/drawing/2014/main" id="{F44F3544-5809-59D3-EDC5-5D5D43462A57}"/>
              </a:ext>
            </a:extLst>
          </p:cNvPr>
          <p:cNvPicPr>
            <a:picLocks noChangeAspect="1"/>
          </p:cNvPicPr>
          <p:nvPr/>
        </p:nvPicPr>
        <p:blipFill rotWithShape="1">
          <a:blip r:embed="rId4"/>
          <a:srcRect l="38632" r="23346"/>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E8C08E73-B0DE-7E2A-CD1E-05E2DE7AFC1C}"/>
              </a:ext>
            </a:extLst>
          </p:cNvPr>
          <p:cNvSpPr>
            <a:spLocks noGrp="1"/>
          </p:cNvSpPr>
          <p:nvPr>
            <p:ph idx="1"/>
          </p:nvPr>
        </p:nvSpPr>
        <p:spPr>
          <a:xfrm>
            <a:off x="4968958" y="2249487"/>
            <a:ext cx="6078453" cy="3541714"/>
          </a:xfrm>
        </p:spPr>
        <p:txBody>
          <a:bodyPr vert="horz" lIns="91440" tIns="45720" rIns="91440" bIns="45720" rtlCol="0">
            <a:normAutofit/>
          </a:bodyPr>
          <a:lstStyle/>
          <a:p>
            <a:pPr>
              <a:lnSpc>
                <a:spcPct val="110000"/>
              </a:lnSpc>
            </a:pPr>
            <a:r>
              <a:rPr lang="en-US" sz="1700">
                <a:ea typeface="+mj-lt"/>
                <a:cs typeface="+mj-lt"/>
              </a:rPr>
              <a:t>Predictive modeling and machine learning: With more data accessible, there is a chance to create more advanced predictive models that can more precisely forecast the spread and mutation of influenza viruses. This might involve the use of deep learning methods to analyze complex data patterns to predict outbreaks and evaluate the effectiveness of control measures.</a:t>
            </a:r>
          </a:p>
          <a:p>
            <a:pPr>
              <a:lnSpc>
                <a:spcPct val="110000"/>
              </a:lnSpc>
            </a:pPr>
            <a:r>
              <a:rPr lang="en-US" sz="1700">
                <a:ea typeface="+mj-lt"/>
                <a:cs typeface="+mj-lt"/>
              </a:rPr>
              <a:t>Real-Time Surveillance Systems: Improving real-time surveillance and making dynamic models that can include live data feeds like social media, travel data, and clinical reports can help quickly assess outbreaks and make decisions on public health response.</a:t>
            </a:r>
            <a:endParaRPr lang="en-US" sz="1700"/>
          </a:p>
        </p:txBody>
      </p:sp>
    </p:spTree>
    <p:extLst>
      <p:ext uri="{BB962C8B-B14F-4D97-AF65-F5344CB8AC3E}">
        <p14:creationId xmlns:p14="http://schemas.microsoft.com/office/powerpoint/2010/main" val="280088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201</TotalTime>
  <Words>1417</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Times New Roman</vt:lpstr>
      <vt:lpstr>Tw Cen MT</vt:lpstr>
      <vt:lpstr>Circuit</vt:lpstr>
      <vt:lpstr>Informatics in influenza virus impact analysis</vt:lpstr>
      <vt:lpstr>INTRODUCTION</vt:lpstr>
      <vt:lpstr>Navigating Influenza's Impact: The Role of Informatics in Enhancing Population Health, with a Focus on Under 5 Children</vt:lpstr>
      <vt:lpstr>Navigating Influenza's Impact: informatics   ConT’………</vt:lpstr>
      <vt:lpstr>Challenges of Informatics in Analyzing Influenza Virus Impact</vt:lpstr>
      <vt:lpstr>Challenges cont’……....</vt:lpstr>
      <vt:lpstr>RELATED STUDIES DONE IN THIS FIELD BY OTHER RESEARCHERS</vt:lpstr>
      <vt:lpstr>RELATED STUDIES cont’……....</vt:lpstr>
      <vt:lpstr>OPPORTUNITIES FOR NEW AREAS OF RESEARCH</vt:lpstr>
      <vt:lpstr>OPPORTUNITIES 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Chifundo Muthina</cp:lastModifiedBy>
  <cp:revision>165</cp:revision>
  <dcterms:created xsi:type="dcterms:W3CDTF">2024-04-14T15:43:02Z</dcterms:created>
  <dcterms:modified xsi:type="dcterms:W3CDTF">2024-04-19T19:52:13Z</dcterms:modified>
</cp:coreProperties>
</file>