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5" r:id="rId4"/>
    <p:sldId id="643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9" r:id="rId24"/>
    <p:sldId id="287" r:id="rId25"/>
    <p:sldId id="645" r:id="rId26"/>
    <p:sldId id="644" r:id="rId27"/>
    <p:sldId id="275" r:id="rId28"/>
    <p:sldId id="289" r:id="rId29"/>
    <p:sldId id="642" r:id="rId30"/>
    <p:sldId id="641" r:id="rId31"/>
    <p:sldId id="602" r:id="rId32"/>
    <p:sldId id="603" r:id="rId33"/>
    <p:sldId id="288" r:id="rId34"/>
    <p:sldId id="277" r:id="rId35"/>
    <p:sldId id="278" r:id="rId36"/>
    <p:sldId id="28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maseda, Constantino M." initials="Val" lastIdx="10" clrIdx="0">
    <p:extLst>
      <p:ext uri="{19B8F6BF-5375-455C-9EA6-DF929625EA0E}">
        <p15:presenceInfo xmlns:p15="http://schemas.microsoft.com/office/powerpoint/2012/main" userId="Valmaseda, Constantino M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3-18T21:43:02.799" idx="10">
    <p:pos x="4932" y="2139"/>
    <p:text>Contiene dos formas trasparentes para poder hacer click en imagen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D420-7C4D-48E6-B95A-70B5881CE38A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7EFC8-93E7-440C-8BB4-C4DF0E085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5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&gt;CLICK LEY</a:t>
            </a:r>
            <a:r>
              <a:rPr lang="es-ES" baseline="0"/>
              <a:t>   &gt;CLICK INTERÉS  &gt;CLICK FUERA DEL CÍRCULO PARA SEGUIR EL ORDEN NORMAL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14627-CF7F-4552-AAC0-E5DF2B90D1D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90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(El programa detecta</a:t>
            </a:r>
            <a:r>
              <a:rPr lang="es-ES" baseline="0"/>
              <a:t> automáticamente lo que has pasado/ leído por lo que no es necesario marcar como NO … nuevo, verdad, ley o interés). </a:t>
            </a:r>
          </a:p>
          <a:p>
            <a:r>
              <a:rPr lang="es-ES" baseline="0"/>
              <a:t>&gt;CLICK ACUERDO </a:t>
            </a:r>
          </a:p>
          <a:p>
            <a:r>
              <a:rPr lang="es-ES" baseline="0"/>
              <a:t>&gt;CLICK PUNTO para ir a los puntos reales –no teóricos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14627-CF7F-4552-AAC0-E5DF2B90D1D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4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&gt;CLICK ACUERDO</a:t>
            </a:r>
          </a:p>
          <a:p>
            <a:r>
              <a:rPr lang="es-ES"/>
              <a:t>&gt;CLICK</a:t>
            </a:r>
            <a:r>
              <a:rPr lang="es-ES" baseline="0"/>
              <a:t> SYNC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14627-CF7F-4552-AAC0-E5DF2B90D1D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0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eda P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-475200"/>
            <a:ext cx="8194159" cy="382709"/>
          </a:xfrm>
        </p:spPr>
        <p:txBody>
          <a:bodyPr wrap="square" lIns="36000" tIns="36000" rIns="36000" bIns="36000" anchor="ctr" anchorCtr="0">
            <a:spAutoFit/>
          </a:bodyPr>
          <a:lstStyle>
            <a:lvl1pPr algn="l">
              <a:defRPr sz="19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Título esquema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1183" y="4233702"/>
            <a:ext cx="1818480" cy="1721705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215715" y="1043526"/>
            <a:ext cx="1216808" cy="830997"/>
            <a:chOff x="161786" y="869604"/>
            <a:chExt cx="912606" cy="692498"/>
          </a:xfrm>
        </p:grpSpPr>
        <p:sp>
          <p:nvSpPr>
            <p:cNvPr id="5" name="Rectangle 4"/>
            <p:cNvSpPr/>
            <p:nvPr/>
          </p:nvSpPr>
          <p:spPr>
            <a:xfrm>
              <a:off x="161786" y="869604"/>
              <a:ext cx="431849" cy="692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80">
                  <a:solidFill>
                    <a:srgbClr val="EAEAEA"/>
                  </a:solidFill>
                  <a:latin typeface="Segoe UI Light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●</a:t>
              </a:r>
              <a:r>
                <a:rPr lang="es-ES" sz="4800">
                  <a:solidFill>
                    <a:srgbClr val="EAEAEA"/>
                  </a:solidFill>
                  <a:latin typeface="Segoe UI Light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s-ES" sz="4800">
                <a:solidFill>
                  <a:srgbClr val="EAEAEA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495630" y="1304925"/>
              <a:ext cx="578762" cy="9525"/>
            </a:xfrm>
            <a:prstGeom prst="line">
              <a:avLst/>
            </a:prstGeom>
            <a:ln w="114300">
              <a:solidFill>
                <a:srgbClr val="EAEA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0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mal_point" TargetMode="External"/><Relationship Id="rId2" Type="http://schemas.openxmlformats.org/officeDocument/2006/relationships/hyperlink" Target="https://en.wikipedia.org/wiki/Abbr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xt_corpus" TargetMode="External"/><Relationship Id="rId5" Type="http://schemas.openxmlformats.org/officeDocument/2006/relationships/hyperlink" Target="https://en.wikipedia.org/wiki/Wall_Street_Journal" TargetMode="External"/><Relationship Id="rId4" Type="http://schemas.openxmlformats.org/officeDocument/2006/relationships/hyperlink" Target="https://en.wikipedia.org/wiki/Ellips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9978-48B4-4A17-B088-DD2D91E9D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SENTENCE SEGMENTATION 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97341-D684-4F3B-AD45-CC1C6E7D0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NLP &amp; 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13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  <a:endParaRPr lang="es-E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611A42-5B92-4ADE-B03B-D62448EBE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2663" y="1564195"/>
            <a:ext cx="65500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punctuation</a:t>
            </a: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FF1D-7404-4AB7-8743-474D27A4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29" y="2374711"/>
            <a:ext cx="9403077" cy="39972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F249B8-29CA-4F9D-9A45-9790B85721FF}"/>
              </a:ext>
            </a:extLst>
          </p:cNvPr>
          <p:cNvSpPr/>
          <p:nvPr/>
        </p:nvSpPr>
        <p:spPr>
          <a:xfrm>
            <a:off x="600432" y="388638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>
                <a:latin typeface="Arial" panose="020B0604020202020204" pitchFamily="34" charset="0"/>
              </a:rPr>
              <a:t>manually</a:t>
            </a:r>
            <a:r>
              <a:rPr lang="es-ES" altLang="es-ES" b="1" dirty="0"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>
                <a:latin typeface="Arial" panose="020B0604020202020204" pitchFamily="34" charset="0"/>
              </a:rPr>
              <a:t>segmented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9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9751E-66D3-4C55-A671-CAE2CC715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95" y="973668"/>
            <a:ext cx="9425795" cy="5046133"/>
          </a:xfrm>
        </p:spPr>
      </p:pic>
    </p:spTree>
    <p:extLst>
      <p:ext uri="{BB962C8B-B14F-4D97-AF65-F5344CB8AC3E}">
        <p14:creationId xmlns:p14="http://schemas.microsoft.com/office/powerpoint/2010/main" val="411579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CC2E-E46C-4878-B6F1-4CC84473A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945" y="1105469"/>
            <a:ext cx="9282334" cy="4450307"/>
          </a:xfrm>
        </p:spPr>
      </p:pic>
    </p:spTree>
    <p:extLst>
      <p:ext uri="{BB962C8B-B14F-4D97-AF65-F5344CB8AC3E}">
        <p14:creationId xmlns:p14="http://schemas.microsoft.com/office/powerpoint/2010/main" val="232406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C957C-6A20-42FE-B37C-EFF7C99F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639" y="834494"/>
            <a:ext cx="8407723" cy="5313822"/>
          </a:xfrm>
        </p:spPr>
      </p:pic>
    </p:spTree>
    <p:extLst>
      <p:ext uri="{BB962C8B-B14F-4D97-AF65-F5344CB8AC3E}">
        <p14:creationId xmlns:p14="http://schemas.microsoft.com/office/powerpoint/2010/main" val="256652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6B3F4-E147-49ED-8E07-08845FAC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609" y="973668"/>
            <a:ext cx="8619896" cy="5208768"/>
          </a:xfrm>
        </p:spPr>
      </p:pic>
    </p:spTree>
    <p:extLst>
      <p:ext uri="{BB962C8B-B14F-4D97-AF65-F5344CB8AC3E}">
        <p14:creationId xmlns:p14="http://schemas.microsoft.com/office/powerpoint/2010/main" val="264190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C6C21-4EE9-4070-ACDE-FFDCE6E7B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784" y="1970130"/>
            <a:ext cx="7184216" cy="576925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1B9E6-4332-4072-98C9-37E0943E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1. Tokenization</a:t>
            </a:r>
            <a:endParaRPr lang="es-E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1EFD4D9-FE9B-443F-B41E-5AAE876293F3}"/>
              </a:ext>
            </a:extLst>
          </p:cNvPr>
          <p:cNvSpPr/>
          <p:nvPr/>
        </p:nvSpPr>
        <p:spPr>
          <a:xfrm>
            <a:off x="2086708" y="4360985"/>
            <a:ext cx="1025769" cy="140677"/>
          </a:xfrm>
          <a:prstGeom prst="rightArrow">
            <a:avLst>
              <a:gd name="adj1" fmla="val 25001"/>
              <a:gd name="adj2" fmla="val 50000"/>
            </a:avLst>
          </a:prstGeom>
          <a:solidFill>
            <a:srgbClr val="195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71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Featurization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B65CA-A759-47C9-9F34-CAFABD52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11" y="2463421"/>
            <a:ext cx="10921378" cy="2381534"/>
          </a:xfrm>
        </p:spPr>
      </p:pic>
    </p:spTree>
    <p:extLst>
      <p:ext uri="{BB962C8B-B14F-4D97-AF65-F5344CB8AC3E}">
        <p14:creationId xmlns:p14="http://schemas.microsoft.com/office/powerpoint/2010/main" val="239803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</a:t>
            </a:r>
            <a:r>
              <a:rPr lang="en-US" dirty="0" err="1"/>
              <a:t>featuresets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7AD05-C73D-4548-9991-3497BDB7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29884"/>
            <a:ext cx="8761413" cy="2163532"/>
          </a:xfrm>
        </p:spPr>
      </p:pic>
    </p:spTree>
    <p:extLst>
      <p:ext uri="{BB962C8B-B14F-4D97-AF65-F5344CB8AC3E}">
        <p14:creationId xmlns:p14="http://schemas.microsoft.com/office/powerpoint/2010/main" val="199720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80184-FDB3-4134-9CA8-626C35C1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364" y="3282287"/>
            <a:ext cx="8396134" cy="2504364"/>
          </a:xfrm>
        </p:spPr>
      </p:pic>
    </p:spTree>
    <p:extLst>
      <p:ext uri="{BB962C8B-B14F-4D97-AF65-F5344CB8AC3E}">
        <p14:creationId xmlns:p14="http://schemas.microsoft.com/office/powerpoint/2010/main" val="331511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9E4EC-B3BA-43FB-BA75-4152C9C37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369" y="1835623"/>
            <a:ext cx="7158500" cy="4643557"/>
          </a:xfrm>
        </p:spPr>
      </p:pic>
    </p:spTree>
    <p:extLst>
      <p:ext uri="{BB962C8B-B14F-4D97-AF65-F5344CB8AC3E}">
        <p14:creationId xmlns:p14="http://schemas.microsoft.com/office/powerpoint/2010/main" val="91649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(the goal)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364D-099D-4C0A-9B54-77B544AC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INFORMATION STRUCTURING: </a:t>
            </a:r>
          </a:p>
          <a:p>
            <a:pPr lvl="1"/>
            <a:r>
              <a:rPr lang="en-US" dirty="0"/>
              <a:t>Extract sentences from structured text </a:t>
            </a:r>
          </a:p>
          <a:p>
            <a:pPr lvl="1"/>
            <a:r>
              <a:rPr lang="en-US" dirty="0"/>
              <a:t>Extract sentences from unstructured text</a:t>
            </a:r>
          </a:p>
          <a:p>
            <a:pPr lvl="1"/>
            <a:r>
              <a:rPr lang="en-US" dirty="0"/>
              <a:t>Extract propositions </a:t>
            </a:r>
          </a:p>
          <a:p>
            <a:r>
              <a:rPr lang="en-US" dirty="0"/>
              <a:t>TEXT CLASSIFICATION:</a:t>
            </a:r>
          </a:p>
          <a:p>
            <a:pPr lvl="1"/>
            <a:r>
              <a:rPr lang="en-US" dirty="0"/>
              <a:t>Classifying text that talks about reality vs fictional text. </a:t>
            </a:r>
          </a:p>
          <a:p>
            <a:pPr lvl="1"/>
            <a:r>
              <a:rPr lang="en-US" dirty="0"/>
              <a:t>Separating text that talks temporal events (news or casuistic). </a:t>
            </a:r>
          </a:p>
          <a:p>
            <a:pPr lvl="1"/>
            <a:r>
              <a:rPr lang="en-US" dirty="0"/>
              <a:t>Separating dialogs from narratives.</a:t>
            </a:r>
          </a:p>
          <a:p>
            <a:pPr lvl="1"/>
            <a:r>
              <a:rPr lang="en-US" dirty="0"/>
              <a:t>Separating research and reflections vs manuals</a:t>
            </a:r>
          </a:p>
          <a:p>
            <a:r>
              <a:rPr lang="en-US" dirty="0"/>
              <a:t>DEVELOP GUIDED HIGHLIGHTER:</a:t>
            </a:r>
          </a:p>
          <a:p>
            <a:pPr lvl="1"/>
            <a:r>
              <a:rPr lang="en-US" dirty="0"/>
              <a:t>Add-in for FF and/or Chrome using previous outcomes for structuring the selection. </a:t>
            </a:r>
          </a:p>
          <a:p>
            <a:pPr lvl="1"/>
            <a:r>
              <a:rPr lang="en-US" dirty="0"/>
              <a:t>Incorporating the good-quality info scoring system.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61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2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9A36A-0ABC-40ED-AA34-A19E2D39A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6" y="1805441"/>
            <a:ext cx="7382827" cy="4911992"/>
          </a:xfrm>
        </p:spPr>
      </p:pic>
    </p:spTree>
    <p:extLst>
      <p:ext uri="{BB962C8B-B14F-4D97-AF65-F5344CB8AC3E}">
        <p14:creationId xmlns:p14="http://schemas.microsoft.com/office/powerpoint/2010/main" val="193975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2CBF-F816-4E8D-BD3E-C5DEC78A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646" y="1549021"/>
            <a:ext cx="6530453" cy="4518546"/>
          </a:xfrm>
        </p:spPr>
      </p:pic>
    </p:spTree>
    <p:extLst>
      <p:ext uri="{BB962C8B-B14F-4D97-AF65-F5344CB8AC3E}">
        <p14:creationId xmlns:p14="http://schemas.microsoft.com/office/powerpoint/2010/main" val="379384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0E817-3D8E-44D3-897D-F22EFBFA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838"/>
          <a:stretch/>
        </p:blipFill>
        <p:spPr>
          <a:xfrm>
            <a:off x="1316272" y="2412623"/>
            <a:ext cx="8102189" cy="3471709"/>
          </a:xfrm>
        </p:spPr>
      </p:pic>
    </p:spTree>
    <p:extLst>
      <p:ext uri="{BB962C8B-B14F-4D97-AF65-F5344CB8AC3E}">
        <p14:creationId xmlns:p14="http://schemas.microsoft.com/office/powerpoint/2010/main" val="409383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with both brown and treebank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77B63-439E-43BD-ACDD-FAEF02CAF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98" y="2436126"/>
            <a:ext cx="9087518" cy="2780400"/>
          </a:xfrm>
        </p:spPr>
      </p:pic>
    </p:spTree>
    <p:extLst>
      <p:ext uri="{BB962C8B-B14F-4D97-AF65-F5344CB8AC3E}">
        <p14:creationId xmlns:p14="http://schemas.microsoft.com/office/powerpoint/2010/main" val="264175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with join data, </a:t>
            </a:r>
            <a:br>
              <a:rPr lang="en-US" dirty="0"/>
            </a:br>
            <a:r>
              <a:rPr lang="en-US" dirty="0"/>
              <a:t>independently on each corpus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CDF50-636C-4057-A4D1-3CCFFA59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18" y="1973154"/>
            <a:ext cx="7958964" cy="47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2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F86E-B11E-4867-86D2-6BF957DC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705220"/>
            <a:ext cx="8761413" cy="706964"/>
          </a:xfrm>
        </p:spPr>
        <p:txBody>
          <a:bodyPr/>
          <a:lstStyle/>
          <a:p>
            <a:r>
              <a:rPr lang="es-ES" dirty="0" err="1"/>
              <a:t>DecisionTree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7995DB-ECF5-488C-80A5-BF2EFBA6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57" y="1496074"/>
            <a:ext cx="6610509" cy="50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2023-683B-418A-AC10-6AE3BBF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249268" y="1720289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Cross validation 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training process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B20AC6-BE8C-44E5-9AE5-5ED907793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722" y="427839"/>
            <a:ext cx="8500509" cy="63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C73FA-E7E6-4E83-A4E6-7BDF68A6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42131"/>
            <a:ext cx="8761413" cy="2739038"/>
          </a:xfrm>
        </p:spPr>
      </p:pic>
    </p:spTree>
    <p:extLst>
      <p:ext uri="{BB962C8B-B14F-4D97-AF65-F5344CB8AC3E}">
        <p14:creationId xmlns:p14="http://schemas.microsoft.com/office/powerpoint/2010/main" val="338019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635213-D330-4855-A1CD-74B19BE8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56" y="2603500"/>
            <a:ext cx="815710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0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(the goal)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364D-099D-4C0A-9B54-77B544AC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INFORMATION STRUCTURING: </a:t>
            </a:r>
          </a:p>
          <a:p>
            <a:pPr lvl="1"/>
            <a:r>
              <a:rPr lang="en-US" dirty="0"/>
              <a:t>Extract sentences from structured text </a:t>
            </a:r>
          </a:p>
          <a:p>
            <a:pPr lvl="1"/>
            <a:r>
              <a:rPr lang="en-US" dirty="0"/>
              <a:t>Extract sentences from unstructured text</a:t>
            </a:r>
          </a:p>
          <a:p>
            <a:pPr lvl="1"/>
            <a:r>
              <a:rPr lang="en-US" dirty="0"/>
              <a:t>Extract propositions </a:t>
            </a:r>
          </a:p>
          <a:p>
            <a:r>
              <a:rPr lang="en-US" dirty="0"/>
              <a:t>TEXT CLASSIFICATION:</a:t>
            </a:r>
          </a:p>
          <a:p>
            <a:pPr lvl="1"/>
            <a:r>
              <a:rPr lang="en-US" dirty="0"/>
              <a:t>Classifying text that talks about reality vs fictional text. </a:t>
            </a:r>
          </a:p>
          <a:p>
            <a:pPr lvl="1"/>
            <a:r>
              <a:rPr lang="en-US" dirty="0"/>
              <a:t>Separating text that talks temporal events (news or casuistic). </a:t>
            </a:r>
          </a:p>
          <a:p>
            <a:pPr lvl="1"/>
            <a:r>
              <a:rPr lang="en-US" dirty="0"/>
              <a:t>Separating dialogs from narratives.</a:t>
            </a:r>
          </a:p>
          <a:p>
            <a:pPr lvl="1"/>
            <a:r>
              <a:rPr lang="en-US" dirty="0"/>
              <a:t>Separating research and reflections vs manuals</a:t>
            </a:r>
          </a:p>
          <a:p>
            <a:r>
              <a:rPr lang="en-US" dirty="0"/>
              <a:t>DEVELOP GUIDED HIGHLIGHTER:</a:t>
            </a:r>
          </a:p>
          <a:p>
            <a:pPr lvl="1"/>
            <a:r>
              <a:rPr lang="en-US" dirty="0"/>
              <a:t>Add-in for FF and/or Chrome using previous outcomes for structuring the selection. </a:t>
            </a:r>
          </a:p>
          <a:p>
            <a:pPr lvl="1"/>
            <a:r>
              <a:rPr lang="en-US" dirty="0"/>
              <a:t>Incorporating the good-quality info scoring system.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3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easy: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CE16-D793-4DFC-8FA7-C92059BC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Mr. Jefferson has invested 600.000 in researching C.S. and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19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352800" y="603173"/>
            <a:ext cx="5486400" cy="46953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219456">
              <a:lnSpc>
                <a:spcPct val="150000"/>
              </a:lnSpc>
              <a:spcBef>
                <a:spcPts val="1440"/>
              </a:spcBef>
              <a:spcAft>
                <a:spcPts val="360"/>
              </a:spcAft>
              <a:tabLst>
                <a:tab pos="822960" algn="l"/>
              </a:tabLst>
            </a:pP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>
              <a:lnSpc>
                <a:spcPct val="150000"/>
              </a:lnSpc>
              <a:spcBef>
                <a:spcPts val="720"/>
              </a:spcBef>
              <a:spcAft>
                <a:spcPts val="360"/>
              </a:spcAft>
              <a:tabLst>
                <a:tab pos="822960" algn="l"/>
              </a:tabLst>
            </a:pP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señalan que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muchos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consideran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s-ES" sz="132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autoestima es una necesidad básica</a:t>
            </a:r>
            <a:r>
              <a:rPr lang="es-ES" sz="132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s-ES" sz="144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219456" indent="-10668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La búsqueda de la autoestima está muy extendida,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muchos psicólogos han asumido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2E2E2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necesidad humana fundamental y universal,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algunos argumentan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los humanos evolucionamos como especie en </a:t>
            </a:r>
            <a:r>
              <a:rPr lang="es-ES" sz="1320" dirty="0" err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autoestima.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 indent="274320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 embargo,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esgrimen los costes de prosecución de la autoestima, la temporalidad de los beneficios emocionales y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hecho de que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prosecución de la autoestima está disminuida o incluso ausente en algunas culturas como la japonesa, para defender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no es una necesidad básica sino cultural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8E8E8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particularmente penetrante en Norteamérica.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    Autoselección y 1er Puntaje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299" y="1199517"/>
            <a:ext cx="140318" cy="7238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35" y="1229154"/>
            <a:ext cx="72382" cy="140954"/>
          </a:xfrm>
          <a:prstGeom prst="rect">
            <a:avLst/>
          </a:prstGeom>
        </p:spPr>
      </p:pic>
      <p:sp>
        <p:nvSpPr>
          <p:cNvPr id="104" name="Freeform 103"/>
          <p:cNvSpPr/>
          <p:nvPr/>
        </p:nvSpPr>
        <p:spPr>
          <a:xfrm rot="2700000">
            <a:off x="10309393" y="4665109"/>
            <a:ext cx="805094" cy="819671"/>
          </a:xfrm>
          <a:custGeom>
            <a:avLst/>
            <a:gdLst>
              <a:gd name="connsiteX0" fmla="*/ 0 w 934558"/>
              <a:gd name="connsiteY0" fmla="*/ 0 h 934559"/>
              <a:gd name="connsiteX1" fmla="*/ 934558 w 934558"/>
              <a:gd name="connsiteY1" fmla="*/ 934559 h 934559"/>
              <a:gd name="connsiteX2" fmla="*/ 390429 w 934558"/>
              <a:gd name="connsiteY2" fmla="*/ 934559 h 934559"/>
              <a:gd name="connsiteX3" fmla="*/ 383371 w 934558"/>
              <a:gd name="connsiteY3" fmla="*/ 860917 h 934559"/>
              <a:gd name="connsiteX4" fmla="*/ 275837 w 934558"/>
              <a:gd name="connsiteY4" fmla="*/ 658797 h 934559"/>
              <a:gd name="connsiteX5" fmla="*/ 73717 w 934558"/>
              <a:gd name="connsiteY5" fmla="*/ 551263 h 934559"/>
              <a:gd name="connsiteX6" fmla="*/ 0 w 934558"/>
              <a:gd name="connsiteY6" fmla="*/ 544198 h 93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4558" h="934559">
                <a:moveTo>
                  <a:pt x="0" y="0"/>
                </a:moveTo>
                <a:cubicBezTo>
                  <a:pt x="516142" y="0"/>
                  <a:pt x="934558" y="418416"/>
                  <a:pt x="934558" y="934559"/>
                </a:cubicBezTo>
                <a:lnTo>
                  <a:pt x="390429" y="934559"/>
                </a:lnTo>
                <a:lnTo>
                  <a:pt x="383371" y="860917"/>
                </a:lnTo>
                <a:cubicBezTo>
                  <a:pt x="369033" y="786863"/>
                  <a:pt x="333189" y="716148"/>
                  <a:pt x="275837" y="658797"/>
                </a:cubicBezTo>
                <a:cubicBezTo>
                  <a:pt x="218486" y="601445"/>
                  <a:pt x="147772" y="565601"/>
                  <a:pt x="73717" y="551263"/>
                </a:cubicBezTo>
                <a:lnTo>
                  <a:pt x="0" y="54419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11292"/>
              <a:satOff val="13270"/>
              <a:lumOff val="2876"/>
              <a:alphaOff val="0"/>
            </a:schemeClr>
          </a:fillRef>
          <a:effectRef idx="0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947" tIns="484774" rIns="484774" bIns="110947" numCol="1" spcCol="1270" anchor="ctr" anchorCtr="0">
            <a:noAutofit/>
          </a:bodyPr>
          <a:lstStyle/>
          <a:p>
            <a:pPr algn="ctr" defTabSz="6934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560"/>
          </a:p>
        </p:txBody>
      </p:sp>
      <p:sp>
        <p:nvSpPr>
          <p:cNvPr id="107" name="Freeform 106"/>
          <p:cNvSpPr/>
          <p:nvPr/>
        </p:nvSpPr>
        <p:spPr>
          <a:xfrm rot="18900000">
            <a:off x="9714401" y="4099250"/>
            <a:ext cx="817027" cy="802500"/>
          </a:xfrm>
          <a:custGeom>
            <a:avLst/>
            <a:gdLst>
              <a:gd name="connsiteX0" fmla="*/ 658702 w 931545"/>
              <a:gd name="connsiteY0" fmla="*/ 272844 h 931546"/>
              <a:gd name="connsiteX1" fmla="*/ 931545 w 931545"/>
              <a:gd name="connsiteY1" fmla="*/ 931546 h 931546"/>
              <a:gd name="connsiteX2" fmla="*/ 380528 w 931545"/>
              <a:gd name="connsiteY2" fmla="*/ 931546 h 931546"/>
              <a:gd name="connsiteX3" fmla="*/ 381174 w 931545"/>
              <a:gd name="connsiteY3" fmla="*/ 924800 h 931546"/>
              <a:gd name="connsiteX4" fmla="*/ 266471 w 931545"/>
              <a:gd name="connsiteY4" fmla="*/ 647882 h 931546"/>
              <a:gd name="connsiteX5" fmla="*/ 64351 w 931545"/>
              <a:gd name="connsiteY5" fmla="*/ 540348 h 931546"/>
              <a:gd name="connsiteX6" fmla="*/ 0 w 931545"/>
              <a:gd name="connsiteY6" fmla="*/ 534180 h 931546"/>
              <a:gd name="connsiteX7" fmla="*/ 0 w 931545"/>
              <a:gd name="connsiteY7" fmla="*/ 0 h 931546"/>
              <a:gd name="connsiteX8" fmla="*/ 658702 w 931545"/>
              <a:gd name="connsiteY8" fmla="*/ 272844 h 93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545" h="931546">
                <a:moveTo>
                  <a:pt x="658702" y="272844"/>
                </a:moveTo>
                <a:cubicBezTo>
                  <a:pt x="827278" y="441420"/>
                  <a:pt x="931545" y="674307"/>
                  <a:pt x="931545" y="931546"/>
                </a:cubicBezTo>
                <a:lnTo>
                  <a:pt x="380528" y="931546"/>
                </a:lnTo>
                <a:lnTo>
                  <a:pt x="381174" y="924800"/>
                </a:lnTo>
                <a:cubicBezTo>
                  <a:pt x="381175" y="824576"/>
                  <a:pt x="342940" y="724351"/>
                  <a:pt x="266471" y="647882"/>
                </a:cubicBezTo>
                <a:cubicBezTo>
                  <a:pt x="209120" y="590531"/>
                  <a:pt x="138406" y="554686"/>
                  <a:pt x="64351" y="540348"/>
                </a:cubicBezTo>
                <a:lnTo>
                  <a:pt x="0" y="534180"/>
                </a:lnTo>
                <a:lnTo>
                  <a:pt x="0" y="0"/>
                </a:lnTo>
                <a:cubicBezTo>
                  <a:pt x="257239" y="0"/>
                  <a:pt x="490125" y="104267"/>
                  <a:pt x="658702" y="2728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11292"/>
              <a:satOff val="13270"/>
              <a:lumOff val="2876"/>
              <a:alphaOff val="0"/>
            </a:schemeClr>
          </a:fillRef>
          <a:effectRef idx="0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947" tIns="484774" rIns="484774" bIns="110947" numCol="1" spcCol="1270" anchor="ctr" anchorCtr="0">
            <a:noAutofit/>
          </a:bodyPr>
          <a:lstStyle/>
          <a:p>
            <a:pPr algn="ctr" defTabSz="6934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560"/>
          </a:p>
        </p:txBody>
      </p:sp>
      <p:sp>
        <p:nvSpPr>
          <p:cNvPr id="11" name="Rectangle 10"/>
          <p:cNvSpPr/>
          <p:nvPr/>
        </p:nvSpPr>
        <p:spPr>
          <a:xfrm>
            <a:off x="943099" y="1789591"/>
            <a:ext cx="2409701" cy="165975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AUTOESTIMA SIN SÍ MISMO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 b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¿Es necesaria la autoestima?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Qué es beneficioso en la autoestima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 self en la psicología enactiva y en la psicología budista 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Emociones positivas y negativas</a:t>
            </a:r>
            <a:endParaRPr lang="es-ES" sz="1080">
              <a:solidFill>
                <a:srgbClr val="000000"/>
              </a:solidFill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12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352800" y="603173"/>
            <a:ext cx="5486400" cy="46953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219456">
              <a:lnSpc>
                <a:spcPct val="150000"/>
              </a:lnSpc>
              <a:spcBef>
                <a:spcPts val="1440"/>
              </a:spcBef>
              <a:spcAft>
                <a:spcPts val="360"/>
              </a:spcAft>
              <a:tabLst>
                <a:tab pos="822960" algn="l"/>
              </a:tabLst>
            </a:pP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>
              <a:lnSpc>
                <a:spcPct val="150000"/>
              </a:lnSpc>
              <a:spcBef>
                <a:spcPts val="720"/>
              </a:spcBef>
              <a:spcAft>
                <a:spcPts val="360"/>
              </a:spcAft>
              <a:tabLst>
                <a:tab pos="822960" algn="l"/>
              </a:tabLst>
            </a:pP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señalan que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muchos consideran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autoestima es una necesidad básica: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219456" indent="-10668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La búsqueda de la autoestima está </a:t>
            </a:r>
            <a:r>
              <a:rPr lang="es-ES" sz="1320" dirty="0"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extendida,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muchos psicólogos han asumido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2E2E2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necesidad humana fundamental y universal,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algunos argumentan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los humanos evolucionamos como especie en </a:t>
            </a:r>
            <a:r>
              <a:rPr lang="es-ES" sz="1320" dirty="0" err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autoestima.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 indent="274320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 embargo,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esgrimen los costes de prosecución de la autoestima, la temporalidad de los beneficios emocionales y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hecho de que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prosecución de la autoestima está disminuida o incluso ausente en algunas culturas como la japonesa, para defender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no es una necesidad básica sino cultural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8E8E8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particularmente penetrante en Norteamérica.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    Negrita 1ª selección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76" y="1326493"/>
            <a:ext cx="140318" cy="72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0957" y="5416421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60">
                <a:solidFill>
                  <a:schemeClr val="tx1">
                    <a:alpha val="0"/>
                  </a:schemeClr>
                </a:solidFill>
              </a:rPr>
              <a:t>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99" y="1199517"/>
            <a:ext cx="140318" cy="72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535" y="1229154"/>
            <a:ext cx="72382" cy="1409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3099" y="1789591"/>
            <a:ext cx="2409701" cy="165975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AUTOESTIMA SIN SÍ MISMO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 b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¿Es necesaria la autoestima?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Qué es beneficioso en la autoestima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 self en la psicología enactiva y en la psicología budista 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Emociones positivas y negativas</a:t>
            </a:r>
            <a:endParaRPr lang="es-ES" sz="1080">
              <a:solidFill>
                <a:srgbClr val="000000"/>
              </a:solidFill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4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352800" y="603173"/>
            <a:ext cx="5486400" cy="46953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219456">
              <a:lnSpc>
                <a:spcPct val="150000"/>
              </a:lnSpc>
              <a:spcBef>
                <a:spcPts val="1440"/>
              </a:spcBef>
              <a:spcAft>
                <a:spcPts val="360"/>
              </a:spcAft>
              <a:tabLst>
                <a:tab pos="822960" algn="l"/>
              </a:tabLst>
            </a:pP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>
              <a:lnSpc>
                <a:spcPct val="150000"/>
              </a:lnSpc>
              <a:spcBef>
                <a:spcPts val="720"/>
              </a:spcBef>
              <a:spcAft>
                <a:spcPts val="360"/>
              </a:spcAft>
              <a:tabLst>
                <a:tab pos="822960" algn="l"/>
              </a:tabLst>
            </a:pP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señalan que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muchos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consideran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autoestima es una necesidad básica: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219456" indent="-10668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búsqueda de la autoestima está muy extendida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muchos psicólogos han asumido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2E2E2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necesidad humana fundamental y universal,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algunos argumentan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los humanos evolucionamos como especie en </a:t>
            </a:r>
            <a:r>
              <a:rPr lang="es-ES" sz="1320" dirty="0" err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autoestima.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 indent="274320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 embargo,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esgrimen los costes de prosecución de la autoestima, la temporalidad de los beneficios emocionales y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hecho de que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prosecución de la autoestima está disminuida o incluso ausente en algunas culturas como la japonesa, para defender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no es una necesidad básica sino cultural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8E8E8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particularmente penetrante en Norteamérica.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    Negrita 1ª selección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65" y="1980860"/>
            <a:ext cx="140318" cy="72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99" y="1199517"/>
            <a:ext cx="140318" cy="72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535" y="1229154"/>
            <a:ext cx="72382" cy="140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76" y="1326493"/>
            <a:ext cx="140318" cy="723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3099" y="1789591"/>
            <a:ext cx="2409701" cy="165975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AUTOESTIMA SIN SÍ MISMO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 b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¿Es necesaria la autoestima?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Qué es beneficioso en la autoestima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 self en la psicología enactiva y en la psicología budista 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Emociones positivas y negativas</a:t>
            </a:r>
            <a:endParaRPr lang="es-ES" sz="1080">
              <a:solidFill>
                <a:srgbClr val="000000"/>
              </a:solidFill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234AC-F332-4BA8-BBCE-CED5789EC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s-E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9B625A-85B5-4D21-85A1-ABA999E7E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868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197AB-2786-41A1-BF20-440BE65A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4" y="2740025"/>
            <a:ext cx="6715125" cy="3143250"/>
          </a:xfrm>
        </p:spPr>
      </p:pic>
    </p:spTree>
    <p:extLst>
      <p:ext uri="{BB962C8B-B14F-4D97-AF65-F5344CB8AC3E}">
        <p14:creationId xmlns:p14="http://schemas.microsoft.com/office/powerpoint/2010/main" val="2623842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3A7F0-B4BB-41D3-BB41-A79DF353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45623"/>
            <a:ext cx="8761413" cy="2732053"/>
          </a:xfrm>
        </p:spPr>
      </p:pic>
    </p:spTree>
    <p:extLst>
      <p:ext uri="{BB962C8B-B14F-4D97-AF65-F5344CB8AC3E}">
        <p14:creationId xmlns:p14="http://schemas.microsoft.com/office/powerpoint/2010/main" val="3872753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CFD-5201-42FC-9232-47AE45C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training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70A0-6A9A-4000-AEBF-0C559C38C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035" y="2121877"/>
            <a:ext cx="5639050" cy="409070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977D88-C6E9-4961-95BB-82A512D69E4D}"/>
              </a:ext>
            </a:extLst>
          </p:cNvPr>
          <p:cNvSpPr/>
          <p:nvPr/>
        </p:nvSpPr>
        <p:spPr>
          <a:xfrm>
            <a:off x="644769" y="3173159"/>
            <a:ext cx="4309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NLTK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b="1" dirty="0" err="1"/>
              <a:t>classifier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  <a:r>
              <a:rPr lang="es-ES" dirty="0" err="1"/>
              <a:t>ConditionalExponentialClassifier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DecisionTreeClassifier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MaxentClassifier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NaiveBayesClassifier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WekaClassifier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333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B30A-AEC3-42A0-97C6-F1CBCC14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1B3928B-A9A7-44E2-9BB6-3CD3F511D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09" y="2354240"/>
            <a:ext cx="10219229" cy="3448206"/>
          </a:xfrm>
        </p:spPr>
      </p:pic>
    </p:spTree>
    <p:extLst>
      <p:ext uri="{BB962C8B-B14F-4D97-AF65-F5344CB8AC3E}">
        <p14:creationId xmlns:p14="http://schemas.microsoft.com/office/powerpoint/2010/main" val="66863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easy:</a:t>
            </a: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3BC576-4D6A-4CC5-AACD-885AEDBB0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56" y="2603500"/>
            <a:ext cx="8463959" cy="35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easy: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1D88D-6177-4203-9879-FEE1AB3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8" y="2703147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DOT </a:t>
            </a:r>
            <a:r>
              <a:rPr lang="en-US" sz="4000" dirty="0"/>
              <a:t>.</a:t>
            </a:r>
            <a:r>
              <a:rPr lang="en-US" dirty="0"/>
              <a:t> :</a:t>
            </a:r>
          </a:p>
          <a:p>
            <a:r>
              <a:rPr lang="en-US" dirty="0"/>
              <a:t>may denote an </a:t>
            </a:r>
            <a:r>
              <a:rPr lang="en-US" dirty="0">
                <a:hlinkClick r:id="rId2" tooltip="Abbreviation"/>
              </a:rPr>
              <a:t>abbreviation</a:t>
            </a:r>
            <a:r>
              <a:rPr lang="en-US" dirty="0"/>
              <a:t>, a </a:t>
            </a:r>
            <a:r>
              <a:rPr lang="en-US" dirty="0">
                <a:hlinkClick r:id="rId3" tooltip="Decimal point"/>
              </a:rPr>
              <a:t>decimal point</a:t>
            </a:r>
            <a:r>
              <a:rPr lang="en-US" dirty="0"/>
              <a:t>, an </a:t>
            </a:r>
            <a:r>
              <a:rPr lang="en-US" dirty="0">
                <a:hlinkClick r:id="rId4" tooltip="Ellipsis"/>
              </a:rPr>
              <a:t>ellipsis</a:t>
            </a:r>
            <a:r>
              <a:rPr lang="en-US" dirty="0"/>
              <a:t>, or an email address, among other possibilities. </a:t>
            </a:r>
          </a:p>
          <a:p>
            <a:r>
              <a:rPr lang="en-US" dirty="0"/>
              <a:t>About 47% of the periods in the </a:t>
            </a:r>
            <a:r>
              <a:rPr lang="en-US" dirty="0">
                <a:hlinkClick r:id="rId5" tooltip="Wall Street Journal"/>
              </a:rPr>
              <a:t>Wall Street Journal</a:t>
            </a:r>
            <a:r>
              <a:rPr lang="en-US" dirty="0"/>
              <a:t> </a:t>
            </a:r>
            <a:r>
              <a:rPr lang="en-US" dirty="0">
                <a:hlinkClick r:id="rId6" tooltip="Text corpus"/>
              </a:rPr>
              <a:t>corpus</a:t>
            </a:r>
            <a:r>
              <a:rPr lang="en-US" dirty="0"/>
              <a:t> denote abbreviations</a:t>
            </a:r>
          </a:p>
          <a:p>
            <a:r>
              <a:rPr lang="en-US" dirty="0"/>
              <a:t>! ? : ; - 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3E469-238F-4728-A8BF-BDD7AA00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43" y="2516604"/>
            <a:ext cx="8106600" cy="33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9B517-D10A-499D-B88F-3E948A04B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961" y="2174465"/>
            <a:ext cx="8429786" cy="4013777"/>
          </a:xfrm>
        </p:spPr>
      </p:pic>
    </p:spTree>
    <p:extLst>
      <p:ext uri="{BB962C8B-B14F-4D97-AF65-F5344CB8AC3E}">
        <p14:creationId xmlns:p14="http://schemas.microsoft.com/office/powerpoint/2010/main" val="37605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ED2D4-E21B-4D7C-8487-1E728F39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967" y="1858470"/>
            <a:ext cx="8012066" cy="499953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EB319F-B339-44E7-A571-A7AEC85C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Corpora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1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“Small” corpora differences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FA51A-9E9A-46A3-B8D4-39060A861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939" y="1902691"/>
            <a:ext cx="7321044" cy="5084263"/>
          </a:xfrm>
        </p:spPr>
      </p:pic>
    </p:spTree>
    <p:extLst>
      <p:ext uri="{BB962C8B-B14F-4D97-AF65-F5344CB8AC3E}">
        <p14:creationId xmlns:p14="http://schemas.microsoft.com/office/powerpoint/2010/main" val="248980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503</TotalTime>
  <Words>848</Words>
  <Application>Microsoft Office PowerPoint</Application>
  <PresentationFormat>Widescreen</PresentationFormat>
  <Paragraphs>105</Paragraphs>
  <Slides>37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Segoe UI Light</vt:lpstr>
      <vt:lpstr>Times New Roman</vt:lpstr>
      <vt:lpstr>Wingdings 3</vt:lpstr>
      <vt:lpstr>Ion Boardroom</vt:lpstr>
      <vt:lpstr>SENTENCE SEGMENTATION </vt:lpstr>
      <vt:lpstr>Frame (the goal)</vt:lpstr>
      <vt:lpstr>Not easy:</vt:lpstr>
      <vt:lpstr>Not easy:</vt:lpstr>
      <vt:lpstr>Not easy:</vt:lpstr>
      <vt:lpstr>Imports</vt:lpstr>
      <vt:lpstr>PowerPoint Presentation</vt:lpstr>
      <vt:lpstr>Corpora</vt:lpstr>
      <vt:lpstr>“Small” corpora differences</vt:lpstr>
      <vt:lpstr>SENTENCE SEGMENTATION</vt:lpstr>
      <vt:lpstr>C</vt:lpstr>
      <vt:lpstr>PowerPoint Presentation</vt:lpstr>
      <vt:lpstr>PowerPoint Presentation</vt:lpstr>
      <vt:lpstr>PowerPoint Presentation</vt:lpstr>
      <vt:lpstr>1. Tokenization</vt:lpstr>
      <vt:lpstr>2. Featurization</vt:lpstr>
      <vt:lpstr>Labeled featuresets</vt:lpstr>
      <vt:lpstr>Training</vt:lpstr>
      <vt:lpstr>Accuracy</vt:lpstr>
      <vt:lpstr>Accuracy 2</vt:lpstr>
      <vt:lpstr>PowerPoint Presentation</vt:lpstr>
      <vt:lpstr>CONCLUSIONS</vt:lpstr>
      <vt:lpstr>Result with both brown and treebank</vt:lpstr>
      <vt:lpstr>Train/test with join data,  independently on each corpus</vt:lpstr>
      <vt:lpstr>DecisionTree Classifier</vt:lpstr>
      <vt:lpstr>Cross validation in  training process</vt:lpstr>
      <vt:lpstr>PowerPoint Presentation</vt:lpstr>
      <vt:lpstr>CONCLUSIONS</vt:lpstr>
      <vt:lpstr>Frame (the goal)</vt:lpstr>
      <vt:lpstr>     Autoselección y 1er Puntaje</vt:lpstr>
      <vt:lpstr>     Negrita 1ª selección</vt:lpstr>
      <vt:lpstr>     Negrita 1ª selección</vt:lpstr>
      <vt:lpstr>The end</vt:lpstr>
      <vt:lpstr>PowerPoint Presentation</vt:lpstr>
      <vt:lpstr>PowerPoint Presentation</vt:lpstr>
      <vt:lpstr>Classification training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SELECTION</dc:title>
  <dc:creator>CM Val</dc:creator>
  <cp:lastModifiedBy>CM Val</cp:lastModifiedBy>
  <cp:revision>22</cp:revision>
  <dcterms:created xsi:type="dcterms:W3CDTF">2018-12-17T13:41:00Z</dcterms:created>
  <dcterms:modified xsi:type="dcterms:W3CDTF">2018-12-19T08:21:40Z</dcterms:modified>
</cp:coreProperties>
</file>