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89" r:id="rId2"/>
    <p:sldId id="300" r:id="rId3"/>
    <p:sldId id="284" r:id="rId4"/>
    <p:sldId id="258" r:id="rId5"/>
    <p:sldId id="298" r:id="rId6"/>
    <p:sldId id="299" r:id="rId7"/>
    <p:sldId id="297" r:id="rId8"/>
    <p:sldId id="293" r:id="rId9"/>
    <p:sldId id="296" r:id="rId10"/>
    <p:sldId id="294" r:id="rId11"/>
    <p:sldId id="290" r:id="rId12"/>
    <p:sldId id="259" r:id="rId13"/>
    <p:sldId id="260" r:id="rId14"/>
    <p:sldId id="301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91" r:id="rId30"/>
    <p:sldId id="275" r:id="rId31"/>
    <p:sldId id="276" r:id="rId32"/>
    <p:sldId id="277" r:id="rId33"/>
    <p:sldId id="278" r:id="rId34"/>
    <p:sldId id="280" r:id="rId35"/>
    <p:sldId id="279" r:id="rId36"/>
    <p:sldId id="281" r:id="rId37"/>
    <p:sldId id="282" r:id="rId38"/>
    <p:sldId id="286" r:id="rId39"/>
    <p:sldId id="288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2847" autoAdjust="0"/>
  </p:normalViewPr>
  <p:slideViewPr>
    <p:cSldViewPr snapToGrid="0" snapToObjects="1">
      <p:cViewPr>
        <p:scale>
          <a:sx n="108" d="100"/>
          <a:sy n="108" d="100"/>
        </p:scale>
        <p:origin x="-24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FF001-416A-284E-AC68-AE76CE32D139}" type="doc">
      <dgm:prSet loTypeId="urn:microsoft.com/office/officeart/2005/8/layout/cycle3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7B42A81-120B-064F-8227-9B5E2DB9B922}">
      <dgm:prSet phldrT="[Text]"/>
      <dgm:spPr/>
      <dgm:t>
        <a:bodyPr/>
        <a:lstStyle/>
        <a:p>
          <a:r>
            <a:rPr lang="en-US" dirty="0" smtClean="0"/>
            <a:t>Users login</a:t>
          </a:r>
          <a:endParaRPr lang="en-US" dirty="0"/>
        </a:p>
      </dgm:t>
    </dgm:pt>
    <dgm:pt modelId="{A1EF1358-9FE6-E248-80F0-9AA80963989F}" type="parTrans" cxnId="{2D5AA8B3-C7D7-C448-A114-D0955D6E688C}">
      <dgm:prSet/>
      <dgm:spPr/>
      <dgm:t>
        <a:bodyPr/>
        <a:lstStyle/>
        <a:p>
          <a:endParaRPr lang="en-US"/>
        </a:p>
      </dgm:t>
    </dgm:pt>
    <dgm:pt modelId="{4412CDDB-9185-5843-B1CC-88A3039226D5}" type="sibTrans" cxnId="{2D5AA8B3-C7D7-C448-A114-D0955D6E688C}">
      <dgm:prSet/>
      <dgm:spPr/>
      <dgm:t>
        <a:bodyPr/>
        <a:lstStyle/>
        <a:p>
          <a:endParaRPr lang="en-US"/>
        </a:p>
      </dgm:t>
    </dgm:pt>
    <dgm:pt modelId="{E66965A1-C159-1941-AE5B-5EF464AEA12C}">
      <dgm:prSet phldrT="[Text]"/>
      <dgm:spPr/>
      <dgm:t>
        <a:bodyPr/>
        <a:lstStyle/>
        <a:p>
          <a:r>
            <a:rPr lang="en-US" dirty="0" smtClean="0"/>
            <a:t>Form Query, manage profile</a:t>
          </a:r>
          <a:endParaRPr lang="en-US" dirty="0"/>
        </a:p>
      </dgm:t>
    </dgm:pt>
    <dgm:pt modelId="{40691EB3-2962-9743-9386-CEC04D601367}" type="parTrans" cxnId="{A2712ED1-EEDD-E741-BE8B-375DCA77A419}">
      <dgm:prSet/>
      <dgm:spPr/>
      <dgm:t>
        <a:bodyPr/>
        <a:lstStyle/>
        <a:p>
          <a:endParaRPr lang="en-US"/>
        </a:p>
      </dgm:t>
    </dgm:pt>
    <dgm:pt modelId="{41A59F44-D676-994B-AF45-3A7D2047B9F3}" type="sibTrans" cxnId="{A2712ED1-EEDD-E741-BE8B-375DCA77A419}">
      <dgm:prSet/>
      <dgm:spPr/>
      <dgm:t>
        <a:bodyPr/>
        <a:lstStyle/>
        <a:p>
          <a:endParaRPr lang="en-US"/>
        </a:p>
      </dgm:t>
    </dgm:pt>
    <dgm:pt modelId="{C3113DA8-D3EA-0447-B72A-378FF85FB6FB}">
      <dgm:prSet phldrT="[Text]"/>
      <dgm:spPr/>
      <dgm:t>
        <a:bodyPr/>
        <a:lstStyle/>
        <a:p>
          <a:r>
            <a:rPr lang="en-US" dirty="0" smtClean="0"/>
            <a:t>Recommendation list</a:t>
          </a:r>
          <a:endParaRPr lang="en-US" dirty="0"/>
        </a:p>
      </dgm:t>
    </dgm:pt>
    <dgm:pt modelId="{077356BE-6309-374A-9168-541C31BDEE7D}" type="parTrans" cxnId="{AAC3011D-2BD6-3141-87B5-F10E8381F1CE}">
      <dgm:prSet/>
      <dgm:spPr/>
      <dgm:t>
        <a:bodyPr/>
        <a:lstStyle/>
        <a:p>
          <a:endParaRPr lang="en-US"/>
        </a:p>
      </dgm:t>
    </dgm:pt>
    <dgm:pt modelId="{043D7A3D-12D2-7942-8368-AEC6750E2674}" type="sibTrans" cxnId="{AAC3011D-2BD6-3141-87B5-F10E8381F1CE}">
      <dgm:prSet/>
      <dgm:spPr/>
      <dgm:t>
        <a:bodyPr/>
        <a:lstStyle/>
        <a:p>
          <a:endParaRPr lang="en-US"/>
        </a:p>
      </dgm:t>
    </dgm:pt>
    <dgm:pt modelId="{9B610438-DD03-1940-BBEC-F8B4E4FE611E}">
      <dgm:prSet phldrT="[Text]"/>
      <dgm:spPr/>
      <dgm:t>
        <a:bodyPr/>
        <a:lstStyle/>
        <a:p>
          <a:r>
            <a:rPr lang="en-US" dirty="0" smtClean="0"/>
            <a:t>Visit profile &amp; invite</a:t>
          </a:r>
          <a:endParaRPr lang="en-US" dirty="0"/>
        </a:p>
      </dgm:t>
    </dgm:pt>
    <dgm:pt modelId="{0BDB6714-A2D3-7544-9E40-013DBD4D4F76}" type="parTrans" cxnId="{CE6EDD7C-B492-A245-AEFC-B191D657A54C}">
      <dgm:prSet/>
      <dgm:spPr/>
      <dgm:t>
        <a:bodyPr/>
        <a:lstStyle/>
        <a:p>
          <a:endParaRPr lang="en-US"/>
        </a:p>
      </dgm:t>
    </dgm:pt>
    <dgm:pt modelId="{BC214BEC-A5F4-5345-904C-685BF2BE8F8B}" type="sibTrans" cxnId="{CE6EDD7C-B492-A245-AEFC-B191D657A54C}">
      <dgm:prSet/>
      <dgm:spPr/>
      <dgm:t>
        <a:bodyPr/>
        <a:lstStyle/>
        <a:p>
          <a:endParaRPr lang="en-US"/>
        </a:p>
      </dgm:t>
    </dgm:pt>
    <dgm:pt modelId="{76078570-F73A-1746-9492-F3EA76357AD6}">
      <dgm:prSet phldrT="[Text]"/>
      <dgm:spPr/>
      <dgm:t>
        <a:bodyPr/>
        <a:lstStyle/>
        <a:p>
          <a:r>
            <a:rPr lang="en-US" dirty="0" smtClean="0"/>
            <a:t>Accept / Reject invitations</a:t>
          </a:r>
          <a:endParaRPr lang="en-US" dirty="0"/>
        </a:p>
      </dgm:t>
    </dgm:pt>
    <dgm:pt modelId="{9AFDED69-0928-7543-A886-01BDFDE0AB3F}" type="parTrans" cxnId="{C910D4E4-7050-3F40-92CF-E6736D3C474F}">
      <dgm:prSet/>
      <dgm:spPr/>
      <dgm:t>
        <a:bodyPr/>
        <a:lstStyle/>
        <a:p>
          <a:endParaRPr lang="en-US"/>
        </a:p>
      </dgm:t>
    </dgm:pt>
    <dgm:pt modelId="{C263D4AE-333E-FD4B-9EAA-0CD7BBE492C9}" type="sibTrans" cxnId="{C910D4E4-7050-3F40-92CF-E6736D3C474F}">
      <dgm:prSet/>
      <dgm:spPr/>
      <dgm:t>
        <a:bodyPr/>
        <a:lstStyle/>
        <a:p>
          <a:endParaRPr lang="en-US"/>
        </a:p>
      </dgm:t>
    </dgm:pt>
    <dgm:pt modelId="{5414B5EC-D7A7-C54D-8602-366A9F865A54}">
      <dgm:prSet/>
      <dgm:spPr/>
      <dgm:t>
        <a:bodyPr/>
        <a:lstStyle/>
        <a:p>
          <a:r>
            <a:rPr lang="en-US" dirty="0" smtClean="0"/>
            <a:t>Leave team if not satisfied.</a:t>
          </a:r>
          <a:endParaRPr lang="en-US" dirty="0"/>
        </a:p>
      </dgm:t>
    </dgm:pt>
    <dgm:pt modelId="{6AD8782D-66E2-324A-86E4-886DEEF6C234}" type="parTrans" cxnId="{E936D569-A2FA-124F-8B33-533660FE24E3}">
      <dgm:prSet/>
      <dgm:spPr/>
      <dgm:t>
        <a:bodyPr/>
        <a:lstStyle/>
        <a:p>
          <a:endParaRPr lang="en-US"/>
        </a:p>
      </dgm:t>
    </dgm:pt>
    <dgm:pt modelId="{38AB4533-06F4-4F4F-8BA7-0B0D6241191A}" type="sibTrans" cxnId="{E936D569-A2FA-124F-8B33-533660FE24E3}">
      <dgm:prSet/>
      <dgm:spPr/>
      <dgm:t>
        <a:bodyPr/>
        <a:lstStyle/>
        <a:p>
          <a:endParaRPr lang="en-US"/>
        </a:p>
      </dgm:t>
    </dgm:pt>
    <dgm:pt modelId="{4AF04A66-AC60-8F46-934C-F6FFA938E753}" type="pres">
      <dgm:prSet presAssocID="{CA4FF001-416A-284E-AC68-AE76CE32D1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13278-7590-E644-ACA1-E63761BE2622}" type="pres">
      <dgm:prSet presAssocID="{CA4FF001-416A-284E-AC68-AE76CE32D139}" presName="cycle" presStyleCnt="0"/>
      <dgm:spPr/>
    </dgm:pt>
    <dgm:pt modelId="{77D88622-CEE2-214C-ACA5-6EEE5EE7B1CE}" type="pres">
      <dgm:prSet presAssocID="{47B42A81-120B-064F-8227-9B5E2DB9B92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E6856-47CB-4743-8B7E-6D72EBDDCF3A}" type="pres">
      <dgm:prSet presAssocID="{4412CDDB-9185-5843-B1CC-88A3039226D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0922A81-EBD7-B54F-ACC1-0FE9FCBE31CC}" type="pres">
      <dgm:prSet presAssocID="{E66965A1-C159-1941-AE5B-5EF464AEA12C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FBB1-8FDC-6D4F-B2F6-DD7884AE4841}" type="pres">
      <dgm:prSet presAssocID="{C3113DA8-D3EA-0447-B72A-378FF85FB6FB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3344C-9746-7246-99A4-225A2DF074C0}" type="pres">
      <dgm:prSet presAssocID="{9B610438-DD03-1940-BBEC-F8B4E4FE611E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A02EB-9EB7-A647-8454-26D975D916D4}" type="pres">
      <dgm:prSet presAssocID="{76078570-F73A-1746-9492-F3EA76357AD6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EBDBA-29A6-8543-B2FC-E0227D9A8D2E}" type="pres">
      <dgm:prSet presAssocID="{5414B5EC-D7A7-C54D-8602-366A9F865A5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712ED1-EEDD-E741-BE8B-375DCA77A419}" srcId="{CA4FF001-416A-284E-AC68-AE76CE32D139}" destId="{E66965A1-C159-1941-AE5B-5EF464AEA12C}" srcOrd="1" destOrd="0" parTransId="{40691EB3-2962-9743-9386-CEC04D601367}" sibTransId="{41A59F44-D676-994B-AF45-3A7D2047B9F3}"/>
    <dgm:cxn modelId="{AAC3011D-2BD6-3141-87B5-F10E8381F1CE}" srcId="{CA4FF001-416A-284E-AC68-AE76CE32D139}" destId="{C3113DA8-D3EA-0447-B72A-378FF85FB6FB}" srcOrd="2" destOrd="0" parTransId="{077356BE-6309-374A-9168-541C31BDEE7D}" sibTransId="{043D7A3D-12D2-7942-8368-AEC6750E2674}"/>
    <dgm:cxn modelId="{E936D569-A2FA-124F-8B33-533660FE24E3}" srcId="{CA4FF001-416A-284E-AC68-AE76CE32D139}" destId="{5414B5EC-D7A7-C54D-8602-366A9F865A54}" srcOrd="5" destOrd="0" parTransId="{6AD8782D-66E2-324A-86E4-886DEEF6C234}" sibTransId="{38AB4533-06F4-4F4F-8BA7-0B0D6241191A}"/>
    <dgm:cxn modelId="{78A2D18A-D668-0F4C-A8AB-794B65ACA1C7}" type="presOf" srcId="{76078570-F73A-1746-9492-F3EA76357AD6}" destId="{FECA02EB-9EB7-A647-8454-26D975D916D4}" srcOrd="0" destOrd="0" presId="urn:microsoft.com/office/officeart/2005/8/layout/cycle3"/>
    <dgm:cxn modelId="{A4D5728B-DC2B-4049-AE21-D4827E804E16}" type="presOf" srcId="{E66965A1-C159-1941-AE5B-5EF464AEA12C}" destId="{20922A81-EBD7-B54F-ACC1-0FE9FCBE31CC}" srcOrd="0" destOrd="0" presId="urn:microsoft.com/office/officeart/2005/8/layout/cycle3"/>
    <dgm:cxn modelId="{2D5AA8B3-C7D7-C448-A114-D0955D6E688C}" srcId="{CA4FF001-416A-284E-AC68-AE76CE32D139}" destId="{47B42A81-120B-064F-8227-9B5E2DB9B922}" srcOrd="0" destOrd="0" parTransId="{A1EF1358-9FE6-E248-80F0-9AA80963989F}" sibTransId="{4412CDDB-9185-5843-B1CC-88A3039226D5}"/>
    <dgm:cxn modelId="{44CCC58B-A351-5149-861D-3FDCA2035578}" type="presOf" srcId="{47B42A81-120B-064F-8227-9B5E2DB9B922}" destId="{77D88622-CEE2-214C-ACA5-6EEE5EE7B1CE}" srcOrd="0" destOrd="0" presId="urn:microsoft.com/office/officeart/2005/8/layout/cycle3"/>
    <dgm:cxn modelId="{CE6EDD7C-B492-A245-AEFC-B191D657A54C}" srcId="{CA4FF001-416A-284E-AC68-AE76CE32D139}" destId="{9B610438-DD03-1940-BBEC-F8B4E4FE611E}" srcOrd="3" destOrd="0" parTransId="{0BDB6714-A2D3-7544-9E40-013DBD4D4F76}" sibTransId="{BC214BEC-A5F4-5345-904C-685BF2BE8F8B}"/>
    <dgm:cxn modelId="{C910D4E4-7050-3F40-92CF-E6736D3C474F}" srcId="{CA4FF001-416A-284E-AC68-AE76CE32D139}" destId="{76078570-F73A-1746-9492-F3EA76357AD6}" srcOrd="4" destOrd="0" parTransId="{9AFDED69-0928-7543-A886-01BDFDE0AB3F}" sibTransId="{C263D4AE-333E-FD4B-9EAA-0CD7BBE492C9}"/>
    <dgm:cxn modelId="{66CC3E6B-C78D-5344-9E10-C05B60A9A1C9}" type="presOf" srcId="{4412CDDB-9185-5843-B1CC-88A3039226D5}" destId="{832E6856-47CB-4743-8B7E-6D72EBDDCF3A}" srcOrd="0" destOrd="0" presId="urn:microsoft.com/office/officeart/2005/8/layout/cycle3"/>
    <dgm:cxn modelId="{12B08FE6-5983-BC46-AD2D-8B569A2C3ECE}" type="presOf" srcId="{CA4FF001-416A-284E-AC68-AE76CE32D139}" destId="{4AF04A66-AC60-8F46-934C-F6FFA938E753}" srcOrd="0" destOrd="0" presId="urn:microsoft.com/office/officeart/2005/8/layout/cycle3"/>
    <dgm:cxn modelId="{2F3B75C0-120D-164C-8BEC-A1B1E0FE7D5B}" type="presOf" srcId="{5414B5EC-D7A7-C54D-8602-366A9F865A54}" destId="{5F4EBDBA-29A6-8543-B2FC-E0227D9A8D2E}" srcOrd="0" destOrd="0" presId="urn:microsoft.com/office/officeart/2005/8/layout/cycle3"/>
    <dgm:cxn modelId="{A42B28B6-A8F2-A742-8127-E204EB214933}" type="presOf" srcId="{9B610438-DD03-1940-BBEC-F8B4E4FE611E}" destId="{D853344C-9746-7246-99A4-225A2DF074C0}" srcOrd="0" destOrd="0" presId="urn:microsoft.com/office/officeart/2005/8/layout/cycle3"/>
    <dgm:cxn modelId="{ADC75920-9F8D-5B40-A04A-FCAD12E5B001}" type="presOf" srcId="{C3113DA8-D3EA-0447-B72A-378FF85FB6FB}" destId="{6262FBB1-8FDC-6D4F-B2F6-DD7884AE4841}" srcOrd="0" destOrd="0" presId="urn:microsoft.com/office/officeart/2005/8/layout/cycle3"/>
    <dgm:cxn modelId="{977999F4-C507-8749-A7A0-8D42C0B2C67D}" type="presParOf" srcId="{4AF04A66-AC60-8F46-934C-F6FFA938E753}" destId="{12313278-7590-E644-ACA1-E63761BE2622}" srcOrd="0" destOrd="0" presId="urn:microsoft.com/office/officeart/2005/8/layout/cycle3"/>
    <dgm:cxn modelId="{41B56F3B-913A-AB4F-8736-8C8E22BAF38D}" type="presParOf" srcId="{12313278-7590-E644-ACA1-E63761BE2622}" destId="{77D88622-CEE2-214C-ACA5-6EEE5EE7B1CE}" srcOrd="0" destOrd="0" presId="urn:microsoft.com/office/officeart/2005/8/layout/cycle3"/>
    <dgm:cxn modelId="{E90FAABE-B332-3A4A-A341-449FACE8048D}" type="presParOf" srcId="{12313278-7590-E644-ACA1-E63761BE2622}" destId="{832E6856-47CB-4743-8B7E-6D72EBDDCF3A}" srcOrd="1" destOrd="0" presId="urn:microsoft.com/office/officeart/2005/8/layout/cycle3"/>
    <dgm:cxn modelId="{FED9F757-87DC-6645-95BA-251726CDDBDD}" type="presParOf" srcId="{12313278-7590-E644-ACA1-E63761BE2622}" destId="{20922A81-EBD7-B54F-ACC1-0FE9FCBE31CC}" srcOrd="2" destOrd="0" presId="urn:microsoft.com/office/officeart/2005/8/layout/cycle3"/>
    <dgm:cxn modelId="{E191AE46-E07E-9044-BB69-A3D51F1C503B}" type="presParOf" srcId="{12313278-7590-E644-ACA1-E63761BE2622}" destId="{6262FBB1-8FDC-6D4F-B2F6-DD7884AE4841}" srcOrd="3" destOrd="0" presId="urn:microsoft.com/office/officeart/2005/8/layout/cycle3"/>
    <dgm:cxn modelId="{02A92C9D-47CB-B24D-A6F1-8DD5E7D31AED}" type="presParOf" srcId="{12313278-7590-E644-ACA1-E63761BE2622}" destId="{D853344C-9746-7246-99A4-225A2DF074C0}" srcOrd="4" destOrd="0" presId="urn:microsoft.com/office/officeart/2005/8/layout/cycle3"/>
    <dgm:cxn modelId="{326E2380-E15E-314E-ACDA-91894BFAA414}" type="presParOf" srcId="{12313278-7590-E644-ACA1-E63761BE2622}" destId="{FECA02EB-9EB7-A647-8454-26D975D916D4}" srcOrd="5" destOrd="0" presId="urn:microsoft.com/office/officeart/2005/8/layout/cycle3"/>
    <dgm:cxn modelId="{EA693ABE-1FBA-A14D-9087-4BC03AA4C3D1}" type="presParOf" srcId="{12313278-7590-E644-ACA1-E63761BE2622}" destId="{5F4EBDBA-29A6-8543-B2FC-E0227D9A8D2E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D0F694-670D-B247-8E23-08E36A67BA66}" type="doc">
      <dgm:prSet loTypeId="urn:microsoft.com/office/officeart/2005/8/layout/chevron1" loCatId="" qsTypeId="urn:microsoft.com/office/officeart/2005/8/quickstyle/simple4" qsCatId="simple" csTypeId="urn:microsoft.com/office/officeart/2005/8/colors/accent4_2" csCatId="accent4" phldr="1"/>
      <dgm:spPr/>
    </dgm:pt>
    <dgm:pt modelId="{DF0BD135-0796-E04C-A8BA-A4FF3249FC6C}">
      <dgm:prSet phldrT="[Text]"/>
      <dgm:spPr/>
      <dgm:t>
        <a:bodyPr/>
        <a:lstStyle/>
        <a:p>
          <a:r>
            <a:rPr lang="en-US" dirty="0" smtClean="0"/>
            <a:t>Admin registration</a:t>
          </a:r>
          <a:endParaRPr lang="en-US" dirty="0"/>
        </a:p>
      </dgm:t>
    </dgm:pt>
    <dgm:pt modelId="{8E1C9305-886A-464F-A4D9-86F8088ECBC0}" type="parTrans" cxnId="{C3C54AE6-91CE-2443-831E-4075C09939BD}">
      <dgm:prSet/>
      <dgm:spPr/>
      <dgm:t>
        <a:bodyPr/>
        <a:lstStyle/>
        <a:p>
          <a:endParaRPr lang="en-US"/>
        </a:p>
      </dgm:t>
    </dgm:pt>
    <dgm:pt modelId="{B024DF21-CB02-F44C-B743-F6402CF57A45}" type="sibTrans" cxnId="{C3C54AE6-91CE-2443-831E-4075C09939BD}">
      <dgm:prSet/>
      <dgm:spPr/>
      <dgm:t>
        <a:bodyPr/>
        <a:lstStyle/>
        <a:p>
          <a:endParaRPr lang="en-US"/>
        </a:p>
      </dgm:t>
    </dgm:pt>
    <dgm:pt modelId="{65AE5A1B-0D38-8041-AE7C-1A63C282E52D}" type="pres">
      <dgm:prSet presAssocID="{A6D0F694-670D-B247-8E23-08E36A67BA66}" presName="Name0" presStyleCnt="0">
        <dgm:presLayoutVars>
          <dgm:dir/>
          <dgm:animLvl val="lvl"/>
          <dgm:resizeHandles val="exact"/>
        </dgm:presLayoutVars>
      </dgm:prSet>
      <dgm:spPr/>
    </dgm:pt>
    <dgm:pt modelId="{601AE66C-C9D3-434C-B6CE-0742AD34FBD0}" type="pres">
      <dgm:prSet presAssocID="{DF0BD135-0796-E04C-A8BA-A4FF3249FC6C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C54AE6-91CE-2443-831E-4075C09939BD}" srcId="{A6D0F694-670D-B247-8E23-08E36A67BA66}" destId="{DF0BD135-0796-E04C-A8BA-A4FF3249FC6C}" srcOrd="0" destOrd="0" parTransId="{8E1C9305-886A-464F-A4D9-86F8088ECBC0}" sibTransId="{B024DF21-CB02-F44C-B743-F6402CF57A45}"/>
    <dgm:cxn modelId="{A253D43A-8A62-104E-8BD4-3EAE1A2FD726}" type="presOf" srcId="{DF0BD135-0796-E04C-A8BA-A4FF3249FC6C}" destId="{601AE66C-C9D3-434C-B6CE-0742AD34FBD0}" srcOrd="0" destOrd="0" presId="urn:microsoft.com/office/officeart/2005/8/layout/chevron1"/>
    <dgm:cxn modelId="{C9A8C612-98BC-4E4F-9DEF-95843BF28819}" type="presOf" srcId="{A6D0F694-670D-B247-8E23-08E36A67BA66}" destId="{65AE5A1B-0D38-8041-AE7C-1A63C282E52D}" srcOrd="0" destOrd="0" presId="urn:microsoft.com/office/officeart/2005/8/layout/chevron1"/>
    <dgm:cxn modelId="{098A2853-5695-2F47-9987-97363968AB9A}" type="presParOf" srcId="{65AE5A1B-0D38-8041-AE7C-1A63C282E52D}" destId="{601AE66C-C9D3-434C-B6CE-0742AD34FBD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D0F694-670D-B247-8E23-08E36A67BA66}" type="doc">
      <dgm:prSet loTypeId="urn:microsoft.com/office/officeart/2005/8/layout/chevron1" loCatId="" qsTypeId="urn:microsoft.com/office/officeart/2005/8/quickstyle/simple4" qsCatId="simple" csTypeId="urn:microsoft.com/office/officeart/2005/8/colors/accent4_2" csCatId="accent4" phldr="1"/>
      <dgm:spPr/>
    </dgm:pt>
    <dgm:pt modelId="{DF0BD135-0796-E04C-A8BA-A4FF3249FC6C}">
      <dgm:prSet phldrT="[Text]"/>
      <dgm:spPr/>
      <dgm:t>
        <a:bodyPr/>
        <a:lstStyle/>
        <a:p>
          <a:r>
            <a:rPr lang="en-US" dirty="0" smtClean="0"/>
            <a:t>Grow team till deadline</a:t>
          </a:r>
          <a:endParaRPr lang="en-US" dirty="0"/>
        </a:p>
      </dgm:t>
    </dgm:pt>
    <dgm:pt modelId="{8E1C9305-886A-464F-A4D9-86F8088ECBC0}" type="parTrans" cxnId="{C3C54AE6-91CE-2443-831E-4075C09939BD}">
      <dgm:prSet/>
      <dgm:spPr/>
      <dgm:t>
        <a:bodyPr/>
        <a:lstStyle/>
        <a:p>
          <a:endParaRPr lang="en-US"/>
        </a:p>
      </dgm:t>
    </dgm:pt>
    <dgm:pt modelId="{B024DF21-CB02-F44C-B743-F6402CF57A45}" type="sibTrans" cxnId="{C3C54AE6-91CE-2443-831E-4075C09939BD}">
      <dgm:prSet/>
      <dgm:spPr/>
      <dgm:t>
        <a:bodyPr/>
        <a:lstStyle/>
        <a:p>
          <a:endParaRPr lang="en-US"/>
        </a:p>
      </dgm:t>
    </dgm:pt>
    <dgm:pt modelId="{65AE5A1B-0D38-8041-AE7C-1A63C282E52D}" type="pres">
      <dgm:prSet presAssocID="{A6D0F694-670D-B247-8E23-08E36A67BA66}" presName="Name0" presStyleCnt="0">
        <dgm:presLayoutVars>
          <dgm:dir/>
          <dgm:animLvl val="lvl"/>
          <dgm:resizeHandles val="exact"/>
        </dgm:presLayoutVars>
      </dgm:prSet>
      <dgm:spPr/>
    </dgm:pt>
    <dgm:pt modelId="{601AE66C-C9D3-434C-B6CE-0742AD34FBD0}" type="pres">
      <dgm:prSet presAssocID="{DF0BD135-0796-E04C-A8BA-A4FF3249FC6C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DC9D06-480F-1649-B194-33578443C547}" type="presOf" srcId="{DF0BD135-0796-E04C-A8BA-A4FF3249FC6C}" destId="{601AE66C-C9D3-434C-B6CE-0742AD34FBD0}" srcOrd="0" destOrd="0" presId="urn:microsoft.com/office/officeart/2005/8/layout/chevron1"/>
    <dgm:cxn modelId="{C3C54AE6-91CE-2443-831E-4075C09939BD}" srcId="{A6D0F694-670D-B247-8E23-08E36A67BA66}" destId="{DF0BD135-0796-E04C-A8BA-A4FF3249FC6C}" srcOrd="0" destOrd="0" parTransId="{8E1C9305-886A-464F-A4D9-86F8088ECBC0}" sibTransId="{B024DF21-CB02-F44C-B743-F6402CF57A45}"/>
    <dgm:cxn modelId="{57968AB7-8FFC-9648-8651-C1D70493987C}" type="presOf" srcId="{A6D0F694-670D-B247-8E23-08E36A67BA66}" destId="{65AE5A1B-0D38-8041-AE7C-1A63C282E52D}" srcOrd="0" destOrd="0" presId="urn:microsoft.com/office/officeart/2005/8/layout/chevron1"/>
    <dgm:cxn modelId="{41D0E372-8459-2140-AA73-C6C9BFB2FDE5}" type="presParOf" srcId="{65AE5A1B-0D38-8041-AE7C-1A63C282E52D}" destId="{601AE66C-C9D3-434C-B6CE-0742AD34FBD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E6856-47CB-4743-8B7E-6D72EBDDCF3A}">
      <dsp:nvSpPr>
        <dsp:cNvPr id="0" name=""/>
        <dsp:cNvSpPr/>
      </dsp:nvSpPr>
      <dsp:spPr>
        <a:xfrm>
          <a:off x="1013412" y="-3070"/>
          <a:ext cx="4069174" cy="4069174"/>
        </a:xfrm>
        <a:prstGeom prst="circularArrow">
          <a:avLst>
            <a:gd name="adj1" fmla="val 5274"/>
            <a:gd name="adj2" fmla="val 312630"/>
            <a:gd name="adj3" fmla="val 14264564"/>
            <a:gd name="adj4" fmla="val 17105730"/>
            <a:gd name="adj5" fmla="val 547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D88622-CEE2-214C-ACA5-6EEE5EE7B1CE}">
      <dsp:nvSpPr>
        <dsp:cNvPr id="0" name=""/>
        <dsp:cNvSpPr/>
      </dsp:nvSpPr>
      <dsp:spPr>
        <a:xfrm>
          <a:off x="2290464" y="2451"/>
          <a:ext cx="1515070" cy="757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Users login</a:t>
          </a:r>
          <a:endParaRPr lang="en-US" sz="1400" kern="1200" dirty="0"/>
        </a:p>
      </dsp:txBody>
      <dsp:txXfrm>
        <a:off x="2327444" y="39431"/>
        <a:ext cx="1441110" cy="683575"/>
      </dsp:txXfrm>
    </dsp:sp>
    <dsp:sp modelId="{20922A81-EBD7-B54F-ACC1-0FE9FCBE31CC}">
      <dsp:nvSpPr>
        <dsp:cNvPr id="0" name=""/>
        <dsp:cNvSpPr/>
      </dsp:nvSpPr>
      <dsp:spPr>
        <a:xfrm>
          <a:off x="3720082" y="827842"/>
          <a:ext cx="1515070" cy="757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Form Query, manage profile</a:t>
          </a:r>
          <a:endParaRPr lang="en-US" sz="1400" kern="1200" dirty="0"/>
        </a:p>
      </dsp:txBody>
      <dsp:txXfrm>
        <a:off x="3757062" y="864822"/>
        <a:ext cx="1441110" cy="683575"/>
      </dsp:txXfrm>
    </dsp:sp>
    <dsp:sp modelId="{6262FBB1-8FDC-6D4F-B2F6-DD7884AE4841}">
      <dsp:nvSpPr>
        <dsp:cNvPr id="0" name=""/>
        <dsp:cNvSpPr/>
      </dsp:nvSpPr>
      <dsp:spPr>
        <a:xfrm>
          <a:off x="3720082" y="2478622"/>
          <a:ext cx="1515070" cy="757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Recommendation list</a:t>
          </a:r>
          <a:endParaRPr lang="en-US" sz="1400" kern="1200" dirty="0"/>
        </a:p>
      </dsp:txBody>
      <dsp:txXfrm>
        <a:off x="3757062" y="2515602"/>
        <a:ext cx="1441110" cy="683575"/>
      </dsp:txXfrm>
    </dsp:sp>
    <dsp:sp modelId="{D853344C-9746-7246-99A4-225A2DF074C0}">
      <dsp:nvSpPr>
        <dsp:cNvPr id="0" name=""/>
        <dsp:cNvSpPr/>
      </dsp:nvSpPr>
      <dsp:spPr>
        <a:xfrm>
          <a:off x="2290464" y="3304013"/>
          <a:ext cx="1515070" cy="757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Visit profile &amp; invite</a:t>
          </a:r>
          <a:endParaRPr lang="en-US" sz="1400" kern="1200" dirty="0"/>
        </a:p>
      </dsp:txBody>
      <dsp:txXfrm>
        <a:off x="2327444" y="3340993"/>
        <a:ext cx="1441110" cy="683575"/>
      </dsp:txXfrm>
    </dsp:sp>
    <dsp:sp modelId="{FECA02EB-9EB7-A647-8454-26D975D916D4}">
      <dsp:nvSpPr>
        <dsp:cNvPr id="0" name=""/>
        <dsp:cNvSpPr/>
      </dsp:nvSpPr>
      <dsp:spPr>
        <a:xfrm>
          <a:off x="860846" y="2478622"/>
          <a:ext cx="1515070" cy="757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Accept / Reject invitations</a:t>
          </a:r>
          <a:endParaRPr lang="en-US" sz="1400" kern="1200" dirty="0"/>
        </a:p>
      </dsp:txBody>
      <dsp:txXfrm>
        <a:off x="897826" y="2515602"/>
        <a:ext cx="1441110" cy="683575"/>
      </dsp:txXfrm>
    </dsp:sp>
    <dsp:sp modelId="{5F4EBDBA-29A6-8543-B2FC-E0227D9A8D2E}">
      <dsp:nvSpPr>
        <dsp:cNvPr id="0" name=""/>
        <dsp:cNvSpPr/>
      </dsp:nvSpPr>
      <dsp:spPr>
        <a:xfrm>
          <a:off x="860846" y="827842"/>
          <a:ext cx="1515070" cy="757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Leave team if not satisfied.</a:t>
          </a:r>
          <a:endParaRPr lang="en-US" sz="1400" kern="1200" dirty="0"/>
        </a:p>
      </dsp:txBody>
      <dsp:txXfrm>
        <a:off x="897826" y="864822"/>
        <a:ext cx="1441110" cy="683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AE66C-C9D3-434C-B6CE-0742AD34FBD0}">
      <dsp:nvSpPr>
        <dsp:cNvPr id="0" name=""/>
        <dsp:cNvSpPr/>
      </dsp:nvSpPr>
      <dsp:spPr>
        <a:xfrm>
          <a:off x="0" y="153268"/>
          <a:ext cx="1879265" cy="75170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Admin registration</a:t>
          </a:r>
          <a:endParaRPr lang="en-US" sz="1700" kern="1200" dirty="0"/>
        </a:p>
      </dsp:txBody>
      <dsp:txXfrm>
        <a:off x="375853" y="153268"/>
        <a:ext cx="1127559" cy="751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AE66C-C9D3-434C-B6CE-0742AD34FBD0}">
      <dsp:nvSpPr>
        <dsp:cNvPr id="0" name=""/>
        <dsp:cNvSpPr/>
      </dsp:nvSpPr>
      <dsp:spPr>
        <a:xfrm>
          <a:off x="0" y="153268"/>
          <a:ext cx="1879265" cy="75170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Grow team till deadline</a:t>
          </a:r>
          <a:endParaRPr lang="en-US" sz="1700" kern="1200" dirty="0"/>
        </a:p>
      </dsp:txBody>
      <dsp:txXfrm>
        <a:off x="375853" y="153268"/>
        <a:ext cx="1127559" cy="751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7E1B3-DE43-5B42-A1C1-CD3B5850D002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25A1-E669-3743-AAEF-BAA332C5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overarching goal is to conduct a technology adoption study for a online collaboration recommendation tool for research scientists, with an emphasis on testing and validating the efficacy of and user satisfaction with a suite of recommendation heuristics draw from social science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F4268-D29F-4067-A205-39FEDAE755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3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0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6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1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3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easy availability of high-quality,</a:t>
            </a:r>
            <a:r>
              <a:rPr lang="en-US" baseline="0" dirty="0" smtClean="0"/>
              <a:t> </a:t>
            </a:r>
            <a:r>
              <a:rPr lang="en-US" dirty="0" smtClean="0"/>
              <a:t>free and open source</a:t>
            </a:r>
            <a:r>
              <a:rPr lang="en-US" baseline="0" dirty="0" smtClean="0"/>
              <a:t> software tools greatly reduces the cost of getting started building sophisticated applications on top of rich linked open data such as VIVO. </a:t>
            </a:r>
            <a:r>
              <a:rPr lang="en-US" dirty="0" smtClean="0"/>
              <a:t>We must acknowledge the contributions of all those who worked on these projects without whom our work would not be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F4268-D29F-4067-A205-39FEDAE755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Enriching a dataset by linking it to third-party datasets.</a:t>
            </a:r>
          </a:p>
          <a:p>
            <a:endParaRPr lang="en-US" dirty="0" smtClean="0"/>
          </a:p>
          <a:p>
            <a:r>
              <a:rPr lang="en-US" dirty="0" smtClean="0"/>
              <a:t>Building distributed social networks and recommendation engines by interlinking RDF descriptions of people across multiple Web sites.</a:t>
            </a:r>
          </a:p>
          <a:p>
            <a:endParaRPr lang="en-US" dirty="0" smtClean="0"/>
          </a:p>
          <a:p>
            <a:r>
              <a:rPr lang="en-US" dirty="0" smtClean="0"/>
              <a:t>Enabling cross-dataset queries to be performed using SPARQL.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25A1-E669-3743-AAEF-BAA332C54D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7AA0-0A8A-2B46-9C07-D1AC3A1C5D09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5586-27CC-674B-BBAB-C9A8EA6F13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" TargetMode="External"/><Relationship Id="rId4" Type="http://schemas.openxmlformats.org/officeDocument/2006/relationships/hyperlink" Target="http://jena.apache.org/" TargetMode="External"/><Relationship Id="rId5" Type="http://schemas.openxmlformats.org/officeDocument/2006/relationships/hyperlink" Target="http://jung.sourceforge.net/" TargetMode="External"/><Relationship Id="rId6" Type="http://schemas.openxmlformats.org/officeDocument/2006/relationships/hyperlink" Target="http://www.junit.org/" TargetMode="External"/><Relationship Id="rId7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5482" y="1806575"/>
            <a:ext cx="8500659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VIVO </a:t>
            </a:r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My Dream Team </a:t>
            </a:r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Builder Based on Linked Open Data Conforming to the VIVO Ontology.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25482" y="3276600"/>
            <a:ext cx="8168246" cy="1752600"/>
          </a:xfrm>
        </p:spPr>
        <p:txBody>
          <a:bodyPr anchor="t"/>
          <a:lstStyle/>
          <a:p>
            <a:endParaRPr lang="en-US" sz="2400" dirty="0" smtClean="0"/>
          </a:p>
          <a:p>
            <a:r>
              <a:rPr lang="en-US" sz="2400" dirty="0" smtClean="0"/>
              <a:t> Anup Sawant (Northwestern</a:t>
            </a:r>
            <a:r>
              <a:rPr lang="en-US" sz="2400" dirty="0"/>
              <a:t>)</a:t>
            </a:r>
            <a:r>
              <a:rPr lang="en-US" sz="2400" dirty="0" smtClean="0"/>
              <a:t>, Harshad Gado (Northwestern) </a:t>
            </a:r>
            <a:r>
              <a:rPr lang="en-US" sz="2400" dirty="0"/>
              <a:t>Leslie DeChurch (Georgia Tech</a:t>
            </a:r>
            <a:r>
              <a:rPr lang="en-US" sz="2400" dirty="0" smtClean="0"/>
              <a:t>),</a:t>
            </a:r>
            <a:r>
              <a:rPr lang="en-US" sz="2400" dirty="0"/>
              <a:t> Noshir Contractor (Northwestern)</a:t>
            </a:r>
          </a:p>
          <a:p>
            <a:endParaRPr lang="en-US" sz="2400" dirty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7301" y="5762578"/>
            <a:ext cx="6172199" cy="486833"/>
          </a:xfrm>
          <a:prstGeom prst="rect">
            <a:avLst/>
          </a:prstGeom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>
            <a:lvl1pPr algn="ctr">
              <a:defRPr sz="1000" i="0" baseline="0">
                <a:solidFill>
                  <a:srgbClr val="520063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 sz="1050" dirty="0" smtClean="0"/>
              <a:t>Grant information : ARI: W5J9CQ-12-C-0017, ARL: W911NF-09-02-0053, NIH NCRR: UL1RR025741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4142" y="5029200"/>
            <a:ext cx="4084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Helvetica"/>
                <a:cs typeface="Helvetica"/>
              </a:rPr>
              <a:t>VIVO 2014 Austin, Texas USA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7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Triples</a:t>
            </a:r>
            <a:endParaRPr lang="en-US" dirty="0"/>
          </a:p>
        </p:txBody>
      </p:sp>
      <p:pic>
        <p:nvPicPr>
          <p:cNvPr id="4" name="Content Placeholder 3" descr="Screen Shot 2014-08-04 at 3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" b="171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0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466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60" y="4842284"/>
            <a:ext cx="1105594" cy="9136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 Tool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3961" y="1504585"/>
            <a:ext cx="1105593" cy="9136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 Scholars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3709681" y="5034148"/>
            <a:ext cx="950264" cy="721775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960" y="2759189"/>
            <a:ext cx="3088356" cy="1726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60" y="2759189"/>
            <a:ext cx="7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Mapper Layer</a:t>
            </a:r>
            <a:endParaRPr lang="en-US" sz="1200" dirty="0"/>
          </a:p>
        </p:txBody>
      </p:sp>
      <p:cxnSp>
        <p:nvCxnSpPr>
          <p:cNvPr id="31" name="Elbow Connector 30"/>
          <p:cNvCxnSpPr>
            <a:endCxn id="13" idx="0"/>
          </p:cNvCxnSpPr>
          <p:nvPr/>
        </p:nvCxnSpPr>
        <p:spPr>
          <a:xfrm rot="16200000" flipH="1">
            <a:off x="982277" y="2133327"/>
            <a:ext cx="813139" cy="438584"/>
          </a:xfrm>
          <a:prstGeom prst="bentConnector3">
            <a:avLst>
              <a:gd name="adj1" fmla="val 5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3" idx="2"/>
          </p:cNvCxnSpPr>
          <p:nvPr/>
        </p:nvCxnSpPr>
        <p:spPr>
          <a:xfrm rot="5400000" flipH="1" flipV="1">
            <a:off x="977709" y="4677811"/>
            <a:ext cx="822274" cy="438584"/>
          </a:xfrm>
          <a:prstGeom prst="bentConnector3">
            <a:avLst>
              <a:gd name="adj1" fmla="val -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99509" y="4849482"/>
            <a:ext cx="5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90372" y="2160466"/>
            <a:ext cx="5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94931" y="2978462"/>
            <a:ext cx="1626411" cy="42941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VIVO mapper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3915" y="3834364"/>
            <a:ext cx="2019309" cy="42941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 mapper</a:t>
            </a:r>
            <a:endParaRPr lang="en-US" dirty="0"/>
          </a:p>
        </p:txBody>
      </p:sp>
      <p:cxnSp>
        <p:nvCxnSpPr>
          <p:cNvPr id="47" name="Straight Connector 46"/>
          <p:cNvCxnSpPr>
            <a:stCxn id="13" idx="0"/>
            <a:endCxn id="40" idx="0"/>
          </p:cNvCxnSpPr>
          <p:nvPr/>
        </p:nvCxnSpPr>
        <p:spPr>
          <a:xfrm flipH="1">
            <a:off x="1608137" y="2759189"/>
            <a:ext cx="1" cy="219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2"/>
            <a:endCxn id="43" idx="2"/>
          </p:cNvCxnSpPr>
          <p:nvPr/>
        </p:nvCxnSpPr>
        <p:spPr>
          <a:xfrm flipH="1" flipV="1">
            <a:off x="1603570" y="4263774"/>
            <a:ext cx="4568" cy="222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13224" y="4056556"/>
            <a:ext cx="5390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421342" y="3220854"/>
            <a:ext cx="7309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2" idx="1"/>
          </p:cNvCxnSpPr>
          <p:nvPr/>
        </p:nvCxnSpPr>
        <p:spPr>
          <a:xfrm>
            <a:off x="3152316" y="4056556"/>
            <a:ext cx="1032497" cy="9775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n 57"/>
          <p:cNvSpPr/>
          <p:nvPr/>
        </p:nvSpPr>
        <p:spPr>
          <a:xfrm>
            <a:off x="3709681" y="1295400"/>
            <a:ext cx="950264" cy="721775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Fuseki</a:t>
            </a:r>
            <a:endParaRPr lang="en-US" dirty="0"/>
          </a:p>
        </p:txBody>
      </p:sp>
      <p:cxnSp>
        <p:nvCxnSpPr>
          <p:cNvPr id="60" name="Elbow Connector 59"/>
          <p:cNvCxnSpPr>
            <a:endCxn id="58" idx="3"/>
          </p:cNvCxnSpPr>
          <p:nvPr/>
        </p:nvCxnSpPr>
        <p:spPr>
          <a:xfrm rot="5400000" flipH="1" flipV="1">
            <a:off x="3066725" y="2102767"/>
            <a:ext cx="1203679" cy="1032497"/>
          </a:xfrm>
          <a:prstGeom prst="bentConnector3">
            <a:avLst>
              <a:gd name="adj1" fmla="val -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69444" y="1156900"/>
            <a:ext cx="1553315" cy="514378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307646" y="5909777"/>
            <a:ext cx="1352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 Layer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430998" y="2529798"/>
            <a:ext cx="98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RDF triples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362469" y="4214639"/>
            <a:ext cx="98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124670" y="1156900"/>
            <a:ext cx="1553315" cy="514378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5253860" y="2072978"/>
            <a:ext cx="1324886" cy="31458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Networks and Heuristics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41282" y="5909777"/>
            <a:ext cx="150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Calculations</a:t>
            </a:r>
            <a:endParaRPr lang="en-US" sz="1200" dirty="0"/>
          </a:p>
        </p:txBody>
      </p:sp>
      <p:cxnSp>
        <p:nvCxnSpPr>
          <p:cNvPr id="76" name="Elbow Connector 75"/>
          <p:cNvCxnSpPr>
            <a:endCxn id="73" idx="0"/>
          </p:cNvCxnSpPr>
          <p:nvPr/>
        </p:nvCxnSpPr>
        <p:spPr>
          <a:xfrm>
            <a:off x="4659945" y="1699368"/>
            <a:ext cx="1256358" cy="3736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73" idx="2"/>
          </p:cNvCxnSpPr>
          <p:nvPr/>
        </p:nvCxnSpPr>
        <p:spPr>
          <a:xfrm flipV="1">
            <a:off x="4659945" y="5218814"/>
            <a:ext cx="1256358" cy="1990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53860" y="5430808"/>
            <a:ext cx="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77831" y="1295400"/>
            <a:ext cx="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Jena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968864" y="1156900"/>
            <a:ext cx="1836869" cy="279235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956642" y="1156900"/>
            <a:ext cx="174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Recommendation Engine</a:t>
            </a:r>
            <a:endParaRPr lang="en-US" sz="1200" dirty="0"/>
          </a:p>
        </p:txBody>
      </p:sp>
      <p:sp>
        <p:nvSpPr>
          <p:cNvPr id="91" name="Can 90"/>
          <p:cNvSpPr/>
          <p:nvPr/>
        </p:nvSpPr>
        <p:spPr>
          <a:xfrm>
            <a:off x="7291443" y="5218814"/>
            <a:ext cx="1194339" cy="685229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78746" y="3654555"/>
            <a:ext cx="377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087797" y="1616159"/>
            <a:ext cx="1599003" cy="20383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Query, Recommend,</a:t>
            </a:r>
          </a:p>
          <a:p>
            <a:pPr algn="ctr"/>
            <a:r>
              <a:rPr lang="en-US" dirty="0" smtClean="0"/>
              <a:t>Profiles,</a:t>
            </a:r>
          </a:p>
          <a:p>
            <a:pPr algn="ctr"/>
            <a:r>
              <a:rPr lang="en-US" dirty="0" smtClean="0"/>
              <a:t>Teamboard.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978002" y="4033714"/>
            <a:ext cx="1818594" cy="200086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98" idx="2"/>
          </p:cNvCxnSpPr>
          <p:nvPr/>
        </p:nvCxnSpPr>
        <p:spPr>
          <a:xfrm>
            <a:off x="7887299" y="3654555"/>
            <a:ext cx="0" cy="1564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887299" y="4131442"/>
            <a:ext cx="943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Accept / reject invites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938368" y="4057453"/>
            <a:ext cx="174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Interaction </a:t>
            </a:r>
          </a:p>
          <a:p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961" y="3622578"/>
            <a:ext cx="4797002" cy="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12" grpId="0" animBg="1"/>
      <p:bldP spid="13" grpId="0" animBg="1"/>
      <p:bldP spid="16" grpId="0"/>
      <p:bldP spid="39" grpId="0"/>
      <p:bldP spid="41" grpId="0"/>
      <p:bldP spid="40" grpId="0" animBg="1"/>
      <p:bldP spid="43" grpId="0" animBg="1"/>
      <p:bldP spid="58" grpId="0" animBg="1"/>
      <p:bldP spid="62" grpId="0" animBg="1"/>
      <p:bldP spid="63" grpId="0"/>
      <p:bldP spid="64" grpId="0"/>
      <p:bldP spid="69" grpId="0"/>
      <p:bldP spid="72" grpId="0" animBg="1"/>
      <p:bldP spid="73" grpId="0" animBg="1"/>
      <p:bldP spid="74" grpId="0"/>
      <p:bldP spid="81" grpId="0"/>
      <p:bldP spid="82" grpId="0"/>
      <p:bldP spid="87" grpId="0" animBg="1"/>
      <p:bldP spid="90" grpId="0"/>
      <p:bldP spid="91" grpId="0" animBg="1"/>
      <p:bldP spid="98" grpId="0" animBg="1"/>
      <p:bldP spid="99" grpId="0" animBg="1"/>
      <p:bldP spid="103" grpId="0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17" name="Content Placeholder 16" descr="q1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" b="4821"/>
          <a:stretch>
            <a:fillRect/>
          </a:stretch>
        </p:blipFill>
        <p:spPr>
          <a:xfrm>
            <a:off x="457200" y="1932074"/>
            <a:ext cx="4040188" cy="3951288"/>
          </a:xfrm>
        </p:spPr>
      </p:pic>
      <p:sp>
        <p:nvSpPr>
          <p:cNvPr id="26" name="TextBox 2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69" name="Picture 68" descr="q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31" y="1932073"/>
            <a:ext cx="4364736" cy="39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7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25873" y="3875313"/>
            <a:ext cx="1568341" cy="896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25707" y="4832242"/>
            <a:ext cx="74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3408" y="4216678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card:hasName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32156" y="3882437"/>
            <a:ext cx="1776550" cy="1020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779" y="4918504"/>
            <a:ext cx="118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Telephone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4320" y="412434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card:TEL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109812" y="3862895"/>
            <a:ext cx="298895" cy="132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70130" y="4555243"/>
            <a:ext cx="89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vcard:TITLE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81715" y="5232508"/>
            <a:ext cx="5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25872" y="3855884"/>
            <a:ext cx="466487" cy="1345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43213" y="5287836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4655" y="4647953"/>
            <a:ext cx="911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card:Email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3575736" y="2003102"/>
            <a:ext cx="1923578" cy="6910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ivo:</a:t>
            </a:r>
          </a:p>
          <a:p>
            <a:pPr algn="ctr"/>
            <a:r>
              <a:rPr lang="en-US" dirty="0" smtClean="0"/>
              <a:t>FacultyMember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575736" y="3175912"/>
            <a:ext cx="1923578" cy="6910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obo:</a:t>
            </a:r>
          </a:p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40386" y="2718572"/>
            <a:ext cx="91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has contact</a:t>
            </a:r>
          </a:p>
          <a:p>
            <a:r>
              <a:rPr lang="en-US" sz="1200" dirty="0" smtClean="0"/>
              <a:t>info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511559" y="2703167"/>
            <a:ext cx="91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ontact info for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74248" y="815064"/>
            <a:ext cx="1923578" cy="6910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ivo:</a:t>
            </a:r>
          </a:p>
          <a:p>
            <a:pPr algn="ctr"/>
            <a:r>
              <a:rPr lang="en-US" dirty="0" smtClean="0"/>
              <a:t>Authorship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492700" y="815064"/>
            <a:ext cx="1923578" cy="6910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ivo:</a:t>
            </a:r>
          </a:p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6809596" y="3164832"/>
            <a:ext cx="1923578" cy="6910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ivo:</a:t>
            </a:r>
          </a:p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375881" y="3207599"/>
            <a:ext cx="1923578" cy="6910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bibo:</a:t>
            </a:r>
          </a:p>
          <a:p>
            <a:pPr algn="ctr"/>
            <a:r>
              <a:rPr lang="en-US" dirty="0" smtClean="0"/>
              <a:t>AcademicArticle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4892359" y="2694154"/>
            <a:ext cx="168706" cy="45951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4109812" y="2716743"/>
            <a:ext cx="157544" cy="436921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7971491">
            <a:off x="2794531" y="1294513"/>
            <a:ext cx="280132" cy="1314989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7905000">
            <a:off x="3072875" y="939221"/>
            <a:ext cx="295544" cy="13403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3450243">
            <a:off x="5803157" y="1052098"/>
            <a:ext cx="295544" cy="113510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3400279">
            <a:off x="5981475" y="1254435"/>
            <a:ext cx="280132" cy="1314989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/>
          <p:cNvSpPr/>
          <p:nvPr/>
        </p:nvSpPr>
        <p:spPr>
          <a:xfrm>
            <a:off x="7340938" y="1494328"/>
            <a:ext cx="283090" cy="1647548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7983647" y="1506116"/>
            <a:ext cx="289471" cy="1669796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own Arrow 80"/>
          <p:cNvSpPr/>
          <p:nvPr/>
        </p:nvSpPr>
        <p:spPr>
          <a:xfrm>
            <a:off x="1048824" y="1510441"/>
            <a:ext cx="289471" cy="1669796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Up Arrow 81"/>
          <p:cNvSpPr/>
          <p:nvPr/>
        </p:nvSpPr>
        <p:spPr>
          <a:xfrm>
            <a:off x="1665117" y="1532689"/>
            <a:ext cx="283090" cy="1647548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173227" y="2120900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vivo:relatedBy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20214" y="1244799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vivo:relates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5293" y="2049195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vivo:relates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948207" y="2751059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vivo:relatedBy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86594" y="2140700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vivo:relatedBy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25093" y="1295145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vivo:relates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171673" y="2140700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vivo:relates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9195" y="2612559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vivo:relatedBy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7753104" y="3855884"/>
            <a:ext cx="0" cy="133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51278" y="5160982"/>
            <a:ext cx="74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53104" y="4370954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dfs:label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494111" y="3898651"/>
            <a:ext cx="0" cy="133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73555" y="5192235"/>
            <a:ext cx="74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509154" y="4262844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dfs:label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048824" y="3900484"/>
            <a:ext cx="0" cy="133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4940" y="5201574"/>
            <a:ext cx="11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Pubmed Id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15293" y="4276744"/>
            <a:ext cx="112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bibo:pmid</a:t>
            </a:r>
          </a:p>
        </p:txBody>
      </p:sp>
    </p:spTree>
    <p:extLst>
      <p:ext uri="{BB962C8B-B14F-4D97-AF65-F5344CB8AC3E}">
        <p14:creationId xmlns:p14="http://schemas.microsoft.com/office/powerpoint/2010/main" val="35825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Dream Team </a:t>
            </a:r>
            <a:r>
              <a:rPr lang="en-US" dirty="0" smtClean="0"/>
              <a:t>Builder Workflow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611132455"/>
              </p:ext>
            </p:extLst>
          </p:nvPr>
        </p:nvGraphicFramePr>
        <p:xfrm>
          <a:off x="1491981" y="189743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95503362"/>
              </p:ext>
            </p:extLst>
          </p:nvPr>
        </p:nvGraphicFramePr>
        <p:xfrm>
          <a:off x="-33121" y="3162969"/>
          <a:ext cx="1879265" cy="1058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22185748"/>
              </p:ext>
            </p:extLst>
          </p:nvPr>
        </p:nvGraphicFramePr>
        <p:xfrm>
          <a:off x="7264735" y="3162969"/>
          <a:ext cx="1879265" cy="1058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1940216" y="1699837"/>
            <a:ext cx="5324519" cy="4491652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4 at 10.30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1" y="1117600"/>
            <a:ext cx="7854505" cy="49182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3920" y="-151679"/>
            <a:ext cx="7772400" cy="1470025"/>
          </a:xfrm>
        </p:spPr>
        <p:txBody>
          <a:bodyPr/>
          <a:lstStyle/>
          <a:p>
            <a:r>
              <a:rPr lang="en-US" dirty="0" smtClean="0"/>
              <a:t>Admin Login – Setup the rules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2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2-28 at 10.18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2983"/>
            <a:ext cx="8153400" cy="46500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-67405"/>
            <a:ext cx="7772400" cy="1470025"/>
          </a:xfrm>
        </p:spPr>
        <p:txBody>
          <a:bodyPr/>
          <a:lstStyle/>
          <a:p>
            <a:r>
              <a:rPr lang="en-US" dirty="0" smtClean="0"/>
              <a:t>The Admin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3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4 at 10.30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8" y="1327684"/>
            <a:ext cx="7521742" cy="470987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5158" y="10784"/>
            <a:ext cx="7772400" cy="1470025"/>
          </a:xfrm>
        </p:spPr>
        <p:txBody>
          <a:bodyPr/>
          <a:lstStyle/>
          <a:p>
            <a:r>
              <a:rPr lang="en-US" dirty="0" smtClean="0"/>
              <a:t>Log in to find teammates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4 at 10.3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5" y="933112"/>
            <a:ext cx="8119669" cy="51340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-262821"/>
            <a:ext cx="7772400" cy="1470025"/>
          </a:xfrm>
        </p:spPr>
        <p:txBody>
          <a:bodyPr/>
          <a:lstStyle/>
          <a:p>
            <a:r>
              <a:rPr lang="en-US" dirty="0" smtClean="0"/>
              <a:t>Quick Tutorial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3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4 at 10.33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5" y="1698275"/>
            <a:ext cx="6788902" cy="4372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46131"/>
            <a:ext cx="7772400" cy="1470025"/>
          </a:xfrm>
        </p:spPr>
        <p:txBody>
          <a:bodyPr/>
          <a:lstStyle/>
          <a:p>
            <a:r>
              <a:rPr lang="en-US" dirty="0" smtClean="0"/>
              <a:t>Set your teammate preferences (Query)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8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400" dirty="0" smtClean="0"/>
              <a:t>Project Goals</a:t>
            </a:r>
          </a:p>
          <a:p>
            <a:endParaRPr lang="en-US" sz="4400" dirty="0" smtClean="0"/>
          </a:p>
          <a:p>
            <a:r>
              <a:rPr lang="en-US" sz="4400" dirty="0" smtClean="0"/>
              <a:t>VIVO </a:t>
            </a:r>
            <a:r>
              <a:rPr lang="en-US" sz="4400" dirty="0" smtClean="0"/>
              <a:t>My Dream Team </a:t>
            </a:r>
            <a:r>
              <a:rPr lang="en-US" sz="4400" dirty="0" smtClean="0"/>
              <a:t>Builder – terms and data sources</a:t>
            </a:r>
          </a:p>
          <a:p>
            <a:pPr lvl="1"/>
            <a:r>
              <a:rPr lang="en-US" sz="4400" dirty="0" smtClean="0"/>
              <a:t>Team </a:t>
            </a:r>
            <a:r>
              <a:rPr lang="en-US" sz="4400" dirty="0" smtClean="0"/>
              <a:t>Builder</a:t>
            </a:r>
          </a:p>
          <a:p>
            <a:pPr lvl="1"/>
            <a:r>
              <a:rPr lang="en-US" sz="4400" dirty="0" smtClean="0"/>
              <a:t>NU Scholars</a:t>
            </a:r>
            <a:endParaRPr lang="en-US" sz="4400" dirty="0" smtClean="0"/>
          </a:p>
          <a:p>
            <a:pPr lvl="1"/>
            <a:r>
              <a:rPr lang="en-US" sz="4400" dirty="0" smtClean="0"/>
              <a:t>VIVO</a:t>
            </a:r>
          </a:p>
          <a:p>
            <a:pPr lvl="1"/>
            <a:r>
              <a:rPr lang="en-US" sz="4400" dirty="0" smtClean="0"/>
              <a:t>RDF</a:t>
            </a:r>
          </a:p>
          <a:p>
            <a:pPr lvl="1"/>
            <a:r>
              <a:rPr lang="en-US" sz="4400" dirty="0" smtClean="0"/>
              <a:t>Triples</a:t>
            </a:r>
            <a:endParaRPr lang="en-US" sz="4400" dirty="0" smtClean="0"/>
          </a:p>
          <a:p>
            <a:pPr lvl="1"/>
            <a:endParaRPr lang="en-US" sz="4400" dirty="0" smtClean="0"/>
          </a:p>
          <a:p>
            <a:r>
              <a:rPr lang="en-US" sz="4400" dirty="0" smtClean="0"/>
              <a:t>Architecture</a:t>
            </a:r>
          </a:p>
          <a:p>
            <a:endParaRPr lang="en-US" sz="4400" dirty="0" smtClean="0"/>
          </a:p>
          <a:p>
            <a:r>
              <a:rPr lang="en-US" sz="4400" dirty="0" smtClean="0"/>
              <a:t>Data collection &amp; mapping</a:t>
            </a:r>
          </a:p>
          <a:p>
            <a:endParaRPr lang="en-US" sz="4400" dirty="0" smtClean="0"/>
          </a:p>
          <a:p>
            <a:r>
              <a:rPr lang="en-US" sz="4400" dirty="0" smtClean="0"/>
              <a:t>Application workflow</a:t>
            </a:r>
          </a:p>
          <a:p>
            <a:endParaRPr lang="en-US" sz="4400" dirty="0"/>
          </a:p>
          <a:p>
            <a:r>
              <a:rPr lang="en-US" sz="4400" dirty="0" smtClean="0"/>
              <a:t>Software Stack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764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4 at 10.33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3" y="1295400"/>
            <a:ext cx="7459156" cy="4804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1852" y="319774"/>
            <a:ext cx="4240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Professional Skills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2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5 at 10.3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" y="1143000"/>
            <a:ext cx="7983892" cy="4800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-137045"/>
            <a:ext cx="7772400" cy="1470025"/>
          </a:xfrm>
        </p:spPr>
        <p:txBody>
          <a:bodyPr/>
          <a:lstStyle/>
          <a:p>
            <a:r>
              <a:rPr lang="en-US" dirty="0" smtClean="0"/>
              <a:t>Leadership Experience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3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5 at 10.31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" y="1295400"/>
            <a:ext cx="7983892" cy="4648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3218" y="-92397"/>
            <a:ext cx="7772400" cy="1470025"/>
          </a:xfrm>
        </p:spPr>
        <p:txBody>
          <a:bodyPr/>
          <a:lstStyle/>
          <a:p>
            <a:r>
              <a:rPr lang="en-US" dirty="0" smtClean="0"/>
              <a:t>Social Skills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5 at 10.32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696200" cy="4724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-39040"/>
            <a:ext cx="7772400" cy="1470025"/>
          </a:xfrm>
        </p:spPr>
        <p:txBody>
          <a:bodyPr/>
          <a:lstStyle/>
          <a:p>
            <a:r>
              <a:rPr lang="en-US" dirty="0" smtClean="0"/>
              <a:t>Creativity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5 at 10.32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" y="1219200"/>
            <a:ext cx="7983892" cy="4800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82227"/>
            <a:ext cx="7772400" cy="1470025"/>
          </a:xfrm>
        </p:spPr>
        <p:txBody>
          <a:bodyPr/>
          <a:lstStyle/>
          <a:p>
            <a:r>
              <a:rPr lang="en-US" dirty="0" smtClean="0"/>
              <a:t>Teamwork values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0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5 at 10.32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" y="1219201"/>
            <a:ext cx="7983892" cy="4800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4936" y="-153670"/>
            <a:ext cx="7772400" cy="1470025"/>
          </a:xfrm>
        </p:spPr>
        <p:txBody>
          <a:bodyPr/>
          <a:lstStyle/>
          <a:p>
            <a:r>
              <a:rPr lang="en-US" dirty="0" smtClean="0"/>
              <a:t>Intercultural Sensitivity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9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5 at 10.3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" y="1143000"/>
            <a:ext cx="7831492" cy="48006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1994" y="-188570"/>
            <a:ext cx="7772400" cy="1470025"/>
          </a:xfrm>
        </p:spPr>
        <p:txBody>
          <a:bodyPr/>
          <a:lstStyle/>
          <a:p>
            <a:r>
              <a:rPr lang="en-US" dirty="0" smtClean="0"/>
              <a:t>Homophily - Heterophily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7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5 at 10.32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" y="1219200"/>
            <a:ext cx="7983892" cy="4800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-107989"/>
            <a:ext cx="7772400" cy="1470025"/>
          </a:xfrm>
        </p:spPr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9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5 at 10.3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8" y="1219200"/>
            <a:ext cx="8060092" cy="4724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82228"/>
            <a:ext cx="7772400" cy="1470025"/>
          </a:xfrm>
        </p:spPr>
        <p:txBody>
          <a:bodyPr/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7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790"/>
            <a:ext cx="7772400" cy="841723"/>
          </a:xfrm>
        </p:spPr>
        <p:txBody>
          <a:bodyPr/>
          <a:lstStyle/>
          <a:p>
            <a:r>
              <a:rPr lang="en-US" dirty="0" smtClean="0"/>
              <a:t>VIVO Teammate Preferences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8888" y="1256831"/>
            <a:ext cx="71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99564"/>
              </p:ext>
            </p:extLst>
          </p:nvPr>
        </p:nvGraphicFramePr>
        <p:xfrm>
          <a:off x="595961" y="1256830"/>
          <a:ext cx="8081747" cy="47821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02710"/>
                <a:gridCol w="651353"/>
                <a:gridCol w="648182"/>
                <a:gridCol w="1296365"/>
                <a:gridCol w="1283137"/>
              </a:tblGrid>
              <a:tr h="4153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 prefer teammates who…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Importance</a:t>
                      </a:r>
                      <a:endParaRPr lang="en-US" dirty="0"/>
                    </a:p>
                  </a:txBody>
                  <a:tcPr/>
                </a:tc>
              </a:tr>
              <a:tr h="602157">
                <a:tc>
                  <a:txBody>
                    <a:bodyPr/>
                    <a:lstStyle/>
                    <a:p>
                      <a:r>
                        <a:rPr lang="en-US" dirty="0" smtClean="0"/>
                        <a:t>Work in: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02157">
                <a:tc>
                  <a:txBody>
                    <a:bodyPr/>
                    <a:lstStyle/>
                    <a:p>
                      <a:r>
                        <a:rPr lang="en-US" dirty="0" smtClean="0"/>
                        <a:t>Work in my current/previous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organization: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 care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02157">
                <a:tc>
                  <a:txBody>
                    <a:bodyPr/>
                    <a:lstStyle/>
                    <a:p>
                      <a:r>
                        <a:rPr lang="en-US" dirty="0" smtClean="0"/>
                        <a:t>Have worked with me before: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 don’t care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02157">
                <a:tc>
                  <a:txBody>
                    <a:bodyPr/>
                    <a:lstStyle/>
                    <a:p>
                      <a:r>
                        <a:rPr lang="en-US" dirty="0" smtClean="0"/>
                        <a:t>Have worked with people I have worked with: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 care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02157">
                <a:tc>
                  <a:txBody>
                    <a:bodyPr/>
                    <a:lstStyle/>
                    <a:p>
                      <a:r>
                        <a:rPr lang="en-US" dirty="0" smtClean="0"/>
                        <a:t>Have worked with</a:t>
                      </a:r>
                      <a:r>
                        <a:rPr lang="en-US" baseline="0" dirty="0" smtClean="0"/>
                        <a:t> many other researchers: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 don’t care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02157">
                <a:tc>
                  <a:txBody>
                    <a:bodyPr/>
                    <a:lstStyle/>
                    <a:p>
                      <a:r>
                        <a:rPr lang="en-US" dirty="0" smtClean="0"/>
                        <a:t>Have a high H-index: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 care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02157">
                <a:tc>
                  <a:txBody>
                    <a:bodyPr/>
                    <a:lstStyle/>
                    <a:p>
                      <a:r>
                        <a:rPr lang="en-US" dirty="0" smtClean="0"/>
                        <a:t>Are social brokers in my co-authorship network: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 care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87385" y="1825713"/>
            <a:ext cx="1679983" cy="34397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7488057" y="1859991"/>
            <a:ext cx="1089903" cy="188503"/>
            <a:chOff x="7533742" y="1823447"/>
            <a:chExt cx="1089903" cy="188503"/>
          </a:xfrm>
        </p:grpSpPr>
        <p:sp>
          <p:nvSpPr>
            <p:cNvPr id="18" name="5-Point Star 17"/>
            <p:cNvSpPr/>
            <p:nvPr/>
          </p:nvSpPr>
          <p:spPr>
            <a:xfrm>
              <a:off x="7533742" y="1825713"/>
              <a:ext cx="198424" cy="185217"/>
            </a:xfrm>
            <a:prstGeom prst="star5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7765510" y="182344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7993187" y="182622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8211727" y="182395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8425221" y="182673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88057" y="2433488"/>
            <a:ext cx="1089903" cy="188503"/>
            <a:chOff x="7533742" y="1823447"/>
            <a:chExt cx="1089903" cy="188503"/>
          </a:xfrm>
        </p:grpSpPr>
        <p:sp>
          <p:nvSpPr>
            <p:cNvPr id="55" name="5-Point Star 54"/>
            <p:cNvSpPr/>
            <p:nvPr/>
          </p:nvSpPr>
          <p:spPr>
            <a:xfrm>
              <a:off x="7533742" y="1825713"/>
              <a:ext cx="198424" cy="185217"/>
            </a:xfrm>
            <a:prstGeom prst="star5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7765510" y="182344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7993187" y="182622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8211727" y="182395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-Point Star 58"/>
            <p:cNvSpPr/>
            <p:nvPr/>
          </p:nvSpPr>
          <p:spPr>
            <a:xfrm>
              <a:off x="8425221" y="182673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89111" y="3078430"/>
            <a:ext cx="1089903" cy="188503"/>
            <a:chOff x="7533742" y="1823447"/>
            <a:chExt cx="1089903" cy="188503"/>
          </a:xfrm>
        </p:grpSpPr>
        <p:sp>
          <p:nvSpPr>
            <p:cNvPr id="61" name="5-Point Star 60"/>
            <p:cNvSpPr/>
            <p:nvPr/>
          </p:nvSpPr>
          <p:spPr>
            <a:xfrm>
              <a:off x="7533742" y="1825713"/>
              <a:ext cx="198424" cy="185217"/>
            </a:xfrm>
            <a:prstGeom prst="star5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5-Point Star 61"/>
            <p:cNvSpPr/>
            <p:nvPr/>
          </p:nvSpPr>
          <p:spPr>
            <a:xfrm>
              <a:off x="7765510" y="182344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7993187" y="182622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5-Point Star 63"/>
            <p:cNvSpPr/>
            <p:nvPr/>
          </p:nvSpPr>
          <p:spPr>
            <a:xfrm>
              <a:off x="8211727" y="182395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5-Point Star 64"/>
            <p:cNvSpPr/>
            <p:nvPr/>
          </p:nvSpPr>
          <p:spPr>
            <a:xfrm>
              <a:off x="8425221" y="182673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488057" y="3724196"/>
            <a:ext cx="1089903" cy="188503"/>
            <a:chOff x="7533742" y="1823447"/>
            <a:chExt cx="1089903" cy="188503"/>
          </a:xfrm>
        </p:grpSpPr>
        <p:sp>
          <p:nvSpPr>
            <p:cNvPr id="67" name="5-Point Star 66"/>
            <p:cNvSpPr/>
            <p:nvPr/>
          </p:nvSpPr>
          <p:spPr>
            <a:xfrm>
              <a:off x="7533742" y="1825713"/>
              <a:ext cx="198424" cy="185217"/>
            </a:xfrm>
            <a:prstGeom prst="star5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5-Point Star 67"/>
            <p:cNvSpPr/>
            <p:nvPr/>
          </p:nvSpPr>
          <p:spPr>
            <a:xfrm>
              <a:off x="7765510" y="182344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5-Point Star 68"/>
            <p:cNvSpPr/>
            <p:nvPr/>
          </p:nvSpPr>
          <p:spPr>
            <a:xfrm>
              <a:off x="7993187" y="182622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5-Point Star 69"/>
            <p:cNvSpPr/>
            <p:nvPr/>
          </p:nvSpPr>
          <p:spPr>
            <a:xfrm>
              <a:off x="8211727" y="182395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8425221" y="182673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88057" y="4342550"/>
            <a:ext cx="1089903" cy="188503"/>
            <a:chOff x="7533742" y="1823447"/>
            <a:chExt cx="1089903" cy="188503"/>
          </a:xfrm>
        </p:grpSpPr>
        <p:sp>
          <p:nvSpPr>
            <p:cNvPr id="73" name="5-Point Star 72"/>
            <p:cNvSpPr/>
            <p:nvPr/>
          </p:nvSpPr>
          <p:spPr>
            <a:xfrm>
              <a:off x="7533742" y="1825713"/>
              <a:ext cx="198424" cy="185217"/>
            </a:xfrm>
            <a:prstGeom prst="star5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7765510" y="182344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7993187" y="182622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8211727" y="182395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8425221" y="182673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489111" y="4997451"/>
            <a:ext cx="1089903" cy="188503"/>
            <a:chOff x="7533742" y="1823447"/>
            <a:chExt cx="1089903" cy="188503"/>
          </a:xfrm>
        </p:grpSpPr>
        <p:sp>
          <p:nvSpPr>
            <p:cNvPr id="79" name="5-Point Star 78"/>
            <p:cNvSpPr/>
            <p:nvPr/>
          </p:nvSpPr>
          <p:spPr>
            <a:xfrm>
              <a:off x="7533742" y="1825713"/>
              <a:ext cx="198424" cy="185217"/>
            </a:xfrm>
            <a:prstGeom prst="star5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7765510" y="182344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7993187" y="182622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8211727" y="182395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8425221" y="182673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88057" y="5606671"/>
            <a:ext cx="1089903" cy="188503"/>
            <a:chOff x="7533742" y="1823447"/>
            <a:chExt cx="1089903" cy="188503"/>
          </a:xfrm>
        </p:grpSpPr>
        <p:sp>
          <p:nvSpPr>
            <p:cNvPr id="85" name="5-Point Star 84"/>
            <p:cNvSpPr/>
            <p:nvPr/>
          </p:nvSpPr>
          <p:spPr>
            <a:xfrm>
              <a:off x="7533742" y="1825713"/>
              <a:ext cx="198424" cy="185217"/>
            </a:xfrm>
            <a:prstGeom prst="star5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5-Point Star 85"/>
            <p:cNvSpPr/>
            <p:nvPr/>
          </p:nvSpPr>
          <p:spPr>
            <a:xfrm>
              <a:off x="7765510" y="182344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5-Point Star 86"/>
            <p:cNvSpPr/>
            <p:nvPr/>
          </p:nvSpPr>
          <p:spPr>
            <a:xfrm>
              <a:off x="7993187" y="182622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5-Point Star 87"/>
            <p:cNvSpPr/>
            <p:nvPr/>
          </p:nvSpPr>
          <p:spPr>
            <a:xfrm>
              <a:off x="8211727" y="1823957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8425221" y="1826733"/>
              <a:ext cx="198424" cy="185217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Goals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Move team building approach from staffing teams (CATME @ Purdue) to self-designing work teams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Port the SONIC </a:t>
            </a:r>
            <a:r>
              <a:rPr lang="en-US" sz="2800" dirty="0" smtClean="0"/>
              <a:t>My Dream Team Builder recommendation </a:t>
            </a:r>
            <a:r>
              <a:rPr lang="en-US" sz="2800" dirty="0" smtClean="0"/>
              <a:t>heuristics to VIVO </a:t>
            </a:r>
            <a:r>
              <a:rPr lang="en-US" sz="2800" dirty="0" smtClean="0"/>
              <a:t>based My Dream Team Builder for university researchers (e.g. Northwestern University at first and then other universities hosting VIVO instances such as Cornell and Florida).</a:t>
            </a:r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Gain practical experience in building systems that use </a:t>
            </a:r>
          </a:p>
          <a:p>
            <a:pPr lvl="1" algn="just"/>
            <a:r>
              <a:rPr lang="en-US" sz="2200" dirty="0" smtClean="0"/>
              <a:t>Linked Open Data (LOD)</a:t>
            </a:r>
          </a:p>
          <a:p>
            <a:pPr lvl="1" algn="just"/>
            <a:r>
              <a:rPr lang="en-US" sz="2200" dirty="0" smtClean="0"/>
              <a:t>SPARQL query language</a:t>
            </a:r>
          </a:p>
          <a:p>
            <a:pPr lvl="1" algn="just"/>
            <a:endParaRPr lang="en-US" sz="2200" dirty="0" smtClean="0"/>
          </a:p>
          <a:p>
            <a:pPr algn="just"/>
            <a:r>
              <a:rPr lang="en-US" sz="2800" dirty="0"/>
              <a:t>Technology adoption study of the utilization and impact of our social-science grounded recommendation heuristics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349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5800" y="1480809"/>
            <a:ext cx="7772401" cy="4439569"/>
            <a:chOff x="128554" y="838202"/>
            <a:chExt cx="8767826" cy="5651498"/>
          </a:xfrm>
        </p:grpSpPr>
        <p:pic>
          <p:nvPicPr>
            <p:cNvPr id="5" name="Picture 4" descr="Screen Shot 2014-05-14 at 10.34.0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4" y="838202"/>
              <a:ext cx="8767826" cy="565149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1219" r="18433"/>
            <a:stretch/>
          </p:blipFill>
          <p:spPr>
            <a:xfrm>
              <a:off x="419100" y="4216920"/>
              <a:ext cx="790386" cy="1040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00" y="2731020"/>
              <a:ext cx="749300" cy="1125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393" y="5638800"/>
              <a:ext cx="868855" cy="71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0784"/>
            <a:ext cx="7772400" cy="1470025"/>
          </a:xfrm>
        </p:spPr>
        <p:txBody>
          <a:bodyPr/>
          <a:lstStyle/>
          <a:p>
            <a:r>
              <a:rPr lang="en-US" dirty="0" smtClean="0"/>
              <a:t>Teammate Recommendations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7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4 at 10.3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" y="1276098"/>
            <a:ext cx="8849766" cy="4744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1968500"/>
            <a:ext cx="1130300" cy="971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0" y="2235200"/>
            <a:ext cx="952989" cy="8190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3560" y="2235200"/>
            <a:ext cx="952989" cy="819098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60" y="3886200"/>
            <a:ext cx="871660" cy="127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3560" y="3804490"/>
            <a:ext cx="952989" cy="1351709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4429" y="0"/>
            <a:ext cx="7772400" cy="147002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rofiles of potential teammates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1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4 at 10.3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" y="1491051"/>
            <a:ext cx="9143131" cy="449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36" y="3975100"/>
            <a:ext cx="867964" cy="1304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342411" y="3924300"/>
            <a:ext cx="952989" cy="1393218"/>
          </a:xfrm>
          <a:prstGeom prst="rect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77171" y="40947"/>
            <a:ext cx="7772400" cy="1470025"/>
          </a:xfrm>
        </p:spPr>
        <p:txBody>
          <a:bodyPr/>
          <a:lstStyle/>
          <a:p>
            <a:r>
              <a:rPr lang="en-US" dirty="0" smtClean="0"/>
              <a:t>Send teammate invitations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4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4 at 10.35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051"/>
            <a:ext cx="9144000" cy="430014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1026"/>
            <a:ext cx="7772400" cy="1470025"/>
          </a:xfrm>
        </p:spPr>
        <p:txBody>
          <a:bodyPr/>
          <a:lstStyle/>
          <a:p>
            <a:r>
              <a:rPr lang="en-US" dirty="0" smtClean="0"/>
              <a:t>Review inbound invitations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1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4 at 10.3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648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-83261"/>
            <a:ext cx="7772400" cy="1470025"/>
          </a:xfrm>
        </p:spPr>
        <p:txBody>
          <a:bodyPr/>
          <a:lstStyle/>
          <a:p>
            <a:r>
              <a:rPr lang="en-US" dirty="0" smtClean="0"/>
              <a:t>Reply to inbound invites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1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4 at 10.3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21" y="1553899"/>
            <a:ext cx="8506475" cy="44658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7017" y="83875"/>
            <a:ext cx="7772400" cy="1470025"/>
          </a:xfrm>
        </p:spPr>
        <p:txBody>
          <a:bodyPr/>
          <a:lstStyle/>
          <a:p>
            <a:r>
              <a:rPr lang="en-US" dirty="0" smtClean="0"/>
              <a:t>Not getting any invites ? : Polish your profile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9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5-14 at 10.3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9144000" cy="431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1022"/>
            <a:ext cx="7772400" cy="1470025"/>
          </a:xfrm>
        </p:spPr>
        <p:txBody>
          <a:bodyPr/>
          <a:lstStyle/>
          <a:p>
            <a:r>
              <a:rPr lang="en-US" dirty="0" smtClean="0"/>
              <a:t>Think you can do better ? : Breakup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2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5-14 at 10.3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051"/>
            <a:ext cx="9144000" cy="45287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0114" y="175240"/>
            <a:ext cx="7772400" cy="1470025"/>
          </a:xfrm>
        </p:spPr>
        <p:txBody>
          <a:bodyPr/>
          <a:lstStyle/>
          <a:p>
            <a:r>
              <a:rPr lang="en-US" dirty="0" smtClean="0"/>
              <a:t>Monitor the situation : The Team Board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3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SONIC C-IKNOW VIVO Team Builder</a:t>
            </a:r>
            <a:br>
              <a:rPr lang="en-US" dirty="0" smtClean="0"/>
            </a:br>
            <a:r>
              <a:rPr lang="en-US" dirty="0" smtClean="0"/>
              <a:t>Open Source Software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hlinkClick r:id="rId3"/>
              </a:rPr>
              <a:t>Java</a:t>
            </a:r>
            <a:r>
              <a:rPr lang="en-US" sz="2800" dirty="0" smtClean="0"/>
              <a:t> - programming language</a:t>
            </a:r>
          </a:p>
          <a:p>
            <a:r>
              <a:rPr lang="en-US" sz="2800" dirty="0" smtClean="0">
                <a:hlinkClick r:id="rId4"/>
              </a:rPr>
              <a:t>Apache Jena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400" dirty="0" smtClean="0"/>
              <a:t>- RDF interface</a:t>
            </a:r>
          </a:p>
          <a:p>
            <a:pPr marL="457200" lvl="1" indent="0">
              <a:buNone/>
            </a:pPr>
            <a:r>
              <a:rPr lang="en-US" sz="2400" dirty="0" smtClean="0"/>
              <a:t>- ARQ: SPARQL support</a:t>
            </a:r>
          </a:p>
          <a:p>
            <a:r>
              <a:rPr lang="en-US" sz="2800" dirty="0"/>
              <a:t>Java Universal Network/Graph </a:t>
            </a:r>
            <a:r>
              <a:rPr lang="en-US" sz="2800" dirty="0" smtClean="0"/>
              <a:t>Framework (</a:t>
            </a:r>
            <a:r>
              <a:rPr lang="en-US" sz="2800" dirty="0" smtClean="0">
                <a:hlinkClick r:id="rId5"/>
              </a:rPr>
              <a:t>JUNG</a:t>
            </a:r>
            <a:r>
              <a:rPr lang="en-US" sz="2800" dirty="0" smtClean="0"/>
              <a:t>) - social network analysis (SNA) algorithms</a:t>
            </a:r>
          </a:p>
          <a:p>
            <a:pPr marL="457200" lvl="1" indent="0">
              <a:buNone/>
            </a:pPr>
            <a:r>
              <a:rPr lang="en-US" sz="2400" dirty="0" smtClean="0"/>
              <a:t>- Centrality measures</a:t>
            </a:r>
          </a:p>
          <a:p>
            <a:pPr marL="457200" lvl="1" indent="0">
              <a:buNone/>
            </a:pPr>
            <a:r>
              <a:rPr lang="en-US" sz="2400" dirty="0" smtClean="0"/>
              <a:t>- Degree of nodes</a:t>
            </a:r>
          </a:p>
          <a:p>
            <a:r>
              <a:rPr lang="en-US" sz="2800" dirty="0" smtClean="0">
                <a:hlinkClick r:id="rId6"/>
              </a:rPr>
              <a:t>JUNIT</a:t>
            </a:r>
            <a:r>
              <a:rPr lang="en-US" sz="2800" dirty="0" smtClean="0"/>
              <a:t> - unit testing and quality assurance</a:t>
            </a:r>
          </a:p>
          <a:p>
            <a:r>
              <a:rPr lang="en-US" sz="2800" dirty="0" smtClean="0"/>
              <a:t>Knockout.js – </a:t>
            </a:r>
            <a:r>
              <a:rPr lang="en-US" sz="2800" dirty="0"/>
              <a:t>d</a:t>
            </a:r>
            <a:r>
              <a:rPr lang="en-US" sz="2800" dirty="0" smtClean="0"/>
              <a:t>ynamic bindings. </a:t>
            </a:r>
          </a:p>
          <a:p>
            <a:r>
              <a:rPr lang="en-US" sz="2800" dirty="0" smtClean="0"/>
              <a:t>Bootstrap - HTML, CSS, JS framework</a:t>
            </a:r>
          </a:p>
          <a:p>
            <a:r>
              <a:rPr lang="en-US" sz="2800" dirty="0"/>
              <a:t>Data-Driven </a:t>
            </a:r>
            <a:r>
              <a:rPr lang="en-US" sz="2800" dirty="0" smtClean="0"/>
              <a:t>Documents (</a:t>
            </a:r>
            <a:r>
              <a:rPr lang="en-US" sz="2800" dirty="0" smtClean="0">
                <a:hlinkClick r:id="rId7"/>
              </a:rPr>
              <a:t>D3</a:t>
            </a:r>
            <a:r>
              <a:rPr lang="en-US" sz="2800" dirty="0" smtClean="0"/>
              <a:t>) - visualization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114800" y="1483544"/>
            <a:ext cx="2651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r>
              <a:rPr lang="en-US" sz="2000" dirty="0" smtClean="0"/>
              <a:t>Harshad Gado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Dr. Noshir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Contractor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97"/>
            <a:ext cx="8229600" cy="1143000"/>
          </a:xfrm>
        </p:spPr>
        <p:txBody>
          <a:bodyPr>
            <a:noAutofit/>
          </a:bodyPr>
          <a:lstStyle/>
          <a:p>
            <a:r>
              <a:rPr lang="en-US" sz="3700" dirty="0" smtClean="0"/>
              <a:t>SONIC C-IKNOW VIVO </a:t>
            </a:r>
            <a:r>
              <a:rPr lang="en-US" sz="3700" dirty="0"/>
              <a:t> </a:t>
            </a:r>
            <a:r>
              <a:rPr lang="en-US" sz="3700" dirty="0" smtClean="0"/>
              <a:t>My Dream Team Builder Contributors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67681"/>
            <a:ext cx="2651760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Anup Sawant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Dr. Leslie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DeChurch</a:t>
            </a:r>
          </a:p>
        </p:txBody>
      </p:sp>
      <p:pic>
        <p:nvPicPr>
          <p:cNvPr id="1039" name="Picture 15" descr="C:\Users\Hugh\Documents\an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57" y="1566417"/>
            <a:ext cx="1229995" cy="14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94" y="3486951"/>
            <a:ext cx="1132087" cy="1698130"/>
          </a:xfrm>
          <a:prstGeom prst="rect">
            <a:avLst/>
          </a:prstGeom>
        </p:spPr>
      </p:pic>
      <p:pic>
        <p:nvPicPr>
          <p:cNvPr id="5" name="Picture 4" descr="Screen Shot 2014-07-30 at 9.58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79" y="1566417"/>
            <a:ext cx="1428749" cy="1554159"/>
          </a:xfrm>
          <a:prstGeom prst="rect">
            <a:avLst/>
          </a:prstGeom>
        </p:spPr>
      </p:pic>
      <p:pic>
        <p:nvPicPr>
          <p:cNvPr id="7" name="Picture 6" descr="LDeChurc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10" y="3620098"/>
            <a:ext cx="1166942" cy="14462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7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7720" y="465816"/>
            <a:ext cx="7838313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My Dream Team </a:t>
            </a:r>
            <a:r>
              <a:rPr lang="en-US" dirty="0" smtClean="0">
                <a:solidFill>
                  <a:srgbClr val="000000"/>
                </a:solidFill>
              </a:rPr>
              <a:t>Builder –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 smtClean="0">
                <a:solidFill>
                  <a:srgbClr val="000000"/>
                </a:solidFill>
              </a:rPr>
              <a:t>is it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25482" y="2108200"/>
            <a:ext cx="8168246" cy="1752600"/>
          </a:xfrm>
        </p:spPr>
        <p:txBody>
          <a:bodyPr anchor="t"/>
          <a:lstStyle/>
          <a:p>
            <a:pPr algn="l"/>
            <a:endParaRPr lang="en-US" sz="22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cs typeface="Arial Black"/>
              </a:rPr>
              <a:t>The </a:t>
            </a:r>
            <a:r>
              <a:rPr lang="en-US" sz="2400" dirty="0" smtClean="0">
                <a:solidFill>
                  <a:schemeClr val="accent2"/>
                </a:solidFill>
                <a:cs typeface="Arial Black"/>
              </a:rPr>
              <a:t>My Dream T</a:t>
            </a:r>
            <a:r>
              <a:rPr lang="en-US" sz="2400" dirty="0" smtClean="0">
                <a:solidFill>
                  <a:schemeClr val="accent2"/>
                </a:solidFill>
                <a:cs typeface="Arial Black"/>
              </a:rPr>
              <a:t>eam </a:t>
            </a:r>
            <a:r>
              <a:rPr lang="en-US" sz="2400" dirty="0" smtClean="0">
                <a:solidFill>
                  <a:schemeClr val="accent2"/>
                </a:solidFill>
                <a:cs typeface="Arial Black"/>
              </a:rPr>
              <a:t>Builder </a:t>
            </a:r>
            <a:r>
              <a:rPr lang="en-US" sz="2400" dirty="0" smtClean="0">
                <a:solidFill>
                  <a:schemeClr val="tx1"/>
                </a:solidFill>
                <a:cs typeface="Arial Black"/>
              </a:rPr>
              <a:t>is an application that helps you select teammates based on your preferred personal characteristics and/or social network properties.</a:t>
            </a:r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pPr>
              <a:spcAft>
                <a:spcPts val="0"/>
              </a:spcAft>
            </a:pPr>
            <a:endParaRPr lang="en-US" sz="1100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54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2743200" lvl="6" indent="0">
              <a:buNone/>
            </a:pPr>
            <a:r>
              <a:rPr lang="en-US" sz="3600" dirty="0" smtClean="0"/>
              <a:t>Thank you !!</a:t>
            </a:r>
          </a:p>
          <a:p>
            <a:pPr marL="2743200" lvl="6" indent="0">
              <a:buNone/>
            </a:pPr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04105" y="64483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 Scholars – 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Research networking tool and online experts profiling system.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Identifies research expertise across Northwestern.</a:t>
            </a:r>
          </a:p>
          <a:p>
            <a:endParaRPr lang="en-US" dirty="0"/>
          </a:p>
          <a:p>
            <a:r>
              <a:rPr lang="en-US" dirty="0"/>
              <a:t>Reveals existing and helps identify potential collaborations.</a:t>
            </a:r>
          </a:p>
          <a:p>
            <a:pPr marL="0" indent="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Shows research interests, publications, grants, patents, accomplishments, CV-type data, graduate </a:t>
            </a:r>
            <a:r>
              <a:rPr lang="en-US" sz="3200" dirty="0" smtClean="0"/>
              <a:t>programs.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r>
              <a:rPr lang="en-US" dirty="0" smtClean="0"/>
              <a:t>Makes visible scholarly productivity and trends.</a:t>
            </a:r>
          </a:p>
          <a:p>
            <a:endParaRPr lang="en-US" dirty="0" smtClean="0"/>
          </a:p>
          <a:p>
            <a:r>
              <a:rPr lang="en-US" dirty="0"/>
              <a:t>Helps find expertise and mentors for students, postdoctoral fellows, and other </a:t>
            </a:r>
            <a:r>
              <a:rPr lang="en-US" dirty="0" smtClean="0"/>
              <a:t>researchers.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452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0733" y="711433"/>
            <a:ext cx="7366716" cy="5135961"/>
            <a:chOff x="685800" y="304801"/>
            <a:chExt cx="7716862" cy="548909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04801"/>
              <a:ext cx="7716862" cy="548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2667000" y="1106606"/>
              <a:ext cx="4572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05669" y="1943100"/>
              <a:ext cx="4572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526433" y="1943100"/>
              <a:ext cx="4572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400800" y="1943100"/>
              <a:ext cx="4572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0" y="1220906"/>
              <a:ext cx="0" cy="2490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583976" y="4191000"/>
              <a:ext cx="4572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667000" y="657936"/>
              <a:ext cx="311624" cy="1245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172200" y="3733800"/>
              <a:ext cx="457200" cy="228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086600" y="698879"/>
              <a:ext cx="457200" cy="1393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886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VIVO – 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Semantic-web-based research and researcher discovery tool.</a:t>
            </a:r>
          </a:p>
          <a:p>
            <a:pPr lvl="1"/>
            <a:r>
              <a:rPr lang="en-US" dirty="0" smtClean="0"/>
              <a:t>People plus information on the research they do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VIVO principles : </a:t>
            </a:r>
          </a:p>
          <a:p>
            <a:pPr lvl="1"/>
            <a:r>
              <a:rPr lang="en-US" dirty="0"/>
              <a:t>Open software</a:t>
            </a:r>
          </a:p>
          <a:p>
            <a:pPr lvl="1"/>
            <a:r>
              <a:rPr lang="en-US" dirty="0"/>
              <a:t>Open data</a:t>
            </a:r>
          </a:p>
          <a:p>
            <a:pPr lvl="1"/>
            <a:r>
              <a:rPr lang="en-US" dirty="0"/>
              <a:t>Open ontology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Publicly-visible information, across disciplines.</a:t>
            </a:r>
          </a:p>
          <a:p>
            <a:pPr lvl="1"/>
            <a:r>
              <a:rPr lang="en-US" dirty="0" smtClean="0"/>
              <a:t>For external as well as internal audiences.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open, shared platform for connecting scholars, research communities, campuses, and the world using Linked Open Data (LOD).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People and more</a:t>
            </a:r>
          </a:p>
          <a:p>
            <a:pPr lvl="1"/>
            <a:r>
              <a:rPr lang="en-US" dirty="0" smtClean="0"/>
              <a:t>Organizations, grants, programs, publications, events, facilities and research resources.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637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Resource Description Framework (RDF) is a framework for expressing information about resources.</a:t>
            </a:r>
          </a:p>
          <a:p>
            <a:endParaRPr lang="en-US" dirty="0" smtClean="0"/>
          </a:p>
          <a:p>
            <a:r>
              <a:rPr lang="en-US" dirty="0" smtClean="0"/>
              <a:t>Resources can be anything, including documents, people, physical objects, and abstract concepts.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2240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RDF allows us to make statements about resources. The format of these statements is simple. A statement always has the following structure: 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 smtClean="0"/>
              <a:t>		&lt;</a:t>
            </a:r>
            <a:r>
              <a:rPr lang="en-US" dirty="0"/>
              <a:t>subject&gt; &lt;predicate&gt; &lt;object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subject</a:t>
            </a:r>
            <a:r>
              <a:rPr lang="en-US" dirty="0" smtClean="0"/>
              <a:t> and the </a:t>
            </a:r>
            <a:r>
              <a:rPr lang="en-US" b="1" dirty="0" smtClean="0"/>
              <a:t>object</a:t>
            </a:r>
            <a:r>
              <a:rPr lang="en-US" dirty="0" smtClean="0"/>
              <a:t> represent the two resources being related; the </a:t>
            </a:r>
            <a:r>
              <a:rPr lang="en-US" b="1" dirty="0" smtClean="0"/>
              <a:t>predicate</a:t>
            </a:r>
            <a:r>
              <a:rPr lang="en-US" dirty="0" smtClean="0"/>
              <a:t> represents the nature of their relationship.</a:t>
            </a:r>
          </a:p>
          <a:p>
            <a:endParaRPr lang="en-US" dirty="0" smtClean="0"/>
          </a:p>
          <a:p>
            <a:r>
              <a:rPr lang="en-US" dirty="0" smtClean="0"/>
              <a:t>The relationship is phrased in a directional way (from subject to object) and is called in RDF a </a:t>
            </a:r>
            <a:r>
              <a:rPr lang="en-US" b="1" dirty="0" smtClean="0"/>
              <a:t>property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Because RDF statements consist of three elements they are called </a:t>
            </a:r>
            <a:r>
              <a:rPr lang="en-US" b="1" dirty="0" smtClean="0"/>
              <a:t>triples</a:t>
            </a:r>
            <a:r>
              <a:rPr lang="en-US" dirty="0" smtClean="0"/>
              <a:t>.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4105" y="6448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600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ONIC_ConferencePresentationTemplate2014-02-15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SONIC_ConferencePresentationTemplate2014-02-15 (2).pptx</Template>
  <TotalTime>6835</TotalTime>
  <Words>1046</Words>
  <Application>Microsoft Macintosh PowerPoint</Application>
  <PresentationFormat>On-screen Show (4:3)</PresentationFormat>
  <Paragraphs>304</Paragraphs>
  <Slides>40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SONIC_ConferencePresentationTemplate2014-02-15 (2)</vt:lpstr>
      <vt:lpstr>VIVO My Dream Team Builder Based on Linked Open Data Conforming to the VIVO Ontology.</vt:lpstr>
      <vt:lpstr>Outline</vt:lpstr>
      <vt:lpstr>PowerPoint Presentation</vt:lpstr>
      <vt:lpstr>My Dream Team Builder –  What is it</vt:lpstr>
      <vt:lpstr>NU Scholars – What is it</vt:lpstr>
      <vt:lpstr>PowerPoint Presentation</vt:lpstr>
      <vt:lpstr>VIVO – What is it</vt:lpstr>
      <vt:lpstr>RDF</vt:lpstr>
      <vt:lpstr>Triples</vt:lpstr>
      <vt:lpstr>Triples</vt:lpstr>
      <vt:lpstr>PowerPoint Presentation</vt:lpstr>
      <vt:lpstr>Data Collection</vt:lpstr>
      <vt:lpstr>PowerPoint Presentation</vt:lpstr>
      <vt:lpstr>My Dream Team Builder Workflow</vt:lpstr>
      <vt:lpstr>Admin Login – Setup the rules</vt:lpstr>
      <vt:lpstr>The Admin Page</vt:lpstr>
      <vt:lpstr>Log in to find teammates</vt:lpstr>
      <vt:lpstr>Quick Tutorial</vt:lpstr>
      <vt:lpstr>Set your teammate preferences (Query)</vt:lpstr>
      <vt:lpstr>PowerPoint Presentation</vt:lpstr>
      <vt:lpstr>Leadership Experience</vt:lpstr>
      <vt:lpstr>Social Skills</vt:lpstr>
      <vt:lpstr>Creativity</vt:lpstr>
      <vt:lpstr>Teamwork values</vt:lpstr>
      <vt:lpstr>Intercultural Sensitivity</vt:lpstr>
      <vt:lpstr>Homophily - Heterophily</vt:lpstr>
      <vt:lpstr>Availability</vt:lpstr>
      <vt:lpstr>Social Networks</vt:lpstr>
      <vt:lpstr>VIVO Teammate Preferences</vt:lpstr>
      <vt:lpstr>Teammate Recommendations</vt:lpstr>
      <vt:lpstr>Profiles of potential teammates</vt:lpstr>
      <vt:lpstr>Send teammate invitations</vt:lpstr>
      <vt:lpstr>Review inbound invitations</vt:lpstr>
      <vt:lpstr>Reply to inbound invites</vt:lpstr>
      <vt:lpstr>Not getting any invites ? : Polish your profile</vt:lpstr>
      <vt:lpstr>Think you can do better ? : Breakup</vt:lpstr>
      <vt:lpstr>Monitor the situation : The Team Board</vt:lpstr>
      <vt:lpstr>SONIC C-IKNOW VIVO Team Builder Open Source Software Stack</vt:lpstr>
      <vt:lpstr>SONIC C-IKNOW VIVO  My Dream Team Builder Contributors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VIVO Team Recommender Based on Linked Open Data Conforming to the VIVO Ontology.</dc:title>
  <dc:creator>Anup Sawant</dc:creator>
  <cp:lastModifiedBy>Anup Sawant</cp:lastModifiedBy>
  <cp:revision>241</cp:revision>
  <dcterms:created xsi:type="dcterms:W3CDTF">2014-07-29T22:52:45Z</dcterms:created>
  <dcterms:modified xsi:type="dcterms:W3CDTF">2014-08-07T15:51:17Z</dcterms:modified>
</cp:coreProperties>
</file>