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63" r:id="rId3"/>
    <p:sldId id="280" r:id="rId4"/>
    <p:sldId id="281" r:id="rId5"/>
    <p:sldId id="283" r:id="rId6"/>
    <p:sldId id="284" r:id="rId7"/>
    <p:sldId id="285" r:id="rId8"/>
    <p:sldId id="261" r:id="rId9"/>
    <p:sldId id="270" r:id="rId10"/>
    <p:sldId id="277" r:id="rId11"/>
    <p:sldId id="276" r:id="rId12"/>
    <p:sldId id="272" r:id="rId13"/>
    <p:sldId id="279" r:id="rId14"/>
    <p:sldId id="273" r:id="rId15"/>
    <p:sldId id="278" r:id="rId16"/>
    <p:sldId id="271" r:id="rId17"/>
    <p:sldId id="275" r:id="rId18"/>
    <p:sldId id="264" r:id="rId19"/>
    <p:sldId id="265" r:id="rId20"/>
    <p:sldId id="267"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975" autoAdjust="0"/>
  </p:normalViewPr>
  <p:slideViewPr>
    <p:cSldViewPr snapToGrid="0" snapToObjects="1">
      <p:cViewPr>
        <p:scale>
          <a:sx n="103" d="100"/>
          <a:sy n="103" d="100"/>
        </p:scale>
        <p:origin x="-664" y="240"/>
      </p:cViewPr>
      <p:guideLst>
        <p:guide orient="horz" pos="2160"/>
        <p:guide pos="2880"/>
      </p:guideLst>
    </p:cSldViewPr>
  </p:slideViewPr>
  <p:outlineViewPr>
    <p:cViewPr>
      <p:scale>
        <a:sx n="33" d="100"/>
        <a:sy n="33" d="100"/>
      </p:scale>
      <p:origin x="0" y="4464"/>
    </p:cViewPr>
  </p:outlineViewPr>
  <p:notesTextViewPr>
    <p:cViewPr>
      <p:scale>
        <a:sx n="100" d="100"/>
        <a:sy n="100" d="100"/>
      </p:scale>
      <p:origin x="0" y="288"/>
    </p:cViewPr>
  </p:notesTextViewPr>
  <p:sorterViewPr>
    <p:cViewPr>
      <p:scale>
        <a:sx n="66" d="100"/>
        <a:sy n="66" d="100"/>
      </p:scale>
      <p:origin x="0" y="0"/>
    </p:cViewPr>
  </p:sorterViewPr>
  <p:notesViewPr>
    <p:cSldViewPr snapToGrid="0" snapToObjects="1">
      <p:cViewPr varScale="1">
        <p:scale>
          <a:sx n="62" d="100"/>
          <a:sy n="62" d="100"/>
        </p:scale>
        <p:origin x="-29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9967A-DE64-3D48-8D35-5BC31BC7FFF9}" type="datetime1">
              <a:rPr lang="en-US" smtClean="0"/>
              <a:t>8/7/14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702625-2385-EC4A-A240-5E20452AA537}" type="slidenum">
              <a:rPr lang="en-US" smtClean="0"/>
              <a:t>‹#›</a:t>
            </a:fld>
            <a:endParaRPr lang="en-US"/>
          </a:p>
        </p:txBody>
      </p:sp>
    </p:spTree>
    <p:extLst>
      <p:ext uri="{BB962C8B-B14F-4D97-AF65-F5344CB8AC3E}">
        <p14:creationId xmlns:p14="http://schemas.microsoft.com/office/powerpoint/2010/main" val="2037779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DFF08-B4F7-FF4F-9801-0002690DA961}" type="datetime1">
              <a:rPr lang="en-US" smtClean="0"/>
              <a:t>8/7/14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87304-ABBD-E349-93F2-D687D6BDD214}" type="slidenum">
              <a:rPr lang="en-US" smtClean="0"/>
              <a:t>‹#›</a:t>
            </a:fld>
            <a:endParaRPr lang="en-US"/>
          </a:p>
        </p:txBody>
      </p:sp>
    </p:spTree>
    <p:extLst>
      <p:ext uri="{BB962C8B-B14F-4D97-AF65-F5344CB8AC3E}">
        <p14:creationId xmlns:p14="http://schemas.microsoft.com/office/powerpoint/2010/main" val="39756776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a:t>
            </a:fld>
            <a:endParaRPr lang="en-US"/>
          </a:p>
        </p:txBody>
      </p:sp>
    </p:spTree>
    <p:extLst>
      <p:ext uri="{BB962C8B-B14F-4D97-AF65-F5344CB8AC3E}">
        <p14:creationId xmlns:p14="http://schemas.microsoft.com/office/powerpoint/2010/main" val="2894415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also need to determine which papers are </a:t>
            </a:r>
            <a:r>
              <a:rPr lang="en-US" dirty="0" smtClean="0"/>
              <a:t>associated with </a:t>
            </a:r>
            <a:r>
              <a:rPr lang="en-US" dirty="0" smtClean="0"/>
              <a:t>which grants and programs,</a:t>
            </a:r>
            <a:r>
              <a:rPr lang="en-US" baseline="0" dirty="0" smtClean="0"/>
              <a:t> though, both so we know what’s required for that paper and so we can show our funders what they’re getting for their money. That does require some user input, but not too much.  We took a fairly simple approach for </a:t>
            </a:r>
            <a:r>
              <a:rPr lang="en-US" baseline="0" dirty="0" smtClean="0"/>
              <a:t>our Abramson Cancer Center pilot, </a:t>
            </a:r>
            <a:r>
              <a:rPr lang="en-US" baseline="0" dirty="0" smtClean="0"/>
              <a:t>which basically involves one big grant program.  </a:t>
            </a:r>
            <a:r>
              <a:rPr lang="en-US" baseline="0" dirty="0" smtClean="0"/>
              <a:t>Elements lets you create labeling schemas for publications, so we made one called “Associated Programs” with “Abramson Cancer Center” as one of the defined values.  So our ACC folks can just tag any paper with that label from a pull-down menu.   It’s pretty simple.</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10</a:t>
            </a:fld>
            <a:endParaRPr lang="en-US"/>
          </a:p>
        </p:txBody>
      </p:sp>
    </p:spTree>
    <p:extLst>
      <p:ext uri="{BB962C8B-B14F-4D97-AF65-F5344CB8AC3E}">
        <p14:creationId xmlns:p14="http://schemas.microsoft.com/office/powerpoint/2010/main" val="48542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generally, the</a:t>
            </a:r>
            <a:r>
              <a:rPr lang="en-US" baseline="0" dirty="0" smtClean="0"/>
              <a:t> Elements interface lets you establish relationships between </a:t>
            </a:r>
            <a:r>
              <a:rPr lang="en-US" baseline="0" dirty="0" smtClean="0"/>
              <a:t>items, </a:t>
            </a:r>
            <a:r>
              <a:rPr lang="en-US" baseline="0" dirty="0" smtClean="0"/>
              <a:t>like publications and grants.  So if a user has entered information about a grant on their own, they can bring it up along with a publication they’ve claimed, and link the two together. </a:t>
            </a:r>
          </a:p>
          <a:p>
            <a:endParaRPr lang="en-US" baseline="0" dirty="0" smtClean="0"/>
          </a:p>
          <a:p>
            <a:r>
              <a:rPr lang="en-US" baseline="0" dirty="0" smtClean="0"/>
              <a:t>You can make other kinds of links as well…</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11</a:t>
            </a:fld>
            <a:endParaRPr lang="en-US"/>
          </a:p>
        </p:txBody>
      </p:sp>
    </p:spTree>
    <p:extLst>
      <p:ext uri="{BB962C8B-B14F-4D97-AF65-F5344CB8AC3E}">
        <p14:creationId xmlns:p14="http://schemas.microsoft.com/office/powerpoint/2010/main" val="270427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in some cases you can specify that there’s a certain type of relationship.  For instance, you can say that one publication is a derivative of another publication, or of a dataset.</a:t>
            </a:r>
            <a:endParaRPr lang="en-US" dirty="0" smtClean="0"/>
          </a:p>
          <a:p>
            <a:endParaRPr lang="en-US" dirty="0" smtClean="0"/>
          </a:p>
          <a:p>
            <a:r>
              <a:rPr lang="en-US" dirty="0" smtClean="0"/>
              <a:t>Now, if you’re using a system where you’re entering data about</a:t>
            </a:r>
            <a:r>
              <a:rPr lang="en-US" baseline="0" dirty="0" smtClean="0"/>
              <a:t> your compliance with researcher policies, it’d be great if that system also helped you comply with them in the first place.</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12</a:t>
            </a:fld>
            <a:endParaRPr lang="en-US"/>
          </a:p>
        </p:txBody>
      </p:sp>
    </p:spTree>
    <p:extLst>
      <p:ext uri="{BB962C8B-B14F-4D97-AF65-F5344CB8AC3E}">
        <p14:creationId xmlns:p14="http://schemas.microsoft.com/office/powerpoint/2010/main" val="427808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if you’ve linked a paper to a</a:t>
            </a:r>
            <a:r>
              <a:rPr lang="en-US" baseline="0" dirty="0" smtClean="0"/>
              <a:t> grant with a known funder and a time period, wouldn’t it be great if the system reminded you: “Hey, this is a recent NIH grant, so you have to provide an open access version of this paper.  Do you want help with that?”  Now, Elements doesn’t actually do that at this point, but a system that recognized a repertoire of funders and could tap into public information </a:t>
            </a:r>
            <a:r>
              <a:rPr lang="en-US" baseline="0" dirty="0" smtClean="0"/>
              <a:t>about those policies, like the SHERPA Juliet database we mentioned earlier, </a:t>
            </a:r>
            <a:r>
              <a:rPr lang="en-US" baseline="0" dirty="0" smtClean="0"/>
              <a:t>could do it.    </a:t>
            </a:r>
            <a:endParaRPr lang="en-US" dirty="0" smtClean="0"/>
          </a:p>
          <a:p>
            <a:endParaRPr lang="en-US" baseline="0" dirty="0" smtClean="0"/>
          </a:p>
          <a:p>
            <a:r>
              <a:rPr lang="en-US" baseline="0" dirty="0" smtClean="0"/>
              <a:t>One thing Elements does do, though, is help you deposit a paper into a repository for open access.  It only works with certain repositories at this point, and unfortunately not yet with the one we use.  </a:t>
            </a:r>
            <a:r>
              <a:rPr lang="en-US" baseline="0" dirty="0" smtClean="0"/>
              <a:t>But I’m </a:t>
            </a:r>
            <a:r>
              <a:rPr lang="en-US" baseline="0" dirty="0" smtClean="0"/>
              <a:t>hoping that in the future </a:t>
            </a:r>
            <a:r>
              <a:rPr lang="en-US" baseline="0" dirty="0" smtClean="0"/>
              <a:t>there will be a </a:t>
            </a:r>
            <a:r>
              <a:rPr lang="en-US" baseline="0" dirty="0" smtClean="0"/>
              <a:t>general repository interface that anyone could code to.</a:t>
            </a:r>
          </a:p>
          <a:p>
            <a:endParaRPr lang="en-US" baseline="0" dirty="0" smtClean="0"/>
          </a:p>
          <a:p>
            <a:r>
              <a:rPr lang="en-US" baseline="0" dirty="0" smtClean="0"/>
              <a:t>But in any case, it makes use of public data– in this case data from SHERPA/ROMEO</a:t>
            </a:r>
            <a:r>
              <a:rPr lang="en-US" baseline="0" dirty="0" smtClean="0"/>
              <a:t>, </a:t>
            </a:r>
            <a:r>
              <a:rPr lang="en-US" baseline="0" dirty="0" smtClean="0"/>
              <a:t>to help researchers understand what they can do with their work.  This can be important not only for compliance, but also for cost control  For instance, a particular journal might charge a fee to make the official published version of an article open access.  But it might also allow you to make a preprint available in a repository for no fee.  Public data from sources like SHERPA/ROMEO lets researchers see what their options are.</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13</a:t>
            </a:fld>
            <a:endParaRPr lang="en-US"/>
          </a:p>
        </p:txBody>
      </p:sp>
    </p:spTree>
    <p:extLst>
      <p:ext uri="{BB962C8B-B14F-4D97-AF65-F5344CB8AC3E}">
        <p14:creationId xmlns:p14="http://schemas.microsoft.com/office/powerpoint/2010/main" val="1295383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once you’ve collected data about your open access and data compliance, you should let the world know.  And VIVO’s a great place to do that, especially since as an open source system with an extensible ontology, you can customize the interface to make your papers and data easy to find and reuse.  </a:t>
            </a:r>
          </a:p>
          <a:p>
            <a:endParaRPr lang="en-US" baseline="0" dirty="0" smtClean="0"/>
          </a:p>
          <a:p>
            <a:r>
              <a:rPr lang="en-US" baseline="0" dirty="0" smtClean="0"/>
              <a:t>I want to give another shout-out here to Duke’s great Scholars interface, which I think I also showed last year..  Where when you bring up a publication list in their VIVO display, not only does it add links to publisher full text, but it also highlights links to open access copies anyone can freely read.  We don’t yet provide this in Penn’s VIVO, but if you want to learn more about how Duke did it, they’ve got folks at this conference you can talk to.  And </a:t>
            </a:r>
            <a:r>
              <a:rPr lang="en-US" baseline="0" dirty="0" smtClean="0"/>
              <a:t>we’re planning to implement something like it ourselves, if it doesn’t end up as a built-in feature of VVO first.</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14</a:t>
            </a:fld>
            <a:endParaRPr lang="en-US"/>
          </a:p>
        </p:txBody>
      </p:sp>
    </p:spTree>
    <p:extLst>
      <p:ext uri="{BB962C8B-B14F-4D97-AF65-F5344CB8AC3E}">
        <p14:creationId xmlns:p14="http://schemas.microsoft.com/office/powerpoint/2010/main" val="331442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VIVO’s </a:t>
            </a:r>
            <a:r>
              <a:rPr lang="en-US" dirty="0" smtClean="0"/>
              <a:t>does already have bunch of things built</a:t>
            </a:r>
            <a:r>
              <a:rPr lang="en-US" dirty="0" smtClean="0"/>
              <a:t>-</a:t>
            </a:r>
            <a:r>
              <a:rPr lang="en-US" dirty="0" smtClean="0"/>
              <a:t>in,</a:t>
            </a:r>
            <a:r>
              <a:rPr lang="en-US" baseline="0" dirty="0" smtClean="0"/>
              <a:t> including an ample </a:t>
            </a:r>
            <a:r>
              <a:rPr lang="en-US" baseline="0" dirty="0" smtClean="0"/>
              <a:t>repertoire of properties you can use to express many of the relationships we’ve been talking about here.  For instance, if you want to model a relationship between a grant and its publications in VIVO, you can use the “</a:t>
            </a:r>
            <a:r>
              <a:rPr lang="en-US" baseline="0" dirty="0" err="1" smtClean="0"/>
              <a:t>supportedInformationResource</a:t>
            </a:r>
            <a:r>
              <a:rPr lang="en-US" baseline="0" dirty="0" smtClean="0"/>
              <a:t>” property, and its inverse, “</a:t>
            </a:r>
            <a:r>
              <a:rPr lang="en-US" baseline="0" dirty="0" err="1" smtClean="0"/>
              <a:t>isSupportedBy</a:t>
            </a:r>
            <a:r>
              <a:rPr lang="en-US" baseline="0" dirty="0" smtClean="0"/>
              <a:t>”.  </a:t>
            </a:r>
          </a:p>
          <a:p>
            <a:endParaRPr lang="en-US" baseline="0" dirty="0" smtClean="0"/>
          </a:p>
          <a:p>
            <a:r>
              <a:rPr lang="en-US" baseline="0" dirty="0" smtClean="0"/>
              <a:t>And if you’re on one of the newer releases of VIVO, you can also use relationships from CITO to link publications with the data sources they cite.  “</a:t>
            </a:r>
            <a:r>
              <a:rPr lang="en-US" baseline="0" dirty="0" err="1" smtClean="0"/>
              <a:t>citesAsDataSource</a:t>
            </a:r>
            <a:r>
              <a:rPr lang="en-US" baseline="0" dirty="0" smtClean="0"/>
              <a:t>” and “</a:t>
            </a:r>
            <a:r>
              <a:rPr lang="en-US" baseline="0" dirty="0" err="1" smtClean="0"/>
              <a:t>isCitedAsDataSourceBy</a:t>
            </a:r>
            <a:r>
              <a:rPr lang="en-US" baseline="0" dirty="0" smtClean="0"/>
              <a:t>” came in with VIVO 1.6.</a:t>
            </a:r>
          </a:p>
          <a:p>
            <a:endParaRPr lang="en-US" baseline="0" dirty="0" smtClean="0"/>
          </a:p>
          <a:p>
            <a:r>
              <a:rPr lang="en-US" baseline="0" dirty="0" smtClean="0"/>
              <a:t>If you want to express more complex relationships, you might have to define some new entities.  For example, one way you could describe payments for open access would be via a </a:t>
            </a:r>
            <a:r>
              <a:rPr lang="en-US" baseline="0" dirty="0" err="1" smtClean="0"/>
              <a:t>FeePayment</a:t>
            </a:r>
            <a:r>
              <a:rPr lang="en-US" baseline="0" dirty="0" smtClean="0"/>
              <a:t> entity, which relates a sponsor S , an amount paid M, a recipient R, and the article A that was paid for.  This sort of relationship entity isn’t a novel sort of thing.  VIVO already uses entities like Authorship to describe relationships between authors and papers, which can include a role and a position in an author list.</a:t>
            </a:r>
          </a:p>
          <a:p>
            <a:endParaRPr lang="en-US" baseline="0" dirty="0" smtClean="0"/>
          </a:p>
          <a:p>
            <a:r>
              <a:rPr lang="en-US" baseline="0" dirty="0" smtClean="0"/>
              <a:t>Now, expressing payments as linked data in VIVO lets you do interesting Semantic Web-style analyses and </a:t>
            </a:r>
            <a:r>
              <a:rPr lang="en-US" baseline="0" dirty="0" err="1" smtClean="0"/>
              <a:t>mashups</a:t>
            </a:r>
            <a:r>
              <a:rPr lang="en-US" baseline="0" dirty="0" smtClean="0"/>
              <a:t>, but it’s not always the most straightforward way to put this information out there.  </a:t>
            </a:r>
            <a:endParaRPr lang="en-US" dirty="0" smtClean="0"/>
          </a:p>
        </p:txBody>
      </p:sp>
      <p:sp>
        <p:nvSpPr>
          <p:cNvPr id="4" name="Slide Number Placeholder 3"/>
          <p:cNvSpPr>
            <a:spLocks noGrp="1"/>
          </p:cNvSpPr>
          <p:nvPr>
            <p:ph type="sldNum" sz="quarter" idx="10"/>
          </p:nvPr>
        </p:nvSpPr>
        <p:spPr/>
        <p:txBody>
          <a:bodyPr/>
          <a:lstStyle/>
          <a:p>
            <a:fld id="{81B87304-ABBD-E349-93F2-D687D6BDD214}" type="slidenum">
              <a:rPr lang="en-US" smtClean="0"/>
              <a:t>15</a:t>
            </a:fld>
            <a:endParaRPr lang="en-US"/>
          </a:p>
        </p:txBody>
      </p:sp>
    </p:spTree>
    <p:extLst>
      <p:ext uri="{BB962C8B-B14F-4D97-AF65-F5344CB8AC3E}">
        <p14:creationId xmlns:p14="http://schemas.microsoft.com/office/powerpoint/2010/main" val="129538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may be easier</a:t>
            </a:r>
            <a:r>
              <a:rPr lang="en-US" baseline="0" dirty="0" smtClean="0"/>
              <a:t> for many people just to provide a simple </a:t>
            </a:r>
            <a:r>
              <a:rPr lang="en-US" baseline="0" dirty="0" smtClean="0"/>
              <a:t>CSV spreadsheet</a:t>
            </a:r>
            <a:r>
              <a:rPr lang="en-US" baseline="0" dirty="0" smtClean="0"/>
              <a:t>.  That’s what </a:t>
            </a:r>
            <a:r>
              <a:rPr lang="en-US" baseline="0" dirty="0" err="1" smtClean="0"/>
              <a:t>Wellcome</a:t>
            </a:r>
            <a:r>
              <a:rPr lang="en-US" baseline="0" dirty="0" smtClean="0"/>
              <a:t> Trust did with its </a:t>
            </a:r>
            <a:r>
              <a:rPr lang="en-US" baseline="0" dirty="0" smtClean="0"/>
              <a:t>publication of open </a:t>
            </a:r>
            <a:r>
              <a:rPr lang="en-US" baseline="0" dirty="0" smtClean="0"/>
              <a:t>access payment </a:t>
            </a:r>
            <a:r>
              <a:rPr lang="en-US" baseline="0" dirty="0" smtClean="0"/>
              <a:t>data that Manuel , mentioned.  And open access advocates were able to do a lot with that spreadsheet.  One nice thing about spreadsheets is you can </a:t>
            </a:r>
            <a:r>
              <a:rPr lang="en-US" baseline="0" dirty="0" smtClean="0"/>
              <a:t>share </a:t>
            </a:r>
            <a:r>
              <a:rPr lang="en-US" baseline="0" dirty="0" smtClean="0"/>
              <a:t>them lots </a:t>
            </a:r>
            <a:r>
              <a:rPr lang="en-US" baseline="0" dirty="0" smtClean="0"/>
              <a:t>of places; not just your own site, but places like </a:t>
            </a:r>
            <a:r>
              <a:rPr lang="en-US" baseline="0" dirty="0" err="1" smtClean="0"/>
              <a:t>figshare</a:t>
            </a:r>
            <a:r>
              <a:rPr lang="en-US" baseline="0" dirty="0" smtClean="0"/>
              <a:t> or Google drive.  And we’ve found that our administrators really like them.  </a:t>
            </a:r>
            <a:r>
              <a:rPr lang="en-US" baseline="0" dirty="0" smtClean="0"/>
              <a:t>Our Abramson </a:t>
            </a:r>
            <a:r>
              <a:rPr lang="en-US" baseline="0" dirty="0" smtClean="0"/>
              <a:t>administrator can </a:t>
            </a:r>
            <a:r>
              <a:rPr lang="en-US" baseline="0" dirty="0" smtClean="0"/>
              <a:t>generate a lot of relevant spreadsheet reports out of the box </a:t>
            </a:r>
            <a:r>
              <a:rPr lang="en-US" baseline="0" dirty="0" smtClean="0"/>
              <a:t>with </a:t>
            </a:r>
            <a:r>
              <a:rPr lang="en-US" baseline="0" dirty="0" smtClean="0"/>
              <a:t>Elements, and she can then manipulate them however she likes.  It’s also possible to generate spreadsheets from VIVO.  </a:t>
            </a:r>
            <a:r>
              <a:rPr lang="en-US" baseline="0" dirty="0" smtClean="0"/>
              <a:t>For instance, they </a:t>
            </a:r>
            <a:r>
              <a:rPr lang="en-US" baseline="0" dirty="0" smtClean="0"/>
              <a:t>have some built-in </a:t>
            </a:r>
            <a:r>
              <a:rPr lang="en-US" baseline="0" dirty="0" smtClean="0"/>
              <a:t>spreadsheets that summarize publication activity.  And both </a:t>
            </a:r>
            <a:r>
              <a:rPr lang="en-US" baseline="0" dirty="0" smtClean="0"/>
              <a:t>Elements and VIVO </a:t>
            </a:r>
            <a:r>
              <a:rPr lang="en-US" baseline="0" dirty="0" smtClean="0"/>
              <a:t>support </a:t>
            </a:r>
            <a:r>
              <a:rPr lang="en-US" baseline="0" dirty="0" smtClean="0"/>
              <a:t>database query interfaces if you want to build your own spreadsheets.</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16</a:t>
            </a:fld>
            <a:endParaRPr lang="en-US"/>
          </a:p>
        </p:txBody>
      </p:sp>
    </p:spTree>
    <p:extLst>
      <p:ext uri="{BB962C8B-B14F-4D97-AF65-F5344CB8AC3E}">
        <p14:creationId xmlns:p14="http://schemas.microsoft.com/office/powerpoint/2010/main" val="3082966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a:t>
            </a:r>
            <a:r>
              <a:rPr lang="en-US" baseline="0" dirty="0" smtClean="0"/>
              <a:t> format or system you use, though, I hope we’ve shown you how you can use VIVO, Elements, and other systems to collect and disseminate data on </a:t>
            </a:r>
            <a:r>
              <a:rPr lang="en-US" baseline="0" dirty="0" smtClean="0"/>
              <a:t>researcher compliance, relationships, and costs.   It’s also a good thing if you can use those systems to help make compliance and cost control easier.  We’ve also shown you some general public sources like Sherpa’s knowledge base and data from places like </a:t>
            </a:r>
            <a:r>
              <a:rPr lang="en-US" baseline="0" dirty="0" err="1" smtClean="0"/>
              <a:t>Wellcome</a:t>
            </a:r>
            <a:r>
              <a:rPr lang="en-US" baseline="0" dirty="0" smtClean="0"/>
              <a:t> and JISC, that you can use to understand your compliance options and what they’re likely to cost you.</a:t>
            </a:r>
          </a:p>
          <a:p>
            <a:endParaRPr lang="en-US" baseline="0" dirty="0" smtClean="0"/>
          </a:p>
          <a:p>
            <a:r>
              <a:rPr lang="en-US" baseline="0" dirty="0" smtClean="0"/>
              <a:t>And if you publish the data you collect about your compliance, it can help other people find the open access research reports and data they’re looking for, and it could also help with </a:t>
            </a:r>
            <a:r>
              <a:rPr lang="en-US" baseline="0" smtClean="0"/>
              <a:t>transparency and fuel </a:t>
            </a:r>
            <a:r>
              <a:rPr lang="en-US" baseline="0" dirty="0" smtClean="0"/>
              <a:t>more comprehensive datasets on open access availability and costs along the lines of the reports of </a:t>
            </a:r>
            <a:r>
              <a:rPr lang="en-US" baseline="0" dirty="0" err="1" smtClean="0"/>
              <a:t>Wellcome</a:t>
            </a:r>
            <a:r>
              <a:rPr lang="en-US" baseline="0" dirty="0" smtClean="0"/>
              <a:t> and JISC.  That will help the community ensure we’re actually getting the open access we intend at a reasonable cost.  </a:t>
            </a:r>
          </a:p>
          <a:p>
            <a:endParaRPr lang="en-US" baseline="0" dirty="0" smtClean="0"/>
          </a:p>
          <a:p>
            <a:r>
              <a:rPr lang="en-US" baseline="0" dirty="0" smtClean="0"/>
              <a:t>Whether it’s VIVO-style linked data, spreadsheets, or some other convenient format, publishing data on your open access arrangements, and supporting global </a:t>
            </a:r>
            <a:r>
              <a:rPr lang="en-US" baseline="0" dirty="0" smtClean="0"/>
              <a:t>research intelligence efforts</a:t>
            </a:r>
            <a:r>
              <a:rPr lang="en-US" baseline="0" dirty="0" smtClean="0"/>
              <a:t>, helps you deliver more value to your funders and to the world.</a:t>
            </a:r>
          </a:p>
          <a:p>
            <a:endParaRPr lang="en-US" baseline="0" dirty="0" smtClean="0"/>
          </a:p>
          <a:p>
            <a:r>
              <a:rPr lang="en-US" baseline="0" dirty="0" smtClean="0"/>
              <a:t>We’d be happy to talk more about any of these issues.  If you want to </a:t>
            </a:r>
            <a:r>
              <a:rPr lang="en-US" baseline="0" dirty="0" smtClean="0"/>
              <a:t>get in touch with us </a:t>
            </a:r>
            <a:r>
              <a:rPr lang="en-US" baseline="0" dirty="0" smtClean="0"/>
              <a:t>after this session, </a:t>
            </a:r>
            <a:r>
              <a:rPr lang="en-US" baseline="0" dirty="0" smtClean="0"/>
              <a:t>our </a:t>
            </a:r>
            <a:r>
              <a:rPr lang="en-US" baseline="0" dirty="0" smtClean="0"/>
              <a:t>email addresses and Twitter handles </a:t>
            </a:r>
            <a:r>
              <a:rPr lang="en-US" baseline="0" dirty="0" smtClean="0"/>
              <a:t>are on this slide, </a:t>
            </a:r>
            <a:r>
              <a:rPr lang="en-US" baseline="0" dirty="0" smtClean="0"/>
              <a:t>and we have very </a:t>
            </a:r>
            <a:r>
              <a:rPr lang="en-US" baseline="0" dirty="0" err="1" smtClean="0"/>
              <a:t>Googleable</a:t>
            </a:r>
            <a:r>
              <a:rPr lang="en-US" baseline="0" dirty="0" smtClean="0"/>
              <a:t> names.  </a:t>
            </a:r>
            <a:r>
              <a:rPr lang="en-US" baseline="0" dirty="0" smtClean="0"/>
              <a:t>And we’re all here right now, so let’s hear your questions.</a:t>
            </a:r>
            <a:endParaRPr lang="en-US" dirty="0" smtClean="0"/>
          </a:p>
        </p:txBody>
      </p:sp>
      <p:sp>
        <p:nvSpPr>
          <p:cNvPr id="4" name="Slide Number Placeholder 3"/>
          <p:cNvSpPr>
            <a:spLocks noGrp="1"/>
          </p:cNvSpPr>
          <p:nvPr>
            <p:ph type="sldNum" sz="quarter" idx="10"/>
          </p:nvPr>
        </p:nvSpPr>
        <p:spPr/>
        <p:txBody>
          <a:bodyPr/>
          <a:lstStyle/>
          <a:p>
            <a:fld id="{81B87304-ABBD-E349-93F2-D687D6BDD214}" type="slidenum">
              <a:rPr lang="en-US" smtClean="0"/>
              <a:t>17</a:t>
            </a:fld>
            <a:endParaRPr lang="en-US"/>
          </a:p>
        </p:txBody>
      </p:sp>
    </p:spTree>
    <p:extLst>
      <p:ext uri="{BB962C8B-B14F-4D97-AF65-F5344CB8AC3E}">
        <p14:creationId xmlns:p14="http://schemas.microsoft.com/office/powerpoint/2010/main" val="214759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start by talking about one</a:t>
            </a:r>
            <a:r>
              <a:rPr lang="en-US" baseline="0" dirty="0" smtClean="0"/>
              <a:t> project in particular that we’ve been working at Penn that has made us think a lot about these issues recently. It all started with a very defined need that the </a:t>
            </a:r>
            <a:r>
              <a:rPr lang="en-US" baseline="0" dirty="0" smtClean="0"/>
              <a:t>Abramson Cancer Center </a:t>
            </a:r>
            <a:r>
              <a:rPr lang="en-US" baseline="0" dirty="0" smtClean="0"/>
              <a:t>of the </a:t>
            </a:r>
            <a:r>
              <a:rPr lang="en-US" baseline="0" dirty="0" smtClean="0"/>
              <a:t>Perelman School of Medicine had</a:t>
            </a:r>
            <a:r>
              <a:rPr lang="en-US" baseline="0" dirty="0" smtClean="0"/>
              <a:t>: They needed to generate a report on the publications derived from a big grant that the center was given by NIH in 2010. Given NIH’s public access policies, this meant that all those articles had to be already deposited in PMC, the public access repository of NIH. Now, there are two factors that make it very laborious to create these reports: 1) there are more than 300 researchers associated with the ACC, 2) not ALL of the papers each researcher wrote during the period of the grant are associated with the center’s grant so you need to discriminate them somehow, and 3) You need to get their respective PMCIDs. Well, administrators at ACC heard of the work that PSOM IT and Penn Libraries have been doing with VIVO and most recently implementing this new tool, </a:t>
            </a:r>
            <a:r>
              <a:rPr lang="en-US" baseline="0" dirty="0" err="1" smtClean="0"/>
              <a:t>Symplectic</a:t>
            </a:r>
            <a:r>
              <a:rPr lang="en-US" baseline="0" dirty="0" smtClean="0"/>
              <a:t> Elements, that might just be able to give them the data they needed with much less hassle than using a combination of an existing homegrown database of publications ---called FEDS faculty expertise database--- and something like PubMed or Scopus. So after some synergistic work, we’ve been able to work out a solution for them that in the near future can be replicated across the university as everybody receiving NIH grant money needs to comply ---and we have many centers around Penn. </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2</a:t>
            </a:fld>
            <a:endParaRPr lang="en-US"/>
          </a:p>
        </p:txBody>
      </p:sp>
    </p:spTree>
    <p:extLst>
      <p:ext uri="{BB962C8B-B14F-4D97-AF65-F5344CB8AC3E}">
        <p14:creationId xmlns:p14="http://schemas.microsoft.com/office/powerpoint/2010/main" val="329498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Anyways, let’s recognize now that</a:t>
            </a:r>
            <a:r>
              <a:rPr lang="en-US" baseline="0" dirty="0" smtClean="0"/>
              <a:t> there are other stakeholders beyond the ones we talked about in the case of ACC and let’s recognize too that the idea behind the public access mandates is the maximum yet efficient dissemination of scholarly outputs. This is what the funders want for the benefit of researchers, obviously, but also the public at large, because they want them to know that the tax money is being spent well, on research that ideally anyone could access ---If the public doesn’t see a tangible benefit of the research enterprise, federal grant money will keep drying up! OK, let’s go back to the stakeholders. Libraries not only want their researchers to comply but also to provide enduring access to scholarly outputs in general and also license collections that serve the needs of the campus community; researchers in turn want to really focus on their research so whatever someone else can do to help on this regard, like making it easy to comply and to access other peoples’ papers, makes them happy. Administrators want the researchers and the funders to be happy, so both research and grants keep flowing, and they like the libraries helping on this as well as being good stewards of collections, both licensed and the institution’s own, and preferably not asking for more money. Finally, publishers want also to provide greater access to publications, but have set forth certain conditions such as embargoes, and higher fees for making articles open access. </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3</a:t>
            </a:fld>
            <a:endParaRPr lang="en-US"/>
          </a:p>
        </p:txBody>
      </p:sp>
    </p:spTree>
    <p:extLst>
      <p:ext uri="{BB962C8B-B14F-4D97-AF65-F5344CB8AC3E}">
        <p14:creationId xmlns:p14="http://schemas.microsoft.com/office/powerpoint/2010/main" val="299179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brings us</a:t>
            </a:r>
            <a:r>
              <a:rPr lang="en-US" baseline="0" dirty="0" smtClean="0"/>
              <a:t> to the question, how much it costs to make scholarly output accessible? And here I’m not talking only about papers, but also datasets. Well, here are some examples of importance: </a:t>
            </a:r>
            <a:r>
              <a:rPr lang="en-US" baseline="0" dirty="0" err="1" smtClean="0"/>
              <a:t>Pubmed’s</a:t>
            </a:r>
            <a:r>
              <a:rPr lang="en-US" baseline="0" dirty="0" smtClean="0"/>
              <a:t> operational costs are about 4.5M dollars per year, and it houses just over 3M articles currently; however, most of this money is spent not in providing actual access, but in creating the accessible manuscript document from the one that researchers ---or journals--- submit to the repository, on the order of $48 dollars per manuscript---work mostly done by systems operated or created by contractors. Contrast that to the cost of making accessible a paper in the </a:t>
            </a:r>
            <a:r>
              <a:rPr lang="en-US" baseline="0" dirty="0" err="1" smtClean="0"/>
              <a:t>ArXiv</a:t>
            </a:r>
            <a:r>
              <a:rPr lang="en-US" baseline="0" dirty="0" smtClean="0"/>
              <a:t>: about $6 ---granted, the processing of submissions and their subsequent management is pretty automatic in this case. Then we have an estimate of how much it may cost to create a repository that would provide access to the scholarship products by NSF grantees over a period of 15 years: The estimate is that there would be an upfront cost of $125 per one dataset associated with a publication, and that it would cost $4/GB to maintain access to these resources thereafter---all to the tune of $170M, assuming that NSF-funded researchers would publish at about the same rate as they do now. Next we have the answer to the OSTP memo of last year by the publishers ---mainly the big, traditional publishers--- that at the moment say they can build an infrastructure, named CHORUS (</a:t>
            </a:r>
            <a:r>
              <a:rPr lang="en-US" dirty="0" smtClean="0"/>
              <a:t>Clearinghouse for the Open Research of the United States</a:t>
            </a:r>
            <a:r>
              <a:rPr lang="en-US" baseline="0" dirty="0" smtClean="0"/>
              <a:t>) for access to papers and datasets that “minimizes costs to the government and all users” so it’s not clear yet how much we’re talking about in here but it does uphold the provision of embargoes---an impediment to greater access. Finally, important associations of higher education institutions are instead going for an infrastructure of their own, named SHARE (</a:t>
            </a:r>
            <a:r>
              <a:rPr lang="en-US" dirty="0" err="1" smtClean="0"/>
              <a:t>SHared</a:t>
            </a:r>
            <a:r>
              <a:rPr lang="en-US" dirty="0" smtClean="0"/>
              <a:t> Access Research Ecosystem</a:t>
            </a:r>
            <a:r>
              <a:rPr lang="en-US" baseline="0" dirty="0" smtClean="0"/>
              <a:t>) that is more open than the publishers’ but for which we still don’t know what the costs will be.</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4</a:t>
            </a:fld>
            <a:endParaRPr lang="en-US"/>
          </a:p>
        </p:txBody>
      </p:sp>
    </p:spTree>
    <p:extLst>
      <p:ext uri="{BB962C8B-B14F-4D97-AF65-F5344CB8AC3E}">
        <p14:creationId xmlns:p14="http://schemas.microsoft.com/office/powerpoint/2010/main" val="274979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 and I believe</a:t>
            </a:r>
            <a:r>
              <a:rPr lang="en-US" baseline="0" dirty="0" smtClean="0"/>
              <a:t> that in order to make the best decisions on how to improve access and cost-effectiveness of research publications is important to leverage the existing data on the requirements that the different stakeholders have and the actions they are taking. Examples of these data are Sherpa Romeo, a database providing standardized publisher policies on copyright and self-archiving, Sherpa Juliet, a database of research funders’ open access policies, again provided in a standard format, and </a:t>
            </a:r>
            <a:r>
              <a:rPr lang="en-US" baseline="0" dirty="0" err="1" smtClean="0"/>
              <a:t>journalprices.com</a:t>
            </a:r>
            <a:r>
              <a:rPr lang="en-US" baseline="0" dirty="0" smtClean="0"/>
              <a:t>, a database of journals’ price per article or price per citation. </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5</a:t>
            </a:fld>
            <a:endParaRPr lang="en-US"/>
          </a:p>
        </p:txBody>
      </p:sp>
    </p:spTree>
    <p:extLst>
      <p:ext uri="{BB962C8B-B14F-4D97-AF65-F5344CB8AC3E}">
        <p14:creationId xmlns:p14="http://schemas.microsoft.com/office/powerpoint/2010/main" val="91741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Moreover,</a:t>
            </a:r>
            <a:r>
              <a:rPr lang="en-US" baseline="0" dirty="0" smtClean="0"/>
              <a:t> there’s even now data on costs associated with publication of individual articles that can be leveraged for an e</a:t>
            </a:r>
            <a:r>
              <a:rPr lang="en-US" dirty="0" smtClean="0"/>
              <a:t>vidence-based debate about Open Access models</a:t>
            </a:r>
            <a:r>
              <a:rPr lang="en-US" baseline="0" dirty="0" smtClean="0"/>
              <a:t> and eventual platform support ---like the ones described previously. The </a:t>
            </a:r>
            <a:r>
              <a:rPr lang="en-US" baseline="0" dirty="0" err="1" smtClean="0"/>
              <a:t>Wellcome</a:t>
            </a:r>
            <a:r>
              <a:rPr lang="en-US" baseline="0" dirty="0" smtClean="0"/>
              <a:t> Trust in the UK, a major funder of biomedical research, made public the cost associated with publishing </a:t>
            </a:r>
            <a:r>
              <a:rPr lang="en-US" sz="1200" kern="1200" dirty="0" smtClean="0">
                <a:solidFill>
                  <a:schemeClr val="tx1"/>
                </a:solidFill>
                <a:effectLst/>
                <a:latin typeface="+mn-lt"/>
                <a:ea typeface="+mn-ea"/>
                <a:cs typeface="+mn-cs"/>
              </a:rPr>
              <a:t>2126 open access articles in the year 2012-13. Some interesting findings were that the average article processing charge, that you’ll</a:t>
            </a:r>
            <a:r>
              <a:rPr lang="en-US" sz="1200" kern="1200" baseline="0" dirty="0" smtClean="0">
                <a:solidFill>
                  <a:schemeClr val="tx1"/>
                </a:solidFill>
                <a:effectLst/>
                <a:latin typeface="+mn-lt"/>
                <a:ea typeface="+mn-ea"/>
                <a:cs typeface="+mn-cs"/>
              </a:rPr>
              <a:t> see referred to as</a:t>
            </a:r>
            <a:r>
              <a:rPr lang="en-US" sz="1200" kern="1200" dirty="0" smtClean="0">
                <a:solidFill>
                  <a:schemeClr val="tx1"/>
                </a:solidFill>
                <a:effectLst/>
                <a:latin typeface="+mn-lt"/>
                <a:ea typeface="+mn-ea"/>
                <a:cs typeface="+mn-cs"/>
              </a:rPr>
              <a:t> APC from now on in the slides, was about  </a:t>
            </a:r>
            <a:r>
              <a:rPr lang="en-US" sz="1200" dirty="0" smtClean="0"/>
              <a:t>£1821, which</a:t>
            </a:r>
            <a:r>
              <a:rPr lang="en-US" sz="1200" baseline="0" dirty="0" smtClean="0"/>
              <a:t> is nearly $3,100. Also, the </a:t>
            </a:r>
            <a:r>
              <a:rPr lang="en-US" sz="1200" kern="1200" dirty="0" smtClean="0">
                <a:solidFill>
                  <a:schemeClr val="tx1"/>
                </a:solidFill>
                <a:effectLst/>
                <a:latin typeface="+mn-lt"/>
                <a:ea typeface="+mn-ea"/>
                <a:cs typeface="+mn-cs"/>
              </a:rPr>
              <a:t>average article processing charge of traditional subscription publishers (such as Elsevier, Wiley, etc.) was found to be much</a:t>
            </a:r>
            <a:r>
              <a:rPr lang="en-US" sz="1200" kern="1200" baseline="0" dirty="0" smtClean="0">
                <a:solidFill>
                  <a:schemeClr val="tx1"/>
                </a:solidFill>
                <a:effectLst/>
                <a:latin typeface="+mn-lt"/>
                <a:ea typeface="+mn-ea"/>
                <a:cs typeface="+mn-cs"/>
              </a:rPr>
              <a:t> more than that charged by b</a:t>
            </a:r>
            <a:r>
              <a:rPr lang="en-US" sz="1200" dirty="0" smtClean="0"/>
              <a:t>orn-digital open access publishers (such as PLOS). This already uncovers</a:t>
            </a:r>
            <a:r>
              <a:rPr lang="en-US" sz="1200" baseline="0" dirty="0" smtClean="0"/>
              <a:t> issues with this hybrid open access model, where </a:t>
            </a:r>
            <a:r>
              <a:rPr lang="en-US" sz="1200" kern="1200" dirty="0" smtClean="0">
                <a:solidFill>
                  <a:schemeClr val="tx1"/>
                </a:solidFill>
                <a:effectLst/>
                <a:latin typeface="+mn-lt"/>
                <a:ea typeface="+mn-ea"/>
                <a:cs typeface="+mn-cs"/>
              </a:rPr>
              <a:t>traditional subscription publishers made an</a:t>
            </a:r>
            <a:r>
              <a:rPr lang="en-US" sz="1200" kern="1200" baseline="0" dirty="0" smtClean="0">
                <a:solidFill>
                  <a:schemeClr val="tx1"/>
                </a:solidFill>
                <a:effectLst/>
                <a:latin typeface="+mn-lt"/>
                <a:ea typeface="+mn-ea"/>
                <a:cs typeface="+mn-cs"/>
              </a:rPr>
              <a:t> article </a:t>
            </a:r>
            <a:r>
              <a:rPr lang="en-US" sz="1200" kern="1200" dirty="0" smtClean="0">
                <a:solidFill>
                  <a:schemeClr val="tx1"/>
                </a:solidFill>
                <a:effectLst/>
                <a:latin typeface="+mn-lt"/>
                <a:ea typeface="+mn-ea"/>
                <a:cs typeface="+mn-cs"/>
              </a:rPr>
              <a:t>open access within</a:t>
            </a:r>
            <a:r>
              <a:rPr lang="en-US" sz="1200" kern="1200" baseline="0" dirty="0" smtClean="0">
                <a:solidFill>
                  <a:schemeClr val="tx1"/>
                </a:solidFill>
                <a:effectLst/>
                <a:latin typeface="+mn-lt"/>
                <a:ea typeface="+mn-ea"/>
                <a:cs typeface="+mn-cs"/>
              </a:rPr>
              <a:t> a journal that has subscription charge for all other articles within it. And finally, it revealed that the biggest publishers for </a:t>
            </a:r>
            <a:r>
              <a:rPr lang="en-US" sz="1200" kern="1200" baseline="0" dirty="0" err="1" smtClean="0">
                <a:solidFill>
                  <a:schemeClr val="tx1"/>
                </a:solidFill>
                <a:effectLst/>
                <a:latin typeface="+mn-lt"/>
                <a:ea typeface="+mn-ea"/>
                <a:cs typeface="+mn-cs"/>
              </a:rPr>
              <a:t>Wellcome</a:t>
            </a:r>
            <a:r>
              <a:rPr lang="en-US" sz="1200" kern="1200" baseline="0" dirty="0" smtClean="0">
                <a:solidFill>
                  <a:schemeClr val="tx1"/>
                </a:solidFill>
                <a:effectLst/>
                <a:latin typeface="+mn-lt"/>
                <a:ea typeface="+mn-ea"/>
                <a:cs typeface="+mn-cs"/>
              </a:rPr>
              <a:t> Trust grantees were #</a:t>
            </a:r>
            <a:r>
              <a:rPr lang="en-US" sz="1200" dirty="0" smtClean="0"/>
              <a:t>1 ELSEVIER with 422 articles (20% of the total</a:t>
            </a:r>
            <a:r>
              <a:rPr lang="en-US" sz="1200" baseline="0" dirty="0" smtClean="0"/>
              <a:t> number of articles submitted and paid for</a:t>
            </a:r>
            <a:r>
              <a:rPr lang="en-US" sz="1200" dirty="0" smtClean="0"/>
              <a:t>),  #2 PLOS with 305 articles (14% of the total) , and #3 WILEY with 271 articles (13% of the total).  </a:t>
            </a:r>
          </a:p>
          <a:p>
            <a:pPr algn="ct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6</a:t>
            </a:fld>
            <a:endParaRPr lang="en-US"/>
          </a:p>
        </p:txBody>
      </p:sp>
    </p:spTree>
    <p:extLst>
      <p:ext uri="{BB962C8B-B14F-4D97-AF65-F5344CB8AC3E}">
        <p14:creationId xmlns:p14="http://schemas.microsoft.com/office/powerpoint/2010/main" val="2741900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 even more recent release</a:t>
            </a:r>
            <a:r>
              <a:rPr lang="en-US" baseline="0" dirty="0" smtClean="0"/>
              <a:t> of public data on </a:t>
            </a:r>
            <a:r>
              <a:rPr lang="en-US" sz="1200" kern="1200" dirty="0" smtClean="0">
                <a:solidFill>
                  <a:schemeClr val="tx1"/>
                </a:solidFill>
                <a:effectLst/>
                <a:latin typeface="+mn-lt"/>
                <a:ea typeface="+mn-ea"/>
                <a:cs typeface="+mn-cs"/>
              </a:rPr>
              <a:t>article processing charges,</a:t>
            </a:r>
            <a:r>
              <a:rPr lang="en-US" sz="1200" kern="1200" baseline="0" dirty="0" smtClean="0">
                <a:solidFill>
                  <a:schemeClr val="tx1"/>
                </a:solidFill>
                <a:effectLst/>
                <a:latin typeface="+mn-lt"/>
                <a:ea typeface="+mn-ea"/>
                <a:cs typeface="+mn-cs"/>
              </a:rPr>
              <a:t> this one by JISC, a not-for profit, (for the most part) government funded company that negotiates with publishers on behalf of UK universities, reveals a dataset even larger than the one by the </a:t>
            </a:r>
            <a:r>
              <a:rPr lang="en-US" sz="1200" kern="1200" baseline="0" dirty="0" err="1" smtClean="0">
                <a:solidFill>
                  <a:schemeClr val="tx1"/>
                </a:solidFill>
                <a:effectLst/>
                <a:latin typeface="+mn-lt"/>
                <a:ea typeface="+mn-ea"/>
                <a:cs typeface="+mn-cs"/>
              </a:rPr>
              <a:t>Wellcome</a:t>
            </a:r>
            <a:r>
              <a:rPr lang="en-US" sz="1200" kern="1200" baseline="0" dirty="0" smtClean="0">
                <a:solidFill>
                  <a:schemeClr val="tx1"/>
                </a:solidFill>
                <a:effectLst/>
                <a:latin typeface="+mn-lt"/>
                <a:ea typeface="+mn-ea"/>
                <a:cs typeface="+mn-cs"/>
              </a:rPr>
              <a:t> Trust. This dataset includes aggregated and </a:t>
            </a:r>
            <a:r>
              <a:rPr lang="en-US" sz="1200" kern="1200" baseline="0" dirty="0" err="1" smtClean="0">
                <a:solidFill>
                  <a:schemeClr val="tx1"/>
                </a:solidFill>
                <a:effectLst/>
                <a:latin typeface="+mn-lt"/>
                <a:ea typeface="+mn-ea"/>
                <a:cs typeface="+mn-cs"/>
              </a:rPr>
              <a:t>anonymized</a:t>
            </a:r>
            <a:r>
              <a:rPr lang="en-US" sz="1200" kern="1200" baseline="0" dirty="0" smtClean="0">
                <a:solidFill>
                  <a:schemeClr val="tx1"/>
                </a:solidFill>
                <a:effectLst/>
                <a:latin typeface="+mn-lt"/>
                <a:ea typeface="+mn-ea"/>
                <a:cs typeface="+mn-cs"/>
              </a:rPr>
              <a:t> data on </a:t>
            </a:r>
            <a:r>
              <a:rPr lang="en-US" sz="1200" kern="1200" dirty="0" smtClean="0">
                <a:solidFill>
                  <a:schemeClr val="tx1"/>
                </a:solidFill>
                <a:effectLst/>
                <a:latin typeface="+mn-lt"/>
                <a:ea typeface="+mn-ea"/>
                <a:cs typeface="+mn-cs"/>
              </a:rPr>
              <a:t>article processing charges incurred by 24 </a:t>
            </a:r>
            <a:r>
              <a:rPr lang="en-US" sz="1200" dirty="0" smtClean="0"/>
              <a:t>UK higher education institutions</a:t>
            </a:r>
            <a:r>
              <a:rPr lang="en-US" sz="1200" baseline="0" dirty="0" smtClean="0"/>
              <a:t> over a period of 4 years. It also includes not only open access articles but also papers accessible only by subscription charges. An interesting result is shown in this figure, that in different colors show the average </a:t>
            </a:r>
            <a:r>
              <a:rPr lang="en-US" sz="1200" kern="1200" dirty="0" smtClean="0">
                <a:solidFill>
                  <a:schemeClr val="tx1"/>
                </a:solidFill>
                <a:effectLst/>
                <a:latin typeface="+mn-lt"/>
                <a:ea typeface="+mn-ea"/>
                <a:cs typeface="+mn-cs"/>
              </a:rPr>
              <a:t>article processing charges for the largest</a:t>
            </a:r>
            <a:r>
              <a:rPr lang="en-US" sz="1200" baseline="0" dirty="0" smtClean="0"/>
              <a:t> </a:t>
            </a:r>
            <a:r>
              <a:rPr lang="en-US" sz="1200" kern="1200" dirty="0" smtClean="0">
                <a:solidFill>
                  <a:schemeClr val="tx1"/>
                </a:solidFill>
                <a:effectLst/>
                <a:latin typeface="+mn-lt"/>
                <a:ea typeface="+mn-ea"/>
                <a:cs typeface="+mn-cs"/>
              </a:rPr>
              <a:t>traditional subscription publishers.</a:t>
            </a:r>
            <a:r>
              <a:rPr lang="en-US" sz="1200" kern="1200" baseline="0" dirty="0" smtClean="0">
                <a:solidFill>
                  <a:schemeClr val="tx1"/>
                </a:solidFill>
                <a:effectLst/>
                <a:latin typeface="+mn-lt"/>
                <a:ea typeface="+mn-ea"/>
                <a:cs typeface="+mn-cs"/>
              </a:rPr>
              <a:t> Although I could talk to you about the trends we see here, the main point I want to do now is that it is this kind of open data that will allow us in the future to better provide access in the future in a cost effective way to all interested consumers and producers of scholarship. We need more of this coming… and it can all start with grass </a:t>
            </a:r>
            <a:r>
              <a:rPr lang="en-US" sz="1200" kern="1200" baseline="0" smtClean="0">
                <a:solidFill>
                  <a:schemeClr val="tx1"/>
                </a:solidFill>
                <a:effectLst/>
                <a:latin typeface="+mn-lt"/>
                <a:ea typeface="+mn-ea"/>
                <a:cs typeface="+mn-cs"/>
              </a:rPr>
              <a:t>roots movements. </a:t>
            </a:r>
            <a:r>
              <a:rPr lang="en-US" sz="1200" kern="1200" baseline="0" dirty="0" smtClean="0">
                <a:solidFill>
                  <a:schemeClr val="tx1"/>
                </a:solidFill>
                <a:effectLst/>
                <a:latin typeface="+mn-lt"/>
                <a:ea typeface="+mn-ea"/>
                <a:cs typeface="+mn-cs"/>
              </a:rPr>
              <a:t>Now John will tell you some ways this may come about.</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7</a:t>
            </a:fld>
            <a:endParaRPr lang="en-US"/>
          </a:p>
        </p:txBody>
      </p:sp>
    </p:spTree>
    <p:extLst>
      <p:ext uri="{BB962C8B-B14F-4D97-AF65-F5344CB8AC3E}">
        <p14:creationId xmlns:p14="http://schemas.microsoft.com/office/powerpoint/2010/main" val="274190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as Manuel has shown, there are a variety of ways that research</a:t>
            </a:r>
            <a:r>
              <a:rPr lang="en-US" baseline="0" dirty="0" smtClean="0"/>
              <a:t> institutions can meet requirements for open access, and they have a potentially wide range of costs.  So the question that comes up at our individual institutions: How do we make sure we’re doing what we need to do to meet our funder’s requirements, and how can we make sure we’re doing it in an effective, and cost-efficient way?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where systems like VIVO, and complementary systems that feed into it, can play an important role.   Going back to our Abramson Cancer Center example, we’re currently using an internal data-gathering system, </a:t>
            </a:r>
            <a:r>
              <a:rPr lang="en-US" baseline="0" dirty="0" err="1" smtClean="0"/>
              <a:t>Symplectic</a:t>
            </a:r>
            <a:r>
              <a:rPr lang="en-US" baseline="0" dirty="0" smtClean="0"/>
              <a:t> Elements in our case, to compile information about researcher activities  There’s a lot of data we potentially need to keep track of.  We not only have mandates for providing open access to researcher publications, but also increasingly for providing the data sets that those publications relied 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Once we’ve compiled that information, we intend to make a suitable selection of it </a:t>
            </a:r>
            <a:r>
              <a:rPr lang="en-US" baseline="0" dirty="0" err="1" smtClean="0"/>
              <a:t>extermally</a:t>
            </a:r>
            <a:r>
              <a:rPr lang="en-US" baseline="0" dirty="0" smtClean="0"/>
              <a:t> visible to the public, through our VIVO instance, and possibly through other means that I’ll discuss a bit later on.  Publishing the data makes it easier for the public to find and take advantage of the open access articles and data that our researchers have produced.  It also lets us and others double-check that we’re getting what we paid for.  If we’ say that publishers are providing open access to certain papers, people can check if they actually are.  People can also check to see if what we’re paying is reasonable and well-spent, whether we’re putting work in our own repositories, in purely open access venues, or in hybrid venues.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publishing this sort of data has a number of challenges.  One is that we may need to have represent our compliance data in a variety of forms.  The relational model used by Elements, for instance, differs somewhat from the linked-data model used by VIVO.  But the bigger challenge is just getting the data in the first place.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We’re migrating some of our data from a legacy home-grown database, the FEDS system that Manuel mentioned.  If you want to hear how that works, go see my colleague Paul Grossman, because he has a poster here that explains it.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the main sources of compliance data will be other databases, both internal and external, as well as direct user input.</a:t>
            </a:r>
          </a:p>
        </p:txBody>
      </p:sp>
      <p:sp>
        <p:nvSpPr>
          <p:cNvPr id="4" name="Slide Number Placeholder 3"/>
          <p:cNvSpPr>
            <a:spLocks noGrp="1"/>
          </p:cNvSpPr>
          <p:nvPr>
            <p:ph type="sldNum" sz="quarter" idx="10"/>
          </p:nvPr>
        </p:nvSpPr>
        <p:spPr/>
        <p:txBody>
          <a:bodyPr/>
          <a:lstStyle/>
          <a:p>
            <a:fld id="{81B87304-ABBD-E349-93F2-D687D6BDD214}" type="slidenum">
              <a:rPr lang="en-US" smtClean="0"/>
              <a:t>8</a:t>
            </a:fld>
            <a:endParaRPr lang="en-US"/>
          </a:p>
        </p:txBody>
      </p:sp>
    </p:spTree>
    <p:extLst>
      <p:ext uri="{BB962C8B-B14F-4D97-AF65-F5344CB8AC3E}">
        <p14:creationId xmlns:p14="http://schemas.microsoft.com/office/powerpoint/2010/main" val="123257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a:t>
            </a:r>
            <a:r>
              <a:rPr lang="en-US" baseline="0" dirty="0" smtClean="0"/>
              <a:t> keep direct user input to a minimum, though, since it’s hard to get people to put time into providing it, especially if those people are faculty.</a:t>
            </a:r>
          </a:p>
          <a:p>
            <a:endParaRPr lang="en-US" baseline="0" dirty="0" smtClean="0"/>
          </a:p>
          <a:p>
            <a:r>
              <a:rPr lang="en-US" baseline="0" dirty="0" smtClean="0"/>
              <a:t>Fortunately, in some cases we can get data on compliance without users having to input anything at all themselves.  </a:t>
            </a:r>
            <a:r>
              <a:rPr lang="en-US" baseline="0" dirty="0" smtClean="0"/>
              <a:t>For instance, if a user </a:t>
            </a:r>
            <a:r>
              <a:rPr lang="en-US" baseline="0" dirty="0" smtClean="0"/>
              <a:t>has claimed </a:t>
            </a:r>
            <a:r>
              <a:rPr lang="en-US" baseline="0" dirty="0" smtClean="0"/>
              <a:t>a paper in </a:t>
            </a:r>
            <a:r>
              <a:rPr lang="en-US" baseline="0" dirty="0" smtClean="0"/>
              <a:t>Elements, and a copy of that paper eventually goes into </a:t>
            </a:r>
            <a:r>
              <a:rPr lang="en-US" baseline="0" dirty="0" err="1" smtClean="0"/>
              <a:t>PubMedCentral</a:t>
            </a:r>
            <a:r>
              <a:rPr lang="en-US" baseline="0" dirty="0" smtClean="0"/>
              <a:t>, the system should automatically pick up the </a:t>
            </a:r>
            <a:r>
              <a:rPr lang="en-US" baseline="0" dirty="0" err="1" smtClean="0"/>
              <a:t>PubMedCentral</a:t>
            </a:r>
            <a:r>
              <a:rPr lang="en-US" baseline="0" dirty="0" smtClean="0"/>
              <a:t> ID from sources that it regularly searches.  And </a:t>
            </a:r>
            <a:r>
              <a:rPr lang="en-US" baseline="0" dirty="0" smtClean="0"/>
              <a:t>there we’ve got out </a:t>
            </a:r>
            <a:r>
              <a:rPr lang="en-US" baseline="0" dirty="0" smtClean="0"/>
              <a:t>evidence of open access compliance.  </a:t>
            </a:r>
            <a:endParaRPr lang="en-US" dirty="0"/>
          </a:p>
        </p:txBody>
      </p:sp>
      <p:sp>
        <p:nvSpPr>
          <p:cNvPr id="4" name="Slide Number Placeholder 3"/>
          <p:cNvSpPr>
            <a:spLocks noGrp="1"/>
          </p:cNvSpPr>
          <p:nvPr>
            <p:ph type="sldNum" sz="quarter" idx="10"/>
          </p:nvPr>
        </p:nvSpPr>
        <p:spPr/>
        <p:txBody>
          <a:bodyPr/>
          <a:lstStyle/>
          <a:p>
            <a:fld id="{81B87304-ABBD-E349-93F2-D687D6BDD214}" type="slidenum">
              <a:rPr lang="en-US" smtClean="0"/>
              <a:t>9</a:t>
            </a:fld>
            <a:endParaRPr lang="en-US"/>
          </a:p>
        </p:txBody>
      </p:sp>
    </p:spTree>
    <p:extLst>
      <p:ext uri="{BB962C8B-B14F-4D97-AF65-F5344CB8AC3E}">
        <p14:creationId xmlns:p14="http://schemas.microsoft.com/office/powerpoint/2010/main" val="3254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626F3C-4B6A-A24A-9765-E0A5F2E8AF1B}"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p>
          <a:p>
            <a:endParaRPr lang="en-US" dirty="0"/>
          </a:p>
        </p:txBody>
      </p:sp>
      <p:sp>
        <p:nvSpPr>
          <p:cNvPr id="6" name="Slide Number Placeholder 5"/>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367719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7950E-2F97-D34E-852E-8F7CD55A8FFB}"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
        <p:nvSpPr>
          <p:cNvPr id="6" name="Slide Number Placeholder 5"/>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93498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904F7-033F-544B-A487-99C7317C0EF7}"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
        <p:nvSpPr>
          <p:cNvPr id="6" name="Slide Number Placeholder 5"/>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247657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p>
          <a:p>
            <a:endParaRPr lang="en-US" dirty="0"/>
          </a:p>
        </p:txBody>
      </p:sp>
      <p:sp>
        <p:nvSpPr>
          <p:cNvPr id="6" name="Slide Number Placeholder 5"/>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321159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EA99B6-1020-3E4C-88F7-1C3363E5F687}"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
        <p:nvSpPr>
          <p:cNvPr id="6" name="Slide Number Placeholder 5"/>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98149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169BA-4ED9-8043-B0F6-26142E0B3A32}" type="datetime1">
              <a:rPr lang="en-US" smtClean="0"/>
              <a:t>8/7/14</a:t>
            </a:fld>
            <a:endParaRPr lang="en-US"/>
          </a:p>
        </p:txBody>
      </p:sp>
      <p:sp>
        <p:nvSpPr>
          <p:cNvPr id="6" name="Footer Placeholder 5"/>
          <p:cNvSpPr>
            <a:spLocks noGrp="1"/>
          </p:cNvSpPr>
          <p:nvPr>
            <p:ph type="ftr" sz="quarter" idx="11"/>
          </p:nvPr>
        </p:nvSpPr>
        <p:spPr/>
        <p:txBody>
          <a:bodyPr/>
          <a:lstStyle/>
          <a:p>
            <a:r>
              <a:rPr lang="en-US" smtClean="0"/>
              <a:t>John Mark Ockerbloom</a:t>
            </a:r>
            <a:endParaRPr lang="en-US"/>
          </a:p>
        </p:txBody>
      </p:sp>
      <p:sp>
        <p:nvSpPr>
          <p:cNvPr id="7" name="Slide Number Placeholder 6"/>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26725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EF7C51-4613-5B43-A938-EFBA412AD3E8}" type="datetime1">
              <a:rPr lang="en-US" smtClean="0"/>
              <a:t>8/7/14</a:t>
            </a:fld>
            <a:endParaRPr lang="en-US"/>
          </a:p>
        </p:txBody>
      </p:sp>
      <p:sp>
        <p:nvSpPr>
          <p:cNvPr id="8" name="Footer Placeholder 7"/>
          <p:cNvSpPr>
            <a:spLocks noGrp="1"/>
          </p:cNvSpPr>
          <p:nvPr>
            <p:ph type="ftr" sz="quarter" idx="11"/>
          </p:nvPr>
        </p:nvSpPr>
        <p:spPr/>
        <p:txBody>
          <a:bodyPr/>
          <a:lstStyle/>
          <a:p>
            <a:r>
              <a:rPr lang="en-US" smtClean="0"/>
              <a:t>John Mark Ockerbloom</a:t>
            </a:r>
            <a:endParaRPr lang="en-US"/>
          </a:p>
        </p:txBody>
      </p:sp>
      <p:sp>
        <p:nvSpPr>
          <p:cNvPr id="9" name="Slide Number Placeholder 8"/>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311012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1BC131-E2B8-F940-A0E1-15F07E8E0D68}" type="datetime1">
              <a:rPr lang="en-US" smtClean="0"/>
              <a:t>8/7/14</a:t>
            </a:fld>
            <a:endParaRPr lang="en-US"/>
          </a:p>
        </p:txBody>
      </p:sp>
      <p:sp>
        <p:nvSpPr>
          <p:cNvPr id="4" name="Footer Placeholder 3"/>
          <p:cNvSpPr>
            <a:spLocks noGrp="1"/>
          </p:cNvSpPr>
          <p:nvPr>
            <p:ph type="ftr" sz="quarter" idx="11"/>
          </p:nvPr>
        </p:nvSpPr>
        <p:spPr/>
        <p:txBody>
          <a:bodyPr/>
          <a:lstStyle/>
          <a:p>
            <a:r>
              <a:rPr lang="en-US" smtClean="0"/>
              <a:t>John Mark Ockerbloom</a:t>
            </a:r>
            <a:endParaRPr lang="en-US"/>
          </a:p>
        </p:txBody>
      </p:sp>
      <p:sp>
        <p:nvSpPr>
          <p:cNvPr id="5" name="Slide Number Placeholder 4"/>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359618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DA202-79C1-A54D-AC79-50FAC9F7E612}" type="datetime1">
              <a:rPr lang="en-US" smtClean="0"/>
              <a:t>8/7/14</a:t>
            </a:fld>
            <a:endParaRPr lang="en-US"/>
          </a:p>
        </p:txBody>
      </p:sp>
      <p:sp>
        <p:nvSpPr>
          <p:cNvPr id="3" name="Footer Placeholder 2"/>
          <p:cNvSpPr>
            <a:spLocks noGrp="1"/>
          </p:cNvSpPr>
          <p:nvPr>
            <p:ph type="ftr" sz="quarter" idx="11"/>
          </p:nvPr>
        </p:nvSpPr>
        <p:spPr/>
        <p:txBody>
          <a:bodyPr/>
          <a:lstStyle/>
          <a:p>
            <a:r>
              <a:rPr lang="en-US" smtClean="0"/>
              <a:t>John Mark Ockerbloom</a:t>
            </a:r>
            <a:endParaRPr lang="en-US"/>
          </a:p>
        </p:txBody>
      </p:sp>
      <p:sp>
        <p:nvSpPr>
          <p:cNvPr id="4" name="Slide Number Placeholder 3"/>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18031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53F1C-0BD6-BD4E-8A25-BA3058EAC7BA}" type="datetime1">
              <a:rPr lang="en-US" smtClean="0"/>
              <a:t>8/7/14</a:t>
            </a:fld>
            <a:endParaRPr lang="en-US"/>
          </a:p>
        </p:txBody>
      </p:sp>
      <p:sp>
        <p:nvSpPr>
          <p:cNvPr id="6" name="Footer Placeholder 5"/>
          <p:cNvSpPr>
            <a:spLocks noGrp="1"/>
          </p:cNvSpPr>
          <p:nvPr>
            <p:ph type="ftr" sz="quarter" idx="11"/>
          </p:nvPr>
        </p:nvSpPr>
        <p:spPr/>
        <p:txBody>
          <a:bodyPr/>
          <a:lstStyle/>
          <a:p>
            <a:r>
              <a:rPr lang="en-US" smtClean="0"/>
              <a:t>John Mark Ockerbloom</a:t>
            </a:r>
            <a:endParaRPr lang="en-US"/>
          </a:p>
        </p:txBody>
      </p:sp>
      <p:sp>
        <p:nvSpPr>
          <p:cNvPr id="7" name="Slide Number Placeholder 6"/>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292534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4269B-3013-3A44-A508-340601B65EBA}" type="datetime1">
              <a:rPr lang="en-US" smtClean="0"/>
              <a:t>8/7/14</a:t>
            </a:fld>
            <a:endParaRPr lang="en-US"/>
          </a:p>
        </p:txBody>
      </p:sp>
      <p:sp>
        <p:nvSpPr>
          <p:cNvPr id="6" name="Footer Placeholder 5"/>
          <p:cNvSpPr>
            <a:spLocks noGrp="1"/>
          </p:cNvSpPr>
          <p:nvPr>
            <p:ph type="ftr" sz="quarter" idx="11"/>
          </p:nvPr>
        </p:nvSpPr>
        <p:spPr/>
        <p:txBody>
          <a:bodyPr/>
          <a:lstStyle/>
          <a:p>
            <a:r>
              <a:rPr lang="en-US" smtClean="0"/>
              <a:t>John Mark Ockerbloom</a:t>
            </a:r>
            <a:endParaRPr lang="en-US"/>
          </a:p>
        </p:txBody>
      </p:sp>
      <p:sp>
        <p:nvSpPr>
          <p:cNvPr id="7" name="Slide Number Placeholder 6"/>
          <p:cNvSpPr>
            <a:spLocks noGrp="1"/>
          </p:cNvSpPr>
          <p:nvPr>
            <p:ph type="sldNum" sz="quarter" idx="12"/>
          </p:nvPr>
        </p:nvSpPr>
        <p:spPr/>
        <p:txBody>
          <a:bodyPr/>
          <a:lstStyle/>
          <a:p>
            <a:fld id="{12BA6BFF-BC25-CD43-8A71-6B50AD1AFC3A}" type="slidenum">
              <a:rPr lang="en-US" smtClean="0"/>
              <a:t>‹#›</a:t>
            </a:fld>
            <a:endParaRPr lang="en-US"/>
          </a:p>
        </p:txBody>
      </p:sp>
    </p:spTree>
    <p:extLst>
      <p:ext uri="{BB962C8B-B14F-4D97-AF65-F5344CB8AC3E}">
        <p14:creationId xmlns:p14="http://schemas.microsoft.com/office/powerpoint/2010/main" val="25596521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3366FF"/>
                </a:solidFill>
              </a:defRPr>
            </a:lvl1pPr>
          </a:lstStyle>
          <a:p>
            <a:fld id="{66E470A5-3294-2244-85EC-AEB59A9E5ACD}" type="datetime1">
              <a:rPr lang="en-US" smtClean="0"/>
              <a:t>8/7/14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3366FF"/>
                </a:solidFill>
              </a:defRPr>
            </a:lvl1pPr>
          </a:lstStyle>
          <a:p>
            <a:r>
              <a:rPr lang="en-US" dirty="0" smtClean="0"/>
              <a:t>University of Pennsylvania Libraries</a:t>
            </a:r>
          </a:p>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3366FF"/>
                </a:solidFill>
              </a:defRPr>
            </a:lvl1pPr>
          </a:lstStyle>
          <a:p>
            <a:fld id="{12BA6BFF-BC25-CD43-8A71-6B50AD1AFC3A}" type="slidenum">
              <a:rPr lang="en-US" smtClean="0"/>
              <a:pPr/>
              <a:t>‹#›</a:t>
            </a:fld>
            <a:endParaRPr lang="en-US" dirty="0"/>
          </a:p>
        </p:txBody>
      </p:sp>
    </p:spTree>
    <p:extLst>
      <p:ext uri="{BB962C8B-B14F-4D97-AF65-F5344CB8AC3E}">
        <p14:creationId xmlns:p14="http://schemas.microsoft.com/office/powerpoint/2010/main" val="221503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mailto:dmanuel@pobox.upenn.edu" TargetMode="External"/><Relationship Id="rId4" Type="http://schemas.openxmlformats.org/officeDocument/2006/relationships/hyperlink" Target="mailto:ockerblo@pobox.upenn.edu"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cholarlykitchen.sspnet.org/2013/07/16/the-price-of-posting-pubmed-central-spends-most-of-its-budget-handling-author-manuscripts/" TargetMode="External"/><Relationship Id="rId4" Type="http://schemas.openxmlformats.org/officeDocument/2006/relationships/hyperlink" Target="http://www.academia.edu/4128499/Repository_of_NSF-funded_Publications_and_Related_Datasets_Back_of_Envelope_Cost_Estimate_for_15_year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Improving accessibility and cost-effectiveness of research publications</a:t>
            </a:r>
            <a:endParaRPr lang="en-US" dirty="0"/>
          </a:p>
        </p:txBody>
      </p:sp>
      <p:sp>
        <p:nvSpPr>
          <p:cNvPr id="3" name="Subtitle 2"/>
          <p:cNvSpPr>
            <a:spLocks noGrp="1"/>
          </p:cNvSpPr>
          <p:nvPr>
            <p:ph type="subTitle" idx="1"/>
          </p:nvPr>
        </p:nvSpPr>
        <p:spPr>
          <a:xfrm>
            <a:off x="1371600" y="3935632"/>
            <a:ext cx="6400800" cy="1752600"/>
          </a:xfrm>
        </p:spPr>
        <p:txBody>
          <a:bodyPr>
            <a:normAutofit/>
          </a:bodyPr>
          <a:lstStyle/>
          <a:p>
            <a:r>
              <a:rPr lang="en-US" dirty="0" smtClean="0"/>
              <a:t>The role of public data</a:t>
            </a:r>
          </a:p>
          <a:p>
            <a:endParaRPr lang="en-US" dirty="0"/>
          </a:p>
          <a:p>
            <a:endParaRPr lang="en-US" dirty="0"/>
          </a:p>
        </p:txBody>
      </p:sp>
      <p:sp>
        <p:nvSpPr>
          <p:cNvPr id="8" name="TextBox 7"/>
          <p:cNvSpPr txBox="1"/>
          <p:nvPr/>
        </p:nvSpPr>
        <p:spPr>
          <a:xfrm>
            <a:off x="2194867" y="5088067"/>
            <a:ext cx="4660764" cy="1200329"/>
          </a:xfrm>
          <a:prstGeom prst="rect">
            <a:avLst/>
          </a:prstGeom>
          <a:noFill/>
        </p:spPr>
        <p:txBody>
          <a:bodyPr wrap="none" rtlCol="0">
            <a:spAutoFit/>
          </a:bodyPr>
          <a:lstStyle/>
          <a:p>
            <a:pPr algn="ctr"/>
            <a:r>
              <a:rPr lang="en-US" dirty="0" smtClean="0"/>
              <a:t>John Mark Ockerbloom</a:t>
            </a:r>
          </a:p>
          <a:p>
            <a:pPr algn="ctr"/>
            <a:r>
              <a:rPr lang="en-US" dirty="0" smtClean="0"/>
              <a:t>Manuel de la Cruz Gutierrez</a:t>
            </a:r>
          </a:p>
          <a:p>
            <a:pPr algn="ctr"/>
            <a:r>
              <a:rPr lang="en-US" dirty="0" smtClean="0"/>
              <a:t>University of Pennsylvania Libraries</a:t>
            </a:r>
          </a:p>
          <a:p>
            <a:pPr algn="ctr"/>
            <a:r>
              <a:rPr lang="en-US" dirty="0" smtClean="0"/>
              <a:t>VIVO Conference – August 2014 -- Austin, Texas </a:t>
            </a:r>
            <a:endParaRPr lang="en-US" dirty="0"/>
          </a:p>
        </p:txBody>
      </p:sp>
    </p:spTree>
    <p:extLst>
      <p:ext uri="{BB962C8B-B14F-4D97-AF65-F5344CB8AC3E}">
        <p14:creationId xmlns:p14="http://schemas.microsoft.com/office/powerpoint/2010/main" val="4289464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Collecting data locally: Labeling</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pic>
        <p:nvPicPr>
          <p:cNvPr id="8" name="Picture 7"/>
          <p:cNvPicPr>
            <a:picLocks noChangeAspect="1"/>
          </p:cNvPicPr>
          <p:nvPr/>
        </p:nvPicPr>
        <p:blipFill>
          <a:blip r:embed="rId3"/>
          <a:stretch>
            <a:fillRect/>
          </a:stretch>
        </p:blipFill>
        <p:spPr>
          <a:xfrm>
            <a:off x="265223" y="1417638"/>
            <a:ext cx="8421577" cy="4214970"/>
          </a:xfrm>
          <a:prstGeom prst="rect">
            <a:avLst/>
          </a:prstGeom>
        </p:spPr>
      </p:pic>
    </p:spTree>
    <p:extLst>
      <p:ext uri="{BB962C8B-B14F-4D97-AF65-F5344CB8AC3E}">
        <p14:creationId xmlns:p14="http://schemas.microsoft.com/office/powerpoint/2010/main" val="13856024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Collecting data locally: Relationships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pic>
        <p:nvPicPr>
          <p:cNvPr id="8" name="Picture 7"/>
          <p:cNvPicPr>
            <a:picLocks noChangeAspect="1"/>
          </p:cNvPicPr>
          <p:nvPr/>
        </p:nvPicPr>
        <p:blipFill>
          <a:blip r:embed="rId3"/>
          <a:stretch>
            <a:fillRect/>
          </a:stretch>
        </p:blipFill>
        <p:spPr>
          <a:xfrm>
            <a:off x="457200" y="1193039"/>
            <a:ext cx="8227672" cy="5528436"/>
          </a:xfrm>
          <a:prstGeom prst="rect">
            <a:avLst/>
          </a:prstGeom>
        </p:spPr>
      </p:pic>
    </p:spTree>
    <p:extLst>
      <p:ext uri="{BB962C8B-B14F-4D97-AF65-F5344CB8AC3E}">
        <p14:creationId xmlns:p14="http://schemas.microsoft.com/office/powerpoint/2010/main" val="13856024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Collecting data: Relationship types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pic>
        <p:nvPicPr>
          <p:cNvPr id="7" name="Content Placeholder 6"/>
          <p:cNvPicPr>
            <a:picLocks noGrp="1" noChangeAspect="1"/>
          </p:cNvPicPr>
          <p:nvPr>
            <p:ph idx="1"/>
          </p:nvPr>
        </p:nvPicPr>
        <p:blipFill>
          <a:blip r:embed="rId3"/>
          <a:srcRect l="6304" r="6304"/>
          <a:stretch>
            <a:fillRect/>
          </a:stretch>
        </p:blipFill>
        <p:spPr/>
      </p:pic>
    </p:spTree>
    <p:extLst>
      <p:ext uri="{BB962C8B-B14F-4D97-AF65-F5344CB8AC3E}">
        <p14:creationId xmlns:p14="http://schemas.microsoft.com/office/powerpoint/2010/main" val="29413648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Help comply while collecting data</a:t>
            </a:r>
            <a:endParaRPr lang="en-US" dirty="0"/>
          </a:p>
        </p:txBody>
      </p:sp>
      <p:sp>
        <p:nvSpPr>
          <p:cNvPr id="3" name="Content Placeholder 2"/>
          <p:cNvSpPr>
            <a:spLocks noGrp="1"/>
          </p:cNvSpPr>
          <p:nvPr>
            <p:ph idx="1"/>
          </p:nvPr>
        </p:nvSpPr>
        <p:spPr/>
        <p:txBody>
          <a:bodyPr>
            <a:normAutofit/>
          </a:bodyPr>
          <a:lstStyle/>
          <a:p>
            <a:r>
              <a:rPr lang="en-US" dirty="0" smtClean="0"/>
              <a:t>Show researchers what they should do</a:t>
            </a:r>
          </a:p>
          <a:p>
            <a:pPr lvl="1"/>
            <a:r>
              <a:rPr lang="en-US" dirty="0" smtClean="0"/>
              <a:t>E.g. based on sponsors of linked grants, their policies</a:t>
            </a:r>
          </a:p>
          <a:p>
            <a:r>
              <a:rPr lang="en-US" dirty="0" smtClean="0"/>
              <a:t>Show them what they can do</a:t>
            </a:r>
          </a:p>
          <a:p>
            <a:pPr lvl="1"/>
            <a:r>
              <a:rPr lang="en-US" dirty="0" smtClean="0"/>
              <a:t>E.g. based on publication venues and their open access policies (from Sherpa/ROMEO et al)</a:t>
            </a:r>
          </a:p>
          <a:p>
            <a:r>
              <a:rPr lang="en-US" dirty="0" smtClean="0"/>
              <a:t>Then help them do it</a:t>
            </a:r>
          </a:p>
          <a:p>
            <a:pPr lvl="1"/>
            <a:r>
              <a:rPr lang="en-US" dirty="0" smtClean="0"/>
              <a:t>E.g. “Upload to repository” buttons</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spTree>
    <p:extLst>
      <p:ext uri="{BB962C8B-B14F-4D97-AF65-F5344CB8AC3E}">
        <p14:creationId xmlns:p14="http://schemas.microsoft.com/office/powerpoint/2010/main" val="1568908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Showing data publicly: Accessibility </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pic>
        <p:nvPicPr>
          <p:cNvPr id="7" name="Picture 6"/>
          <p:cNvPicPr>
            <a:picLocks noChangeAspect="1"/>
          </p:cNvPicPr>
          <p:nvPr/>
        </p:nvPicPr>
        <p:blipFill>
          <a:blip r:embed="rId3"/>
          <a:stretch>
            <a:fillRect/>
          </a:stretch>
        </p:blipFill>
        <p:spPr>
          <a:xfrm>
            <a:off x="317516" y="1632705"/>
            <a:ext cx="8686800" cy="4127107"/>
          </a:xfrm>
          <a:prstGeom prst="rect">
            <a:avLst/>
          </a:prstGeom>
        </p:spPr>
      </p:pic>
      <p:sp>
        <p:nvSpPr>
          <p:cNvPr id="8" name="TextBox 7"/>
          <p:cNvSpPr txBox="1"/>
          <p:nvPr/>
        </p:nvSpPr>
        <p:spPr>
          <a:xfrm>
            <a:off x="4251177" y="5883892"/>
            <a:ext cx="3842481" cy="369332"/>
          </a:xfrm>
          <a:prstGeom prst="rect">
            <a:avLst/>
          </a:prstGeom>
          <a:noFill/>
        </p:spPr>
        <p:txBody>
          <a:bodyPr wrap="none" rtlCol="0">
            <a:spAutoFit/>
          </a:bodyPr>
          <a:lstStyle/>
          <a:p>
            <a:r>
              <a:rPr lang="en-US" dirty="0" smtClean="0">
                <a:solidFill>
                  <a:srgbClr val="008000"/>
                </a:solidFill>
              </a:rPr>
              <a:t>(portion of a page on </a:t>
            </a:r>
            <a:r>
              <a:rPr lang="en-US" dirty="0" err="1" smtClean="0">
                <a:solidFill>
                  <a:srgbClr val="008000"/>
                </a:solidFill>
              </a:rPr>
              <a:t>Scholars@Duke</a:t>
            </a:r>
            <a:r>
              <a:rPr lang="en-US" dirty="0" smtClean="0">
                <a:solidFill>
                  <a:srgbClr val="008000"/>
                </a:solidFill>
              </a:rPr>
              <a:t>)</a:t>
            </a:r>
            <a:endParaRPr lang="en-US" dirty="0">
              <a:solidFill>
                <a:srgbClr val="008000"/>
              </a:solidFill>
            </a:endParaRPr>
          </a:p>
        </p:txBody>
      </p:sp>
    </p:spTree>
    <p:extLst>
      <p:ext uri="{BB962C8B-B14F-4D97-AF65-F5344CB8AC3E}">
        <p14:creationId xmlns:p14="http://schemas.microsoft.com/office/powerpoint/2010/main" val="1901146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Showing data publicly: Relationships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ones can just use properties</a:t>
            </a:r>
          </a:p>
          <a:p>
            <a:pPr lvl="1"/>
            <a:r>
              <a:rPr lang="en-US" dirty="0" smtClean="0"/>
              <a:t>Grants-Publications: </a:t>
            </a:r>
            <a:r>
              <a:rPr lang="en-US" b="1" dirty="0" err="1" smtClean="0"/>
              <a:t>vivo:supportedInformationResource</a:t>
            </a:r>
            <a:r>
              <a:rPr lang="en-US" dirty="0" smtClean="0"/>
              <a:t>, </a:t>
            </a:r>
            <a:r>
              <a:rPr lang="en-US" b="1" dirty="0" err="1" smtClean="0"/>
              <a:t>vivo:isSupportedBy</a:t>
            </a:r>
            <a:endParaRPr lang="en-US" b="1" dirty="0" smtClean="0"/>
          </a:p>
          <a:p>
            <a:pPr lvl="1"/>
            <a:r>
              <a:rPr lang="en-US" dirty="0" smtClean="0"/>
              <a:t>Publications-Datasets (new as of VIVO 1.6) : </a:t>
            </a:r>
            <a:r>
              <a:rPr lang="en-US" b="1" dirty="0" err="1" smtClean="0"/>
              <a:t>cito:citesAsDataSource</a:t>
            </a:r>
            <a:r>
              <a:rPr lang="en-US" dirty="0" smtClean="0"/>
              <a:t>, </a:t>
            </a:r>
          </a:p>
          <a:p>
            <a:pPr lvl="1"/>
            <a:r>
              <a:rPr lang="en-US" b="1" dirty="0" err="1" smtClean="0"/>
              <a:t>cito:isCitedAsDataSourceBy</a:t>
            </a:r>
            <a:endParaRPr lang="en-US" b="1" dirty="0" smtClean="0"/>
          </a:p>
          <a:p>
            <a:r>
              <a:rPr lang="en-US" dirty="0" smtClean="0"/>
              <a:t>More complex ones may require entities</a:t>
            </a:r>
          </a:p>
          <a:p>
            <a:pPr lvl="1"/>
            <a:r>
              <a:rPr lang="en-US" dirty="0" err="1" smtClean="0"/>
              <a:t>FeePayment</a:t>
            </a:r>
            <a:r>
              <a:rPr lang="en-US" dirty="0" smtClean="0"/>
              <a:t> </a:t>
            </a:r>
            <a:r>
              <a:rPr lang="en-US" dirty="0" smtClean="0">
                <a:solidFill>
                  <a:srgbClr val="FF0000"/>
                </a:solidFill>
              </a:rPr>
              <a:t>F</a:t>
            </a:r>
            <a:r>
              <a:rPr lang="en-US" dirty="0" smtClean="0"/>
              <a:t>: Sponsor </a:t>
            </a:r>
            <a:r>
              <a:rPr lang="en-US" dirty="0" smtClean="0">
                <a:solidFill>
                  <a:srgbClr val="3366FF"/>
                </a:solidFill>
              </a:rPr>
              <a:t>S</a:t>
            </a:r>
            <a:r>
              <a:rPr lang="en-US" dirty="0" smtClean="0"/>
              <a:t> paid </a:t>
            </a:r>
            <a:r>
              <a:rPr lang="en-US" dirty="0" smtClean="0">
                <a:solidFill>
                  <a:srgbClr val="3366FF"/>
                </a:solidFill>
              </a:rPr>
              <a:t>$M</a:t>
            </a:r>
            <a:r>
              <a:rPr lang="en-US" dirty="0" smtClean="0"/>
              <a:t> to </a:t>
            </a:r>
            <a:r>
              <a:rPr lang="en-US" dirty="0" smtClean="0">
                <a:solidFill>
                  <a:srgbClr val="3366FF"/>
                </a:solidFill>
              </a:rPr>
              <a:t>R </a:t>
            </a:r>
            <a:r>
              <a:rPr lang="en-US" dirty="0" smtClean="0"/>
              <a:t>for article </a:t>
            </a:r>
            <a:r>
              <a:rPr lang="en-US" dirty="0" smtClean="0">
                <a:solidFill>
                  <a:srgbClr val="0000FF"/>
                </a:solidFill>
              </a:rPr>
              <a:t>A</a:t>
            </a:r>
            <a:r>
              <a:rPr lang="en-US" dirty="0" smtClean="0"/>
              <a:t> </a:t>
            </a:r>
          </a:p>
          <a:p>
            <a:r>
              <a:rPr lang="en-US" dirty="0" smtClean="0"/>
              <a:t>In theory, linked data allows versatile reuse…</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spTree>
    <p:extLst>
      <p:ext uri="{BB962C8B-B14F-4D97-AF65-F5344CB8AC3E}">
        <p14:creationId xmlns:p14="http://schemas.microsoft.com/office/powerpoint/2010/main" val="19226929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don’t overlook spreadsheets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pic>
        <p:nvPicPr>
          <p:cNvPr id="7" name="Picture 6"/>
          <p:cNvPicPr>
            <a:picLocks noChangeAspect="1"/>
          </p:cNvPicPr>
          <p:nvPr/>
        </p:nvPicPr>
        <p:blipFill>
          <a:blip r:embed="rId3"/>
          <a:stretch>
            <a:fillRect/>
          </a:stretch>
        </p:blipFill>
        <p:spPr>
          <a:xfrm>
            <a:off x="431401" y="1417638"/>
            <a:ext cx="8255399" cy="4480455"/>
          </a:xfrm>
          <a:prstGeom prst="rect">
            <a:avLst/>
          </a:prstGeom>
        </p:spPr>
      </p:pic>
    </p:spTree>
    <p:extLst>
      <p:ext uri="{BB962C8B-B14F-4D97-AF65-F5344CB8AC3E}">
        <p14:creationId xmlns:p14="http://schemas.microsoft.com/office/powerpoint/2010/main" val="4168693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a:xfrm>
            <a:off x="457200" y="1435046"/>
            <a:ext cx="8229600" cy="4756150"/>
          </a:xfrm>
        </p:spPr>
        <p:txBody>
          <a:bodyPr>
            <a:normAutofit fontScale="70000" lnSpcReduction="20000"/>
          </a:bodyPr>
          <a:lstStyle/>
          <a:p>
            <a:r>
              <a:rPr lang="en-US" dirty="0" smtClean="0"/>
              <a:t>Collect data on researcher compliance, relationships, and costs</a:t>
            </a:r>
          </a:p>
          <a:p>
            <a:pPr lvl="1"/>
            <a:r>
              <a:rPr lang="en-US" dirty="0" smtClean="0"/>
              <a:t>Data of interest to many stakeholders: institutions, funders, public</a:t>
            </a:r>
          </a:p>
          <a:p>
            <a:pPr lvl="1"/>
            <a:r>
              <a:rPr lang="en-US" dirty="0" smtClean="0"/>
              <a:t>Helps</a:t>
            </a:r>
            <a:r>
              <a:rPr lang="en-US" dirty="0" smtClean="0"/>
              <a:t> </a:t>
            </a:r>
            <a:r>
              <a:rPr lang="en-US" dirty="0" smtClean="0"/>
              <a:t>better manage research </a:t>
            </a:r>
            <a:r>
              <a:rPr lang="en-US" dirty="0" smtClean="0"/>
              <a:t>requirements, cost</a:t>
            </a:r>
            <a:r>
              <a:rPr lang="en-US" dirty="0" smtClean="0"/>
              <a:t>-</a:t>
            </a:r>
            <a:r>
              <a:rPr lang="en-US" dirty="0" smtClean="0"/>
              <a:t>effectiveness</a:t>
            </a:r>
            <a:endParaRPr lang="en-US" dirty="0" smtClean="0"/>
          </a:p>
          <a:p>
            <a:pPr lvl="1"/>
            <a:r>
              <a:rPr lang="en-US" dirty="0" smtClean="0"/>
              <a:t>Make it as easy as possible to collect data (&amp; to comply!) </a:t>
            </a:r>
          </a:p>
          <a:p>
            <a:r>
              <a:rPr lang="en-US" dirty="0" smtClean="0"/>
              <a:t>Publish data on compliance and spending</a:t>
            </a:r>
          </a:p>
          <a:p>
            <a:pPr lvl="1"/>
            <a:r>
              <a:rPr lang="en-US" dirty="0" smtClean="0"/>
              <a:t>To help others find knowledge, minimize costs, monitor and promote reasonable publisher policies &amp; fees</a:t>
            </a:r>
          </a:p>
          <a:p>
            <a:pPr lvl="1"/>
            <a:r>
              <a:rPr lang="en-US" dirty="0" smtClean="0"/>
              <a:t>Can use linked data or spreadsheets</a:t>
            </a:r>
          </a:p>
          <a:p>
            <a:endParaRPr lang="en-US" dirty="0" smtClean="0"/>
          </a:p>
          <a:p>
            <a:r>
              <a:rPr lang="en-US" dirty="0" smtClean="0"/>
              <a:t>We’d love to talk more:</a:t>
            </a:r>
          </a:p>
          <a:p>
            <a:pPr lvl="1"/>
            <a:r>
              <a:rPr lang="en-US" dirty="0" smtClean="0"/>
              <a:t>Manuel de la Cruz Gutierrez: </a:t>
            </a:r>
          </a:p>
          <a:p>
            <a:pPr lvl="2"/>
            <a:r>
              <a:rPr lang="en-US" dirty="0" smtClean="0">
                <a:hlinkClick r:id="rId3"/>
              </a:rPr>
              <a:t>dmanuel@pobox.upenn.edu</a:t>
            </a:r>
            <a:r>
              <a:rPr lang="en-US" dirty="0" smtClean="0"/>
              <a:t> - @</a:t>
            </a:r>
            <a:r>
              <a:rPr lang="en-US" dirty="0" err="1" smtClean="0"/>
              <a:t>MDelaCG</a:t>
            </a:r>
            <a:endParaRPr lang="en-US" dirty="0" smtClean="0"/>
          </a:p>
          <a:p>
            <a:pPr lvl="1"/>
            <a:r>
              <a:rPr lang="en-US" dirty="0" smtClean="0"/>
              <a:t>John Mark Ockerbloom: </a:t>
            </a:r>
          </a:p>
          <a:p>
            <a:pPr lvl="2"/>
            <a:r>
              <a:rPr lang="en-US" dirty="0" smtClean="0">
                <a:hlinkClick r:id="rId4"/>
              </a:rPr>
              <a:t>ockerblo@pobox.upenn.edu</a:t>
            </a:r>
            <a:r>
              <a:rPr lang="en-US" dirty="0"/>
              <a:t> </a:t>
            </a:r>
            <a:r>
              <a:rPr lang="en-US" dirty="0" smtClean="0"/>
              <a:t>- @</a:t>
            </a:r>
            <a:r>
              <a:rPr lang="en-US" dirty="0" err="1" smtClean="0"/>
              <a:t>JMarkOckerbloom</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p>
          <a:p>
            <a:endParaRPr lang="en-US" dirty="0"/>
          </a:p>
        </p:txBody>
      </p:sp>
    </p:spTree>
    <p:extLst>
      <p:ext uri="{BB962C8B-B14F-4D97-AF65-F5344CB8AC3E}">
        <p14:creationId xmlns:p14="http://schemas.microsoft.com/office/powerpoint/2010/main" val="15206709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needs, public implications </a:t>
            </a:r>
            <a:endParaRPr lang="en-US" dirty="0"/>
          </a:p>
        </p:txBody>
      </p:sp>
      <p:sp>
        <p:nvSpPr>
          <p:cNvPr id="3" name="Content Placeholder 2"/>
          <p:cNvSpPr>
            <a:spLocks noGrp="1"/>
          </p:cNvSpPr>
          <p:nvPr>
            <p:ph idx="1"/>
          </p:nvPr>
        </p:nvSpPr>
        <p:spPr/>
        <p:txBody>
          <a:bodyPr/>
          <a:lstStyle/>
          <a:p>
            <a:r>
              <a:rPr lang="en-US" dirty="0" smtClean="0"/>
              <a:t>(Note how info on public versions, related datasets, costs of compliance, etc., of interest to public as well as to us)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Tree>
    <p:extLst>
      <p:ext uri="{BB962C8B-B14F-4D97-AF65-F5344CB8AC3E}">
        <p14:creationId xmlns:p14="http://schemas.microsoft.com/office/powerpoint/2010/main" val="18136545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questions of local interest</a:t>
            </a:r>
            <a:endParaRPr lang="en-US" dirty="0"/>
          </a:p>
        </p:txBody>
      </p:sp>
      <p:sp>
        <p:nvSpPr>
          <p:cNvPr id="3" name="Content Placeholder 2"/>
          <p:cNvSpPr>
            <a:spLocks noGrp="1"/>
          </p:cNvSpPr>
          <p:nvPr>
            <p:ph idx="1"/>
          </p:nvPr>
        </p:nvSpPr>
        <p:spPr/>
        <p:txBody>
          <a:bodyPr/>
          <a:lstStyle/>
          <a:p>
            <a:r>
              <a:rPr lang="en-US" dirty="0"/>
              <a:t>Are researchers complying with </a:t>
            </a:r>
            <a:r>
              <a:rPr lang="en-US" dirty="0" smtClean="0"/>
              <a:t>mandates associated with</a:t>
            </a:r>
            <a:r>
              <a:rPr lang="en-US" dirty="0"/>
              <a:t> grants</a:t>
            </a:r>
            <a:r>
              <a:rPr lang="en-US" dirty="0" smtClean="0"/>
              <a:t>?</a:t>
            </a:r>
          </a:p>
          <a:p>
            <a:pPr lvl="1"/>
            <a:r>
              <a:rPr lang="en-US" dirty="0" smtClean="0"/>
              <a:t>Open access to papers</a:t>
            </a:r>
          </a:p>
          <a:p>
            <a:pPr lvl="1"/>
            <a:r>
              <a:rPr lang="en-US" dirty="0" smtClean="0"/>
              <a:t>Providing (and safeguarding) associated data</a:t>
            </a:r>
          </a:p>
          <a:p>
            <a:r>
              <a:rPr lang="en-US" dirty="0" smtClean="0"/>
              <a:t>If we’re depending on others (e.g. publishers) to provide these, are they following through?</a:t>
            </a:r>
          </a:p>
          <a:p>
            <a:r>
              <a:rPr lang="en-US" dirty="0" smtClean="0"/>
              <a:t>What’s it cost to comply with the mandates?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Tree>
    <p:extLst>
      <p:ext uri="{BB962C8B-B14F-4D97-AF65-F5344CB8AC3E}">
        <p14:creationId xmlns:p14="http://schemas.microsoft.com/office/powerpoint/2010/main" val="37498751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local compliance issue</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pic>
        <p:nvPicPr>
          <p:cNvPr id="7" name="Picture 6" descr="UPENN_ACC_cmyk_201_288.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24" y="1955545"/>
            <a:ext cx="3248101" cy="858781"/>
          </a:xfrm>
          <a:prstGeom prst="rect">
            <a:avLst/>
          </a:prstGeom>
        </p:spPr>
      </p:pic>
      <p:sp>
        <p:nvSpPr>
          <p:cNvPr id="8" name="TextBox 7"/>
          <p:cNvSpPr txBox="1"/>
          <p:nvPr/>
        </p:nvSpPr>
        <p:spPr>
          <a:xfrm>
            <a:off x="3108811" y="3221445"/>
            <a:ext cx="1462023" cy="646331"/>
          </a:xfrm>
          <a:prstGeom prst="rect">
            <a:avLst/>
          </a:prstGeom>
          <a:noFill/>
        </p:spPr>
        <p:txBody>
          <a:bodyPr wrap="square" rtlCol="0">
            <a:spAutoFit/>
          </a:bodyPr>
          <a:lstStyle/>
          <a:p>
            <a:r>
              <a:rPr lang="en-US" dirty="0" smtClean="0"/>
              <a:t>Grant compliance</a:t>
            </a:r>
          </a:p>
        </p:txBody>
      </p:sp>
      <p:sp>
        <p:nvSpPr>
          <p:cNvPr id="9" name="TextBox 8"/>
          <p:cNvSpPr txBox="1"/>
          <p:nvPr/>
        </p:nvSpPr>
        <p:spPr>
          <a:xfrm>
            <a:off x="5731188" y="2851642"/>
            <a:ext cx="2523862" cy="1015663"/>
          </a:xfrm>
          <a:prstGeom prst="rect">
            <a:avLst/>
          </a:prstGeom>
          <a:noFill/>
        </p:spPr>
        <p:txBody>
          <a:bodyPr wrap="square" rtlCol="0">
            <a:spAutoFit/>
          </a:bodyPr>
          <a:lstStyle/>
          <a:p>
            <a:pPr algn="ctr"/>
            <a:r>
              <a:rPr lang="en-US" sz="2000" b="1" dirty="0" smtClean="0"/>
              <a:t>Libraries &amp; </a:t>
            </a:r>
            <a:br>
              <a:rPr lang="en-US" sz="2000" b="1" dirty="0" smtClean="0"/>
            </a:br>
            <a:r>
              <a:rPr lang="en-US" sz="2000" b="1" dirty="0" smtClean="0"/>
              <a:t>School of Medicine </a:t>
            </a:r>
            <a:br>
              <a:rPr lang="en-US" sz="2000" b="1" dirty="0" smtClean="0"/>
            </a:br>
            <a:r>
              <a:rPr lang="en-US" sz="2000" b="1" dirty="0" smtClean="0"/>
              <a:t>TEAM</a:t>
            </a:r>
            <a:endParaRPr lang="en-US" sz="2000" b="1" dirty="0"/>
          </a:p>
        </p:txBody>
      </p:sp>
      <p:pic>
        <p:nvPicPr>
          <p:cNvPr id="10" name="Picture 9" descr="vivo-web-large-v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282" y="4232797"/>
            <a:ext cx="1965542" cy="493305"/>
          </a:xfrm>
          <a:prstGeom prst="rect">
            <a:avLst/>
          </a:prstGeom>
        </p:spPr>
      </p:pic>
      <p:pic>
        <p:nvPicPr>
          <p:cNvPr id="11" name="Picture 10" descr="FinalLogo_Tagline_Elements-600p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058" y="4844139"/>
            <a:ext cx="2645990" cy="837897"/>
          </a:xfrm>
          <a:prstGeom prst="rect">
            <a:avLst/>
          </a:prstGeom>
        </p:spPr>
      </p:pic>
      <p:cxnSp>
        <p:nvCxnSpPr>
          <p:cNvPr id="12" name="Straight Arrow Connector 11"/>
          <p:cNvCxnSpPr/>
          <p:nvPr/>
        </p:nvCxnSpPr>
        <p:spPr>
          <a:xfrm>
            <a:off x="3004384" y="3116440"/>
            <a:ext cx="0" cy="10546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2176750" y="4406760"/>
            <a:ext cx="1655268"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PMC</a:t>
            </a:r>
          </a:p>
          <a:p>
            <a:pPr algn="ctr"/>
            <a:r>
              <a:rPr lang="en-US" sz="2800" i="1" dirty="0" smtClean="0"/>
              <a:t>NIH</a:t>
            </a:r>
            <a:endParaRPr lang="en-US" sz="2800" i="1" dirty="0"/>
          </a:p>
        </p:txBody>
      </p:sp>
    </p:spTree>
    <p:extLst>
      <p:ext uri="{BB962C8B-B14F-4D97-AF65-F5344CB8AC3E}">
        <p14:creationId xmlns:p14="http://schemas.microsoft.com/office/powerpoint/2010/main" val="22336509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questions of general</a:t>
            </a:r>
            <a:br>
              <a:rPr lang="en-US" dirty="0" smtClean="0"/>
            </a:br>
            <a:r>
              <a:rPr lang="en-US" dirty="0" smtClean="0"/>
              <a:t>personal interest</a:t>
            </a:r>
            <a:endParaRPr lang="en-US" dirty="0"/>
          </a:p>
        </p:txBody>
      </p:sp>
      <p:sp>
        <p:nvSpPr>
          <p:cNvPr id="3" name="Content Placeholder 2"/>
          <p:cNvSpPr>
            <a:spLocks noGrp="1"/>
          </p:cNvSpPr>
          <p:nvPr>
            <p:ph idx="1"/>
          </p:nvPr>
        </p:nvSpPr>
        <p:spPr/>
        <p:txBody>
          <a:bodyPr/>
          <a:lstStyle/>
          <a:p>
            <a:r>
              <a:rPr lang="en-US" dirty="0" smtClean="0"/>
              <a:t>Can I find a free copy of a research article?</a:t>
            </a:r>
          </a:p>
          <a:p>
            <a:pPr lvl="1"/>
            <a:r>
              <a:rPr lang="en-US" dirty="0" smtClean="0"/>
              <a:t>Where? PMC? Elsewhere?</a:t>
            </a:r>
          </a:p>
          <a:p>
            <a:pPr lvl="1"/>
            <a:r>
              <a:rPr lang="en-US" dirty="0" smtClean="0"/>
              <a:t>Can I tell if it’s “legit”?</a:t>
            </a:r>
          </a:p>
          <a:p>
            <a:r>
              <a:rPr lang="en-US" dirty="0" smtClean="0"/>
              <a:t>Can </a:t>
            </a:r>
            <a:r>
              <a:rPr lang="en-US" dirty="0"/>
              <a:t>I find the data that goes with a particular article, freely</a:t>
            </a:r>
            <a:r>
              <a:rPr lang="en-US" dirty="0" smtClean="0"/>
              <a:t>?</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Tree>
    <p:extLst>
      <p:ext uri="{BB962C8B-B14F-4D97-AF65-F5344CB8AC3E}">
        <p14:creationId xmlns:p14="http://schemas.microsoft.com/office/powerpoint/2010/main" val="17859413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questions of general institutional interest</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the costs associated with providing open access articles and/or data</a:t>
            </a:r>
            <a:r>
              <a:rPr lang="en-US" dirty="0" smtClean="0"/>
              <a:t>?</a:t>
            </a:r>
          </a:p>
          <a:p>
            <a:r>
              <a:rPr lang="en-US" dirty="0"/>
              <a:t>Are we getting our money’s worth from those costs?</a:t>
            </a:r>
          </a:p>
          <a:p>
            <a:r>
              <a:rPr lang="en-US" dirty="0"/>
              <a:t>Are </a:t>
            </a:r>
            <a:r>
              <a:rPr lang="en-US" dirty="0" smtClean="0"/>
              <a:t>article </a:t>
            </a:r>
            <a:r>
              <a:rPr lang="en-US" dirty="0"/>
              <a:t>fees </a:t>
            </a:r>
            <a:r>
              <a:rPr lang="en-US" dirty="0" smtClean="0"/>
              <a:t>in hybrid journals appropriately </a:t>
            </a:r>
            <a:r>
              <a:rPr lang="en-US" dirty="0"/>
              <a:t>reducing subscription prices</a:t>
            </a:r>
            <a:r>
              <a:rPr lang="en-US" dirty="0" smtClean="0"/>
              <a:t>?</a:t>
            </a:r>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smtClean="0"/>
              <a:t>John Mark Ockerbloom</a:t>
            </a:r>
            <a:endParaRPr lang="en-US"/>
          </a:p>
        </p:txBody>
      </p:sp>
    </p:spTree>
    <p:extLst>
      <p:ext uri="{BB962C8B-B14F-4D97-AF65-F5344CB8AC3E}">
        <p14:creationId xmlns:p14="http://schemas.microsoft.com/office/powerpoint/2010/main" val="32863638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8"/>
            <a:ext cx="8229600" cy="1143000"/>
          </a:xfrm>
        </p:spPr>
        <p:txBody>
          <a:bodyPr>
            <a:normAutofit fontScale="90000"/>
          </a:bodyPr>
          <a:lstStyle/>
          <a:p>
            <a:r>
              <a:rPr lang="en-US" dirty="0" smtClean="0"/>
              <a:t>Many stakeholders beyond local ones</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grpSp>
        <p:nvGrpSpPr>
          <p:cNvPr id="35" name="Group 34"/>
          <p:cNvGrpSpPr/>
          <p:nvPr/>
        </p:nvGrpSpPr>
        <p:grpSpPr>
          <a:xfrm>
            <a:off x="2019351" y="1476763"/>
            <a:ext cx="5099333" cy="4764642"/>
            <a:chOff x="2074863" y="1274763"/>
            <a:chExt cx="5040312" cy="4938712"/>
          </a:xfrm>
        </p:grpSpPr>
        <p:sp>
          <p:nvSpPr>
            <p:cNvPr id="10" name="Freeform 8"/>
            <p:cNvSpPr>
              <a:spLocks/>
            </p:cNvSpPr>
            <p:nvPr/>
          </p:nvSpPr>
          <p:spPr bwMode="auto">
            <a:xfrm>
              <a:off x="2074863" y="1274763"/>
              <a:ext cx="5040312" cy="4938712"/>
            </a:xfrm>
            <a:custGeom>
              <a:avLst/>
              <a:gdLst>
                <a:gd name="T0" fmla="*/ 5040313 w 3175"/>
                <a:gd name="T1" fmla="*/ 550863 h 3111"/>
                <a:gd name="T2" fmla="*/ 4084638 w 3175"/>
                <a:gd name="T3" fmla="*/ 0 h 3111"/>
                <a:gd name="T4" fmla="*/ 3297238 w 3175"/>
                <a:gd name="T5" fmla="*/ 450850 h 3111"/>
                <a:gd name="T6" fmla="*/ 2513013 w 3175"/>
                <a:gd name="T7" fmla="*/ 0 h 3111"/>
                <a:gd name="T8" fmla="*/ 1736725 w 3175"/>
                <a:gd name="T9" fmla="*/ 446088 h 3111"/>
                <a:gd name="T10" fmla="*/ 957263 w 3175"/>
                <a:gd name="T11" fmla="*/ 0 h 3111"/>
                <a:gd name="T12" fmla="*/ 0 w 3175"/>
                <a:gd name="T13" fmla="*/ 550863 h 3111"/>
                <a:gd name="T14" fmla="*/ 0 w 3175"/>
                <a:gd name="T15" fmla="*/ 1657350 h 3111"/>
                <a:gd name="T16" fmla="*/ 765175 w 3175"/>
                <a:gd name="T17" fmla="*/ 2100263 h 3111"/>
                <a:gd name="T18" fmla="*/ 765175 w 3175"/>
                <a:gd name="T19" fmla="*/ 3019425 h 3111"/>
                <a:gd name="T20" fmla="*/ 1557338 w 3175"/>
                <a:gd name="T21" fmla="*/ 3476625 h 3111"/>
                <a:gd name="T22" fmla="*/ 1557338 w 3175"/>
                <a:gd name="T23" fmla="*/ 4384675 h 3111"/>
                <a:gd name="T24" fmla="*/ 2513013 w 3175"/>
                <a:gd name="T25" fmla="*/ 4938713 h 3111"/>
                <a:gd name="T26" fmla="*/ 3468688 w 3175"/>
                <a:gd name="T27" fmla="*/ 4384675 h 3111"/>
                <a:gd name="T28" fmla="*/ 3468688 w 3175"/>
                <a:gd name="T29" fmla="*/ 3484563 h 3111"/>
                <a:gd name="T30" fmla="*/ 4275138 w 3175"/>
                <a:gd name="T31" fmla="*/ 3019425 h 3111"/>
                <a:gd name="T32" fmla="*/ 4275138 w 3175"/>
                <a:gd name="T33" fmla="*/ 2100263 h 3111"/>
                <a:gd name="T34" fmla="*/ 5040313 w 3175"/>
                <a:gd name="T35" fmla="*/ 1657350 h 3111"/>
                <a:gd name="T36" fmla="*/ 5040313 w 3175"/>
                <a:gd name="T37" fmla="*/ 550863 h 3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175" h="3111">
                  <a:moveTo>
                    <a:pt x="3175" y="347"/>
                  </a:moveTo>
                  <a:lnTo>
                    <a:pt x="2573" y="0"/>
                  </a:lnTo>
                  <a:lnTo>
                    <a:pt x="2077" y="284"/>
                  </a:lnTo>
                  <a:lnTo>
                    <a:pt x="1583" y="0"/>
                  </a:lnTo>
                  <a:lnTo>
                    <a:pt x="1094" y="281"/>
                  </a:lnTo>
                  <a:lnTo>
                    <a:pt x="603" y="0"/>
                  </a:lnTo>
                  <a:lnTo>
                    <a:pt x="0" y="347"/>
                  </a:lnTo>
                  <a:lnTo>
                    <a:pt x="0" y="1044"/>
                  </a:lnTo>
                  <a:lnTo>
                    <a:pt x="482" y="1323"/>
                  </a:lnTo>
                  <a:lnTo>
                    <a:pt x="482" y="1902"/>
                  </a:lnTo>
                  <a:lnTo>
                    <a:pt x="981" y="2190"/>
                  </a:lnTo>
                  <a:lnTo>
                    <a:pt x="981" y="2762"/>
                  </a:lnTo>
                  <a:lnTo>
                    <a:pt x="1583" y="3111"/>
                  </a:lnTo>
                  <a:lnTo>
                    <a:pt x="2185" y="2762"/>
                  </a:lnTo>
                  <a:lnTo>
                    <a:pt x="2185" y="2195"/>
                  </a:lnTo>
                  <a:lnTo>
                    <a:pt x="2693" y="1902"/>
                  </a:lnTo>
                  <a:lnTo>
                    <a:pt x="2693" y="1323"/>
                  </a:lnTo>
                  <a:lnTo>
                    <a:pt x="3175" y="1044"/>
                  </a:lnTo>
                  <a:lnTo>
                    <a:pt x="3175" y="347"/>
                  </a:lnTo>
                  <a:close/>
                </a:path>
              </a:pathLst>
            </a:custGeom>
            <a:solidFill>
              <a:srgbClr val="777777"/>
            </a:solidFill>
            <a:ln w="9525" cap="flat" cmpd="sng">
              <a:solidFill>
                <a:srgbClr val="606060"/>
              </a:solidFill>
              <a:prstDash val="solid"/>
              <a:round/>
              <a:headEnd type="none" w="med" len="med"/>
              <a:tailEnd type="none" w="med" len="med"/>
            </a:ln>
            <a:effectLst>
              <a:outerShdw blurRad="50800" dist="25400" dir="5400000" algn="ctr" rotWithShape="0">
                <a:schemeClr val="tx2">
                  <a:alpha val="26999"/>
                </a:schemeClr>
              </a:outerShdw>
            </a:effectLst>
          </p:spPr>
          <p:txBody>
            <a:bodyPr lIns="82124" tIns="41061" rIns="82124" bIns="41061" anchor="ctr"/>
            <a:lstStyle/>
            <a:p>
              <a:endParaRPr lang="en-US"/>
            </a:p>
          </p:txBody>
        </p:sp>
        <p:grpSp>
          <p:nvGrpSpPr>
            <p:cNvPr id="11" name="Group 40"/>
            <p:cNvGrpSpPr>
              <a:grpSpLocks/>
            </p:cNvGrpSpPr>
            <p:nvPr/>
          </p:nvGrpSpPr>
          <p:grpSpPr bwMode="auto">
            <a:xfrm>
              <a:off x="2363788" y="1604963"/>
              <a:ext cx="1346200" cy="1558925"/>
              <a:chOff x="2363788" y="1604963"/>
              <a:chExt cx="1346200" cy="1559128"/>
            </a:xfrm>
          </p:grpSpPr>
          <p:sp>
            <p:nvSpPr>
              <p:cNvPr id="12" name="Freeform 10"/>
              <p:cNvSpPr>
                <a:spLocks/>
              </p:cNvSpPr>
              <p:nvPr/>
            </p:nvSpPr>
            <p:spPr bwMode="auto">
              <a:xfrm>
                <a:off x="2363788" y="1604963"/>
                <a:ext cx="1338263" cy="1549400"/>
              </a:xfrm>
              <a:custGeom>
                <a:avLst/>
                <a:gdLst>
                  <a:gd name="T0" fmla="*/ 668338 w 843"/>
                  <a:gd name="T1" fmla="*/ 0 h 976"/>
                  <a:gd name="T2" fmla="*/ 1338263 w 843"/>
                  <a:gd name="T3" fmla="*/ 385763 h 976"/>
                  <a:gd name="T4" fmla="*/ 1338263 w 843"/>
                  <a:gd name="T5" fmla="*/ 1162050 h 976"/>
                  <a:gd name="T6" fmla="*/ 668338 w 843"/>
                  <a:gd name="T7" fmla="*/ 1549400 h 976"/>
                  <a:gd name="T8" fmla="*/ 0 w 843"/>
                  <a:gd name="T9" fmla="*/ 1162050 h 976"/>
                  <a:gd name="T10" fmla="*/ 0 w 843"/>
                  <a:gd name="T11" fmla="*/ 385763 h 976"/>
                  <a:gd name="T12" fmla="*/ 668338 w 843"/>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3" h="976">
                    <a:moveTo>
                      <a:pt x="421" y="0"/>
                    </a:moveTo>
                    <a:lnTo>
                      <a:pt x="843" y="243"/>
                    </a:lnTo>
                    <a:lnTo>
                      <a:pt x="843" y="732"/>
                    </a:lnTo>
                    <a:lnTo>
                      <a:pt x="421" y="976"/>
                    </a:lnTo>
                    <a:lnTo>
                      <a:pt x="0" y="732"/>
                    </a:lnTo>
                    <a:lnTo>
                      <a:pt x="0" y="243"/>
                    </a:lnTo>
                    <a:lnTo>
                      <a:pt x="421" y="0"/>
                    </a:lnTo>
                    <a:close/>
                  </a:path>
                </a:pathLst>
              </a:custGeom>
              <a:solidFill>
                <a:srgbClr val="08A7EE"/>
              </a:solidFill>
              <a:ln w="9525" cap="flat" cmpd="sng">
                <a:solidFill>
                  <a:srgbClr val="0195F9"/>
                </a:solidFill>
                <a:prstDash val="solid"/>
                <a:round/>
                <a:headEnd type="none" w="med" len="med"/>
                <a:tailEnd type="none" w="med" len="med"/>
              </a:ln>
              <a:effectLst>
                <a:outerShdw blurRad="38100" dist="25400" dir="5400000" algn="t" rotWithShape="0">
                  <a:srgbClr val="000000">
                    <a:alpha val="26666"/>
                  </a:srgbClr>
                </a:outerShdw>
              </a:effectLst>
            </p:spPr>
            <p:txBody>
              <a:bodyPr lIns="82124" tIns="41061" rIns="82124" bIns="41061" anchor="ctr"/>
              <a:lstStyle/>
              <a:p>
                <a:endParaRPr lang="en-US"/>
              </a:p>
            </p:txBody>
          </p:sp>
          <p:sp>
            <p:nvSpPr>
              <p:cNvPr id="13" name="Freeform 15"/>
              <p:cNvSpPr>
                <a:spLocks/>
              </p:cNvSpPr>
              <p:nvPr/>
            </p:nvSpPr>
            <p:spPr bwMode="auto">
              <a:xfrm>
                <a:off x="2547938" y="1900441"/>
                <a:ext cx="1162050" cy="1263650"/>
              </a:xfrm>
              <a:custGeom>
                <a:avLst/>
                <a:gdLst>
                  <a:gd name="T0" fmla="*/ 1162050 w 732"/>
                  <a:gd name="T1" fmla="*/ 100013 h 796"/>
                  <a:gd name="T2" fmla="*/ 1162050 w 732"/>
                  <a:gd name="T3" fmla="*/ 876300 h 796"/>
                  <a:gd name="T4" fmla="*/ 490538 w 732"/>
                  <a:gd name="T5" fmla="*/ 1263650 h 796"/>
                  <a:gd name="T6" fmla="*/ 0 w 732"/>
                  <a:gd name="T7" fmla="*/ 977900 h 796"/>
                  <a:gd name="T8" fmla="*/ 982663 w 732"/>
                  <a:gd name="T9" fmla="*/ 0 h 796"/>
                  <a:gd name="T10" fmla="*/ 1162050 w 732"/>
                  <a:gd name="T11" fmla="*/ 100013 h 7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2" h="796">
                    <a:moveTo>
                      <a:pt x="732" y="63"/>
                    </a:moveTo>
                    <a:lnTo>
                      <a:pt x="732" y="552"/>
                    </a:lnTo>
                    <a:lnTo>
                      <a:pt x="309" y="796"/>
                    </a:lnTo>
                    <a:lnTo>
                      <a:pt x="0" y="616"/>
                    </a:lnTo>
                    <a:lnTo>
                      <a:pt x="619" y="0"/>
                    </a:lnTo>
                    <a:lnTo>
                      <a:pt x="732" y="63"/>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 name="Group 39"/>
            <p:cNvGrpSpPr>
              <a:grpSpLocks/>
            </p:cNvGrpSpPr>
            <p:nvPr/>
          </p:nvGrpSpPr>
          <p:grpSpPr bwMode="auto">
            <a:xfrm>
              <a:off x="3919538" y="1604963"/>
              <a:ext cx="1343025" cy="1552575"/>
              <a:chOff x="3919538" y="1604963"/>
              <a:chExt cx="1342231" cy="1551781"/>
            </a:xfrm>
          </p:grpSpPr>
          <p:sp>
            <p:nvSpPr>
              <p:cNvPr id="15" name="Freeform 13"/>
              <p:cNvSpPr>
                <a:spLocks/>
              </p:cNvSpPr>
              <p:nvPr/>
            </p:nvSpPr>
            <p:spPr bwMode="auto">
              <a:xfrm>
                <a:off x="3919538" y="1604963"/>
                <a:ext cx="1339850" cy="1549400"/>
              </a:xfrm>
              <a:custGeom>
                <a:avLst/>
                <a:gdLst>
                  <a:gd name="T0" fmla="*/ 668338 w 844"/>
                  <a:gd name="T1" fmla="*/ 0 h 976"/>
                  <a:gd name="T2" fmla="*/ 1339850 w 844"/>
                  <a:gd name="T3" fmla="*/ 385763 h 976"/>
                  <a:gd name="T4" fmla="*/ 1339850 w 844"/>
                  <a:gd name="T5" fmla="*/ 1162050 h 976"/>
                  <a:gd name="T6" fmla="*/ 668338 w 844"/>
                  <a:gd name="T7" fmla="*/ 1549400 h 976"/>
                  <a:gd name="T8" fmla="*/ 0 w 844"/>
                  <a:gd name="T9" fmla="*/ 1162050 h 976"/>
                  <a:gd name="T10" fmla="*/ 0 w 844"/>
                  <a:gd name="T11" fmla="*/ 385763 h 976"/>
                  <a:gd name="T12" fmla="*/ 668338 w 844"/>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4" h="976">
                    <a:moveTo>
                      <a:pt x="421" y="0"/>
                    </a:moveTo>
                    <a:lnTo>
                      <a:pt x="844" y="243"/>
                    </a:lnTo>
                    <a:lnTo>
                      <a:pt x="844" y="732"/>
                    </a:lnTo>
                    <a:lnTo>
                      <a:pt x="421" y="976"/>
                    </a:lnTo>
                    <a:lnTo>
                      <a:pt x="0" y="732"/>
                    </a:lnTo>
                    <a:lnTo>
                      <a:pt x="0" y="243"/>
                    </a:lnTo>
                    <a:lnTo>
                      <a:pt x="421" y="0"/>
                    </a:lnTo>
                    <a:close/>
                  </a:path>
                </a:pathLst>
              </a:custGeom>
              <a:solidFill>
                <a:srgbClr val="0560B3"/>
              </a:solidFill>
              <a:ln w="9525" cap="flat" cmpd="sng">
                <a:solidFill>
                  <a:srgbClr val="01568F"/>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16" name="Freeform 16"/>
              <p:cNvSpPr>
                <a:spLocks/>
              </p:cNvSpPr>
              <p:nvPr/>
            </p:nvSpPr>
            <p:spPr bwMode="auto">
              <a:xfrm>
                <a:off x="4102894" y="1893094"/>
                <a:ext cx="1158875" cy="1263650"/>
              </a:xfrm>
              <a:custGeom>
                <a:avLst/>
                <a:gdLst>
                  <a:gd name="T0" fmla="*/ 1158875 w 730"/>
                  <a:gd name="T1" fmla="*/ 100013 h 796"/>
                  <a:gd name="T2" fmla="*/ 1158875 w 730"/>
                  <a:gd name="T3" fmla="*/ 876300 h 796"/>
                  <a:gd name="T4" fmla="*/ 487363 w 730"/>
                  <a:gd name="T5" fmla="*/ 1263650 h 796"/>
                  <a:gd name="T6" fmla="*/ 0 w 730"/>
                  <a:gd name="T7" fmla="*/ 977900 h 796"/>
                  <a:gd name="T8" fmla="*/ 977900 w 730"/>
                  <a:gd name="T9" fmla="*/ 0 h 796"/>
                  <a:gd name="T10" fmla="*/ 1158875 w 730"/>
                  <a:gd name="T11" fmla="*/ 100013 h 7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0" h="796">
                    <a:moveTo>
                      <a:pt x="730" y="63"/>
                    </a:moveTo>
                    <a:lnTo>
                      <a:pt x="730" y="552"/>
                    </a:lnTo>
                    <a:lnTo>
                      <a:pt x="307" y="796"/>
                    </a:lnTo>
                    <a:lnTo>
                      <a:pt x="0" y="616"/>
                    </a:lnTo>
                    <a:lnTo>
                      <a:pt x="616" y="0"/>
                    </a:lnTo>
                    <a:lnTo>
                      <a:pt x="730" y="63"/>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 name="Group 38"/>
            <p:cNvGrpSpPr>
              <a:grpSpLocks/>
            </p:cNvGrpSpPr>
            <p:nvPr/>
          </p:nvGrpSpPr>
          <p:grpSpPr bwMode="auto">
            <a:xfrm>
              <a:off x="5487988" y="1604963"/>
              <a:ext cx="1339850" cy="1555750"/>
              <a:chOff x="5487988" y="1604963"/>
              <a:chExt cx="1340643" cy="1556543"/>
            </a:xfrm>
          </p:grpSpPr>
          <p:sp>
            <p:nvSpPr>
              <p:cNvPr id="18" name="Freeform 12"/>
              <p:cNvSpPr>
                <a:spLocks/>
              </p:cNvSpPr>
              <p:nvPr/>
            </p:nvSpPr>
            <p:spPr bwMode="auto">
              <a:xfrm>
                <a:off x="5487988" y="1604963"/>
                <a:ext cx="1338263" cy="1549400"/>
              </a:xfrm>
              <a:custGeom>
                <a:avLst/>
                <a:gdLst>
                  <a:gd name="T0" fmla="*/ 671513 w 843"/>
                  <a:gd name="T1" fmla="*/ 0 h 976"/>
                  <a:gd name="T2" fmla="*/ 1338263 w 843"/>
                  <a:gd name="T3" fmla="*/ 385763 h 976"/>
                  <a:gd name="T4" fmla="*/ 1338263 w 843"/>
                  <a:gd name="T5" fmla="*/ 1162050 h 976"/>
                  <a:gd name="T6" fmla="*/ 671513 w 843"/>
                  <a:gd name="T7" fmla="*/ 1549400 h 976"/>
                  <a:gd name="T8" fmla="*/ 0 w 843"/>
                  <a:gd name="T9" fmla="*/ 1162050 h 976"/>
                  <a:gd name="T10" fmla="*/ 0 w 843"/>
                  <a:gd name="T11" fmla="*/ 385763 h 976"/>
                  <a:gd name="T12" fmla="*/ 671513 w 843"/>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3" h="976">
                    <a:moveTo>
                      <a:pt x="423" y="0"/>
                    </a:moveTo>
                    <a:lnTo>
                      <a:pt x="843" y="243"/>
                    </a:lnTo>
                    <a:lnTo>
                      <a:pt x="843" y="732"/>
                    </a:lnTo>
                    <a:lnTo>
                      <a:pt x="423" y="976"/>
                    </a:lnTo>
                    <a:lnTo>
                      <a:pt x="0" y="732"/>
                    </a:lnTo>
                    <a:lnTo>
                      <a:pt x="0" y="243"/>
                    </a:lnTo>
                    <a:lnTo>
                      <a:pt x="423" y="0"/>
                    </a:lnTo>
                    <a:close/>
                  </a:path>
                </a:pathLst>
              </a:custGeom>
              <a:solidFill>
                <a:srgbClr val="093667"/>
              </a:solidFill>
              <a:ln w="9525" cap="flat" cmpd="sng">
                <a:solidFill>
                  <a:srgbClr val="013253"/>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19" name="Freeform 17"/>
              <p:cNvSpPr>
                <a:spLocks/>
              </p:cNvSpPr>
              <p:nvPr/>
            </p:nvSpPr>
            <p:spPr bwMode="auto">
              <a:xfrm>
                <a:off x="5669756" y="1897856"/>
                <a:ext cx="1158875" cy="1263650"/>
              </a:xfrm>
              <a:custGeom>
                <a:avLst/>
                <a:gdLst>
                  <a:gd name="T0" fmla="*/ 1158875 w 730"/>
                  <a:gd name="T1" fmla="*/ 100013 h 796"/>
                  <a:gd name="T2" fmla="*/ 1158875 w 730"/>
                  <a:gd name="T3" fmla="*/ 876300 h 796"/>
                  <a:gd name="T4" fmla="*/ 492125 w 730"/>
                  <a:gd name="T5" fmla="*/ 1263650 h 796"/>
                  <a:gd name="T6" fmla="*/ 0 w 730"/>
                  <a:gd name="T7" fmla="*/ 977900 h 796"/>
                  <a:gd name="T8" fmla="*/ 979488 w 730"/>
                  <a:gd name="T9" fmla="*/ 0 h 796"/>
                  <a:gd name="T10" fmla="*/ 1158875 w 730"/>
                  <a:gd name="T11" fmla="*/ 100013 h 7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0" h="796">
                    <a:moveTo>
                      <a:pt x="730" y="63"/>
                    </a:moveTo>
                    <a:lnTo>
                      <a:pt x="730" y="552"/>
                    </a:lnTo>
                    <a:lnTo>
                      <a:pt x="310" y="796"/>
                    </a:lnTo>
                    <a:lnTo>
                      <a:pt x="0" y="616"/>
                    </a:lnTo>
                    <a:lnTo>
                      <a:pt x="617" y="0"/>
                    </a:lnTo>
                    <a:lnTo>
                      <a:pt x="730" y="63"/>
                    </a:lnTo>
                    <a:close/>
                  </a:path>
                </a:pathLst>
              </a:custGeom>
              <a:gradFill rotWithShape="1">
                <a:gsLst>
                  <a:gs pos="0">
                    <a:srgbClr val="000C16">
                      <a:alpha val="34901"/>
                    </a:srgbClr>
                  </a:gs>
                  <a:gs pos="100000">
                    <a:schemeClr val="bg1">
                      <a:alpha val="0"/>
                    </a:scheme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 name="Group 10"/>
            <p:cNvGrpSpPr>
              <a:grpSpLocks/>
            </p:cNvGrpSpPr>
            <p:nvPr/>
          </p:nvGrpSpPr>
          <p:grpSpPr bwMode="auto">
            <a:xfrm>
              <a:off x="4722813" y="2970213"/>
              <a:ext cx="1344612" cy="1555750"/>
              <a:chOff x="4722813" y="2970213"/>
              <a:chExt cx="1343819" cy="1555159"/>
            </a:xfrm>
          </p:grpSpPr>
          <p:sp>
            <p:nvSpPr>
              <p:cNvPr id="21" name="Freeform 11"/>
              <p:cNvSpPr>
                <a:spLocks/>
              </p:cNvSpPr>
              <p:nvPr/>
            </p:nvSpPr>
            <p:spPr bwMode="auto">
              <a:xfrm>
                <a:off x="4722813" y="2970213"/>
                <a:ext cx="1338263" cy="1547813"/>
              </a:xfrm>
              <a:custGeom>
                <a:avLst/>
                <a:gdLst>
                  <a:gd name="T0" fmla="*/ 671513 w 843"/>
                  <a:gd name="T1" fmla="*/ 0 h 975"/>
                  <a:gd name="T2" fmla="*/ 1338263 w 843"/>
                  <a:gd name="T3" fmla="*/ 385763 h 975"/>
                  <a:gd name="T4" fmla="*/ 1338263 w 843"/>
                  <a:gd name="T5" fmla="*/ 1158875 h 975"/>
                  <a:gd name="T6" fmla="*/ 671513 w 843"/>
                  <a:gd name="T7" fmla="*/ 1547813 h 975"/>
                  <a:gd name="T8" fmla="*/ 0 w 843"/>
                  <a:gd name="T9" fmla="*/ 1158875 h 975"/>
                  <a:gd name="T10" fmla="*/ 0 w 843"/>
                  <a:gd name="T11" fmla="*/ 385763 h 975"/>
                  <a:gd name="T12" fmla="*/ 671513 w 843"/>
                  <a:gd name="T13" fmla="*/ 0 h 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3" h="975">
                    <a:moveTo>
                      <a:pt x="423" y="0"/>
                    </a:moveTo>
                    <a:lnTo>
                      <a:pt x="843" y="243"/>
                    </a:lnTo>
                    <a:lnTo>
                      <a:pt x="843" y="730"/>
                    </a:lnTo>
                    <a:lnTo>
                      <a:pt x="423" y="975"/>
                    </a:lnTo>
                    <a:lnTo>
                      <a:pt x="0" y="730"/>
                    </a:lnTo>
                    <a:lnTo>
                      <a:pt x="0" y="243"/>
                    </a:lnTo>
                    <a:lnTo>
                      <a:pt x="423" y="0"/>
                    </a:lnTo>
                    <a:close/>
                  </a:path>
                </a:pathLst>
              </a:custGeom>
              <a:solidFill>
                <a:srgbClr val="0199A1"/>
              </a:solidFill>
              <a:ln w="9525" cap="flat" cmpd="sng">
                <a:solidFill>
                  <a:srgbClr val="048C89"/>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22" name="Freeform 18"/>
              <p:cNvSpPr>
                <a:spLocks/>
              </p:cNvSpPr>
              <p:nvPr/>
            </p:nvSpPr>
            <p:spPr bwMode="auto">
              <a:xfrm>
                <a:off x="4904582" y="3258547"/>
                <a:ext cx="1162050" cy="1266825"/>
              </a:xfrm>
              <a:custGeom>
                <a:avLst/>
                <a:gdLst>
                  <a:gd name="T0" fmla="*/ 1162050 w 732"/>
                  <a:gd name="T1" fmla="*/ 104775 h 798"/>
                  <a:gd name="T2" fmla="*/ 1162050 w 732"/>
                  <a:gd name="T3" fmla="*/ 877888 h 798"/>
                  <a:gd name="T4" fmla="*/ 490538 w 732"/>
                  <a:gd name="T5" fmla="*/ 1266825 h 798"/>
                  <a:gd name="T6" fmla="*/ 0 w 732"/>
                  <a:gd name="T7" fmla="*/ 982663 h 798"/>
                  <a:gd name="T8" fmla="*/ 982663 w 732"/>
                  <a:gd name="T9" fmla="*/ 0 h 798"/>
                  <a:gd name="T10" fmla="*/ 1162050 w 732"/>
                  <a:gd name="T11" fmla="*/ 104775 h 7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2" h="798">
                    <a:moveTo>
                      <a:pt x="732" y="66"/>
                    </a:moveTo>
                    <a:lnTo>
                      <a:pt x="732" y="553"/>
                    </a:lnTo>
                    <a:lnTo>
                      <a:pt x="309" y="798"/>
                    </a:lnTo>
                    <a:lnTo>
                      <a:pt x="0" y="619"/>
                    </a:lnTo>
                    <a:lnTo>
                      <a:pt x="619" y="0"/>
                    </a:lnTo>
                    <a:lnTo>
                      <a:pt x="732" y="66"/>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 name="Group 11"/>
            <p:cNvGrpSpPr>
              <a:grpSpLocks/>
            </p:cNvGrpSpPr>
            <p:nvPr/>
          </p:nvGrpSpPr>
          <p:grpSpPr bwMode="auto">
            <a:xfrm>
              <a:off x="3128963" y="2970213"/>
              <a:ext cx="1339850" cy="1552575"/>
              <a:chOff x="3128963" y="2970213"/>
              <a:chExt cx="1340643" cy="1552574"/>
            </a:xfrm>
          </p:grpSpPr>
          <p:sp>
            <p:nvSpPr>
              <p:cNvPr id="24" name="Freeform 9"/>
              <p:cNvSpPr>
                <a:spLocks/>
              </p:cNvSpPr>
              <p:nvPr/>
            </p:nvSpPr>
            <p:spPr bwMode="auto">
              <a:xfrm>
                <a:off x="3128963" y="2970213"/>
                <a:ext cx="1338263" cy="1547813"/>
              </a:xfrm>
              <a:custGeom>
                <a:avLst/>
                <a:gdLst>
                  <a:gd name="T0" fmla="*/ 666750 w 843"/>
                  <a:gd name="T1" fmla="*/ 0 h 975"/>
                  <a:gd name="T2" fmla="*/ 1338263 w 843"/>
                  <a:gd name="T3" fmla="*/ 385763 h 975"/>
                  <a:gd name="T4" fmla="*/ 1338263 w 843"/>
                  <a:gd name="T5" fmla="*/ 1158875 h 975"/>
                  <a:gd name="T6" fmla="*/ 666750 w 843"/>
                  <a:gd name="T7" fmla="*/ 1547813 h 975"/>
                  <a:gd name="T8" fmla="*/ 0 w 843"/>
                  <a:gd name="T9" fmla="*/ 1158875 h 975"/>
                  <a:gd name="T10" fmla="*/ 0 w 843"/>
                  <a:gd name="T11" fmla="*/ 385763 h 975"/>
                  <a:gd name="T12" fmla="*/ 666750 w 843"/>
                  <a:gd name="T13" fmla="*/ 0 h 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3" h="975">
                    <a:moveTo>
                      <a:pt x="420" y="0"/>
                    </a:moveTo>
                    <a:lnTo>
                      <a:pt x="843" y="243"/>
                    </a:lnTo>
                    <a:lnTo>
                      <a:pt x="843" y="730"/>
                    </a:lnTo>
                    <a:lnTo>
                      <a:pt x="420" y="975"/>
                    </a:lnTo>
                    <a:lnTo>
                      <a:pt x="0" y="730"/>
                    </a:lnTo>
                    <a:lnTo>
                      <a:pt x="0" y="243"/>
                    </a:lnTo>
                    <a:lnTo>
                      <a:pt x="420" y="0"/>
                    </a:lnTo>
                    <a:close/>
                  </a:path>
                </a:pathLst>
              </a:custGeom>
              <a:solidFill>
                <a:srgbClr val="025663"/>
              </a:solidFill>
              <a:ln w="9525" cap="flat" cmpd="sng">
                <a:solidFill>
                  <a:srgbClr val="034543"/>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25" name="Freeform 19"/>
              <p:cNvSpPr>
                <a:spLocks/>
              </p:cNvSpPr>
              <p:nvPr/>
            </p:nvSpPr>
            <p:spPr bwMode="auto">
              <a:xfrm>
                <a:off x="3310731" y="3255962"/>
                <a:ext cx="1158875" cy="1266825"/>
              </a:xfrm>
              <a:custGeom>
                <a:avLst/>
                <a:gdLst>
                  <a:gd name="T0" fmla="*/ 1158875 w 730"/>
                  <a:gd name="T1" fmla="*/ 104775 h 798"/>
                  <a:gd name="T2" fmla="*/ 1158875 w 730"/>
                  <a:gd name="T3" fmla="*/ 877888 h 798"/>
                  <a:gd name="T4" fmla="*/ 487363 w 730"/>
                  <a:gd name="T5" fmla="*/ 1266825 h 798"/>
                  <a:gd name="T6" fmla="*/ 0 w 730"/>
                  <a:gd name="T7" fmla="*/ 982663 h 798"/>
                  <a:gd name="T8" fmla="*/ 979488 w 730"/>
                  <a:gd name="T9" fmla="*/ 0 h 798"/>
                  <a:gd name="T10" fmla="*/ 1158875 w 730"/>
                  <a:gd name="T11" fmla="*/ 104775 h 7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0" h="798">
                    <a:moveTo>
                      <a:pt x="730" y="66"/>
                    </a:moveTo>
                    <a:lnTo>
                      <a:pt x="730" y="553"/>
                    </a:lnTo>
                    <a:lnTo>
                      <a:pt x="307" y="798"/>
                    </a:lnTo>
                    <a:lnTo>
                      <a:pt x="0" y="619"/>
                    </a:lnTo>
                    <a:lnTo>
                      <a:pt x="617" y="0"/>
                    </a:lnTo>
                    <a:lnTo>
                      <a:pt x="730" y="66"/>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6" name="Group 3"/>
            <p:cNvGrpSpPr>
              <a:grpSpLocks/>
            </p:cNvGrpSpPr>
            <p:nvPr/>
          </p:nvGrpSpPr>
          <p:grpSpPr bwMode="auto">
            <a:xfrm>
              <a:off x="3919538" y="4335463"/>
              <a:ext cx="1344612" cy="1552575"/>
              <a:chOff x="3919538" y="4335463"/>
              <a:chExt cx="1344816" cy="1551984"/>
            </a:xfrm>
          </p:grpSpPr>
          <p:sp>
            <p:nvSpPr>
              <p:cNvPr id="27" name="Freeform 14"/>
              <p:cNvSpPr>
                <a:spLocks/>
              </p:cNvSpPr>
              <p:nvPr/>
            </p:nvSpPr>
            <p:spPr bwMode="auto">
              <a:xfrm>
                <a:off x="3919538" y="4335463"/>
                <a:ext cx="1339850" cy="1544638"/>
              </a:xfrm>
              <a:custGeom>
                <a:avLst/>
                <a:gdLst>
                  <a:gd name="T0" fmla="*/ 668338 w 844"/>
                  <a:gd name="T1" fmla="*/ 0 h 973"/>
                  <a:gd name="T2" fmla="*/ 1339850 w 844"/>
                  <a:gd name="T3" fmla="*/ 385763 h 973"/>
                  <a:gd name="T4" fmla="*/ 1339850 w 844"/>
                  <a:gd name="T5" fmla="*/ 1158875 h 973"/>
                  <a:gd name="T6" fmla="*/ 668338 w 844"/>
                  <a:gd name="T7" fmla="*/ 1544638 h 973"/>
                  <a:gd name="T8" fmla="*/ 0 w 844"/>
                  <a:gd name="T9" fmla="*/ 1158875 h 973"/>
                  <a:gd name="T10" fmla="*/ 0 w 844"/>
                  <a:gd name="T11" fmla="*/ 385763 h 973"/>
                  <a:gd name="T12" fmla="*/ 668338 w 844"/>
                  <a:gd name="T13" fmla="*/ 0 h 9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4" h="973">
                    <a:moveTo>
                      <a:pt x="421" y="0"/>
                    </a:moveTo>
                    <a:lnTo>
                      <a:pt x="844" y="243"/>
                    </a:lnTo>
                    <a:lnTo>
                      <a:pt x="844" y="730"/>
                    </a:lnTo>
                    <a:lnTo>
                      <a:pt x="421" y="973"/>
                    </a:lnTo>
                    <a:lnTo>
                      <a:pt x="0" y="730"/>
                    </a:lnTo>
                    <a:lnTo>
                      <a:pt x="0" y="243"/>
                    </a:lnTo>
                    <a:lnTo>
                      <a:pt x="421" y="0"/>
                    </a:lnTo>
                    <a:close/>
                  </a:path>
                </a:pathLst>
              </a:custGeom>
              <a:solidFill>
                <a:srgbClr val="08D8E2"/>
              </a:solidFill>
              <a:ln w="9525" cap="flat" cmpd="sng">
                <a:solidFill>
                  <a:srgbClr val="06CEC9"/>
                </a:solidFill>
                <a:prstDash val="solid"/>
                <a:round/>
                <a:headEnd type="none" w="med" len="med"/>
                <a:tailEnd type="none" w="med" len="med"/>
              </a:ln>
              <a:effectLst>
                <a:outerShdw blurRad="38100" dist="25400" dir="5400000" algn="t" rotWithShape="0">
                  <a:srgbClr val="000000">
                    <a:alpha val="26666"/>
                  </a:srgbClr>
                </a:outerShdw>
              </a:effectLst>
            </p:spPr>
            <p:txBody>
              <a:bodyPr lIns="82124" tIns="41061" rIns="82124" bIns="41061" anchor="ctr"/>
              <a:lstStyle/>
              <a:p>
                <a:endParaRPr lang="en-US"/>
              </a:p>
            </p:txBody>
          </p:sp>
          <p:sp>
            <p:nvSpPr>
              <p:cNvPr id="28" name="Freeform 20"/>
              <p:cNvSpPr>
                <a:spLocks/>
              </p:cNvSpPr>
              <p:nvPr/>
            </p:nvSpPr>
            <p:spPr bwMode="auto">
              <a:xfrm>
                <a:off x="4105479" y="4623797"/>
                <a:ext cx="1158875" cy="1263650"/>
              </a:xfrm>
              <a:custGeom>
                <a:avLst/>
                <a:gdLst>
                  <a:gd name="T0" fmla="*/ 1158875 w 730"/>
                  <a:gd name="T1" fmla="*/ 104775 h 796"/>
                  <a:gd name="T2" fmla="*/ 1158875 w 730"/>
                  <a:gd name="T3" fmla="*/ 877888 h 796"/>
                  <a:gd name="T4" fmla="*/ 487363 w 730"/>
                  <a:gd name="T5" fmla="*/ 1263650 h 796"/>
                  <a:gd name="T6" fmla="*/ 0 w 730"/>
                  <a:gd name="T7" fmla="*/ 982663 h 796"/>
                  <a:gd name="T8" fmla="*/ 977900 w 730"/>
                  <a:gd name="T9" fmla="*/ 0 h 796"/>
                  <a:gd name="T10" fmla="*/ 1158875 w 730"/>
                  <a:gd name="T11" fmla="*/ 104775 h 7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0" h="796">
                    <a:moveTo>
                      <a:pt x="730" y="66"/>
                    </a:moveTo>
                    <a:lnTo>
                      <a:pt x="730" y="553"/>
                    </a:lnTo>
                    <a:lnTo>
                      <a:pt x="307" y="796"/>
                    </a:lnTo>
                    <a:lnTo>
                      <a:pt x="0" y="619"/>
                    </a:lnTo>
                    <a:lnTo>
                      <a:pt x="616" y="0"/>
                    </a:lnTo>
                    <a:lnTo>
                      <a:pt x="730" y="66"/>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 name="TextBox 28"/>
            <p:cNvSpPr txBox="1">
              <a:spLocks noChangeArrowheads="1"/>
            </p:cNvSpPr>
            <p:nvPr/>
          </p:nvSpPr>
          <p:spPr bwMode="auto">
            <a:xfrm>
              <a:off x="3152775" y="3551454"/>
              <a:ext cx="1290638" cy="385331"/>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800" dirty="0" smtClean="0">
                  <a:ea typeface="+mn-ea"/>
                </a:rPr>
                <a:t>Libraries</a:t>
              </a:r>
              <a:endParaRPr lang="en-US" sz="1800" dirty="0">
                <a:ea typeface="+mn-ea"/>
              </a:endParaRPr>
            </a:p>
          </p:txBody>
        </p:sp>
        <p:sp>
          <p:nvSpPr>
            <p:cNvPr id="30" name="TextBox 29"/>
            <p:cNvSpPr txBox="1">
              <a:spLocks noChangeArrowheads="1"/>
            </p:cNvSpPr>
            <p:nvPr/>
          </p:nvSpPr>
          <p:spPr bwMode="auto">
            <a:xfrm>
              <a:off x="5511800" y="2186997"/>
              <a:ext cx="1290638" cy="385331"/>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800" dirty="0" smtClean="0">
                  <a:ea typeface="+mn-ea"/>
                </a:rPr>
                <a:t>Funders</a:t>
              </a:r>
              <a:endParaRPr lang="en-US" sz="1800" dirty="0">
                <a:ea typeface="+mn-ea"/>
              </a:endParaRPr>
            </a:p>
          </p:txBody>
        </p:sp>
        <p:sp>
          <p:nvSpPr>
            <p:cNvPr id="31" name="TextBox 30"/>
            <p:cNvSpPr txBox="1">
              <a:spLocks noChangeArrowheads="1"/>
            </p:cNvSpPr>
            <p:nvPr/>
          </p:nvSpPr>
          <p:spPr bwMode="auto">
            <a:xfrm>
              <a:off x="3948113" y="4919878"/>
              <a:ext cx="1292225" cy="385331"/>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800" dirty="0" smtClean="0">
                  <a:ea typeface="+mn-ea"/>
                </a:rPr>
                <a:t>Public</a:t>
              </a:r>
              <a:endParaRPr lang="en-US" sz="1800" dirty="0">
                <a:ea typeface="+mn-ea"/>
              </a:endParaRPr>
            </a:p>
          </p:txBody>
        </p:sp>
        <p:sp>
          <p:nvSpPr>
            <p:cNvPr id="32" name="TextBox 31"/>
            <p:cNvSpPr txBox="1">
              <a:spLocks noChangeArrowheads="1"/>
            </p:cNvSpPr>
            <p:nvPr/>
          </p:nvSpPr>
          <p:spPr bwMode="auto">
            <a:xfrm>
              <a:off x="4713238" y="3575046"/>
              <a:ext cx="1422572" cy="334971"/>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500" dirty="0" smtClean="0">
                  <a:ea typeface="+mn-ea"/>
                </a:rPr>
                <a:t>Administrators</a:t>
              </a:r>
              <a:endParaRPr lang="en-US" sz="1500" dirty="0">
                <a:ea typeface="+mn-ea"/>
              </a:endParaRPr>
            </a:p>
          </p:txBody>
        </p:sp>
        <p:sp>
          <p:nvSpPr>
            <p:cNvPr id="33" name="TextBox 32"/>
            <p:cNvSpPr txBox="1">
              <a:spLocks noChangeArrowheads="1"/>
            </p:cNvSpPr>
            <p:nvPr/>
          </p:nvSpPr>
          <p:spPr bwMode="auto">
            <a:xfrm>
              <a:off x="2390775" y="1983286"/>
              <a:ext cx="1292224" cy="792754"/>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800" dirty="0" smtClean="0">
                  <a:ea typeface="+mn-ea"/>
                </a:rPr>
                <a:t>Publishers</a:t>
              </a:r>
              <a:endParaRPr lang="en-US" sz="1800" dirty="0">
                <a:ea typeface="+mn-ea"/>
              </a:endParaRPr>
            </a:p>
          </p:txBody>
        </p:sp>
        <p:sp>
          <p:nvSpPr>
            <p:cNvPr id="34" name="TextBox 33"/>
            <p:cNvSpPr txBox="1">
              <a:spLocks noChangeArrowheads="1"/>
            </p:cNvSpPr>
            <p:nvPr/>
          </p:nvSpPr>
          <p:spPr bwMode="auto">
            <a:xfrm>
              <a:off x="3943350" y="2211078"/>
              <a:ext cx="1292225" cy="337164"/>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sz="1500" dirty="0" smtClean="0"/>
                <a:t>Researchers</a:t>
              </a:r>
              <a:endParaRPr lang="en-US" sz="1500" dirty="0"/>
            </a:p>
          </p:txBody>
        </p:sp>
      </p:grpSp>
    </p:spTree>
    <p:extLst>
      <p:ext uri="{BB962C8B-B14F-4D97-AF65-F5344CB8AC3E}">
        <p14:creationId xmlns:p14="http://schemas.microsoft.com/office/powerpoint/2010/main" val="2723875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98"/>
            <a:ext cx="8229600" cy="1143000"/>
          </a:xfrm>
        </p:spPr>
        <p:txBody>
          <a:bodyPr>
            <a:normAutofit fontScale="90000"/>
          </a:bodyPr>
          <a:lstStyle/>
          <a:p>
            <a:r>
              <a:rPr lang="en-US" dirty="0" smtClean="0"/>
              <a:t>How much </a:t>
            </a:r>
            <a:r>
              <a:rPr lang="en-US" dirty="0" smtClean="0"/>
              <a:t>does it cost </a:t>
            </a:r>
            <a:r>
              <a:rPr lang="en-US" dirty="0" smtClean="0"/>
              <a:t>to make scholarly output accessible?</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sp>
        <p:nvSpPr>
          <p:cNvPr id="9" name="TextBox 8"/>
          <p:cNvSpPr txBox="1"/>
          <p:nvPr/>
        </p:nvSpPr>
        <p:spPr>
          <a:xfrm>
            <a:off x="843280" y="5791200"/>
            <a:ext cx="7914640" cy="707886"/>
          </a:xfrm>
          <a:prstGeom prst="rect">
            <a:avLst/>
          </a:prstGeom>
          <a:noFill/>
        </p:spPr>
        <p:txBody>
          <a:bodyPr wrap="square" rtlCol="0">
            <a:spAutoFit/>
          </a:bodyPr>
          <a:lstStyle/>
          <a:p>
            <a:r>
              <a:rPr lang="en-US" sz="1000" dirty="0">
                <a:hlinkClick r:id="rId3"/>
              </a:rPr>
              <a:t>http://scholarlykitchen.sspnet.org/2013/07/16/the-price-of-posting-pubmed-central-spends-most-of-its-budget-handling-author-manuscripts</a:t>
            </a:r>
            <a:r>
              <a:rPr lang="en-US" sz="1000" dirty="0" smtClean="0">
                <a:hlinkClick r:id="rId3"/>
              </a:rPr>
              <a:t>/</a:t>
            </a:r>
            <a:endParaRPr lang="en-US" sz="1000" dirty="0" smtClean="0"/>
          </a:p>
          <a:p>
            <a:r>
              <a:rPr lang="en-US" sz="1000" dirty="0" smtClean="0">
                <a:hlinkClick r:id="rId4"/>
              </a:rPr>
              <a:t>http</a:t>
            </a:r>
            <a:r>
              <a:rPr lang="en-US" sz="1000" dirty="0">
                <a:hlinkClick r:id="rId4"/>
              </a:rPr>
              <a:t>://www.academia.edu/4128499/Repository_of_NSF-</a:t>
            </a:r>
            <a:r>
              <a:rPr lang="en-US" sz="1000" dirty="0" smtClean="0">
                <a:hlinkClick r:id="rId4"/>
              </a:rPr>
              <a:t>funded_Publications_and_Related_Datasets_Back_of_Envelope_Cost_Estimate_for_15_years</a:t>
            </a:r>
            <a:endParaRPr lang="en-US" sz="1000" dirty="0" smtClean="0"/>
          </a:p>
          <a:p>
            <a:endParaRPr lang="en-US" sz="1000" dirty="0"/>
          </a:p>
        </p:txBody>
      </p:sp>
      <p:grpSp>
        <p:nvGrpSpPr>
          <p:cNvPr id="34" name="Group 33"/>
          <p:cNvGrpSpPr/>
          <p:nvPr/>
        </p:nvGrpSpPr>
        <p:grpSpPr>
          <a:xfrm>
            <a:off x="1757691" y="1635760"/>
            <a:ext cx="5501629" cy="3989070"/>
            <a:chOff x="4677253" y="1726406"/>
            <a:chExt cx="5035550" cy="3573462"/>
          </a:xfrm>
        </p:grpSpPr>
        <p:sp>
          <p:nvSpPr>
            <p:cNvPr id="11" name="Freeform 8"/>
            <p:cNvSpPr>
              <a:spLocks/>
            </p:cNvSpPr>
            <p:nvPr/>
          </p:nvSpPr>
          <p:spPr bwMode="auto">
            <a:xfrm>
              <a:off x="4677253" y="1726406"/>
              <a:ext cx="5035550" cy="3573462"/>
            </a:xfrm>
            <a:custGeom>
              <a:avLst/>
              <a:gdLst>
                <a:gd name="T0" fmla="*/ 5035550 w 3172"/>
                <a:gd name="T1" fmla="*/ 550863 h 2251"/>
                <a:gd name="T2" fmla="*/ 4079875 w 3172"/>
                <a:gd name="T3" fmla="*/ 0 h 2251"/>
                <a:gd name="T4" fmla="*/ 3295650 w 3172"/>
                <a:gd name="T5" fmla="*/ 450850 h 2251"/>
                <a:gd name="T6" fmla="*/ 2511425 w 3172"/>
                <a:gd name="T7" fmla="*/ 0 h 2251"/>
                <a:gd name="T8" fmla="*/ 1736725 w 3172"/>
                <a:gd name="T9" fmla="*/ 446088 h 2251"/>
                <a:gd name="T10" fmla="*/ 955675 w 3172"/>
                <a:gd name="T11" fmla="*/ 0 h 2251"/>
                <a:gd name="T12" fmla="*/ 0 w 3172"/>
                <a:gd name="T13" fmla="*/ 550863 h 2251"/>
                <a:gd name="T14" fmla="*/ 0 w 3172"/>
                <a:gd name="T15" fmla="*/ 1657350 h 2251"/>
                <a:gd name="T16" fmla="*/ 765175 w 3172"/>
                <a:gd name="T17" fmla="*/ 2100263 h 2251"/>
                <a:gd name="T18" fmla="*/ 765175 w 3172"/>
                <a:gd name="T19" fmla="*/ 3019425 h 2251"/>
                <a:gd name="T20" fmla="*/ 1720850 w 3172"/>
                <a:gd name="T21" fmla="*/ 3573463 h 2251"/>
                <a:gd name="T22" fmla="*/ 2519363 w 3172"/>
                <a:gd name="T23" fmla="*/ 3113088 h 2251"/>
                <a:gd name="T24" fmla="*/ 3314700 w 3172"/>
                <a:gd name="T25" fmla="*/ 3573463 h 2251"/>
                <a:gd name="T26" fmla="*/ 4270375 w 3172"/>
                <a:gd name="T27" fmla="*/ 3019425 h 2251"/>
                <a:gd name="T28" fmla="*/ 4270375 w 3172"/>
                <a:gd name="T29" fmla="*/ 2100263 h 2251"/>
                <a:gd name="T30" fmla="*/ 5035550 w 3172"/>
                <a:gd name="T31" fmla="*/ 1657350 h 2251"/>
                <a:gd name="T32" fmla="*/ 5035550 w 3172"/>
                <a:gd name="T33" fmla="*/ 550863 h 22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72" h="2251">
                  <a:moveTo>
                    <a:pt x="3172" y="347"/>
                  </a:moveTo>
                  <a:lnTo>
                    <a:pt x="2570" y="0"/>
                  </a:lnTo>
                  <a:lnTo>
                    <a:pt x="2076" y="284"/>
                  </a:lnTo>
                  <a:lnTo>
                    <a:pt x="1582" y="0"/>
                  </a:lnTo>
                  <a:lnTo>
                    <a:pt x="1094" y="281"/>
                  </a:lnTo>
                  <a:lnTo>
                    <a:pt x="602" y="0"/>
                  </a:lnTo>
                  <a:lnTo>
                    <a:pt x="0" y="347"/>
                  </a:lnTo>
                  <a:lnTo>
                    <a:pt x="0" y="1044"/>
                  </a:lnTo>
                  <a:lnTo>
                    <a:pt x="482" y="1323"/>
                  </a:lnTo>
                  <a:lnTo>
                    <a:pt x="482" y="1902"/>
                  </a:lnTo>
                  <a:lnTo>
                    <a:pt x="1084" y="2251"/>
                  </a:lnTo>
                  <a:lnTo>
                    <a:pt x="1587" y="1961"/>
                  </a:lnTo>
                  <a:lnTo>
                    <a:pt x="2088" y="2251"/>
                  </a:lnTo>
                  <a:lnTo>
                    <a:pt x="2690" y="1902"/>
                  </a:lnTo>
                  <a:lnTo>
                    <a:pt x="2690" y="1323"/>
                  </a:lnTo>
                  <a:lnTo>
                    <a:pt x="3172" y="1044"/>
                  </a:lnTo>
                  <a:lnTo>
                    <a:pt x="3172" y="347"/>
                  </a:lnTo>
                  <a:close/>
                </a:path>
              </a:pathLst>
            </a:custGeom>
            <a:solidFill>
              <a:srgbClr val="777777"/>
            </a:solidFill>
            <a:ln w="9525" cap="flat" cmpd="sng">
              <a:solidFill>
                <a:srgbClr val="606060"/>
              </a:solidFill>
              <a:prstDash val="solid"/>
              <a:round/>
              <a:headEnd type="none" w="med" len="med"/>
              <a:tailEnd type="none" w="med" len="med"/>
            </a:ln>
            <a:effectLst>
              <a:outerShdw blurRad="50800" dist="25400" dir="5400000" algn="ctr" rotWithShape="0">
                <a:schemeClr val="tx2">
                  <a:alpha val="26999"/>
                </a:schemeClr>
              </a:outerShdw>
            </a:effectLst>
          </p:spPr>
          <p:txBody>
            <a:bodyPr lIns="82124" tIns="41061" rIns="82124" bIns="41061" anchor="ctr"/>
            <a:lstStyle/>
            <a:p>
              <a:endParaRPr lang="en-US"/>
            </a:p>
          </p:txBody>
        </p:sp>
        <p:grpSp>
          <p:nvGrpSpPr>
            <p:cNvPr id="33" name="Group 32"/>
            <p:cNvGrpSpPr/>
            <p:nvPr/>
          </p:nvGrpSpPr>
          <p:grpSpPr>
            <a:xfrm>
              <a:off x="4961415" y="2056606"/>
              <a:ext cx="4471988" cy="2922587"/>
              <a:chOff x="4961415" y="2056606"/>
              <a:chExt cx="4471988" cy="2922587"/>
            </a:xfrm>
          </p:grpSpPr>
          <p:sp>
            <p:nvSpPr>
              <p:cNvPr id="12" name="Freeform 13"/>
              <p:cNvSpPr>
                <a:spLocks/>
              </p:cNvSpPr>
              <p:nvPr/>
            </p:nvSpPr>
            <p:spPr bwMode="auto">
              <a:xfrm>
                <a:off x="6518753" y="2056606"/>
                <a:ext cx="1341437" cy="1549400"/>
              </a:xfrm>
              <a:custGeom>
                <a:avLst/>
                <a:gdLst>
                  <a:gd name="T0" fmla="*/ 669925 w 845"/>
                  <a:gd name="T1" fmla="*/ 0 h 976"/>
                  <a:gd name="T2" fmla="*/ 1341438 w 845"/>
                  <a:gd name="T3" fmla="*/ 385763 h 976"/>
                  <a:gd name="T4" fmla="*/ 1341438 w 845"/>
                  <a:gd name="T5" fmla="*/ 1158875 h 976"/>
                  <a:gd name="T6" fmla="*/ 669925 w 845"/>
                  <a:gd name="T7" fmla="*/ 1549400 h 976"/>
                  <a:gd name="T8" fmla="*/ 0 w 845"/>
                  <a:gd name="T9" fmla="*/ 1158875 h 976"/>
                  <a:gd name="T10" fmla="*/ 0 w 845"/>
                  <a:gd name="T11" fmla="*/ 385763 h 976"/>
                  <a:gd name="T12" fmla="*/ 669925 w 845"/>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5" h="976">
                    <a:moveTo>
                      <a:pt x="422" y="0"/>
                    </a:moveTo>
                    <a:lnTo>
                      <a:pt x="845" y="243"/>
                    </a:lnTo>
                    <a:lnTo>
                      <a:pt x="845" y="730"/>
                    </a:lnTo>
                    <a:lnTo>
                      <a:pt x="422" y="976"/>
                    </a:lnTo>
                    <a:lnTo>
                      <a:pt x="0" y="730"/>
                    </a:lnTo>
                    <a:lnTo>
                      <a:pt x="0" y="243"/>
                    </a:lnTo>
                    <a:lnTo>
                      <a:pt x="422" y="0"/>
                    </a:lnTo>
                    <a:close/>
                  </a:path>
                </a:pathLst>
              </a:custGeom>
              <a:solidFill>
                <a:srgbClr val="FFFFFF"/>
              </a:solidFill>
              <a:ln w="9" cap="flat">
                <a:solidFill>
                  <a:srgbClr val="231F20"/>
                </a:solidFill>
                <a:prstDash val="solid"/>
                <a:miter lim="800000"/>
                <a:headEnd/>
                <a:tailEnd/>
              </a:ln>
            </p:spPr>
            <p:txBody>
              <a:bodyPr/>
              <a:lstStyle/>
              <a:p>
                <a:endParaRPr lang="en-US"/>
              </a:p>
            </p:txBody>
          </p:sp>
          <p:grpSp>
            <p:nvGrpSpPr>
              <p:cNvPr id="13" name="Group 38"/>
              <p:cNvGrpSpPr>
                <a:grpSpLocks/>
              </p:cNvGrpSpPr>
              <p:nvPr/>
            </p:nvGrpSpPr>
            <p:grpSpPr bwMode="auto">
              <a:xfrm>
                <a:off x="4961415" y="2056606"/>
                <a:ext cx="1346200" cy="1557337"/>
                <a:chOff x="2371725" y="2287588"/>
                <a:chExt cx="1346405" cy="1556951"/>
              </a:xfrm>
            </p:grpSpPr>
            <p:sp>
              <p:nvSpPr>
                <p:cNvPr id="14" name="Freeform 10"/>
                <p:cNvSpPr>
                  <a:spLocks/>
                </p:cNvSpPr>
                <p:nvPr/>
              </p:nvSpPr>
              <p:spPr bwMode="auto">
                <a:xfrm>
                  <a:off x="2371725" y="2287588"/>
                  <a:ext cx="1343025" cy="1549400"/>
                </a:xfrm>
                <a:custGeom>
                  <a:avLst/>
                  <a:gdLst>
                    <a:gd name="T0" fmla="*/ 671513 w 846"/>
                    <a:gd name="T1" fmla="*/ 0 h 976"/>
                    <a:gd name="T2" fmla="*/ 1343025 w 846"/>
                    <a:gd name="T3" fmla="*/ 385763 h 976"/>
                    <a:gd name="T4" fmla="*/ 1343025 w 846"/>
                    <a:gd name="T5" fmla="*/ 1158875 h 976"/>
                    <a:gd name="T6" fmla="*/ 671513 w 846"/>
                    <a:gd name="T7" fmla="*/ 1549400 h 976"/>
                    <a:gd name="T8" fmla="*/ 0 w 846"/>
                    <a:gd name="T9" fmla="*/ 1158875 h 976"/>
                    <a:gd name="T10" fmla="*/ 0 w 846"/>
                    <a:gd name="T11" fmla="*/ 385763 h 976"/>
                    <a:gd name="T12" fmla="*/ 671513 w 846"/>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6" h="976">
                      <a:moveTo>
                        <a:pt x="423" y="0"/>
                      </a:moveTo>
                      <a:lnTo>
                        <a:pt x="846" y="243"/>
                      </a:lnTo>
                      <a:lnTo>
                        <a:pt x="846" y="730"/>
                      </a:lnTo>
                      <a:lnTo>
                        <a:pt x="423" y="976"/>
                      </a:lnTo>
                      <a:lnTo>
                        <a:pt x="0" y="730"/>
                      </a:lnTo>
                      <a:lnTo>
                        <a:pt x="0" y="243"/>
                      </a:lnTo>
                      <a:lnTo>
                        <a:pt x="423" y="0"/>
                      </a:lnTo>
                      <a:close/>
                    </a:path>
                  </a:pathLst>
                </a:custGeom>
                <a:solidFill>
                  <a:srgbClr val="08A7EE"/>
                </a:solidFill>
                <a:ln w="9525" cap="flat" cmpd="sng">
                  <a:solidFill>
                    <a:srgbClr val="0195F9"/>
                  </a:solidFill>
                  <a:prstDash val="solid"/>
                  <a:round/>
                  <a:headEnd type="none" w="med" len="med"/>
                  <a:tailEnd type="none" w="med" len="med"/>
                </a:ln>
                <a:effectLst>
                  <a:outerShdw blurRad="38100" dist="25400" dir="5400000" algn="t" rotWithShape="0">
                    <a:srgbClr val="000000">
                      <a:alpha val="26666"/>
                    </a:srgbClr>
                  </a:outerShdw>
                </a:effectLst>
              </p:spPr>
              <p:txBody>
                <a:bodyPr lIns="82124" tIns="41061" rIns="82124" bIns="41061" anchor="ctr"/>
                <a:lstStyle/>
                <a:p>
                  <a:endParaRPr lang="en-US"/>
                </a:p>
              </p:txBody>
            </p:sp>
            <p:sp>
              <p:nvSpPr>
                <p:cNvPr id="15" name="Freeform 15"/>
                <p:cNvSpPr>
                  <a:spLocks/>
                </p:cNvSpPr>
                <p:nvPr/>
              </p:nvSpPr>
              <p:spPr bwMode="auto">
                <a:xfrm>
                  <a:off x="2560842" y="2579301"/>
                  <a:ext cx="1157288" cy="1265238"/>
                </a:xfrm>
                <a:custGeom>
                  <a:avLst/>
                  <a:gdLst>
                    <a:gd name="T0" fmla="*/ 1157288 w 729"/>
                    <a:gd name="T1" fmla="*/ 101600 h 797"/>
                    <a:gd name="T2" fmla="*/ 1157288 w 729"/>
                    <a:gd name="T3" fmla="*/ 874713 h 797"/>
                    <a:gd name="T4" fmla="*/ 490538 w 729"/>
                    <a:gd name="T5" fmla="*/ 1265238 h 797"/>
                    <a:gd name="T6" fmla="*/ 0 w 729"/>
                    <a:gd name="T7" fmla="*/ 979488 h 797"/>
                    <a:gd name="T8" fmla="*/ 977900 w 729"/>
                    <a:gd name="T9" fmla="*/ 0 h 797"/>
                    <a:gd name="T10" fmla="*/ 1157288 w 729"/>
                    <a:gd name="T11" fmla="*/ 101600 h 7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797">
                      <a:moveTo>
                        <a:pt x="729" y="64"/>
                      </a:moveTo>
                      <a:lnTo>
                        <a:pt x="729" y="551"/>
                      </a:lnTo>
                      <a:lnTo>
                        <a:pt x="309" y="797"/>
                      </a:lnTo>
                      <a:lnTo>
                        <a:pt x="0" y="617"/>
                      </a:lnTo>
                      <a:lnTo>
                        <a:pt x="616" y="0"/>
                      </a:lnTo>
                      <a:lnTo>
                        <a:pt x="729" y="64"/>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37"/>
              <p:cNvGrpSpPr>
                <a:grpSpLocks/>
              </p:cNvGrpSpPr>
              <p:nvPr/>
            </p:nvGrpSpPr>
            <p:grpSpPr bwMode="auto">
              <a:xfrm>
                <a:off x="6518753" y="2056606"/>
                <a:ext cx="1346200" cy="1554162"/>
                <a:chOff x="3929063" y="2287588"/>
                <a:chExt cx="1346199" cy="1554162"/>
              </a:xfrm>
            </p:grpSpPr>
            <p:sp>
              <p:nvSpPr>
                <p:cNvPr id="17" name="Freeform 14"/>
                <p:cNvSpPr>
                  <a:spLocks/>
                </p:cNvSpPr>
                <p:nvPr/>
              </p:nvSpPr>
              <p:spPr bwMode="auto">
                <a:xfrm>
                  <a:off x="3929063" y="2287588"/>
                  <a:ext cx="1341438" cy="1549400"/>
                </a:xfrm>
                <a:custGeom>
                  <a:avLst/>
                  <a:gdLst>
                    <a:gd name="T0" fmla="*/ 669925 w 845"/>
                    <a:gd name="T1" fmla="*/ 0 h 976"/>
                    <a:gd name="T2" fmla="*/ 1341438 w 845"/>
                    <a:gd name="T3" fmla="*/ 385763 h 976"/>
                    <a:gd name="T4" fmla="*/ 1341438 w 845"/>
                    <a:gd name="T5" fmla="*/ 1158875 h 976"/>
                    <a:gd name="T6" fmla="*/ 669925 w 845"/>
                    <a:gd name="T7" fmla="*/ 1549400 h 976"/>
                    <a:gd name="T8" fmla="*/ 0 w 845"/>
                    <a:gd name="T9" fmla="*/ 1158875 h 976"/>
                    <a:gd name="T10" fmla="*/ 0 w 845"/>
                    <a:gd name="T11" fmla="*/ 385763 h 976"/>
                    <a:gd name="T12" fmla="*/ 669925 w 845"/>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5" h="976">
                      <a:moveTo>
                        <a:pt x="422" y="0"/>
                      </a:moveTo>
                      <a:lnTo>
                        <a:pt x="845" y="243"/>
                      </a:lnTo>
                      <a:lnTo>
                        <a:pt x="845" y="730"/>
                      </a:lnTo>
                      <a:lnTo>
                        <a:pt x="422" y="976"/>
                      </a:lnTo>
                      <a:lnTo>
                        <a:pt x="0" y="730"/>
                      </a:lnTo>
                      <a:lnTo>
                        <a:pt x="0" y="243"/>
                      </a:lnTo>
                      <a:lnTo>
                        <a:pt x="422" y="0"/>
                      </a:lnTo>
                      <a:close/>
                    </a:path>
                  </a:pathLst>
                </a:custGeom>
                <a:solidFill>
                  <a:srgbClr val="0560B3"/>
                </a:solidFill>
                <a:ln w="9525" cap="flat" cmpd="sng">
                  <a:solidFill>
                    <a:srgbClr val="01568F"/>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18" name="Freeform 16"/>
                <p:cNvSpPr>
                  <a:spLocks/>
                </p:cNvSpPr>
                <p:nvPr/>
              </p:nvSpPr>
              <p:spPr bwMode="auto">
                <a:xfrm>
                  <a:off x="4113212" y="2576512"/>
                  <a:ext cx="1162050" cy="1265238"/>
                </a:xfrm>
                <a:custGeom>
                  <a:avLst/>
                  <a:gdLst>
                    <a:gd name="T0" fmla="*/ 1162050 w 732"/>
                    <a:gd name="T1" fmla="*/ 101600 h 797"/>
                    <a:gd name="T2" fmla="*/ 1162050 w 732"/>
                    <a:gd name="T3" fmla="*/ 874713 h 797"/>
                    <a:gd name="T4" fmla="*/ 490538 w 732"/>
                    <a:gd name="T5" fmla="*/ 1265238 h 797"/>
                    <a:gd name="T6" fmla="*/ 0 w 732"/>
                    <a:gd name="T7" fmla="*/ 979488 h 797"/>
                    <a:gd name="T8" fmla="*/ 982663 w 732"/>
                    <a:gd name="T9" fmla="*/ 0 h 797"/>
                    <a:gd name="T10" fmla="*/ 1162050 w 732"/>
                    <a:gd name="T11" fmla="*/ 101600 h 7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2" h="797">
                      <a:moveTo>
                        <a:pt x="732" y="64"/>
                      </a:moveTo>
                      <a:lnTo>
                        <a:pt x="732" y="551"/>
                      </a:lnTo>
                      <a:lnTo>
                        <a:pt x="309" y="797"/>
                      </a:lnTo>
                      <a:lnTo>
                        <a:pt x="0" y="617"/>
                      </a:lnTo>
                      <a:lnTo>
                        <a:pt x="619" y="0"/>
                      </a:lnTo>
                      <a:lnTo>
                        <a:pt x="732" y="64"/>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11"/>
              <p:cNvGrpSpPr>
                <a:grpSpLocks/>
              </p:cNvGrpSpPr>
              <p:nvPr/>
            </p:nvGrpSpPr>
            <p:grpSpPr bwMode="auto">
              <a:xfrm>
                <a:off x="8088790" y="2056606"/>
                <a:ext cx="1344613" cy="1550987"/>
                <a:chOff x="5499100" y="2287588"/>
                <a:chExt cx="1344613" cy="1551750"/>
              </a:xfrm>
            </p:grpSpPr>
            <p:sp>
              <p:nvSpPr>
                <p:cNvPr id="20" name="Freeform 12"/>
                <p:cNvSpPr>
                  <a:spLocks/>
                </p:cNvSpPr>
                <p:nvPr/>
              </p:nvSpPr>
              <p:spPr bwMode="auto">
                <a:xfrm>
                  <a:off x="5499100" y="2287588"/>
                  <a:ext cx="1339850" cy="1549400"/>
                </a:xfrm>
                <a:custGeom>
                  <a:avLst/>
                  <a:gdLst>
                    <a:gd name="T0" fmla="*/ 668338 w 844"/>
                    <a:gd name="T1" fmla="*/ 0 h 976"/>
                    <a:gd name="T2" fmla="*/ 1339850 w 844"/>
                    <a:gd name="T3" fmla="*/ 385763 h 976"/>
                    <a:gd name="T4" fmla="*/ 1339850 w 844"/>
                    <a:gd name="T5" fmla="*/ 1158875 h 976"/>
                    <a:gd name="T6" fmla="*/ 668338 w 844"/>
                    <a:gd name="T7" fmla="*/ 1549400 h 976"/>
                    <a:gd name="T8" fmla="*/ 0 w 844"/>
                    <a:gd name="T9" fmla="*/ 1158875 h 976"/>
                    <a:gd name="T10" fmla="*/ 0 w 844"/>
                    <a:gd name="T11" fmla="*/ 385763 h 976"/>
                    <a:gd name="T12" fmla="*/ 668338 w 844"/>
                    <a:gd name="T13" fmla="*/ 0 h 9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4" h="976">
                      <a:moveTo>
                        <a:pt x="421" y="0"/>
                      </a:moveTo>
                      <a:lnTo>
                        <a:pt x="844" y="243"/>
                      </a:lnTo>
                      <a:lnTo>
                        <a:pt x="844" y="730"/>
                      </a:lnTo>
                      <a:lnTo>
                        <a:pt x="421" y="976"/>
                      </a:lnTo>
                      <a:lnTo>
                        <a:pt x="0" y="730"/>
                      </a:lnTo>
                      <a:lnTo>
                        <a:pt x="0" y="243"/>
                      </a:lnTo>
                      <a:lnTo>
                        <a:pt x="421" y="0"/>
                      </a:lnTo>
                      <a:close/>
                    </a:path>
                  </a:pathLst>
                </a:custGeom>
                <a:solidFill>
                  <a:srgbClr val="093667"/>
                </a:solidFill>
                <a:ln w="9525" cap="flat" cmpd="sng">
                  <a:solidFill>
                    <a:srgbClr val="013253"/>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21" name="Freeform 17"/>
                <p:cNvSpPr>
                  <a:spLocks/>
                </p:cNvSpPr>
                <p:nvPr/>
              </p:nvSpPr>
              <p:spPr bwMode="auto">
                <a:xfrm>
                  <a:off x="5680075" y="2574100"/>
                  <a:ext cx="1163638" cy="1265238"/>
                </a:xfrm>
                <a:custGeom>
                  <a:avLst/>
                  <a:gdLst>
                    <a:gd name="T0" fmla="*/ 1163638 w 733"/>
                    <a:gd name="T1" fmla="*/ 101600 h 797"/>
                    <a:gd name="T2" fmla="*/ 1163638 w 733"/>
                    <a:gd name="T3" fmla="*/ 874713 h 797"/>
                    <a:gd name="T4" fmla="*/ 492125 w 733"/>
                    <a:gd name="T5" fmla="*/ 1265238 h 797"/>
                    <a:gd name="T6" fmla="*/ 0 w 733"/>
                    <a:gd name="T7" fmla="*/ 979488 h 797"/>
                    <a:gd name="T8" fmla="*/ 982663 w 733"/>
                    <a:gd name="T9" fmla="*/ 0 h 797"/>
                    <a:gd name="T10" fmla="*/ 1163638 w 733"/>
                    <a:gd name="T11" fmla="*/ 101600 h 7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3" h="797">
                      <a:moveTo>
                        <a:pt x="733" y="64"/>
                      </a:moveTo>
                      <a:lnTo>
                        <a:pt x="733" y="551"/>
                      </a:lnTo>
                      <a:lnTo>
                        <a:pt x="310" y="797"/>
                      </a:lnTo>
                      <a:lnTo>
                        <a:pt x="0" y="617"/>
                      </a:lnTo>
                      <a:lnTo>
                        <a:pt x="619" y="0"/>
                      </a:lnTo>
                      <a:lnTo>
                        <a:pt x="733" y="64"/>
                      </a:lnTo>
                      <a:close/>
                    </a:path>
                  </a:pathLst>
                </a:custGeom>
                <a:gradFill rotWithShape="1">
                  <a:gsLst>
                    <a:gs pos="0">
                      <a:srgbClr val="000C16">
                        <a:alpha val="34901"/>
                      </a:srgbClr>
                    </a:gs>
                    <a:gs pos="100000">
                      <a:schemeClr val="bg1">
                        <a:alpha val="0"/>
                      </a:scheme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 name="Group 3"/>
              <p:cNvGrpSpPr>
                <a:grpSpLocks/>
              </p:cNvGrpSpPr>
              <p:nvPr/>
            </p:nvGrpSpPr>
            <p:grpSpPr bwMode="auto">
              <a:xfrm>
                <a:off x="7323615" y="3421856"/>
                <a:ext cx="1344613" cy="1557337"/>
                <a:chOff x="4733925" y="3652838"/>
                <a:chExt cx="1345406" cy="1557744"/>
              </a:xfrm>
            </p:grpSpPr>
            <p:sp>
              <p:nvSpPr>
                <p:cNvPr id="23" name="Freeform 11"/>
                <p:cNvSpPr>
                  <a:spLocks/>
                </p:cNvSpPr>
                <p:nvPr/>
              </p:nvSpPr>
              <p:spPr bwMode="auto">
                <a:xfrm>
                  <a:off x="4733925" y="3652838"/>
                  <a:ext cx="1339850" cy="1547813"/>
                </a:xfrm>
                <a:custGeom>
                  <a:avLst/>
                  <a:gdLst>
                    <a:gd name="T0" fmla="*/ 668338 w 844"/>
                    <a:gd name="T1" fmla="*/ 0 h 975"/>
                    <a:gd name="T2" fmla="*/ 1339850 w 844"/>
                    <a:gd name="T3" fmla="*/ 385763 h 975"/>
                    <a:gd name="T4" fmla="*/ 1339850 w 844"/>
                    <a:gd name="T5" fmla="*/ 1158875 h 975"/>
                    <a:gd name="T6" fmla="*/ 668338 w 844"/>
                    <a:gd name="T7" fmla="*/ 1547813 h 975"/>
                    <a:gd name="T8" fmla="*/ 0 w 844"/>
                    <a:gd name="T9" fmla="*/ 1158875 h 975"/>
                    <a:gd name="T10" fmla="*/ 0 w 844"/>
                    <a:gd name="T11" fmla="*/ 385763 h 975"/>
                    <a:gd name="T12" fmla="*/ 668338 w 844"/>
                    <a:gd name="T13" fmla="*/ 0 h 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4" h="975">
                      <a:moveTo>
                        <a:pt x="421" y="0"/>
                      </a:moveTo>
                      <a:lnTo>
                        <a:pt x="844" y="243"/>
                      </a:lnTo>
                      <a:lnTo>
                        <a:pt x="844" y="730"/>
                      </a:lnTo>
                      <a:lnTo>
                        <a:pt x="421" y="975"/>
                      </a:lnTo>
                      <a:lnTo>
                        <a:pt x="0" y="730"/>
                      </a:lnTo>
                      <a:lnTo>
                        <a:pt x="0" y="243"/>
                      </a:lnTo>
                      <a:lnTo>
                        <a:pt x="421" y="0"/>
                      </a:lnTo>
                      <a:close/>
                    </a:path>
                  </a:pathLst>
                </a:custGeom>
                <a:solidFill>
                  <a:srgbClr val="0199A1"/>
                </a:solidFill>
                <a:ln w="9525" cap="flat" cmpd="sng">
                  <a:solidFill>
                    <a:srgbClr val="048C89"/>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24" name="Freeform 18"/>
                <p:cNvSpPr>
                  <a:spLocks/>
                </p:cNvSpPr>
                <p:nvPr/>
              </p:nvSpPr>
              <p:spPr bwMode="auto">
                <a:xfrm>
                  <a:off x="4920456" y="3943757"/>
                  <a:ext cx="1158875" cy="1266825"/>
                </a:xfrm>
                <a:custGeom>
                  <a:avLst/>
                  <a:gdLst>
                    <a:gd name="T0" fmla="*/ 1158875 w 730"/>
                    <a:gd name="T1" fmla="*/ 104775 h 798"/>
                    <a:gd name="T2" fmla="*/ 1158875 w 730"/>
                    <a:gd name="T3" fmla="*/ 877888 h 798"/>
                    <a:gd name="T4" fmla="*/ 492125 w 730"/>
                    <a:gd name="T5" fmla="*/ 1266825 h 798"/>
                    <a:gd name="T6" fmla="*/ 0 w 730"/>
                    <a:gd name="T7" fmla="*/ 982663 h 798"/>
                    <a:gd name="T8" fmla="*/ 979488 w 730"/>
                    <a:gd name="T9" fmla="*/ 0 h 798"/>
                    <a:gd name="T10" fmla="*/ 1158875 w 730"/>
                    <a:gd name="T11" fmla="*/ 104775 h 7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0" h="798">
                      <a:moveTo>
                        <a:pt x="730" y="66"/>
                      </a:moveTo>
                      <a:lnTo>
                        <a:pt x="730" y="553"/>
                      </a:lnTo>
                      <a:lnTo>
                        <a:pt x="310" y="798"/>
                      </a:lnTo>
                      <a:lnTo>
                        <a:pt x="0" y="619"/>
                      </a:lnTo>
                      <a:lnTo>
                        <a:pt x="617" y="0"/>
                      </a:lnTo>
                      <a:lnTo>
                        <a:pt x="730" y="66"/>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 name="Group 10"/>
              <p:cNvGrpSpPr>
                <a:grpSpLocks/>
              </p:cNvGrpSpPr>
              <p:nvPr/>
            </p:nvGrpSpPr>
            <p:grpSpPr bwMode="auto">
              <a:xfrm>
                <a:off x="5726590" y="3421856"/>
                <a:ext cx="1344613" cy="1554162"/>
                <a:chOff x="3136900" y="3652838"/>
                <a:chExt cx="1345406" cy="1554955"/>
              </a:xfrm>
            </p:grpSpPr>
            <p:sp>
              <p:nvSpPr>
                <p:cNvPr id="26" name="Freeform 9"/>
                <p:cNvSpPr>
                  <a:spLocks/>
                </p:cNvSpPr>
                <p:nvPr/>
              </p:nvSpPr>
              <p:spPr bwMode="auto">
                <a:xfrm>
                  <a:off x="3136900" y="3652838"/>
                  <a:ext cx="1343025" cy="1547813"/>
                </a:xfrm>
                <a:custGeom>
                  <a:avLst/>
                  <a:gdLst>
                    <a:gd name="T0" fmla="*/ 671513 w 846"/>
                    <a:gd name="T1" fmla="*/ 0 h 975"/>
                    <a:gd name="T2" fmla="*/ 1343025 w 846"/>
                    <a:gd name="T3" fmla="*/ 385763 h 975"/>
                    <a:gd name="T4" fmla="*/ 1343025 w 846"/>
                    <a:gd name="T5" fmla="*/ 1158875 h 975"/>
                    <a:gd name="T6" fmla="*/ 671513 w 846"/>
                    <a:gd name="T7" fmla="*/ 1547813 h 975"/>
                    <a:gd name="T8" fmla="*/ 0 w 846"/>
                    <a:gd name="T9" fmla="*/ 1158875 h 975"/>
                    <a:gd name="T10" fmla="*/ 0 w 846"/>
                    <a:gd name="T11" fmla="*/ 385763 h 975"/>
                    <a:gd name="T12" fmla="*/ 671513 w 846"/>
                    <a:gd name="T13" fmla="*/ 0 h 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6" h="975">
                      <a:moveTo>
                        <a:pt x="423" y="0"/>
                      </a:moveTo>
                      <a:lnTo>
                        <a:pt x="846" y="243"/>
                      </a:lnTo>
                      <a:lnTo>
                        <a:pt x="846" y="730"/>
                      </a:lnTo>
                      <a:lnTo>
                        <a:pt x="423" y="975"/>
                      </a:lnTo>
                      <a:lnTo>
                        <a:pt x="0" y="730"/>
                      </a:lnTo>
                      <a:lnTo>
                        <a:pt x="0" y="243"/>
                      </a:lnTo>
                      <a:lnTo>
                        <a:pt x="423" y="0"/>
                      </a:lnTo>
                      <a:close/>
                    </a:path>
                  </a:pathLst>
                </a:custGeom>
                <a:solidFill>
                  <a:srgbClr val="025663"/>
                </a:solidFill>
                <a:ln w="9525" cap="flat" cmpd="sng">
                  <a:solidFill>
                    <a:srgbClr val="034543"/>
                  </a:solidFill>
                  <a:prstDash val="solid"/>
                  <a:round/>
                  <a:headEnd type="none" w="med" len="med"/>
                  <a:tailEnd type="none" w="med" len="med"/>
                </a:ln>
                <a:effectLst>
                  <a:outerShdw blurRad="38100" dist="25400" dir="5400000" algn="t" rotWithShape="0">
                    <a:srgbClr val="000000">
                      <a:alpha val="26999"/>
                    </a:srgbClr>
                  </a:outerShdw>
                </a:effectLst>
              </p:spPr>
              <p:txBody>
                <a:bodyPr lIns="82124" tIns="41061" rIns="82124" bIns="41061" anchor="ctr"/>
                <a:lstStyle/>
                <a:p>
                  <a:endParaRPr lang="en-US"/>
                </a:p>
              </p:txBody>
            </p:sp>
            <p:sp>
              <p:nvSpPr>
                <p:cNvPr id="27" name="Freeform 19"/>
                <p:cNvSpPr>
                  <a:spLocks/>
                </p:cNvSpPr>
                <p:nvPr/>
              </p:nvSpPr>
              <p:spPr bwMode="auto">
                <a:xfrm>
                  <a:off x="3320256" y="3940968"/>
                  <a:ext cx="1162050" cy="1266825"/>
                </a:xfrm>
                <a:custGeom>
                  <a:avLst/>
                  <a:gdLst>
                    <a:gd name="T0" fmla="*/ 1162050 w 732"/>
                    <a:gd name="T1" fmla="*/ 104775 h 798"/>
                    <a:gd name="T2" fmla="*/ 1162050 w 732"/>
                    <a:gd name="T3" fmla="*/ 877888 h 798"/>
                    <a:gd name="T4" fmla="*/ 490538 w 732"/>
                    <a:gd name="T5" fmla="*/ 1266825 h 798"/>
                    <a:gd name="T6" fmla="*/ 0 w 732"/>
                    <a:gd name="T7" fmla="*/ 982663 h 798"/>
                    <a:gd name="T8" fmla="*/ 981075 w 732"/>
                    <a:gd name="T9" fmla="*/ 0 h 798"/>
                    <a:gd name="T10" fmla="*/ 1162050 w 732"/>
                    <a:gd name="T11" fmla="*/ 104775 h 7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2" h="798">
                      <a:moveTo>
                        <a:pt x="732" y="66"/>
                      </a:moveTo>
                      <a:lnTo>
                        <a:pt x="732" y="553"/>
                      </a:lnTo>
                      <a:lnTo>
                        <a:pt x="309" y="798"/>
                      </a:lnTo>
                      <a:lnTo>
                        <a:pt x="0" y="619"/>
                      </a:lnTo>
                      <a:lnTo>
                        <a:pt x="618" y="0"/>
                      </a:lnTo>
                      <a:lnTo>
                        <a:pt x="732" y="66"/>
                      </a:lnTo>
                      <a:close/>
                    </a:path>
                  </a:pathLst>
                </a:custGeom>
                <a:gradFill rotWithShape="1">
                  <a:gsLst>
                    <a:gs pos="0">
                      <a:srgbClr val="01315D">
                        <a:alpha val="28000"/>
                      </a:srgbClr>
                    </a:gs>
                    <a:gs pos="100000">
                      <a:srgbClr val="FFFFFF">
                        <a:alpha val="0"/>
                      </a:srgb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TextBox 27"/>
              <p:cNvSpPr txBox="1">
                <a:spLocks noChangeArrowheads="1"/>
              </p:cNvSpPr>
              <p:nvPr/>
            </p:nvSpPr>
            <p:spPr bwMode="auto">
              <a:xfrm>
                <a:off x="4963003" y="2303989"/>
                <a:ext cx="1339850" cy="1075271"/>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a:defRPr/>
                </a:pPr>
                <a:r>
                  <a:rPr lang="en-US" sz="1800" dirty="0" err="1" smtClean="0"/>
                  <a:t>Pubmed</a:t>
                </a:r>
                <a:r>
                  <a:rPr lang="en-US" sz="1800" dirty="0" smtClean="0"/>
                  <a:t>: </a:t>
                </a:r>
                <a:r>
                  <a:rPr lang="en-US" sz="1800" dirty="0"/>
                  <a:t>$</a:t>
                </a:r>
                <a:r>
                  <a:rPr lang="en-US" sz="1800" dirty="0" smtClean="0"/>
                  <a:t>4.5M;</a:t>
                </a:r>
                <a:br>
                  <a:rPr lang="en-US" sz="1800" dirty="0" smtClean="0"/>
                </a:br>
                <a:r>
                  <a:rPr lang="en-US" sz="1800" dirty="0"/>
                  <a:t>$</a:t>
                </a:r>
                <a:r>
                  <a:rPr lang="en-US" sz="1800" dirty="0" smtClean="0"/>
                  <a:t>48/manuscript</a:t>
                </a:r>
                <a:endParaRPr lang="en-US" sz="1800" dirty="0"/>
              </a:p>
            </p:txBody>
          </p:sp>
          <p:sp>
            <p:nvSpPr>
              <p:cNvPr id="29" name="TextBox 28"/>
              <p:cNvSpPr txBox="1">
                <a:spLocks noChangeArrowheads="1"/>
              </p:cNvSpPr>
              <p:nvPr/>
            </p:nvSpPr>
            <p:spPr bwMode="auto">
              <a:xfrm>
                <a:off x="5728178" y="3678543"/>
                <a:ext cx="1339850" cy="1034433"/>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r>
                  <a:rPr lang="en-US" sz="1800" dirty="0" smtClean="0"/>
                  <a:t>CHORUS: “</a:t>
                </a:r>
                <a:r>
                  <a:rPr lang="en-US" sz="1800" dirty="0"/>
                  <a:t>minimizes cost to </a:t>
                </a:r>
                <a:r>
                  <a:rPr lang="en-US" sz="1800" dirty="0" smtClean="0"/>
                  <a:t>(…) all </a:t>
                </a:r>
                <a:r>
                  <a:rPr lang="en-US" sz="1800" dirty="0"/>
                  <a:t>users”</a:t>
                </a:r>
              </a:p>
            </p:txBody>
          </p:sp>
          <p:sp>
            <p:nvSpPr>
              <p:cNvPr id="30" name="TextBox 29"/>
              <p:cNvSpPr txBox="1">
                <a:spLocks noChangeArrowheads="1"/>
              </p:cNvSpPr>
              <p:nvPr/>
            </p:nvSpPr>
            <p:spPr bwMode="auto">
              <a:xfrm>
                <a:off x="6518753" y="2642695"/>
                <a:ext cx="1341437" cy="397859"/>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r>
                  <a:rPr lang="en-US" dirty="0" err="1" smtClean="0"/>
                  <a:t>ArXiv</a:t>
                </a:r>
                <a:r>
                  <a:rPr lang="en-US" dirty="0" smtClean="0"/>
                  <a:t>: </a:t>
                </a:r>
                <a:r>
                  <a:rPr lang="en-US" dirty="0"/>
                  <a:t>$6</a:t>
                </a:r>
              </a:p>
            </p:txBody>
          </p:sp>
          <p:sp>
            <p:nvSpPr>
              <p:cNvPr id="31" name="TextBox 30"/>
              <p:cNvSpPr txBox="1">
                <a:spLocks noChangeArrowheads="1"/>
              </p:cNvSpPr>
              <p:nvPr/>
            </p:nvSpPr>
            <p:spPr bwMode="auto">
              <a:xfrm>
                <a:off x="7325203" y="3741118"/>
                <a:ext cx="1339850" cy="928337"/>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eaLnBrk="1" fontAlgn="auto" hangingPunct="1">
                  <a:spcBef>
                    <a:spcPts val="0"/>
                  </a:spcBef>
                  <a:spcAft>
                    <a:spcPts val="0"/>
                  </a:spcAft>
                  <a:defRPr/>
                </a:pPr>
                <a:r>
                  <a:rPr lang="en-US" dirty="0" smtClean="0">
                    <a:ea typeface="+mn-ea"/>
                  </a:rPr>
                  <a:t>SHARE:</a:t>
                </a:r>
                <a:br>
                  <a:rPr lang="en-US" dirty="0" smtClean="0">
                    <a:ea typeface="+mn-ea"/>
                  </a:rPr>
                </a:br>
                <a:r>
                  <a:rPr lang="en-US" sz="4000" dirty="0" smtClean="0">
                    <a:ea typeface="+mn-ea"/>
                  </a:rPr>
                  <a:t>?</a:t>
                </a:r>
                <a:endParaRPr lang="en-US" sz="4000" dirty="0">
                  <a:ea typeface="+mn-ea"/>
                </a:endParaRPr>
              </a:p>
            </p:txBody>
          </p:sp>
          <p:sp>
            <p:nvSpPr>
              <p:cNvPr id="32" name="TextBox 31"/>
              <p:cNvSpPr txBox="1">
                <a:spLocks noChangeArrowheads="1"/>
              </p:cNvSpPr>
              <p:nvPr/>
            </p:nvSpPr>
            <p:spPr bwMode="auto">
              <a:xfrm>
                <a:off x="8088790" y="2324409"/>
                <a:ext cx="1339850" cy="1034433"/>
              </a:xfrm>
              <a:prstGeom prst="rect">
                <a:avLst/>
              </a:prstGeom>
              <a:noFill/>
              <a:ln>
                <a:noFill/>
              </a:ln>
              <a:effectLst>
                <a:outerShdw blurRad="38100" dist="26940" dir="5400000" algn="tl" rotWithShape="0">
                  <a:srgbClr val="000000">
                    <a:alpha val="26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ctr" defTabSz="457200">
                  <a:defRPr sz="2400">
                    <a:solidFill>
                      <a:srgbClr val="FFFFFF"/>
                    </a:solidFill>
                    <a:latin typeface="Arial"/>
                    <a:cs typeface="Arial"/>
                  </a:defRPr>
                </a:lvl1pPr>
                <a:lvl2pPr defTabSz="457200"/>
                <a:lvl3pPr defTabSz="457200"/>
                <a:lvl4pPr defTabSz="457200"/>
                <a:lvl5pPr defTabSz="457200"/>
                <a:lvl6pPr defTabSz="457200"/>
                <a:lvl7pPr defTabSz="457200"/>
                <a:lvl8pPr defTabSz="457200"/>
                <a:lvl9pPr defTabSz="457200"/>
              </a:lstStyle>
              <a:p>
                <a:pPr>
                  <a:defRPr/>
                </a:pPr>
                <a:r>
                  <a:rPr lang="en-US" sz="1800" dirty="0" smtClean="0"/>
                  <a:t>NSF: </a:t>
                </a:r>
                <a:r>
                  <a:rPr lang="en-US" sz="1800" dirty="0"/>
                  <a:t>$</a:t>
                </a:r>
                <a:r>
                  <a:rPr lang="en-US" sz="1800" dirty="0" smtClean="0"/>
                  <a:t>125/dataset; $4/GB (estimate)</a:t>
                </a:r>
                <a:endParaRPr lang="en-US" sz="1800" dirty="0"/>
              </a:p>
            </p:txBody>
          </p:sp>
        </p:grpSp>
      </p:grpSp>
    </p:spTree>
    <p:extLst>
      <p:ext uri="{BB962C8B-B14F-4D97-AF65-F5344CB8AC3E}">
        <p14:creationId xmlns:p14="http://schemas.microsoft.com/office/powerpoint/2010/main" val="26956878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openly published, globally analyzable information</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pic>
        <p:nvPicPr>
          <p:cNvPr id="7" name="Picture 6" descr="Screen Shot 2014-08-06 at 11.42.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58" y="3693247"/>
            <a:ext cx="4294787" cy="1133602"/>
          </a:xfrm>
          <a:prstGeom prst="rect">
            <a:avLst/>
          </a:prstGeom>
        </p:spPr>
      </p:pic>
      <p:pic>
        <p:nvPicPr>
          <p:cNvPr id="8" name="Picture 7" descr="Screen Shot 2014-08-06 at 11.43.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00" y="2337058"/>
            <a:ext cx="4323645" cy="1172373"/>
          </a:xfrm>
          <a:prstGeom prst="rect">
            <a:avLst/>
          </a:prstGeom>
        </p:spPr>
      </p:pic>
      <p:sp>
        <p:nvSpPr>
          <p:cNvPr id="9" name="TextBox 8"/>
          <p:cNvSpPr txBox="1"/>
          <p:nvPr/>
        </p:nvSpPr>
        <p:spPr>
          <a:xfrm>
            <a:off x="5814733" y="2537602"/>
            <a:ext cx="2872068" cy="1908215"/>
          </a:xfrm>
          <a:prstGeom prst="rect">
            <a:avLst/>
          </a:prstGeom>
          <a:noFill/>
        </p:spPr>
        <p:txBody>
          <a:bodyPr wrap="square" rtlCol="0">
            <a:spAutoFit/>
          </a:bodyPr>
          <a:lstStyle/>
          <a:p>
            <a:r>
              <a:rPr lang="en-US" sz="2400" b="1" dirty="0" err="1" smtClean="0"/>
              <a:t>journalprices.com</a:t>
            </a:r>
            <a:endParaRPr lang="en-US" sz="2400" b="1" dirty="0" smtClean="0"/>
          </a:p>
          <a:p>
            <a:endParaRPr lang="en-US" dirty="0"/>
          </a:p>
          <a:p>
            <a:r>
              <a:rPr lang="en-US" sz="2000" dirty="0" smtClean="0"/>
              <a:t>Data on journals’ price </a:t>
            </a:r>
            <a:r>
              <a:rPr lang="en-US" sz="2000" dirty="0"/>
              <a:t>per article or citation</a:t>
            </a:r>
            <a:endParaRPr lang="en-US" sz="2000" dirty="0" smtClean="0"/>
          </a:p>
          <a:p>
            <a:endParaRPr lang="en-US" dirty="0"/>
          </a:p>
          <a:p>
            <a:endParaRPr lang="en-US" dirty="0"/>
          </a:p>
        </p:txBody>
      </p:sp>
      <p:sp>
        <p:nvSpPr>
          <p:cNvPr id="10" name="TextBox 9"/>
          <p:cNvSpPr txBox="1"/>
          <p:nvPr/>
        </p:nvSpPr>
        <p:spPr>
          <a:xfrm>
            <a:off x="2305842" y="5403604"/>
            <a:ext cx="5222028" cy="523220"/>
          </a:xfrm>
          <a:prstGeom prst="rect">
            <a:avLst/>
          </a:prstGeom>
          <a:noFill/>
        </p:spPr>
        <p:txBody>
          <a:bodyPr wrap="none" rtlCol="0">
            <a:spAutoFit/>
          </a:bodyPr>
          <a:lstStyle/>
          <a:p>
            <a:r>
              <a:rPr lang="en-US" sz="2800" dirty="0" smtClean="0"/>
              <a:t>Standardization and transparency!</a:t>
            </a:r>
            <a:endParaRPr lang="en-US" sz="2800" dirty="0"/>
          </a:p>
        </p:txBody>
      </p:sp>
    </p:spTree>
    <p:extLst>
      <p:ext uri="{BB962C8B-B14F-4D97-AF65-F5344CB8AC3E}">
        <p14:creationId xmlns:p14="http://schemas.microsoft.com/office/powerpoint/2010/main" val="1238094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price of Open Access: Transparency at the article level</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pic>
        <p:nvPicPr>
          <p:cNvPr id="6" name="Picture 5" descr="wellc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29" y="1914170"/>
            <a:ext cx="3504957" cy="899147"/>
          </a:xfrm>
          <a:prstGeom prst="rect">
            <a:avLst/>
          </a:prstGeom>
        </p:spPr>
      </p:pic>
      <p:sp>
        <p:nvSpPr>
          <p:cNvPr id="12" name="TextBox 11"/>
          <p:cNvSpPr txBox="1"/>
          <p:nvPr/>
        </p:nvSpPr>
        <p:spPr>
          <a:xfrm>
            <a:off x="4544847" y="2047866"/>
            <a:ext cx="3960034" cy="984885"/>
          </a:xfrm>
          <a:prstGeom prst="rect">
            <a:avLst/>
          </a:prstGeom>
          <a:noFill/>
        </p:spPr>
        <p:txBody>
          <a:bodyPr wrap="square" rtlCol="0">
            <a:spAutoFit/>
          </a:bodyPr>
          <a:lstStyle/>
          <a:p>
            <a:r>
              <a:rPr lang="en-US" sz="2000" b="1" dirty="0">
                <a:latin typeface="Arial"/>
                <a:cs typeface="Arial"/>
              </a:rPr>
              <a:t>The cost of open access publishing: a progress report</a:t>
            </a:r>
          </a:p>
          <a:p>
            <a:endParaRPr lang="en-US" dirty="0"/>
          </a:p>
        </p:txBody>
      </p:sp>
      <p:sp>
        <p:nvSpPr>
          <p:cNvPr id="14" name="Rectangle 13"/>
          <p:cNvSpPr/>
          <p:nvPr/>
        </p:nvSpPr>
        <p:spPr>
          <a:xfrm>
            <a:off x="1002540" y="3292173"/>
            <a:ext cx="6750435" cy="6517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A</a:t>
            </a:r>
            <a:r>
              <a:rPr lang="en-US" sz="2000" dirty="0" smtClean="0"/>
              <a:t>verage Article Processing Charge (APC): £</a:t>
            </a:r>
            <a:r>
              <a:rPr lang="en-US" sz="2000" dirty="0"/>
              <a:t>1821</a:t>
            </a:r>
          </a:p>
          <a:p>
            <a:pPr algn="ctr"/>
            <a:endParaRPr lang="en-US" dirty="0"/>
          </a:p>
        </p:txBody>
      </p:sp>
      <p:sp>
        <p:nvSpPr>
          <p:cNvPr id="15" name="Rectangle 14"/>
          <p:cNvSpPr/>
          <p:nvPr/>
        </p:nvSpPr>
        <p:spPr>
          <a:xfrm>
            <a:off x="1002540" y="4179874"/>
            <a:ext cx="6750435" cy="8168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a:t>
            </a:r>
            <a:r>
              <a:rPr lang="en-US" sz="2000" dirty="0" smtClean="0"/>
              <a:t>raditional </a:t>
            </a:r>
            <a:r>
              <a:rPr lang="en-US" sz="2000" dirty="0"/>
              <a:t>subscription </a:t>
            </a:r>
            <a:r>
              <a:rPr lang="en-US" sz="2000" dirty="0" smtClean="0"/>
              <a:t>publishers’ APC   &gt;&gt; </a:t>
            </a:r>
          </a:p>
          <a:p>
            <a:pPr algn="ctr"/>
            <a:r>
              <a:rPr lang="en-US" sz="2000" dirty="0" smtClean="0"/>
              <a:t>Born-digital open access publishers’ APC</a:t>
            </a:r>
          </a:p>
          <a:p>
            <a:pPr algn="ctr"/>
            <a:endParaRPr lang="en-US" dirty="0"/>
          </a:p>
        </p:txBody>
      </p:sp>
      <p:sp>
        <p:nvSpPr>
          <p:cNvPr id="17" name="Rectangle 16"/>
          <p:cNvSpPr/>
          <p:nvPr/>
        </p:nvSpPr>
        <p:spPr>
          <a:xfrm>
            <a:off x="1002540" y="5232705"/>
            <a:ext cx="6750435" cy="9839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Biggest </a:t>
            </a:r>
            <a:r>
              <a:rPr lang="en-US" sz="2000" dirty="0" smtClean="0"/>
              <a:t>publishers: </a:t>
            </a:r>
            <a:r>
              <a:rPr lang="en-US" sz="2000" dirty="0"/>
              <a:t>1) ELSEVIER 422 articles (20%) </a:t>
            </a:r>
            <a:endParaRPr lang="en-US" sz="2000" dirty="0" smtClean="0"/>
          </a:p>
          <a:p>
            <a:pPr algn="ctr"/>
            <a:r>
              <a:rPr lang="en-US" sz="2000" dirty="0" smtClean="0"/>
              <a:t>2</a:t>
            </a:r>
            <a:r>
              <a:rPr lang="en-US" sz="2000" dirty="0"/>
              <a:t>) PLOS 305 (14%</a:t>
            </a:r>
            <a:r>
              <a:rPr lang="en-US" sz="2000" dirty="0" smtClean="0"/>
              <a:t>), </a:t>
            </a:r>
            <a:r>
              <a:rPr lang="en-US" sz="2000" dirty="0"/>
              <a:t>and 3) </a:t>
            </a:r>
            <a:r>
              <a:rPr lang="en-US" sz="2000" dirty="0" smtClean="0"/>
              <a:t>WILEY </a:t>
            </a:r>
            <a:r>
              <a:rPr lang="en-US" sz="2000" dirty="0"/>
              <a:t>271 (13%) </a:t>
            </a:r>
          </a:p>
          <a:p>
            <a:pPr algn="ctr"/>
            <a:endParaRPr lang="en-US" dirty="0"/>
          </a:p>
        </p:txBody>
      </p:sp>
    </p:spTree>
    <p:extLst>
      <p:ext uri="{BB962C8B-B14F-4D97-AF65-F5344CB8AC3E}">
        <p14:creationId xmlns:p14="http://schemas.microsoft.com/office/powerpoint/2010/main" val="9998869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price of publishing: Transparency at the article level</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sp>
        <p:nvSpPr>
          <p:cNvPr id="10" name="TextBox 9"/>
          <p:cNvSpPr txBox="1"/>
          <p:nvPr/>
        </p:nvSpPr>
        <p:spPr>
          <a:xfrm>
            <a:off x="551487" y="2245140"/>
            <a:ext cx="2027164" cy="3170099"/>
          </a:xfrm>
          <a:prstGeom prst="rect">
            <a:avLst/>
          </a:prstGeom>
          <a:noFill/>
        </p:spPr>
        <p:txBody>
          <a:bodyPr wrap="square" rtlCol="0">
            <a:spAutoFit/>
          </a:bodyPr>
          <a:lstStyle/>
          <a:p>
            <a:r>
              <a:rPr lang="en-US" sz="2000" b="1" dirty="0" smtClean="0"/>
              <a:t>JISC collections data</a:t>
            </a:r>
          </a:p>
          <a:p>
            <a:endParaRPr lang="en-US" sz="2000" dirty="0" smtClean="0"/>
          </a:p>
          <a:p>
            <a:r>
              <a:rPr lang="en-US" sz="2000" dirty="0"/>
              <a:t>N</a:t>
            </a:r>
            <a:r>
              <a:rPr lang="en-US" sz="2000" dirty="0" smtClean="0"/>
              <a:t>umber </a:t>
            </a:r>
            <a:r>
              <a:rPr lang="en-US" sz="2000" dirty="0"/>
              <a:t>of </a:t>
            </a:r>
            <a:r>
              <a:rPr lang="en-US" sz="2000" dirty="0" smtClean="0"/>
              <a:t>APCs and the </a:t>
            </a:r>
            <a:r>
              <a:rPr lang="en-US" sz="2000" dirty="0"/>
              <a:t>total APC expenditure of 24 UK higher </a:t>
            </a:r>
            <a:r>
              <a:rPr lang="en-US" sz="2000" dirty="0" smtClean="0"/>
              <a:t>education institutions</a:t>
            </a:r>
            <a:endParaRPr lang="en-US" sz="2000" dirty="0"/>
          </a:p>
          <a:p>
            <a:r>
              <a:rPr lang="en-US" sz="2000" dirty="0" smtClean="0"/>
              <a:t>(2010</a:t>
            </a:r>
            <a:r>
              <a:rPr lang="en-US" sz="2000" dirty="0"/>
              <a:t>-</a:t>
            </a:r>
            <a:r>
              <a:rPr lang="en-US" sz="2000" dirty="0" smtClean="0"/>
              <a:t>2014)</a:t>
            </a:r>
            <a:endParaRPr lang="en-US" sz="2000" dirty="0"/>
          </a:p>
        </p:txBody>
      </p:sp>
      <p:pic>
        <p:nvPicPr>
          <p:cNvPr id="3" name="Picture 2" descr="Screen Shot 2014-08-07 at 12.04.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650" y="1593371"/>
            <a:ext cx="6364565" cy="4762979"/>
          </a:xfrm>
          <a:prstGeom prst="rect">
            <a:avLst/>
          </a:prstGeom>
        </p:spPr>
      </p:pic>
    </p:spTree>
    <p:extLst>
      <p:ext uri="{BB962C8B-B14F-4D97-AF65-F5344CB8AC3E}">
        <p14:creationId xmlns:p14="http://schemas.microsoft.com/office/powerpoint/2010/main" val="28945693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Collecting and publishing compliance and cost data</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smtClean="0"/>
              <a:t>University of Pennsylvania Libraries</a:t>
            </a:r>
            <a:endParaRPr lang="en-US" dirty="0"/>
          </a:p>
        </p:txBody>
      </p:sp>
      <p:sp>
        <p:nvSpPr>
          <p:cNvPr id="8" name="Rounded Rectangle 7"/>
          <p:cNvSpPr/>
          <p:nvPr/>
        </p:nvSpPr>
        <p:spPr>
          <a:xfrm>
            <a:off x="6478433" y="2352448"/>
            <a:ext cx="1655268"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VIVO</a:t>
            </a:r>
            <a:endParaRPr lang="en-US" sz="2800" dirty="0"/>
          </a:p>
        </p:txBody>
      </p:sp>
      <p:sp>
        <p:nvSpPr>
          <p:cNvPr id="9" name="Rounded Rectangle 8"/>
          <p:cNvSpPr/>
          <p:nvPr/>
        </p:nvSpPr>
        <p:spPr>
          <a:xfrm>
            <a:off x="2604915" y="2352448"/>
            <a:ext cx="1663902"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r>
              <a:rPr lang="en-US" sz="2400" dirty="0" smtClean="0"/>
              <a:t>ELEMENTS</a:t>
            </a:r>
            <a:endParaRPr lang="en-US" sz="2400" dirty="0"/>
          </a:p>
        </p:txBody>
      </p:sp>
      <p:sp>
        <p:nvSpPr>
          <p:cNvPr id="10" name="Rounded Rectangle 9"/>
          <p:cNvSpPr/>
          <p:nvPr/>
        </p:nvSpPr>
        <p:spPr>
          <a:xfrm>
            <a:off x="2322088" y="4222411"/>
            <a:ext cx="1752100" cy="822960"/>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800" dirty="0" smtClean="0"/>
              <a:t>FEDS</a:t>
            </a:r>
            <a:endParaRPr lang="en-US" sz="2800" dirty="0"/>
          </a:p>
        </p:txBody>
      </p:sp>
      <p:cxnSp>
        <p:nvCxnSpPr>
          <p:cNvPr id="12" name="Straight Connector 11"/>
          <p:cNvCxnSpPr/>
          <p:nvPr/>
        </p:nvCxnSpPr>
        <p:spPr>
          <a:xfrm>
            <a:off x="5344841" y="1687818"/>
            <a:ext cx="0" cy="446321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357015" y="2887416"/>
            <a:ext cx="18874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044149" y="3266848"/>
            <a:ext cx="2200319" cy="1345641"/>
          </a:xfrm>
          <a:prstGeom prst="straightConnector1">
            <a:avLst/>
          </a:prstGeom>
          <a:ln>
            <a:solidFill>
              <a:srgbClr val="4F81BD"/>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124200" y="3266848"/>
            <a:ext cx="297909" cy="848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29356" y="5292152"/>
            <a:ext cx="1927293" cy="646331"/>
          </a:xfrm>
          <a:prstGeom prst="rect">
            <a:avLst/>
          </a:prstGeom>
          <a:noFill/>
        </p:spPr>
        <p:txBody>
          <a:bodyPr wrap="none" rtlCol="0">
            <a:spAutoFit/>
          </a:bodyPr>
          <a:lstStyle/>
          <a:p>
            <a:r>
              <a:rPr lang="en-US" dirty="0" smtClean="0">
                <a:solidFill>
                  <a:srgbClr val="FF0000"/>
                </a:solidFill>
              </a:rPr>
              <a:t>Externally visible</a:t>
            </a:r>
          </a:p>
          <a:p>
            <a:r>
              <a:rPr lang="en-US" dirty="0" smtClean="0">
                <a:solidFill>
                  <a:srgbClr val="FF0000"/>
                </a:solidFill>
              </a:rPr>
              <a:t>Linked </a:t>
            </a:r>
            <a:r>
              <a:rPr lang="en-US" dirty="0" smtClean="0">
                <a:solidFill>
                  <a:srgbClr val="FF0000"/>
                </a:solidFill>
              </a:rPr>
              <a:t>data (et al.)</a:t>
            </a:r>
            <a:endParaRPr lang="en-US" dirty="0">
              <a:solidFill>
                <a:srgbClr val="FF0000"/>
              </a:solidFill>
            </a:endParaRPr>
          </a:p>
        </p:txBody>
      </p:sp>
      <p:sp>
        <p:nvSpPr>
          <p:cNvPr id="23" name="TextBox 22"/>
          <p:cNvSpPr txBox="1"/>
          <p:nvPr/>
        </p:nvSpPr>
        <p:spPr>
          <a:xfrm>
            <a:off x="2548011" y="5292152"/>
            <a:ext cx="1720806" cy="646331"/>
          </a:xfrm>
          <a:prstGeom prst="rect">
            <a:avLst/>
          </a:prstGeom>
          <a:noFill/>
        </p:spPr>
        <p:txBody>
          <a:bodyPr wrap="none" rtlCol="0">
            <a:spAutoFit/>
          </a:bodyPr>
          <a:lstStyle/>
          <a:p>
            <a:r>
              <a:rPr lang="en-US" dirty="0" smtClean="0">
                <a:solidFill>
                  <a:srgbClr val="FF0000"/>
                </a:solidFill>
              </a:rPr>
              <a:t>Internally visible</a:t>
            </a:r>
          </a:p>
          <a:p>
            <a:r>
              <a:rPr lang="en-US" dirty="0" smtClean="0">
                <a:solidFill>
                  <a:srgbClr val="FF0000"/>
                </a:solidFill>
              </a:rPr>
              <a:t>relational data</a:t>
            </a:r>
            <a:endParaRPr lang="en-US" dirty="0">
              <a:solidFill>
                <a:srgbClr val="FF0000"/>
              </a:solidFill>
            </a:endParaRPr>
          </a:p>
        </p:txBody>
      </p:sp>
      <p:sp>
        <p:nvSpPr>
          <p:cNvPr id="24" name="TextBox 23"/>
          <p:cNvSpPr txBox="1"/>
          <p:nvPr/>
        </p:nvSpPr>
        <p:spPr>
          <a:xfrm>
            <a:off x="457200" y="2352448"/>
            <a:ext cx="1428596" cy="646331"/>
          </a:xfrm>
          <a:prstGeom prst="rect">
            <a:avLst/>
          </a:prstGeom>
          <a:noFill/>
        </p:spPr>
        <p:txBody>
          <a:bodyPr wrap="none" rtlCol="0">
            <a:spAutoFit/>
          </a:bodyPr>
          <a:lstStyle/>
          <a:p>
            <a:r>
              <a:rPr lang="en-US" dirty="0" smtClean="0"/>
              <a:t>External</a:t>
            </a:r>
          </a:p>
          <a:p>
            <a:r>
              <a:rPr lang="en-US" dirty="0"/>
              <a:t> </a:t>
            </a:r>
            <a:r>
              <a:rPr lang="en-US" dirty="0" smtClean="0"/>
              <a:t>data sources</a:t>
            </a:r>
            <a:endParaRPr lang="en-US" dirty="0"/>
          </a:p>
        </p:txBody>
      </p:sp>
      <p:sp>
        <p:nvSpPr>
          <p:cNvPr id="25" name="TextBox 24"/>
          <p:cNvSpPr txBox="1"/>
          <p:nvPr/>
        </p:nvSpPr>
        <p:spPr>
          <a:xfrm>
            <a:off x="401976" y="4399040"/>
            <a:ext cx="736162" cy="646331"/>
          </a:xfrm>
          <a:prstGeom prst="rect">
            <a:avLst/>
          </a:prstGeom>
          <a:noFill/>
        </p:spPr>
        <p:txBody>
          <a:bodyPr wrap="none" rtlCol="0">
            <a:spAutoFit/>
          </a:bodyPr>
          <a:lstStyle/>
          <a:p>
            <a:r>
              <a:rPr lang="en-US" dirty="0" smtClean="0"/>
              <a:t>User</a:t>
            </a:r>
          </a:p>
          <a:p>
            <a:r>
              <a:rPr lang="en-US" dirty="0" smtClean="0"/>
              <a:t> Input  </a:t>
            </a:r>
            <a:endParaRPr lang="en-US" dirty="0"/>
          </a:p>
        </p:txBody>
      </p:sp>
      <p:sp>
        <p:nvSpPr>
          <p:cNvPr id="26" name="TextBox 25"/>
          <p:cNvSpPr txBox="1"/>
          <p:nvPr/>
        </p:nvSpPr>
        <p:spPr>
          <a:xfrm>
            <a:off x="448789" y="3416651"/>
            <a:ext cx="1368922" cy="646331"/>
          </a:xfrm>
          <a:prstGeom prst="rect">
            <a:avLst/>
          </a:prstGeom>
          <a:noFill/>
        </p:spPr>
        <p:txBody>
          <a:bodyPr wrap="none" rtlCol="0">
            <a:spAutoFit/>
          </a:bodyPr>
          <a:lstStyle/>
          <a:p>
            <a:r>
              <a:rPr lang="en-US" dirty="0" smtClean="0"/>
              <a:t>Institutional</a:t>
            </a:r>
          </a:p>
          <a:p>
            <a:r>
              <a:rPr lang="en-US" dirty="0" smtClean="0"/>
              <a:t> databases</a:t>
            </a:r>
            <a:endParaRPr lang="en-US" dirty="0"/>
          </a:p>
        </p:txBody>
      </p:sp>
      <p:cxnSp>
        <p:nvCxnSpPr>
          <p:cNvPr id="30" name="Straight Arrow Connector 29"/>
          <p:cNvCxnSpPr/>
          <p:nvPr/>
        </p:nvCxnSpPr>
        <p:spPr>
          <a:xfrm>
            <a:off x="1817711" y="2599424"/>
            <a:ext cx="5043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1885796" y="3266848"/>
            <a:ext cx="705004" cy="402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1138138" y="3416651"/>
            <a:ext cx="1596022" cy="1181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1854602" y="3051350"/>
            <a:ext cx="719119" cy="1064203"/>
          </a:xfrm>
          <a:prstGeom prst="straightConnector1">
            <a:avLst/>
          </a:prstGeom>
          <a:ln>
            <a:solidFill>
              <a:srgbClr val="4F81BD"/>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1687875" y="3836843"/>
            <a:ext cx="634213" cy="46506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138138" y="4868742"/>
            <a:ext cx="1076024"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263672" y="3652177"/>
            <a:ext cx="1093343" cy="369332"/>
          </a:xfrm>
          <a:prstGeom prst="rect">
            <a:avLst/>
          </a:prstGeom>
          <a:noFill/>
        </p:spPr>
        <p:txBody>
          <a:bodyPr wrap="none" rtlCol="0">
            <a:spAutoFit/>
          </a:bodyPr>
          <a:lstStyle/>
          <a:p>
            <a:r>
              <a:rPr lang="en-US" dirty="0" smtClean="0"/>
              <a:t>migration</a:t>
            </a:r>
            <a:endParaRPr lang="en-US" dirty="0"/>
          </a:p>
        </p:txBody>
      </p:sp>
      <p:cxnSp>
        <p:nvCxnSpPr>
          <p:cNvPr id="6" name="Straight Arrow Connector 5"/>
          <p:cNvCxnSpPr/>
          <p:nvPr/>
        </p:nvCxnSpPr>
        <p:spPr>
          <a:xfrm>
            <a:off x="4430441" y="3019578"/>
            <a:ext cx="2047992" cy="1379462"/>
          </a:xfrm>
          <a:prstGeom prst="straightConnector1">
            <a:avLst/>
          </a:prstGeom>
          <a:ln>
            <a:solidFill>
              <a:srgbClr val="4F81BD"/>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138886" y="3416651"/>
            <a:ext cx="24659" cy="982389"/>
          </a:xfrm>
          <a:prstGeom prst="straightConnector1">
            <a:avLst/>
          </a:prstGeom>
          <a:ln>
            <a:prstDash val="dot"/>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6658028" y="4598609"/>
            <a:ext cx="998704" cy="6935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a:t>
            </a:r>
          </a:p>
          <a:p>
            <a:pPr algn="ctr"/>
            <a:r>
              <a:rPr lang="en-US" dirty="0" smtClean="0"/>
              <a:t>outputs</a:t>
            </a:r>
            <a:endParaRPr lang="en-US" dirty="0"/>
          </a:p>
        </p:txBody>
      </p:sp>
      <p:sp>
        <p:nvSpPr>
          <p:cNvPr id="21" name="TextBox 20"/>
          <p:cNvSpPr txBox="1"/>
          <p:nvPr/>
        </p:nvSpPr>
        <p:spPr>
          <a:xfrm>
            <a:off x="4074188" y="4520988"/>
            <a:ext cx="1320231" cy="369332"/>
          </a:xfrm>
          <a:prstGeom prst="rect">
            <a:avLst/>
          </a:prstGeom>
          <a:noFill/>
        </p:spPr>
        <p:txBody>
          <a:bodyPr wrap="none" rtlCol="0">
            <a:spAutoFit/>
          </a:bodyPr>
          <a:lstStyle/>
          <a:p>
            <a:r>
              <a:rPr lang="en-US" dirty="0" smtClean="0">
                <a:solidFill>
                  <a:schemeClr val="tx2">
                    <a:lumMod val="40000"/>
                    <a:lumOff val="60000"/>
                  </a:schemeClr>
                </a:solidFill>
              </a:rPr>
              <a:t>(temporary)</a:t>
            </a:r>
            <a:endParaRPr lang="en-US" dirty="0">
              <a:solidFill>
                <a:schemeClr val="tx2">
                  <a:lumMod val="40000"/>
                  <a:lumOff val="60000"/>
                </a:schemeClr>
              </a:solidFill>
            </a:endParaRPr>
          </a:p>
        </p:txBody>
      </p:sp>
      <p:cxnSp>
        <p:nvCxnSpPr>
          <p:cNvPr id="31" name="Straight Connector 30"/>
          <p:cNvCxnSpPr/>
          <p:nvPr/>
        </p:nvCxnSpPr>
        <p:spPr>
          <a:xfrm>
            <a:off x="4182509" y="4879839"/>
            <a:ext cx="107602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8421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Collecting data locally: Automatic harvesting</a:t>
            </a:r>
            <a:endParaRPr lang="en-US" dirty="0"/>
          </a:p>
        </p:txBody>
      </p:sp>
      <p:sp>
        <p:nvSpPr>
          <p:cNvPr id="4" name="Date Placeholder 3"/>
          <p:cNvSpPr>
            <a:spLocks noGrp="1"/>
          </p:cNvSpPr>
          <p:nvPr>
            <p:ph type="dt" sz="half" idx="10"/>
          </p:nvPr>
        </p:nvSpPr>
        <p:spPr/>
        <p:txBody>
          <a:bodyPr/>
          <a:lstStyle/>
          <a:p>
            <a:fld id="{84665760-3740-DE4C-8489-50D61D477731}" type="datetime1">
              <a:rPr lang="en-US" smtClean="0"/>
              <a:t>8/7/14</a:t>
            </a:fld>
            <a:endParaRPr lang="en-US"/>
          </a:p>
        </p:txBody>
      </p:sp>
      <p:sp>
        <p:nvSpPr>
          <p:cNvPr id="5" name="Footer Placeholder 4"/>
          <p:cNvSpPr>
            <a:spLocks noGrp="1"/>
          </p:cNvSpPr>
          <p:nvPr>
            <p:ph type="ftr" sz="quarter" idx="11"/>
          </p:nvPr>
        </p:nvSpPr>
        <p:spPr/>
        <p:txBody>
          <a:bodyPr/>
          <a:lstStyle/>
          <a:p>
            <a:r>
              <a:rPr lang="en-US" dirty="0"/>
              <a:t>University of Pennsylvania Libraries</a:t>
            </a:r>
          </a:p>
        </p:txBody>
      </p:sp>
      <p:pic>
        <p:nvPicPr>
          <p:cNvPr id="7" name="Picture 6"/>
          <p:cNvPicPr>
            <a:picLocks noChangeAspect="1"/>
          </p:cNvPicPr>
          <p:nvPr/>
        </p:nvPicPr>
        <p:blipFill>
          <a:blip r:embed="rId3"/>
          <a:stretch>
            <a:fillRect/>
          </a:stretch>
        </p:blipFill>
        <p:spPr>
          <a:xfrm>
            <a:off x="679346" y="2200651"/>
            <a:ext cx="8007454" cy="3515083"/>
          </a:xfrm>
          <a:prstGeom prst="rect">
            <a:avLst/>
          </a:prstGeom>
        </p:spPr>
      </p:pic>
    </p:spTree>
    <p:extLst>
      <p:ext uri="{BB962C8B-B14F-4D97-AF65-F5344CB8AC3E}">
        <p14:creationId xmlns:p14="http://schemas.microsoft.com/office/powerpoint/2010/main" val="41686932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6554</TotalTime>
  <Words>4303</Words>
  <Application>Microsoft Macintosh PowerPoint</Application>
  <PresentationFormat>On-screen Show (4:3)</PresentationFormat>
  <Paragraphs>222</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Improving accessibility and cost-effectiveness of research publications</vt:lpstr>
      <vt:lpstr>A local compliance issue</vt:lpstr>
      <vt:lpstr>Many stakeholders beyond local ones</vt:lpstr>
      <vt:lpstr>How much does it cost to make scholarly output accessible?</vt:lpstr>
      <vt:lpstr>Advantages of openly published, globally analyzable information</vt:lpstr>
      <vt:lpstr>The real price of Open Access: Transparency at the article level</vt:lpstr>
      <vt:lpstr>The real price of publishing: Transparency at the article level</vt:lpstr>
      <vt:lpstr>Collecting and publishing compliance and cost data</vt:lpstr>
      <vt:lpstr>Collecting data locally: Automatic harvesting</vt:lpstr>
      <vt:lpstr>Collecting data locally: Labeling</vt:lpstr>
      <vt:lpstr>Collecting data locally: Relationships</vt:lpstr>
      <vt:lpstr>Collecting data: Relationship types</vt:lpstr>
      <vt:lpstr>Help comply while collecting data</vt:lpstr>
      <vt:lpstr>Showing data publicly: Accessibility </vt:lpstr>
      <vt:lpstr>Showing data publicly: Relationships</vt:lpstr>
      <vt:lpstr>But don’t overlook spreadsheets</vt:lpstr>
      <vt:lpstr>Conclusions</vt:lpstr>
      <vt:lpstr>Local needs, public implications </vt:lpstr>
      <vt:lpstr>Some questions of local interest</vt:lpstr>
      <vt:lpstr>Related questions of general personal interest</vt:lpstr>
      <vt:lpstr>Related questions of general institutional interest</vt:lpstr>
    </vt:vector>
  </TitlesOfParts>
  <Company>University of Pennsylvania Libraries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Hooking up your digital content</dc:title>
  <dc:creator>John Ockerbloom</dc:creator>
  <cp:lastModifiedBy>John Ockerbloom</cp:lastModifiedBy>
  <cp:revision>125</cp:revision>
  <cp:lastPrinted>2013-11-06T17:15:30Z</cp:lastPrinted>
  <dcterms:created xsi:type="dcterms:W3CDTF">2013-06-03T20:45:34Z</dcterms:created>
  <dcterms:modified xsi:type="dcterms:W3CDTF">2014-08-07T15:24:12Z</dcterms:modified>
</cp:coreProperties>
</file>