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3" r:id="rId2"/>
    <p:sldMasterId id="2147483652" r:id="rId3"/>
    <p:sldMasterId id="2147483651" r:id="rId4"/>
    <p:sldMasterId id="2147483650" r:id="rId5"/>
  </p:sldMasterIdLst>
  <p:notesMasterIdLst>
    <p:notesMasterId r:id="rId20"/>
  </p:notesMasterIdLst>
  <p:sldIdLst>
    <p:sldId id="260" r:id="rId6"/>
    <p:sldId id="270" r:id="rId7"/>
    <p:sldId id="272" r:id="rId8"/>
    <p:sldId id="273" r:id="rId9"/>
    <p:sldId id="280" r:id="rId10"/>
    <p:sldId id="281" r:id="rId11"/>
    <p:sldId id="274" r:id="rId12"/>
    <p:sldId id="271" r:id="rId13"/>
    <p:sldId id="275" r:id="rId14"/>
    <p:sldId id="278" r:id="rId15"/>
    <p:sldId id="276" r:id="rId16"/>
    <p:sldId id="279" r:id="rId17"/>
    <p:sldId id="277" r:id="rId18"/>
    <p:sldId id="261" r:id="rId19"/>
  </p:sldIdLst>
  <p:sldSz cx="8640763" cy="6483350"/>
  <p:notesSz cx="6858000" cy="9144000"/>
  <p:defaultTextStyle>
    <a:defPPr>
      <a:defRPr lang="de-DE"/>
    </a:defPPr>
    <a:lvl1pPr algn="l" defTabSz="431800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31800" indent="25400" algn="l" defTabSz="431800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863600" indent="50800" algn="l" defTabSz="431800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295400" indent="76200" algn="l" defTabSz="431800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727200" indent="101600" algn="l" defTabSz="431800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CB0537"/>
    <a:srgbClr val="4672AB"/>
    <a:srgbClr val="747EA2"/>
    <a:srgbClr val="CD0034"/>
    <a:srgbClr val="D95121"/>
    <a:srgbClr val="142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1344" y="-104"/>
      </p:cViewPr>
      <p:guideLst>
        <p:guide orient="horz" pos="2042"/>
        <p:guide pos="27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03C88833-AB97-4545-BC64-CC35C8FD283A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D51417F2-15F5-834D-894B-D8BEE6E70D3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90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Geneva" charset="0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Geneva" charset="0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Geneva" charset="0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Geneva" charset="0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Geneva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77F755-F3EA-7B40-ADE3-7B48B3D46BBE}" type="slidenum">
              <a:rPr lang="de-DE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FD67A1-8B3C-7E42-9047-4A77FD1BF9EA}" type="slidenum">
              <a:rPr lang="de-DE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FD67A1-8B3C-7E42-9047-4A77FD1BF9EA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FD67A1-8B3C-7E42-9047-4A77FD1BF9EA}" type="slidenum">
              <a:rPr lang="de-DE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FD67A1-8B3C-7E42-9047-4A77FD1BF9EA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FD67A1-8B3C-7E42-9047-4A77FD1BF9EA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FD67A1-8B3C-7E42-9047-4A77FD1BF9EA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FD67A1-8B3C-7E42-9047-4A77FD1BF9EA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FD67A1-8B3C-7E42-9047-4A77FD1BF9EA}" type="slidenum">
              <a:rPr lang="de-DE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FD67A1-8B3C-7E42-9047-4A77FD1BF9EA}" type="slidenum">
              <a:rPr lang="de-DE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FD67A1-8B3C-7E42-9047-4A77FD1BF9EA}" type="slidenum">
              <a:rPr lang="de-DE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FD67A1-8B3C-7E42-9047-4A77FD1BF9EA}" type="slidenum">
              <a:rPr lang="de-DE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-7938" y="639763"/>
            <a:ext cx="8648701" cy="5856287"/>
            <a:chOff x="-5" y="403"/>
            <a:chExt cx="5448" cy="3689"/>
          </a:xfrm>
        </p:grpSpPr>
        <p:sp>
          <p:nvSpPr>
            <p:cNvPr id="5" name="Rechteck 4"/>
            <p:cNvSpPr/>
            <p:nvPr/>
          </p:nvSpPr>
          <p:spPr>
            <a:xfrm>
              <a:off x="0" y="1714"/>
              <a:ext cx="5443" cy="2378"/>
            </a:xfrm>
            <a:prstGeom prst="rect">
              <a:avLst/>
            </a:prstGeom>
            <a:solidFill>
              <a:srgbClr val="142C7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Geneva" charset="0"/>
              </a:endParaRPr>
            </a:p>
          </p:txBody>
        </p:sp>
        <p:grpSp>
          <p:nvGrpSpPr>
            <p:cNvPr id="6" name="Group 91"/>
            <p:cNvGrpSpPr>
              <a:grpSpLocks/>
            </p:cNvGrpSpPr>
            <p:nvPr/>
          </p:nvGrpSpPr>
          <p:grpSpPr bwMode="auto">
            <a:xfrm>
              <a:off x="-5" y="403"/>
              <a:ext cx="5448" cy="3415"/>
              <a:chOff x="-5" y="403"/>
              <a:chExt cx="5448" cy="3415"/>
            </a:xfrm>
          </p:grpSpPr>
          <p:pic>
            <p:nvPicPr>
              <p:cNvPr id="7" name="Bild 22" descr="TIB-engl-PAN.eps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" y="403"/>
                <a:ext cx="262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hteck 7"/>
              <p:cNvSpPr/>
              <p:nvPr/>
            </p:nvSpPr>
            <p:spPr>
              <a:xfrm>
                <a:off x="0" y="1042"/>
                <a:ext cx="802" cy="680"/>
              </a:xfrm>
              <a:prstGeom prst="rect">
                <a:avLst/>
              </a:prstGeom>
              <a:solidFill>
                <a:srgbClr val="4672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Geneva" charset="0"/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802" y="1706"/>
                <a:ext cx="100" cy="696"/>
              </a:xfrm>
              <a:prstGeom prst="rect">
                <a:avLst/>
              </a:prstGeom>
              <a:solidFill>
                <a:srgbClr val="CD003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Geneva" charset="0"/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802" y="1042"/>
                <a:ext cx="100" cy="6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Geneva" charset="0"/>
                </a:endParaRPr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902" y="1042"/>
                <a:ext cx="4541" cy="680"/>
              </a:xfrm>
              <a:prstGeom prst="rect">
                <a:avLst/>
              </a:prstGeom>
              <a:solidFill>
                <a:srgbClr val="4672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Geneva" charset="0"/>
                </a:endParaRPr>
              </a:p>
            </p:txBody>
          </p:sp>
          <p:pic>
            <p:nvPicPr>
              <p:cNvPr id="12" name="Bild 13" descr="Comgrafik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Bild 15" descr="Windrad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Bild 16" descr="Glasbau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9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Bild 17" descr="Zahnrad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6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Bild 18" descr="Chemie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3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Bild 19" descr="DigitalWelt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0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442" name="Rectangle 3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71625" y="2192338"/>
            <a:ext cx="6837363" cy="468312"/>
          </a:xfrm>
        </p:spPr>
        <p:txBody>
          <a:bodyPr/>
          <a:lstStyle>
            <a:lvl1pPr marL="0" indent="0">
              <a:buFont typeface="Arial" charset="0"/>
              <a:buNone/>
              <a:defRPr sz="2400">
                <a:solidFill>
                  <a:srgbClr val="8EB4E3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17440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1574800" y="1779588"/>
            <a:ext cx="6837363" cy="468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335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650" y="4538345"/>
            <a:ext cx="5184458" cy="53577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650" y="579299"/>
            <a:ext cx="5184458" cy="3890010"/>
          </a:xfrm>
        </p:spPr>
        <p:txBody>
          <a:bodyPr lIns="86420" tIns="43210" rIns="86420" bIns="43210" rtlCol="0">
            <a:normAutofit/>
          </a:bodyPr>
          <a:lstStyle>
            <a:lvl1pPr marL="0" indent="0">
              <a:buNone/>
              <a:defRPr sz="3000"/>
            </a:lvl1pPr>
            <a:lvl2pPr marL="432100" indent="0">
              <a:buNone/>
              <a:defRPr sz="2600"/>
            </a:lvl2pPr>
            <a:lvl3pPr marL="864199" indent="0">
              <a:buNone/>
              <a:defRPr sz="2300"/>
            </a:lvl3pPr>
            <a:lvl4pPr marL="1296299" indent="0">
              <a:buNone/>
              <a:defRPr sz="1900"/>
            </a:lvl4pPr>
            <a:lvl5pPr marL="1728399" indent="0">
              <a:buNone/>
              <a:defRPr sz="1900"/>
            </a:lvl5pPr>
            <a:lvl6pPr marL="2160499" indent="0">
              <a:buNone/>
              <a:defRPr sz="1900"/>
            </a:lvl6pPr>
            <a:lvl7pPr marL="2592598" indent="0">
              <a:buNone/>
              <a:defRPr sz="1900"/>
            </a:lvl7pPr>
            <a:lvl8pPr marL="3024698" indent="0">
              <a:buNone/>
              <a:defRPr sz="1900"/>
            </a:lvl8pPr>
            <a:lvl9pPr marL="3456798" indent="0">
              <a:buNone/>
              <a:defRPr sz="1900"/>
            </a:lvl9pPr>
          </a:lstStyle>
          <a:p>
            <a:pPr lvl="0"/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650" y="5074122"/>
            <a:ext cx="5184458" cy="760893"/>
          </a:xfrm>
        </p:spPr>
        <p:txBody>
          <a:bodyPr/>
          <a:lstStyle>
            <a:lvl1pPr marL="0" indent="0">
              <a:buNone/>
              <a:defRPr sz="1300"/>
            </a:lvl1pPr>
            <a:lvl2pPr marL="432100" indent="0">
              <a:buNone/>
              <a:defRPr sz="1100"/>
            </a:lvl2pPr>
            <a:lvl3pPr marL="864199" indent="0">
              <a:buNone/>
              <a:defRPr sz="900"/>
            </a:lvl3pPr>
            <a:lvl4pPr marL="1296299" indent="0">
              <a:buNone/>
              <a:defRPr sz="900"/>
            </a:lvl4pPr>
            <a:lvl5pPr marL="1728399" indent="0">
              <a:buNone/>
              <a:defRPr sz="900"/>
            </a:lvl5pPr>
            <a:lvl6pPr marL="2160499" indent="0">
              <a:buNone/>
              <a:defRPr sz="900"/>
            </a:lvl6pPr>
            <a:lvl7pPr marL="2592598" indent="0">
              <a:buNone/>
              <a:defRPr sz="900"/>
            </a:lvl7pPr>
            <a:lvl8pPr marL="3024698" indent="0">
              <a:buNone/>
              <a:defRPr sz="900"/>
            </a:lvl8pPr>
            <a:lvl9pPr marL="3456798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6" name="Rectangle 5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661ED-5B8F-8A4C-9205-ACEB9B51BA8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55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AC459-AA5D-2F4C-91D1-EA1D1EFB9F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98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921023" y="246127"/>
            <a:ext cx="1836162" cy="5228702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08036" y="246127"/>
            <a:ext cx="5368975" cy="5228702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2E715-1380-734C-8420-478A5EB244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55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BE96C-02B7-CF4A-A071-6D5EAE7193AA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97DC9-8D5A-0941-BFA1-3B0D5A21B68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68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4AEBB-6824-654D-8B33-0A266509BA7F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EEE9B-9AA4-8D4B-B713-8F90D896FE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2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8526-295B-384F-80C7-315EFA70682F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48383-E841-AE4F-9578-9632189FBB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04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512888"/>
            <a:ext cx="3811588" cy="427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512888"/>
            <a:ext cx="3813175" cy="427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98D65-A12B-C94A-A94F-E042B5BA4265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8B42F-309E-784D-B97B-CCF50AAB59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226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AB8BB-946C-6544-B338-D6321FA5201C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7F8D2-6481-054A-9402-8117E04B11A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284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D2C23-D09E-0748-88E7-21DCB091B429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86061-4ED6-AD4D-A5C3-D4FAAA92A0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06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BACD6-ADF4-AD4B-9A82-622D1DC39B59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8DB43-340F-BA4E-B47B-3E491280C2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31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57" y="2014041"/>
            <a:ext cx="7344649" cy="138971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115" y="3673898"/>
            <a:ext cx="6048534" cy="1656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2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7C659-7D1B-5F4F-AC69-2A19C7E866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02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F89A9-DF99-0943-9D7F-0F08438AB1C4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FADD8-07F6-7346-99F7-CD052F8170F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017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E092-494D-384B-832A-5528F082732D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3A3CA-D607-C742-B646-2A50BF9F80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208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CB0B0-45C2-B74E-BC09-EC39FF083FB6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042F0-5CBB-054D-A0D0-CCE5EDA46BB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885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65863" y="260350"/>
            <a:ext cx="1943100" cy="55308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1800" y="260350"/>
            <a:ext cx="5681663" cy="55308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CB9A1-9BEE-7442-863B-0A8DF7D6EC81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26454-17A0-5F4C-8EF5-0B5655007C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815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2816-FCCA-7C4F-AD13-F2E85CDE98CE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4F165-7258-D042-B7CF-8018DEF4E32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016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69D00-ABBB-AE4A-AC2A-CED927EDB8AF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1CF72-71F5-3F49-93B4-6CF6DF0D26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960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52B7C-FA92-2E42-8C58-FC530830FF73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45F95-56C2-444A-853C-F50492F21F7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406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512888"/>
            <a:ext cx="3811588" cy="427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512888"/>
            <a:ext cx="3813175" cy="427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6C274-F150-0141-B2FC-D022516481F8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8C395-31A2-D649-8369-D05E9E6CC9F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730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5A00C-FADE-A145-B100-207F8C016C55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3072E-3153-E340-A76E-A9F7A6F02E2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563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C7913-8B3C-C84E-9F85-E290074F10FF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9CAE1-57B2-064E-814B-0754007532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9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7022B-1761-1B41-A9B4-3B0E701307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53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30330-340E-8F4B-9A79-6D4B22DD48F0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A117-0F08-3241-BA4B-B7D8788D24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4668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54E1-1E17-314A-8632-724FD684F01A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22F5-D92A-6E49-8903-E329C29CFC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810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D2141-88B1-D94B-85C7-B165A6FF9A3D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CFF22-655D-C64B-AA71-F7730C4594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149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FC6AD-5810-D148-ABBB-873A15673881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94064-F593-9949-AFE6-0E970CAB92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79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65863" y="260350"/>
            <a:ext cx="1943100" cy="55308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1800" y="260350"/>
            <a:ext cx="5681663" cy="55308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11B5A-646D-2849-B018-3D7894E99153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5A6E1-AF4D-DB45-AE08-F47AAE8E78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29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1B416-FFF4-7144-AF76-4A5A79A1F6F5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B427B-C468-404B-935C-2EF70F64328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0000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D485A-6738-DC4E-8929-069E6BE85089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38EE1-1461-8D4E-8710-2DB904BDB5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330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4E909-49F8-914E-9C31-0D374C597B26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B2BCB-69C2-AA4E-B254-A81E81A1F8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33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512888"/>
            <a:ext cx="3811588" cy="427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512888"/>
            <a:ext cx="3813175" cy="427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D261E-CE21-264F-8707-DBAABC3BD3EA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45546-612A-9448-9B49-D13194D295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5985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B39F8-DE76-C142-8F5B-98281D1ACB1D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57DFA-B09E-0B42-B0AC-ABB88D4BD0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67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61" y="4166153"/>
            <a:ext cx="7344649" cy="128766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561" y="2747921"/>
            <a:ext cx="7344649" cy="1418232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21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41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962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283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604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925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246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567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5" name="Rectangle 5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B3225-983F-DE4F-B2AE-D949EBA972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496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25F45-7FF5-924A-911D-1EE33407CB8F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6D504-413B-8C48-A809-DD385E7325F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931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670C2-ED42-1149-89D5-3BAE5F602798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F12B3-1DD8-B341-9CFD-81322CE5841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94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CE882-181B-9A4C-91F9-192663FAE6F6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522D-FCDC-5844-93AE-4AC4191B09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7225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E2232-CBEA-B742-A0E1-5B4A8E3A389E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35463-613A-364C-99BE-A11FB87F2C9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699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88DAB-5657-1541-8730-9A9C690FC15B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EFDF3-DD8D-7444-B673-B05867145FD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151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65863" y="260350"/>
            <a:ext cx="1943100" cy="55308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1800" y="260350"/>
            <a:ext cx="5681663" cy="55308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56050-2263-564D-BCA0-F10627F9C431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ED5C7-F155-A240-BAE2-DC74992DDE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847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6029D-49B9-D64F-A6D5-8310F0479D06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DCAE-8A0F-0C40-8F98-974AB8C158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0314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CFC32-B04A-0143-AF59-F6D23AC1E037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2DF57-30FF-7E4C-BBA4-98477E919D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1516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D7C3B-DAF2-6C4B-B5DF-7272D3816B69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EBDD7-0D0D-2C4E-8651-B20F003879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720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512888"/>
            <a:ext cx="3811588" cy="427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512888"/>
            <a:ext cx="3813175" cy="427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BB45-DD0A-0D40-AE01-8EC139F6ED2C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85919-A2C4-BC45-A281-B10C17D7B7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43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8036" y="1430240"/>
            <a:ext cx="3601819" cy="4044589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53868" y="1430240"/>
            <a:ext cx="3603318" cy="4044589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6" name="Rectangle 5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7F84-859B-D147-B6C4-255E0DA166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3875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100EA-E3B2-2544-BE59-951D6902B189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00F0-B7EB-8045-AD6D-2C5DBDCFED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8040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34D37-49A7-D949-B322-849875C3A4E7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B6FAF-7F1B-B946-87F6-33442DE994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730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56654-EDC8-2940-BF19-DA9B51F3C86A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154F2-CC77-2C40-B126-DCCA8FB0AF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3117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BB3E7-73D4-554C-81C6-E0F3D4A9F531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8BC4C-9F27-834A-ACD0-6F6AB367923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1939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CE96E-0DAF-4441-95BF-C5CC4B7C6410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2D74D-F48B-6D47-93D6-9234EAB7C3C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5376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2ED1E-BBA8-9347-AA40-D5415E038237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22513-9BA9-E246-9B58-DEA34686CE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5991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65863" y="260350"/>
            <a:ext cx="1943100" cy="55308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1800" y="260350"/>
            <a:ext cx="5681663" cy="55308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A1430-A0C6-D34F-B2B1-335A87EC1640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DE5B4-40D4-0B4C-8E44-305344CEE2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99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38" y="259635"/>
            <a:ext cx="7776687" cy="108055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38" y="1451250"/>
            <a:ext cx="3817838" cy="6048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100" indent="0">
              <a:buNone/>
              <a:defRPr sz="1900" b="1"/>
            </a:lvl2pPr>
            <a:lvl3pPr marL="864199" indent="0">
              <a:buNone/>
              <a:defRPr sz="1700" b="1"/>
            </a:lvl3pPr>
            <a:lvl4pPr marL="1296299" indent="0">
              <a:buNone/>
              <a:defRPr sz="1500" b="1"/>
            </a:lvl4pPr>
            <a:lvl5pPr marL="1728399" indent="0">
              <a:buNone/>
              <a:defRPr sz="1500" b="1"/>
            </a:lvl5pPr>
            <a:lvl6pPr marL="2160499" indent="0">
              <a:buNone/>
              <a:defRPr sz="1500" b="1"/>
            </a:lvl6pPr>
            <a:lvl7pPr marL="2592598" indent="0">
              <a:buNone/>
              <a:defRPr sz="1500" b="1"/>
            </a:lvl7pPr>
            <a:lvl8pPr marL="3024698" indent="0">
              <a:buNone/>
              <a:defRPr sz="1500" b="1"/>
            </a:lvl8pPr>
            <a:lvl9pPr marL="3456798" indent="0">
              <a:buNone/>
              <a:defRPr sz="15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038" y="2056062"/>
            <a:ext cx="3817838" cy="373543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388" y="1451250"/>
            <a:ext cx="3819337" cy="6048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2100" indent="0">
              <a:buNone/>
              <a:defRPr sz="1900" b="1"/>
            </a:lvl2pPr>
            <a:lvl3pPr marL="864199" indent="0">
              <a:buNone/>
              <a:defRPr sz="1700" b="1"/>
            </a:lvl3pPr>
            <a:lvl4pPr marL="1296299" indent="0">
              <a:buNone/>
              <a:defRPr sz="1500" b="1"/>
            </a:lvl4pPr>
            <a:lvl5pPr marL="1728399" indent="0">
              <a:buNone/>
              <a:defRPr sz="1500" b="1"/>
            </a:lvl5pPr>
            <a:lvl6pPr marL="2160499" indent="0">
              <a:buNone/>
              <a:defRPr sz="1500" b="1"/>
            </a:lvl6pPr>
            <a:lvl7pPr marL="2592598" indent="0">
              <a:buNone/>
              <a:defRPr sz="1500" b="1"/>
            </a:lvl7pPr>
            <a:lvl8pPr marL="3024698" indent="0">
              <a:buNone/>
              <a:defRPr sz="1500" b="1"/>
            </a:lvl8pPr>
            <a:lvl9pPr marL="3456798" indent="0">
              <a:buNone/>
              <a:defRPr sz="15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388" y="2056062"/>
            <a:ext cx="3819337" cy="373543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8" name="Rectangle 5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138DE-69A0-0C43-8493-EF53CC9521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2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60EEF-CB13-2D44-946C-CBCF9E8F20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12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3" name="Rectangle 5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8CEA5-EAE0-BA40-A3FD-1912C20718C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94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39" y="258133"/>
            <a:ext cx="2842751" cy="109856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98" y="258134"/>
            <a:ext cx="4830427" cy="553336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39" y="1356701"/>
            <a:ext cx="2842751" cy="4434792"/>
          </a:xfrm>
        </p:spPr>
        <p:txBody>
          <a:bodyPr/>
          <a:lstStyle>
            <a:lvl1pPr marL="0" indent="0">
              <a:buNone/>
              <a:defRPr sz="1300"/>
            </a:lvl1pPr>
            <a:lvl2pPr marL="432100" indent="0">
              <a:buNone/>
              <a:defRPr sz="1100"/>
            </a:lvl2pPr>
            <a:lvl3pPr marL="864199" indent="0">
              <a:buNone/>
              <a:defRPr sz="900"/>
            </a:lvl3pPr>
            <a:lvl4pPr marL="1296299" indent="0">
              <a:buNone/>
              <a:defRPr sz="900"/>
            </a:lvl4pPr>
            <a:lvl5pPr marL="1728399" indent="0">
              <a:buNone/>
              <a:defRPr sz="900"/>
            </a:lvl5pPr>
            <a:lvl6pPr marL="2160499" indent="0">
              <a:buNone/>
              <a:defRPr sz="900"/>
            </a:lvl6pPr>
            <a:lvl7pPr marL="2592598" indent="0">
              <a:buNone/>
              <a:defRPr sz="900"/>
            </a:lvl7pPr>
            <a:lvl8pPr marL="3024698" indent="0">
              <a:buNone/>
              <a:defRPr sz="900"/>
            </a:lvl8pPr>
            <a:lvl9pPr marL="3456798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6" name="Rectangle 5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8B6BB-30E9-374B-9BA1-99E869F6469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09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7"/>
          <p:cNvGrpSpPr>
            <a:grpSpLocks/>
          </p:cNvGrpSpPr>
          <p:nvPr/>
        </p:nvGrpSpPr>
        <p:grpSpPr bwMode="auto">
          <a:xfrm>
            <a:off x="0" y="0"/>
            <a:ext cx="8640763" cy="6294438"/>
            <a:chOff x="0" y="0"/>
            <a:chExt cx="5443" cy="3965"/>
          </a:xfrm>
        </p:grpSpPr>
        <p:sp>
          <p:nvSpPr>
            <p:cNvPr id="4" name="Rechteck 3"/>
            <p:cNvSpPr/>
            <p:nvPr/>
          </p:nvSpPr>
          <p:spPr>
            <a:xfrm>
              <a:off x="0" y="0"/>
              <a:ext cx="5443" cy="698"/>
            </a:xfrm>
            <a:prstGeom prst="rect">
              <a:avLst/>
            </a:prstGeom>
            <a:solidFill>
              <a:srgbClr val="142C7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Geneva" charset="0"/>
              </a:endParaRPr>
            </a:p>
          </p:txBody>
        </p:sp>
        <p:cxnSp>
          <p:nvCxnSpPr>
            <p:cNvPr id="7" name="Gerade Verbindung 6"/>
            <p:cNvCxnSpPr/>
            <p:nvPr/>
          </p:nvCxnSpPr>
          <p:spPr>
            <a:xfrm rot="16200000" flipH="1">
              <a:off x="-1433" y="1861"/>
              <a:ext cx="3723" cy="2"/>
            </a:xfrm>
            <a:prstGeom prst="line">
              <a:avLst/>
            </a:prstGeom>
            <a:ln w="25400" cap="flat" cmpd="sng" algn="ctr">
              <a:solidFill>
                <a:srgbClr val="CB053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3" name="Bild 7" descr="TIB-engl-PAN.eps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" y="3773"/>
              <a:ext cx="12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212725"/>
            <a:ext cx="68373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0" y="1503363"/>
            <a:ext cx="6805613" cy="401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9625" y="646113"/>
            <a:ext cx="68373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8EB4E3"/>
                </a:solidFill>
                <a:cs typeface="Geneva" charset="0"/>
              </a:defRPr>
            </a:lvl1pPr>
          </a:lstStyle>
          <a:p>
            <a:pPr>
              <a:defRPr/>
            </a:pPr>
            <a:r>
              <a:rPr lang="de-DE"/>
              <a:t>Titelzeile 2</a:t>
            </a:r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8588" y="5903913"/>
            <a:ext cx="20161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142C73"/>
                </a:solidFill>
                <a:cs typeface="Geneva" charset="0"/>
              </a:defRPr>
            </a:lvl1pPr>
          </a:lstStyle>
          <a:p>
            <a:pPr>
              <a:defRPr/>
            </a:pPr>
            <a:fld id="{8DF7EE37-8826-7243-83D2-28FA928A6E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l" defTabSz="4318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1pPr>
      <a:lvl2pPr algn="l" defTabSz="4318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2pPr>
      <a:lvl3pPr algn="l" defTabSz="4318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3pPr>
      <a:lvl4pPr algn="l" defTabSz="4318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4pPr>
      <a:lvl5pPr algn="l" defTabSz="4318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318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6pPr>
      <a:lvl7pPr marL="914400" algn="l" defTabSz="4318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7pPr>
      <a:lvl8pPr marL="1371600" algn="l" defTabSz="4318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8pPr>
      <a:lvl9pPr marL="1828800" algn="l" defTabSz="4318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Geneva" charset="0"/>
        </a:defRPr>
      </a:lvl9pPr>
    </p:titleStyle>
    <p:bodyStyle>
      <a:lvl1pPr marL="180975" indent="-180975" algn="l" defTabSz="4318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1pPr>
      <a:lvl2pPr marL="542925" indent="-188913" algn="l" defTabSz="4318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Geneva" charset="0"/>
          <a:cs typeface="Geneva" charset="0"/>
        </a:defRPr>
      </a:lvl2pPr>
      <a:lvl3pPr marL="896938" indent="-188913" algn="l" defTabSz="4318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Geneva" charset="0"/>
          <a:cs typeface="Geneva" charset="0"/>
        </a:defRPr>
      </a:lvl3pPr>
      <a:lvl4pPr marL="1258888" indent="-180975" algn="l" defTabSz="4318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Geneva" charset="0"/>
          <a:cs typeface="Geneva" charset="0"/>
        </a:defRPr>
      </a:lvl4pPr>
      <a:lvl5pPr marL="1628775" indent="-190500" algn="l" defTabSz="4318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charset="0"/>
          <a:ea typeface="Geneva" charset="0"/>
          <a:cs typeface="Geneva" charset="0"/>
        </a:defRPr>
      </a:lvl5pPr>
      <a:lvl6pPr marL="23765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7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8" indent="-216050" algn="l" defTabSz="43210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100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1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3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499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6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798" algn="l" defTabSz="4321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260350"/>
            <a:ext cx="77771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512888"/>
            <a:ext cx="7777163" cy="42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5903913"/>
            <a:ext cx="20161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E4B71F62-399B-6E4C-8014-811E957A75F1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52750" y="5903913"/>
            <a:ext cx="27352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5903913"/>
            <a:ext cx="20161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85A8192F-14B4-0849-A676-C7CEBE8711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260350"/>
            <a:ext cx="77771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512888"/>
            <a:ext cx="7777163" cy="42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5903913"/>
            <a:ext cx="20161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F509C76C-5473-B446-8CBA-90CBB05BDA51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52750" y="5903913"/>
            <a:ext cx="27352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5903913"/>
            <a:ext cx="20161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E2613ED9-5B67-7549-ADD6-A0DB0E84D93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260350"/>
            <a:ext cx="77771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512888"/>
            <a:ext cx="7777163" cy="42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5903913"/>
            <a:ext cx="20161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485AB202-EBCD-124D-B03C-887014C21D0C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52750" y="5903913"/>
            <a:ext cx="27352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5903913"/>
            <a:ext cx="20161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A64058B0-C9DA-1645-B194-F73D929C3F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260350"/>
            <a:ext cx="77771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512888"/>
            <a:ext cx="7777163" cy="42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5903913"/>
            <a:ext cx="20161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1346C7AB-14E6-1146-830F-9E1973FAA084}" type="datetime1">
              <a:rPr lang="de-DE"/>
              <a:pPr>
                <a:defRPr/>
              </a:pPr>
              <a:t>07.08.14</a:t>
            </a:fld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52750" y="5903913"/>
            <a:ext cx="27352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5903913"/>
            <a:ext cx="20161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charset="0"/>
                <a:cs typeface="Geneva" charset="0"/>
              </a:defRPr>
            </a:lvl1pPr>
          </a:lstStyle>
          <a:p>
            <a:pPr>
              <a:defRPr/>
            </a:pPr>
            <a:fld id="{3C67BEAA-C224-964D-906E-152F5D76E42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feld 20"/>
          <p:cNvSpPr txBox="1">
            <a:spLocks noChangeArrowheads="1"/>
          </p:cNvSpPr>
          <p:nvPr/>
        </p:nvSpPr>
        <p:spPr bwMode="auto">
          <a:xfrm>
            <a:off x="2033588" y="3851275"/>
            <a:ext cx="6248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400">
                <a:solidFill>
                  <a:schemeClr val="bg1"/>
                </a:solidFill>
                <a:cs typeface="Arial" charset="0"/>
              </a:rPr>
              <a:t>Lambert Heller, TIB Open Science Lab</a:t>
            </a:r>
          </a:p>
          <a:p>
            <a:pPr algn="r" eaLnBrk="1" hangingPunct="1"/>
            <a:r>
              <a:rPr lang="de-DE" sz="1600" b="1">
                <a:solidFill>
                  <a:schemeClr val="bg1"/>
                </a:solidFill>
                <a:cs typeface="Arial" charset="0"/>
              </a:rPr>
              <a:t>VIVO 2014</a:t>
            </a:r>
          </a:p>
          <a:p>
            <a:pPr algn="r" eaLnBrk="1" hangingPunct="1"/>
            <a:r>
              <a:rPr lang="de-DE" sz="1400">
                <a:solidFill>
                  <a:schemeClr val="bg1"/>
                </a:solidFill>
                <a:cs typeface="Arial" charset="0"/>
              </a:rPr>
              <a:t>Austin, TX, August 6-8, 2014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VIVO and CRIS in Germany </a:t>
            </a:r>
          </a:p>
        </p:txBody>
      </p:sp>
      <p:sp>
        <p:nvSpPr>
          <p:cNvPr id="18446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Projects, trends and challenges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4. Why do we need many many more AgriVIVOs?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2D32-EEA4-664B-890B-3C322879BD3E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809625" y="571500"/>
            <a:ext cx="6884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de-DE" sz="2400">
              <a:solidFill>
                <a:srgbClr val="8EB4E3"/>
              </a:solidFill>
              <a:cs typeface="Geneva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04102" y="5687040"/>
            <a:ext cx="33938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From: AgriVIVO. In: GFAR, The Global Forum for Agricultural Research (Website). http://www.egfar.org/information-gateway/ar4d-information-gateway/agrivivo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164" y="1261669"/>
            <a:ext cx="4152184" cy="42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6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Prototype of an VIVO harvester in Germany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/>
              <a:t>2013: We need something like AgriVIVO!</a:t>
            </a:r>
          </a:p>
          <a:p>
            <a:pPr>
              <a:defRPr/>
            </a:pPr>
            <a:r>
              <a:rPr lang="en-US" sz="2400"/>
              <a:t>Mainly involved: Ina Blümel &amp; Gabriel Birke (both TIB Open Science Lab)</a:t>
            </a:r>
          </a:p>
          <a:p>
            <a:pPr>
              <a:defRPr/>
            </a:pPr>
            <a:r>
              <a:rPr lang="en-US" sz="2400"/>
              <a:t>Will go public by end of 2014</a:t>
            </a:r>
          </a:p>
          <a:p>
            <a:pPr>
              <a:defRPr/>
            </a:pPr>
            <a:r>
              <a:rPr lang="en-US" sz="2400"/>
              <a:t>Mostly unstructured data scraped from Leibniz research association “Science 2.0” association</a:t>
            </a:r>
          </a:p>
          <a:p>
            <a:pPr>
              <a:defRPr/>
            </a:pPr>
            <a:r>
              <a:rPr lang="en-US" sz="2400"/>
              <a:t>First lesson learned: Need to teach &amp; help institutions to use </a:t>
            </a:r>
            <a:r>
              <a:rPr lang="en-US" sz="2400" b="1"/>
              <a:t>simple semantic markup</a:t>
            </a:r>
            <a:r>
              <a:rPr lang="en-US" sz="2400"/>
              <a:t> (like schema.org) and </a:t>
            </a:r>
            <a:r>
              <a:rPr lang="en-US" sz="2400" b="1"/>
              <a:t>persistent IDs / links</a:t>
            </a:r>
            <a:endParaRPr lang="en-US" sz="2400"/>
          </a:p>
          <a:p>
            <a:pPr marL="0" indent="0">
              <a:buNone/>
              <a:defRPr/>
            </a:pPr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2D32-EEA4-664B-890B-3C322879BD3E}" type="slidenum">
              <a:rPr lang="de-DE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9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5. More web science, more data, even better VIVO?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2D32-EEA4-664B-890B-3C322879BD3E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809625" y="571500"/>
            <a:ext cx="6884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de-DE" sz="2400">
              <a:solidFill>
                <a:srgbClr val="8EB4E3"/>
              </a:solidFill>
              <a:cs typeface="Geneva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7873" y="5837019"/>
            <a:ext cx="6029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"Human Behavior Co-constituting the Web" by SteffenStaab - I made the diagramme for my lecture "Introduction to Web Science"Previously published: It has not been published before today. Licensed under Creative Commons Attribution 3.0 via Wikimedia Commons - http://commons.wikimedia.org/wiki/File:Human_Behavior_Co-constituting_the_Web.png#mediaviewer/File:Human_Behavior_Co-constituting_the_Web.png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6" y="1176720"/>
            <a:ext cx="7947047" cy="469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7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Our R&amp;D projects together with Robert Jäschke (L3S)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/>
              <a:t>DFG-proposal “German Academic Web”: Crawl of all german academic websites every month, pipeline to get (some) structured data out. Awaiting funding decision in September 2014.</a:t>
            </a:r>
          </a:p>
          <a:p>
            <a:pPr>
              <a:defRPr/>
            </a:pPr>
            <a:r>
              <a:rPr lang="en-US" sz="2400"/>
              <a:t>Call for master-thesis “VIVO-CS”: Implement a VIVO based on researcher profiles from DBLP including data from their Twitter profiles.</a:t>
            </a:r>
          </a:p>
          <a:p>
            <a:pPr>
              <a:defRPr/>
            </a:pPr>
            <a:r>
              <a:rPr lang="en-US" sz="2400"/>
              <a:t>…and (most probably) more to come. </a:t>
            </a:r>
            <a:r>
              <a:rPr lang="en-US" sz="2400">
                <a:sym typeface="Wingdings"/>
              </a:rPr>
              <a:t> </a:t>
            </a:r>
            <a:endParaRPr lang="en-US" sz="2400"/>
          </a:p>
          <a:p>
            <a:pPr marL="0" indent="0">
              <a:buNone/>
              <a:defRPr/>
            </a:pPr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2D32-EEA4-664B-890B-3C322879BD3E}" type="slidenum">
              <a:rPr lang="de-DE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49" name="Group 103"/>
          <p:cNvGrpSpPr>
            <a:grpSpLocks/>
          </p:cNvGrpSpPr>
          <p:nvPr/>
        </p:nvGrpSpPr>
        <p:grpSpPr bwMode="auto">
          <a:xfrm>
            <a:off x="-7938" y="639763"/>
            <a:ext cx="8648701" cy="5856287"/>
            <a:chOff x="-5" y="403"/>
            <a:chExt cx="5448" cy="3689"/>
          </a:xfrm>
        </p:grpSpPr>
        <p:sp>
          <p:nvSpPr>
            <p:cNvPr id="4" name="Rechteck 3"/>
            <p:cNvSpPr/>
            <p:nvPr/>
          </p:nvSpPr>
          <p:spPr>
            <a:xfrm>
              <a:off x="0" y="1714"/>
              <a:ext cx="5443" cy="2378"/>
            </a:xfrm>
            <a:prstGeom prst="rect">
              <a:avLst/>
            </a:prstGeom>
            <a:solidFill>
              <a:srgbClr val="142C7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Geneva" charset="0"/>
              </a:endParaRPr>
            </a:p>
          </p:txBody>
        </p:sp>
        <p:grpSp>
          <p:nvGrpSpPr>
            <p:cNvPr id="78852" name="Group 105"/>
            <p:cNvGrpSpPr>
              <a:grpSpLocks/>
            </p:cNvGrpSpPr>
            <p:nvPr/>
          </p:nvGrpSpPr>
          <p:grpSpPr bwMode="auto">
            <a:xfrm>
              <a:off x="-5" y="403"/>
              <a:ext cx="5448" cy="3415"/>
              <a:chOff x="-5" y="403"/>
              <a:chExt cx="5448" cy="3415"/>
            </a:xfrm>
          </p:grpSpPr>
          <p:pic>
            <p:nvPicPr>
              <p:cNvPr id="78853" name="Bild 22" descr="TIB-engl-PAN.eps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" y="403"/>
                <a:ext cx="262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hteck 4"/>
              <p:cNvSpPr/>
              <p:nvPr/>
            </p:nvSpPr>
            <p:spPr>
              <a:xfrm>
                <a:off x="0" y="1042"/>
                <a:ext cx="802" cy="680"/>
              </a:xfrm>
              <a:prstGeom prst="rect">
                <a:avLst/>
              </a:prstGeom>
              <a:solidFill>
                <a:srgbClr val="4672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Geneva" charset="0"/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802" y="1706"/>
                <a:ext cx="100" cy="696"/>
              </a:xfrm>
              <a:prstGeom prst="rect">
                <a:avLst/>
              </a:prstGeom>
              <a:solidFill>
                <a:srgbClr val="CD003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Geneva" charset="0"/>
                </a:endParaRP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802" y="1042"/>
                <a:ext cx="100" cy="6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Geneva" charset="0"/>
                </a:endParaRP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902" y="1042"/>
                <a:ext cx="4541" cy="680"/>
              </a:xfrm>
              <a:prstGeom prst="rect">
                <a:avLst/>
              </a:prstGeom>
              <a:solidFill>
                <a:srgbClr val="4672A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Geneva" charset="0"/>
                </a:endParaRPr>
              </a:p>
            </p:txBody>
          </p:sp>
          <p:pic>
            <p:nvPicPr>
              <p:cNvPr id="78858" name="Bild 13" descr="Comgrafik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859" name="Bild 15" descr="Windrad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860" name="Bild 16" descr="Glasbau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9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861" name="Bild 17" descr="Zahnrad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6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862" name="Bild 18" descr="Chemie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3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863" name="Bild 19" descr="DigitalWelt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0" y="3138"/>
                <a:ext cx="907" cy="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8850" name="Textfeld 10"/>
          <p:cNvSpPr txBox="1">
            <a:spLocks noChangeArrowheads="1"/>
          </p:cNvSpPr>
          <p:nvPr/>
        </p:nvSpPr>
        <p:spPr bwMode="auto">
          <a:xfrm>
            <a:off x="1566863" y="33655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2400">
                <a:solidFill>
                  <a:schemeClr val="bg1"/>
                </a:solidFill>
              </a:rPr>
              <a:t>Thank you for your attention!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I have just five questions (plus all the answers!)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9951" y="1503363"/>
            <a:ext cx="6835630" cy="401161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2000"/>
              <a:t>How decentralized can a country’s research system be?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/>
              <a:t>Why VIVO?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/>
              <a:t>How many does it take to introduce a VIVO system?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/>
              <a:t>Why do we need many many more AgriVIVOs?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/>
              <a:t>More web science, more data, even better VIVO?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0CA8B3-AFDD-7144-8B51-3D391F211EDB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809625" y="571500"/>
            <a:ext cx="6884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de-DE" sz="2400">
              <a:solidFill>
                <a:srgbClr val="8EB4E3"/>
              </a:solidFill>
              <a:cs typeface="Genev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1. How decentralized can a country’s research be?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2D32-EEA4-664B-890B-3C322879BD3E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809625" y="571500"/>
            <a:ext cx="6884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de-DE" sz="2400">
              <a:solidFill>
                <a:srgbClr val="8EB4E3"/>
              </a:solidFill>
              <a:cs typeface="Geneva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45" y="1581416"/>
            <a:ext cx="3302000" cy="33655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614775" y="5206791"/>
            <a:ext cx="3393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"Decentralization" by Adam Aladdin - Own work. Licensed under Creative Commons Attribution-Share Alike 3.0 via Wikimedia Commons - http://commons.wikimedia.org/wiki/File:Decentralization.jpg#mediaviewer/File:Decentralization.jpg</a:t>
            </a:r>
          </a:p>
        </p:txBody>
      </p:sp>
    </p:spTree>
    <p:extLst>
      <p:ext uri="{BB962C8B-B14F-4D97-AF65-F5344CB8AC3E}">
        <p14:creationId xmlns:p14="http://schemas.microsoft.com/office/powerpoint/2010/main" val="254043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Enter the German research politics &amp; funding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/>
              <a:t>Germany has a </a:t>
            </a:r>
            <a:r>
              <a:rPr lang="en-US" sz="2400" b="1"/>
              <a:t>federal</a:t>
            </a:r>
            <a:r>
              <a:rPr lang="en-US" sz="2400"/>
              <a:t> research system with many strong independent players (Helmholtz research centers, Fraunhofer, Max Planck, Leibniz, &gt;400 state universities in 16 states...)</a:t>
            </a:r>
          </a:p>
          <a:p>
            <a:pPr>
              <a:defRPr/>
            </a:pPr>
            <a:r>
              <a:rPr lang="en-US" sz="2400"/>
              <a:t>Centralized, nationwide research database (like in some Scandinavian and Eastern-European countries) seems </a:t>
            </a:r>
            <a:r>
              <a:rPr lang="en-US" sz="2400" b="1"/>
              <a:t>unthinkable</a:t>
            </a:r>
          </a:p>
          <a:p>
            <a:pPr>
              <a:defRPr/>
            </a:pPr>
            <a:r>
              <a:rPr lang="en-US" sz="2400"/>
              <a:t>Uptake of </a:t>
            </a:r>
            <a:r>
              <a:rPr lang="en-US" sz="2400" b="1"/>
              <a:t>institutional</a:t>
            </a:r>
            <a:r>
              <a:rPr lang="en-US" sz="2400"/>
              <a:t> CERIF-based research information systems (most commonly Elsevier Pure, Thomson Reuters Converis &amp; QLEO FactScience) only since last 2-3 years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2D32-EEA4-664B-890B-3C322879BD3E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809625" y="571500"/>
            <a:ext cx="6884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de-DE" sz="2400">
              <a:solidFill>
                <a:srgbClr val="8EB4E3"/>
              </a:solidFill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6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2. Why VIVO?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2D32-EEA4-664B-890B-3C322879BD3E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809625" y="571500"/>
            <a:ext cx="6884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de-DE" sz="2400">
              <a:solidFill>
                <a:srgbClr val="8EB4E3"/>
              </a:solidFill>
              <a:cs typeface="Geneva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25660" y="5373364"/>
            <a:ext cx="4143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„AZ Why Ortsschild“ von Michael Fiegle - Eigenes Werk (Originaltext: „Eigene Fotografie“). Lizenziert unter Creative Commons Attribution-Share Alike 3.0 über Wikimedia Commons - https://commons.wikimedia.org/wiki/File:AZ_Why_Ortsschild.jpg#mediaviewer/Datei:AZ_Why_Ortsschild.jpg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82" y="1586965"/>
            <a:ext cx="6017303" cy="35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Why VIVO?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1"/>
              <a:t>Institutional level</a:t>
            </a:r>
            <a:r>
              <a:rPr lang="en-US" sz="2400"/>
              <a:t> research data = invaluable</a:t>
            </a:r>
          </a:p>
          <a:p>
            <a:pPr>
              <a:defRPr/>
            </a:pPr>
            <a:r>
              <a:rPr lang="en-US" sz="2400"/>
              <a:t>Don’t stop on that level: Discovery &amp; connecting happens </a:t>
            </a:r>
            <a:r>
              <a:rPr lang="en-US" sz="2400" b="1"/>
              <a:t>on community level</a:t>
            </a:r>
          </a:p>
          <a:p>
            <a:pPr>
              <a:defRPr/>
            </a:pPr>
            <a:r>
              <a:rPr lang="en-US" sz="2400"/>
              <a:t>Use web (data, software, standards) as a tool!</a:t>
            </a:r>
          </a:p>
          <a:p>
            <a:pPr>
              <a:defRPr/>
            </a:pPr>
            <a:r>
              <a:rPr lang="en-US" sz="2400"/>
              <a:t>Critical mass of potential VIVO users in EU</a:t>
            </a:r>
          </a:p>
          <a:p>
            <a:pPr>
              <a:defRPr/>
            </a:pPr>
            <a:endParaRPr lang="en-US" sz="2400"/>
          </a:p>
          <a:p>
            <a:pPr marL="0" indent="0">
              <a:buNone/>
              <a:defRPr/>
            </a:pPr>
            <a:r>
              <a:rPr lang="en-US" sz="2400" b="1"/>
              <a:t>What to do about that?</a:t>
            </a:r>
          </a:p>
          <a:p>
            <a:pPr>
              <a:defRPr/>
            </a:pPr>
            <a:r>
              <a:rPr lang="en-US" sz="2400"/>
              <a:t>We engage in CRIS standardization in GER</a:t>
            </a:r>
          </a:p>
          <a:p>
            <a:pPr>
              <a:defRPr/>
            </a:pPr>
            <a:r>
              <a:rPr lang="en-US" sz="2400"/>
              <a:t>VIVO bootcamps in Hamburg (GER), Bath (UK)</a:t>
            </a:r>
          </a:p>
          <a:p>
            <a:pPr marL="0" indent="0">
              <a:buNone/>
              <a:defRPr/>
            </a:pPr>
            <a:endParaRPr lang="en-US" sz="2400"/>
          </a:p>
          <a:p>
            <a:pPr>
              <a:defRPr/>
            </a:pPr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2D32-EEA4-664B-890B-3C322879BD3E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809625" y="571500"/>
            <a:ext cx="6884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de-DE" sz="2400">
              <a:solidFill>
                <a:srgbClr val="8EB4E3"/>
              </a:solidFill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8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3. How many does it take to introduce a VIVO system?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2D32-EEA4-664B-890B-3C322879BD3E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809625" y="571500"/>
            <a:ext cx="6884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de-DE" sz="2400">
              <a:solidFill>
                <a:srgbClr val="8EB4E3"/>
              </a:solidFill>
              <a:cs typeface="Geneva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04102" y="5687040"/>
            <a:ext cx="33938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Jakob Voss, RDF-Beschreibung der Fakultät III der Hochschule Hannover. https://github.com/hshdb/hsh-in-rdf/blob/master/images/rdf-beschreibung-der-hsh-fak-iii-updated.png 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27" y="1279129"/>
            <a:ext cx="6083045" cy="43737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531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VIVO pilot at HsH (Univ of applied Sciences Hannover)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/>
              <a:t>Next to Münster University: Second university in Germany aiming to go Linked Open Data</a:t>
            </a:r>
          </a:p>
          <a:p>
            <a:pPr>
              <a:defRPr/>
            </a:pPr>
            <a:r>
              <a:rPr lang="en-US" sz="2400"/>
              <a:t>Aims to map all researchers, their publications and activities, partly including teaching (contents, time, locations)</a:t>
            </a:r>
          </a:p>
          <a:p>
            <a:pPr>
              <a:defRPr/>
            </a:pPr>
            <a:r>
              <a:rPr lang="en-US" sz="2400"/>
              <a:t>Heavily involved with German localization of VIVO (ontologies &amp; software)</a:t>
            </a:r>
          </a:p>
          <a:p>
            <a:pPr>
              <a:defRPr/>
            </a:pPr>
            <a:r>
              <a:rPr lang="en-US" sz="2400"/>
              <a:t>Essentially the work of </a:t>
            </a:r>
            <a:r>
              <a:rPr lang="en-US" sz="2400" b="1"/>
              <a:t>one</a:t>
            </a:r>
            <a:r>
              <a:rPr lang="en-US" sz="2400"/>
              <a:t> librarian at HsH</a:t>
            </a:r>
          </a:p>
          <a:p>
            <a:pPr marL="0" indent="0">
              <a:buNone/>
              <a:defRPr/>
            </a:pPr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2D32-EEA4-664B-890B-3C322879BD3E}" type="slidenum">
              <a:rPr lang="de-DE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71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12725"/>
            <a:ext cx="7827963" cy="468313"/>
          </a:xfrm>
        </p:spPr>
        <p:txBody>
          <a:bodyPr/>
          <a:lstStyle/>
          <a:p>
            <a:pPr>
              <a:defRPr/>
            </a:pPr>
            <a:r>
              <a:rPr lang="en-US"/>
              <a:t>VIVO pilot at HsH (Univ of applied Sciences Hannover)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/>
              <a:t>Next to Münster University: Second university in Germany aiming to go Linked Open Data</a:t>
            </a:r>
          </a:p>
          <a:p>
            <a:pPr>
              <a:defRPr/>
            </a:pPr>
            <a:r>
              <a:rPr lang="en-US" sz="2400"/>
              <a:t>Aims to map all researchers, their publications and activities, partly including teaching (contents, time, locations)</a:t>
            </a:r>
          </a:p>
          <a:p>
            <a:pPr>
              <a:defRPr/>
            </a:pPr>
            <a:r>
              <a:rPr lang="en-US" sz="2400"/>
              <a:t>Heavily involved with German localization of VIVO (ontologies &amp; software)</a:t>
            </a:r>
          </a:p>
          <a:p>
            <a:pPr>
              <a:defRPr/>
            </a:pPr>
            <a:r>
              <a:rPr lang="en-US" sz="2400"/>
              <a:t>Essentially the work of </a:t>
            </a:r>
            <a:r>
              <a:rPr lang="en-US" sz="2400" b="1"/>
              <a:t>one</a:t>
            </a:r>
            <a:r>
              <a:rPr lang="en-US" sz="2400"/>
              <a:t> librarian at HsH</a:t>
            </a:r>
            <a:r>
              <a:rPr lang="en-US" sz="2400" b="1"/>
              <a:t>*</a:t>
            </a:r>
          </a:p>
          <a:p>
            <a:pPr>
              <a:defRPr/>
            </a:pPr>
            <a:endParaRPr lang="en-US" sz="2400"/>
          </a:p>
          <a:p>
            <a:pPr marL="0" indent="0">
              <a:buNone/>
              <a:defRPr/>
            </a:pPr>
            <a:r>
              <a:rPr lang="en-US" sz="2400"/>
              <a:t> </a:t>
            </a:r>
          </a:p>
          <a:p>
            <a:pPr marL="0" indent="0">
              <a:buNone/>
              <a:defRPr/>
            </a:pPr>
            <a:r>
              <a:rPr lang="en-US" sz="2400" b="1"/>
              <a:t>*</a:t>
            </a:r>
            <a:r>
              <a:rPr lang="en-US" sz="2400"/>
              <a:t>Who’s name is Christian Hauschke</a:t>
            </a:r>
          </a:p>
          <a:p>
            <a:pPr marL="0" indent="0">
              <a:buNone/>
              <a:defRPr/>
            </a:pPr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2D32-EEA4-664B-890B-3C322879BD3E}" type="slidenum">
              <a:rPr lang="de-DE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520861"/>
      </p:ext>
    </p:extLst>
  </p:cSld>
  <p:clrMapOvr>
    <a:masterClrMapping/>
  </p:clrMapOvr>
</p:sld>
</file>

<file path=ppt/theme/theme1.xml><?xml version="1.0" encoding="utf-8"?>
<a:theme xmlns:a="http://schemas.openxmlformats.org/drawingml/2006/main" name="TIB Heller Discovery Metadata euroCRIS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Benutzerdefiniertes Design">
  <a:themeElements>
    <a:clrScheme name="3_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enutzerdefiniertes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enutzerdefiniertes Design">
  <a:themeElements>
    <a:clrScheme name="2_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enutzerdefiniertes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enutzerdefiniertes Design">
  <a:themeElements>
    <a:clrScheme name="1_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enutzerdefiniertes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TIB Heller Discovery Metadata euroCRIS 2013.ppt</Template>
  <TotalTime>0</TotalTime>
  <Words>850</Words>
  <Application>Microsoft Macintosh PowerPoint</Application>
  <PresentationFormat>Benutzerdefiniert</PresentationFormat>
  <Paragraphs>82</Paragraphs>
  <Slides>14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5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TIB Heller Discovery Metadata euroCRIS 2013</vt:lpstr>
      <vt:lpstr>3_Benutzerdefiniertes Design</vt:lpstr>
      <vt:lpstr>2_Benutzerdefiniertes Design</vt:lpstr>
      <vt:lpstr>1_Benutzerdefiniertes Design</vt:lpstr>
      <vt:lpstr>Benutzerdefiniertes Design</vt:lpstr>
      <vt:lpstr>VIVO and CRIS in Germany </vt:lpstr>
      <vt:lpstr>I have just five questions (plus all the answers!)</vt:lpstr>
      <vt:lpstr>1. How decentralized can a country’s research be?</vt:lpstr>
      <vt:lpstr>Enter the German research politics &amp; funding system</vt:lpstr>
      <vt:lpstr>2. Why VIVO?</vt:lpstr>
      <vt:lpstr>Why VIVO?</vt:lpstr>
      <vt:lpstr>3. How many does it take to introduce a VIVO system?</vt:lpstr>
      <vt:lpstr>VIVO pilot at HsH (Univ of applied Sciences Hannover)</vt:lpstr>
      <vt:lpstr>VIVO pilot at HsH (Univ of applied Sciences Hannover)</vt:lpstr>
      <vt:lpstr>4. Why do we need many many more AgriVIVOs?</vt:lpstr>
      <vt:lpstr>Prototype of an VIVO harvester in Germany</vt:lpstr>
      <vt:lpstr>5. More web science, more data, even better VIVO?</vt:lpstr>
      <vt:lpstr>Our R&amp;D projects together with Robert Jäschke (L3S)</vt:lpstr>
      <vt:lpstr>PowerPoint-Präsentation</vt:lpstr>
    </vt:vector>
  </TitlesOfParts>
  <Company>TIB/UB Hannover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vascoda Geschäftsstelle</dc:creator>
  <cp:lastModifiedBy>Lambert Heller</cp:lastModifiedBy>
  <cp:revision>53</cp:revision>
  <dcterms:created xsi:type="dcterms:W3CDTF">2012-02-21T12:03:40Z</dcterms:created>
  <dcterms:modified xsi:type="dcterms:W3CDTF">2014-08-07T17:17:04Z</dcterms:modified>
</cp:coreProperties>
</file>