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69" r:id="rId3"/>
    <p:sldId id="258" r:id="rId4"/>
    <p:sldId id="296" r:id="rId5"/>
    <p:sldId id="260" r:id="rId6"/>
    <p:sldId id="297" r:id="rId7"/>
    <p:sldId id="295" r:id="rId8"/>
    <p:sldId id="279" r:id="rId9"/>
    <p:sldId id="263" r:id="rId10"/>
    <p:sldId id="265" r:id="rId11"/>
    <p:sldId id="266" r:id="rId12"/>
    <p:sldId id="271" r:id="rId13"/>
    <p:sldId id="267" r:id="rId14"/>
    <p:sldId id="30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05" autoAdjust="0"/>
    <p:restoredTop sz="56267" autoAdjust="0"/>
  </p:normalViewPr>
  <p:slideViewPr>
    <p:cSldViewPr showGuides="1">
      <p:cViewPr>
        <p:scale>
          <a:sx n="60" d="100"/>
          <a:sy n="60" d="100"/>
        </p:scale>
        <p:origin x="-1332" y="-900"/>
      </p:cViewPr>
      <p:guideLst>
        <p:guide orient="horz" pos="2160"/>
        <p:guide pos="2880"/>
      </p:guideLst>
    </p:cSldViewPr>
  </p:slideViewPr>
  <p:notesTextViewPr>
    <p:cViewPr>
      <p:scale>
        <a:sx n="200" d="100"/>
        <a:sy n="200" d="100"/>
      </p:scale>
      <p:origin x="0" y="0"/>
    </p:cViewPr>
  </p:notesTextViewPr>
  <p:sorterViewPr>
    <p:cViewPr>
      <p:scale>
        <a:sx n="70" d="100"/>
        <a:sy n="7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789C52-713D-4DB3-883B-037F8B6EFCD4}" type="datetimeFigureOut">
              <a:rPr lang="en-US" smtClean="0"/>
              <a:t>8/7/2014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58432B-3ABA-4C83-B5BE-BF033C41A597}" type="slidenum">
              <a:rPr lang="en-US" smtClean="0"/>
              <a:t>‹#›</a:t>
            </a:fld>
            <a:endParaRPr lang="en-US"/>
          </a:p>
        </p:txBody>
      </p:sp>
    </p:spTree>
    <p:extLst>
      <p:ext uri="{BB962C8B-B14F-4D97-AF65-F5344CB8AC3E}">
        <p14:creationId xmlns:p14="http://schemas.microsoft.com/office/powerpoint/2010/main" val="639136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0A1AEC-F6F2-4DD5-A30D-C14FAF0A8674}" type="slidenum">
              <a:rPr lang="en-US" smtClean="0"/>
              <a:t>1</a:t>
            </a:fld>
            <a:endParaRPr lang="en-US" dirty="0"/>
          </a:p>
        </p:txBody>
      </p:sp>
    </p:spTree>
    <p:extLst>
      <p:ext uri="{BB962C8B-B14F-4D97-AF65-F5344CB8AC3E}">
        <p14:creationId xmlns:p14="http://schemas.microsoft.com/office/powerpoint/2010/main" val="12073284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Talk through (no slide) what we did at BUMC to target faculty as opt out and postdocs AND don’t forget </a:t>
            </a:r>
            <a:r>
              <a:rPr lang="en-US" sz="1200" kern="1200" dirty="0" err="1" smtClean="0">
                <a:solidFill>
                  <a:schemeClr val="tx1"/>
                </a:solidFill>
                <a:effectLst/>
                <a:latin typeface="+mn-lt"/>
                <a:ea typeface="+mn-ea"/>
                <a:cs typeface="+mn-cs"/>
              </a:rPr>
              <a:t>predocs</a:t>
            </a:r>
            <a:r>
              <a:rPr lang="en-US" sz="1200" kern="1200" dirty="0" smtClean="0">
                <a:solidFill>
                  <a:schemeClr val="tx1"/>
                </a:solidFill>
                <a:effectLst/>
                <a:latin typeface="+mn-lt"/>
                <a:ea typeface="+mn-ea"/>
                <a:cs typeface="+mn-cs"/>
              </a:rPr>
              <a:t> upcoming as opt in.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Then talk about the ongoing efforts of CRC faculty, graduates and UROP. I don’t think you really need the UROP details in 19, unless you are going really fast. Maybe leave it in the deck and skip it if you are behind, in favor of slide 20, which is more valuable.</a:t>
            </a:r>
            <a:r>
              <a:rPr lang="en-US" dirty="0" smtClean="0">
                <a:effectLst/>
              </a:rPr>
              <a:t/>
            </a:r>
            <a:br>
              <a:rPr lang="en-US" dirty="0" smtClean="0">
                <a:effectLst/>
              </a:rPr>
            </a:br>
            <a:endParaRPr lang="en-US" dirty="0"/>
          </a:p>
        </p:txBody>
      </p:sp>
      <p:sp>
        <p:nvSpPr>
          <p:cNvPr id="4" name="Slide Number Placeholder 3"/>
          <p:cNvSpPr>
            <a:spLocks noGrp="1"/>
          </p:cNvSpPr>
          <p:nvPr>
            <p:ph type="sldNum" sz="quarter" idx="10"/>
          </p:nvPr>
        </p:nvSpPr>
        <p:spPr/>
        <p:txBody>
          <a:bodyPr/>
          <a:lstStyle/>
          <a:p>
            <a:fld id="{5B0A1AEC-F6F2-4DD5-A30D-C14FAF0A8674}" type="slidenum">
              <a:rPr lang="en-US" smtClean="0"/>
              <a:t>10</a:t>
            </a:fld>
            <a:endParaRPr lang="en-US" dirty="0"/>
          </a:p>
        </p:txBody>
      </p:sp>
    </p:spTree>
    <p:extLst>
      <p:ext uri="{BB962C8B-B14F-4D97-AF65-F5344CB8AC3E}">
        <p14:creationId xmlns:p14="http://schemas.microsoft.com/office/powerpoint/2010/main" val="28947208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0A1AEC-F6F2-4DD5-A30D-C14FAF0A8674}" type="slidenum">
              <a:rPr lang="en-US" smtClean="0"/>
              <a:t>11</a:t>
            </a:fld>
            <a:endParaRPr lang="en-US" dirty="0"/>
          </a:p>
        </p:txBody>
      </p:sp>
    </p:spTree>
    <p:extLst>
      <p:ext uri="{BB962C8B-B14F-4D97-AF65-F5344CB8AC3E}">
        <p14:creationId xmlns:p14="http://schemas.microsoft.com/office/powerpoint/2010/main" val="42939869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58432B-3ABA-4C83-B5BE-BF033C41A597}" type="slidenum">
              <a:rPr lang="en-US" smtClean="0"/>
              <a:t>12</a:t>
            </a:fld>
            <a:endParaRPr lang="en-US"/>
          </a:p>
        </p:txBody>
      </p:sp>
    </p:spTree>
    <p:extLst>
      <p:ext uri="{BB962C8B-B14F-4D97-AF65-F5344CB8AC3E}">
        <p14:creationId xmlns:p14="http://schemas.microsoft.com/office/powerpoint/2010/main" val="4091823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0A1AEC-F6F2-4DD5-A30D-C14FAF0A8674}" type="slidenum">
              <a:rPr lang="en-US" smtClean="0"/>
              <a:t>13</a:t>
            </a:fld>
            <a:endParaRPr lang="en-US" dirty="0"/>
          </a:p>
        </p:txBody>
      </p:sp>
    </p:spTree>
    <p:extLst>
      <p:ext uri="{BB962C8B-B14F-4D97-AF65-F5344CB8AC3E}">
        <p14:creationId xmlns:p14="http://schemas.microsoft.com/office/powerpoint/2010/main" val="3072577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58432B-3ABA-4C83-B5BE-BF033C41A597}" type="slidenum">
              <a:rPr lang="en-US" smtClean="0"/>
              <a:t>14</a:t>
            </a:fld>
            <a:endParaRPr lang="en-US"/>
          </a:p>
        </p:txBody>
      </p:sp>
    </p:spTree>
    <p:extLst>
      <p:ext uri="{BB962C8B-B14F-4D97-AF65-F5344CB8AC3E}">
        <p14:creationId xmlns:p14="http://schemas.microsoft.com/office/powerpoint/2010/main" val="3882929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0A1AEC-F6F2-4DD5-A30D-C14FAF0A8674}" type="slidenum">
              <a:rPr lang="en-US" smtClean="0"/>
              <a:t>2</a:t>
            </a:fld>
            <a:endParaRPr lang="en-US" dirty="0"/>
          </a:p>
        </p:txBody>
      </p:sp>
    </p:spTree>
    <p:extLst>
      <p:ext uri="{BB962C8B-B14F-4D97-AF65-F5344CB8AC3E}">
        <p14:creationId xmlns:p14="http://schemas.microsoft.com/office/powerpoint/2010/main" val="2925612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0A1AEC-F6F2-4DD5-A30D-C14FAF0A8674}" type="slidenum">
              <a:rPr lang="en-US" smtClean="0"/>
              <a:t>3</a:t>
            </a:fld>
            <a:endParaRPr lang="en-US" dirty="0"/>
          </a:p>
        </p:txBody>
      </p:sp>
    </p:spTree>
    <p:extLst>
      <p:ext uri="{BB962C8B-B14F-4D97-AF65-F5344CB8AC3E}">
        <p14:creationId xmlns:p14="http://schemas.microsoft.com/office/powerpoint/2010/main" val="4150708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rtl="0">
              <a:buNone/>
            </a:pPr>
            <a:r>
              <a:rPr lang="en-US" sz="3600" b="0" i="0" u="none" strike="noStrike" baseline="0" dirty="0" smtClean="0">
                <a:solidFill>
                  <a:prstClr val="black"/>
                </a:solidFill>
                <a:latin typeface="Arial" panose="020B0604020202020204" pitchFamily="34" charset="0"/>
                <a:cs typeface="Arial" panose="020B0604020202020204" pitchFamily="34" charset="0"/>
              </a:rPr>
              <a:t>We integrated the ORCID API into BU Profiles to enable individuals to create own </a:t>
            </a:r>
            <a:r>
              <a:rPr lang="en-US" sz="3600" b="0" i="0" u="none" strike="noStrike" baseline="0" dirty="0" err="1" smtClean="0">
                <a:solidFill>
                  <a:prstClr val="black"/>
                </a:solidFill>
                <a:latin typeface="Arial" panose="020B0604020202020204" pitchFamily="34" charset="0"/>
                <a:cs typeface="Arial" panose="020B0604020202020204" pitchFamily="34" charset="0"/>
              </a:rPr>
              <a:t>ORCiD</a:t>
            </a:r>
            <a:r>
              <a:rPr lang="en-US" sz="3600" b="0" i="0" u="none" strike="noStrike" baseline="0" dirty="0" smtClean="0">
                <a:solidFill>
                  <a:prstClr val="black"/>
                </a:solidFill>
                <a:latin typeface="Arial" panose="020B0604020202020204" pitchFamily="34" charset="0"/>
                <a:cs typeface="Arial" panose="020B0604020202020204" pitchFamily="34" charset="0"/>
              </a:rPr>
              <a:t> using data from </a:t>
            </a:r>
            <a:r>
              <a:rPr lang="en-US" b="0" i="0" u="none" strike="noStrike" baseline="0" dirty="0" smtClean="0">
                <a:solidFill>
                  <a:prstClr val="black"/>
                </a:solidFill>
                <a:latin typeface="Arial" panose="020B0604020202020204" pitchFamily="34" charset="0"/>
                <a:cs typeface="Arial" panose="020B0604020202020204" pitchFamily="34" charset="0"/>
              </a:rPr>
              <a:t>BU HR data or via BU Profiles (which additionally has </a:t>
            </a:r>
            <a:r>
              <a:rPr lang="en-US" sz="1200" kern="1200" dirty="0" smtClean="0">
                <a:solidFill>
                  <a:schemeClr val="tx1"/>
                </a:solidFill>
                <a:effectLst/>
                <a:latin typeface="+mn-lt"/>
                <a:ea typeface="+mn-ea"/>
                <a:cs typeface="+mn-cs"/>
              </a:rPr>
              <a:t>employment and education hooks)</a:t>
            </a:r>
          </a:p>
          <a:p>
            <a:pPr marL="0" marR="0" lvl="0" indent="0" rtl="0">
              <a:buNone/>
            </a:pPr>
            <a:endParaRPr lang="en-US" b="0" i="0" u="none" strike="noStrike" baseline="0" dirty="0" smtClean="0">
              <a:solidFill>
                <a:prstClr val="black"/>
              </a:solidFill>
              <a:latin typeface="Arial" panose="020B0604020202020204" pitchFamily="34" charset="0"/>
              <a:cs typeface="Arial" panose="020B0604020202020204" pitchFamily="34" charset="0"/>
            </a:endParaRPr>
          </a:p>
          <a:p>
            <a:pPr marL="0" marR="0" lvl="0" indent="0" rtl="0">
              <a:buNone/>
            </a:pPr>
            <a:r>
              <a:rPr lang="en-US" b="0" i="0" u="none" strike="noStrike" baseline="0" dirty="0" smtClean="0">
                <a:solidFill>
                  <a:prstClr val="black"/>
                </a:solidFill>
                <a:latin typeface="Arial" panose="020B0604020202020204" pitchFamily="34" charset="0"/>
                <a:cs typeface="Arial" panose="020B0604020202020204" pitchFamily="34" charset="0"/>
              </a:rPr>
              <a:t>We provided Web pages to facilitate ORCID Registration &amp; Signup</a:t>
            </a:r>
          </a:p>
        </p:txBody>
      </p:sp>
      <p:sp>
        <p:nvSpPr>
          <p:cNvPr id="4" name="Slide Number Placeholder 3"/>
          <p:cNvSpPr>
            <a:spLocks noGrp="1"/>
          </p:cNvSpPr>
          <p:nvPr>
            <p:ph type="sldNum" sz="quarter" idx="10"/>
          </p:nvPr>
        </p:nvSpPr>
        <p:spPr/>
        <p:txBody>
          <a:bodyPr/>
          <a:lstStyle/>
          <a:p>
            <a:fld id="{4758432B-3ABA-4C83-B5BE-BF033C41A597}" type="slidenum">
              <a:rPr lang="en-US" smtClean="0"/>
              <a:t>4</a:t>
            </a:fld>
            <a:endParaRPr lang="en-US"/>
          </a:p>
        </p:txBody>
      </p:sp>
    </p:spTree>
    <p:extLst>
      <p:ext uri="{BB962C8B-B14F-4D97-AF65-F5344CB8AC3E}">
        <p14:creationId xmlns:p14="http://schemas.microsoft.com/office/powerpoint/2010/main" val="620362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smtClean="0">
                <a:solidFill>
                  <a:prstClr val="black"/>
                </a:solidFill>
                <a:latin typeface="Arial" panose="020B0604020202020204" pitchFamily="34" charset="0"/>
                <a:cs typeface="Arial" panose="020B0604020202020204" pitchFamily="34" charset="0"/>
              </a:rPr>
              <a:t>Users logged in to Profiles &amp; editing their profile can:</a:t>
            </a:r>
          </a:p>
          <a:p>
            <a:endParaRPr lang="en-US" sz="2400" b="1" dirty="0" smtClean="0">
              <a:solidFill>
                <a:prstClr val="black"/>
              </a:solidFill>
              <a:latin typeface="Arial" panose="020B0604020202020204" pitchFamily="34" charset="0"/>
              <a:cs typeface="Arial" panose="020B0604020202020204" pitchFamily="34" charset="0"/>
            </a:endParaRPr>
          </a:p>
          <a:p>
            <a:pPr marL="0" indent="0">
              <a:buFont typeface="+mj-lt"/>
              <a:buNone/>
            </a:pPr>
            <a:r>
              <a:rPr lang="en-US" sz="1200" kern="1200" dirty="0" smtClean="0">
                <a:solidFill>
                  <a:schemeClr val="tx1"/>
                </a:solidFill>
                <a:effectLst/>
                <a:latin typeface="+mn-lt"/>
                <a:ea typeface="+mn-ea"/>
                <a:cs typeface="+mn-cs"/>
              </a:rPr>
              <a:t>Through Profiles, users can create a new ORCID or report an existing ORCID</a:t>
            </a:r>
            <a:r>
              <a:rPr lang="en-US" sz="2400" dirty="0" smtClean="0">
                <a:effectLst/>
              </a:rPr>
              <a:t/>
            </a:r>
            <a:br>
              <a:rPr lang="en-US" sz="2400" dirty="0" smtClean="0">
                <a:effectLst/>
              </a:rPr>
            </a:br>
            <a:r>
              <a:rPr lang="en-US" sz="2400" dirty="0" smtClean="0">
                <a:effectLst/>
              </a:rPr>
              <a:t/>
            </a:r>
            <a:br>
              <a:rPr lang="en-US" sz="2400" dirty="0" smtClean="0">
                <a:effectLst/>
              </a:rPr>
            </a:br>
            <a:r>
              <a:rPr lang="en-US" sz="2400" dirty="0" smtClean="0">
                <a:effectLst/>
              </a:rPr>
              <a:t>Can create or update ORCID from existing Profiles data</a:t>
            </a:r>
            <a:br>
              <a:rPr lang="en-US" sz="2400" dirty="0" smtClean="0">
                <a:effectLst/>
              </a:rPr>
            </a:br>
            <a:r>
              <a:rPr lang="en-US" sz="2400" dirty="0" smtClean="0">
                <a:effectLst/>
              </a:rPr>
              <a:t/>
            </a:r>
            <a:br>
              <a:rPr lang="en-US" sz="2400" dirty="0" smtClean="0">
                <a:effectLst/>
              </a:rPr>
            </a:br>
            <a:r>
              <a:rPr lang="en-US" sz="2400" dirty="0" smtClean="0">
                <a:effectLst/>
              </a:rPr>
              <a:t>§  works (publications), websites, bio (narrative), employment , education</a:t>
            </a:r>
            <a:br>
              <a:rPr lang="en-US" sz="2400" dirty="0" smtClean="0">
                <a:effectLst/>
              </a:rPr>
            </a:br>
            <a:r>
              <a:rPr lang="en-US" sz="2400" dirty="0" smtClean="0">
                <a:effectLst/>
              </a:rPr>
              <a:t/>
            </a:r>
            <a:br>
              <a:rPr lang="en-US" sz="2400" dirty="0" smtClean="0">
                <a:effectLst/>
              </a:rPr>
            </a:br>
            <a:r>
              <a:rPr lang="en-US" sz="2400" dirty="0" smtClean="0">
                <a:effectLst/>
              </a:rPr>
              <a:t>	o   User’s </a:t>
            </a:r>
            <a:r>
              <a:rPr lang="en-US" sz="2400" dirty="0" err="1" smtClean="0">
                <a:effectLst/>
              </a:rPr>
              <a:t>ORCiD</a:t>
            </a:r>
            <a:r>
              <a:rPr lang="en-US" sz="2400" dirty="0" smtClean="0">
                <a:effectLst/>
              </a:rPr>
              <a:t> is associate with their unique university ID</a:t>
            </a:r>
            <a:br>
              <a:rPr lang="en-US" sz="2400" dirty="0" smtClean="0">
                <a:effectLst/>
              </a:rPr>
            </a:br>
            <a:r>
              <a:rPr lang="en-US" sz="2400" dirty="0" smtClean="0">
                <a:effectLst/>
              </a:rPr>
              <a:t/>
            </a:r>
            <a:br>
              <a:rPr lang="en-US" sz="2400" dirty="0" smtClean="0">
                <a:effectLst/>
              </a:rPr>
            </a:br>
            <a:r>
              <a:rPr lang="en-US" sz="2400" dirty="0" smtClean="0">
                <a:effectLst/>
              </a:rPr>
              <a:t>o   An institution’s Profile roles are mapped to ORCID privacy levels.</a:t>
            </a:r>
            <a:br>
              <a:rPr lang="en-US" sz="2400" dirty="0" smtClean="0">
                <a:effectLst/>
              </a:rPr>
            </a:br>
            <a:r>
              <a:rPr lang="en-US" sz="2400" dirty="0" smtClean="0">
                <a:effectLst/>
              </a:rPr>
              <a:t/>
            </a:r>
            <a:br>
              <a:rPr lang="en-US" sz="2400" dirty="0" smtClean="0">
                <a:effectLst/>
              </a:rPr>
            </a:br>
            <a:r>
              <a:rPr lang="en-US" sz="2400" dirty="0" smtClean="0">
                <a:effectLst/>
              </a:rPr>
              <a:t>o   Bulk ORCID creation by admin (by school, dept., person-type, etc.).</a:t>
            </a:r>
            <a:br>
              <a:rPr lang="en-US" sz="2400" dirty="0" smtClean="0">
                <a:effectLst/>
              </a:rPr>
            </a:br>
            <a:r>
              <a:rPr lang="en-US" sz="2400" dirty="0" smtClean="0">
                <a:effectLst/>
              </a:rPr>
              <a:t/>
            </a:r>
            <a:br>
              <a:rPr lang="en-US" sz="2400" dirty="0" smtClean="0">
                <a:effectLst/>
              </a:rPr>
            </a:br>
            <a:r>
              <a:rPr lang="en-US" sz="2400" dirty="0" smtClean="0">
                <a:effectLst/>
              </a:rPr>
              <a:t>	o   ORCID hyperlink publicly displayed in BU Profiles</a:t>
            </a:r>
            <a:br>
              <a:rPr lang="en-US" sz="2400" dirty="0" smtClean="0">
                <a:effectLst/>
              </a:rPr>
            </a:br>
            <a:endParaRPr lang="en-US" sz="2400" b="1" dirty="0" smtClean="0">
              <a:solidFill>
                <a:prstClr val="black"/>
              </a:solidFill>
              <a:latin typeface="Arial" panose="020B0604020202020204" pitchFamily="34" charset="0"/>
              <a:cs typeface="Arial" panose="020B0604020202020204" pitchFamily="34" charset="0"/>
            </a:endParaRPr>
          </a:p>
          <a:p>
            <a:endParaRPr lang="en-US" sz="2400" b="1" dirty="0" smtClean="0">
              <a:solidFill>
                <a:prstClr val="black"/>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5B0A1AEC-F6F2-4DD5-A30D-C14FAF0A8674}" type="slidenum">
              <a:rPr lang="en-US" smtClean="0"/>
              <a:t>5</a:t>
            </a:fld>
            <a:endParaRPr lang="en-US" dirty="0"/>
          </a:p>
        </p:txBody>
      </p:sp>
    </p:spTree>
    <p:extLst>
      <p:ext uri="{BB962C8B-B14F-4D97-AF65-F5344CB8AC3E}">
        <p14:creationId xmlns:p14="http://schemas.microsoft.com/office/powerpoint/2010/main" val="183877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sz="1200" b="1" dirty="0" smtClean="0">
                <a:solidFill>
                  <a:prstClr val="black"/>
                </a:solidFill>
                <a:latin typeface="Arial" panose="020B0604020202020204" pitchFamily="34" charset="0"/>
                <a:cs typeface="Arial" panose="020B0604020202020204" pitchFamily="34" charset="0"/>
              </a:rPr>
              <a:t>Faculty Record Creation (Workflow)</a:t>
            </a:r>
          </a:p>
          <a:p>
            <a:pPr marL="0" indent="0">
              <a:buFont typeface="+mj-lt"/>
              <a:buNone/>
            </a:pPr>
            <a:endParaRPr lang="en-US" b="1" dirty="0" smtClean="0">
              <a:solidFill>
                <a:prstClr val="black"/>
              </a:solidFill>
              <a:latin typeface="Arial" panose="020B0604020202020204" pitchFamily="34" charset="0"/>
              <a:cs typeface="Arial" panose="020B0604020202020204" pitchFamily="34" charset="0"/>
            </a:endParaRPr>
          </a:p>
          <a:p>
            <a:pPr marL="514350" indent="-514350">
              <a:buFont typeface="+mj-lt"/>
              <a:buAutoNum type="arabicPeriod"/>
            </a:pPr>
            <a:r>
              <a:rPr lang="en-US" b="1" dirty="0" smtClean="0">
                <a:solidFill>
                  <a:prstClr val="black"/>
                </a:solidFill>
                <a:latin typeface="Arial" panose="020B0604020202020204" pitchFamily="34" charset="0"/>
                <a:cs typeface="Arial" panose="020B0604020202020204" pitchFamily="34" charset="0"/>
              </a:rPr>
              <a:t>Individual receives BU academic appointment</a:t>
            </a:r>
            <a:endParaRPr lang="en-US" sz="3200" b="1" dirty="0" smtClean="0">
              <a:solidFill>
                <a:prstClr val="black"/>
              </a:solidFill>
              <a:latin typeface="Arial" panose="020B0604020202020204" pitchFamily="34" charset="0"/>
              <a:cs typeface="Arial" panose="020B0604020202020204" pitchFamily="34" charset="0"/>
            </a:endParaRPr>
          </a:p>
          <a:p>
            <a:pPr marL="971550" lvl="1" indent="-514350">
              <a:buFont typeface="+mj-lt"/>
              <a:buAutoNum type="arabicPeriod"/>
            </a:pPr>
            <a:r>
              <a:rPr lang="en-US" sz="2900" i="0" u="none" strike="noStrike" baseline="0" dirty="0" smtClean="0">
                <a:solidFill>
                  <a:prstClr val="black"/>
                </a:solidFill>
                <a:latin typeface="Arial" panose="020B0604020202020204" pitchFamily="34" charset="0"/>
                <a:cs typeface="Arial" panose="020B0604020202020204" pitchFamily="34" charset="0"/>
              </a:rPr>
              <a:t>Appointment registered into faculty database &amp; SAP by Provost office staff</a:t>
            </a:r>
          </a:p>
          <a:p>
            <a:pPr marL="971550" lvl="1" indent="-514350">
              <a:buFont typeface="+mj-lt"/>
              <a:buAutoNum type="arabicPeriod"/>
            </a:pPr>
            <a:r>
              <a:rPr lang="en-US" sz="2900" dirty="0" smtClean="0">
                <a:solidFill>
                  <a:prstClr val="black"/>
                </a:solidFill>
                <a:latin typeface="Arial" panose="020B0604020202020204" pitchFamily="34" charset="0"/>
                <a:cs typeface="Arial" panose="020B0604020202020204" pitchFamily="34" charset="0"/>
              </a:rPr>
              <a:t>BU Profile created for new faculty member within a week of academic appointment.</a:t>
            </a:r>
          </a:p>
          <a:p>
            <a:pPr marL="514350" indent="-514350">
              <a:buFont typeface="+mj-lt"/>
              <a:buAutoNum type="arabicPeriod"/>
            </a:pPr>
            <a:r>
              <a:rPr lang="en-US" sz="3300" b="1" dirty="0" smtClean="0">
                <a:solidFill>
                  <a:prstClr val="black"/>
                </a:solidFill>
                <a:latin typeface="Arial" panose="020B0604020202020204" pitchFamily="34" charset="0"/>
                <a:cs typeface="Arial" panose="020B0604020202020204" pitchFamily="34" charset="0"/>
              </a:rPr>
              <a:t>BU Profiles disambiguation engine </a:t>
            </a:r>
          </a:p>
          <a:p>
            <a:pPr marL="457200" lvl="1" indent="0">
              <a:buNone/>
            </a:pPr>
            <a:r>
              <a:rPr lang="en-US" sz="2900" dirty="0" smtClean="0">
                <a:solidFill>
                  <a:prstClr val="black"/>
                </a:solidFill>
                <a:latin typeface="Arial" panose="020B0604020202020204" pitchFamily="34" charset="0"/>
                <a:cs typeface="Arial" panose="020B0604020202020204" pitchFamily="34" charset="0"/>
              </a:rPr>
              <a:t>	produces publication list for faculty profile.</a:t>
            </a:r>
          </a:p>
          <a:p>
            <a:pPr marL="514350" indent="-514350">
              <a:buFont typeface="+mj-lt"/>
              <a:buAutoNum type="arabicPeriod"/>
            </a:pPr>
            <a:r>
              <a:rPr lang="en-US" sz="3300" b="1" dirty="0" smtClean="0">
                <a:solidFill>
                  <a:prstClr val="black"/>
                </a:solidFill>
                <a:latin typeface="Arial" panose="020B0604020202020204" pitchFamily="34" charset="0"/>
                <a:cs typeface="Arial" panose="020B0604020202020204" pitchFamily="34" charset="0"/>
              </a:rPr>
              <a:t>Faculty receives email notice to:</a:t>
            </a:r>
          </a:p>
          <a:p>
            <a:pPr marL="971550" lvl="1" indent="-514350">
              <a:buFont typeface="+mj-lt"/>
              <a:buAutoNum type="alphaLcPeriod"/>
            </a:pPr>
            <a:r>
              <a:rPr lang="en-US" sz="2900" dirty="0" smtClean="0">
                <a:solidFill>
                  <a:prstClr val="black"/>
                </a:solidFill>
                <a:latin typeface="Arial" panose="020B0604020202020204" pitchFamily="34" charset="0"/>
                <a:cs typeface="Arial" panose="020B0604020202020204" pitchFamily="34" charset="0"/>
              </a:rPr>
              <a:t>login in to BU Profiles</a:t>
            </a:r>
          </a:p>
          <a:p>
            <a:pPr marL="971550" lvl="1" indent="-514350">
              <a:buFont typeface="+mj-lt"/>
              <a:buAutoNum type="alphaLcPeriod"/>
            </a:pPr>
            <a:r>
              <a:rPr lang="en-US" sz="2900" dirty="0" smtClean="0">
                <a:solidFill>
                  <a:prstClr val="black"/>
                </a:solidFill>
                <a:latin typeface="Arial" panose="020B0604020202020204" pitchFamily="34" charset="0"/>
                <a:cs typeface="Arial" panose="020B0604020202020204" pitchFamily="34" charset="0"/>
              </a:rPr>
              <a:t>review profile</a:t>
            </a:r>
          </a:p>
          <a:p>
            <a:pPr marL="971550" lvl="1" indent="-514350">
              <a:buFont typeface="+mj-lt"/>
              <a:buAutoNum type="alphaLcPeriod"/>
            </a:pPr>
            <a:r>
              <a:rPr lang="en-US" sz="2900" dirty="0" smtClean="0">
                <a:solidFill>
                  <a:prstClr val="black"/>
                </a:solidFill>
                <a:latin typeface="Arial" panose="020B0604020202020204" pitchFamily="34" charset="0"/>
                <a:cs typeface="Arial" panose="020B0604020202020204" pitchFamily="34" charset="0"/>
              </a:rPr>
              <a:t>confirm publications</a:t>
            </a:r>
          </a:p>
          <a:p>
            <a:pPr marL="971550" lvl="1" indent="-514350">
              <a:buFont typeface="+mj-lt"/>
              <a:buAutoNum type="alphaLcPeriod"/>
            </a:pPr>
            <a:r>
              <a:rPr lang="en-US" sz="2900" dirty="0" smtClean="0">
                <a:solidFill>
                  <a:prstClr val="black"/>
                </a:solidFill>
                <a:latin typeface="Arial" panose="020B0604020202020204" pitchFamily="34" charset="0"/>
                <a:cs typeface="Arial" panose="020B0604020202020204" pitchFamily="34" charset="0"/>
              </a:rPr>
              <a:t>add content (narrative, websites, awards, etc.)</a:t>
            </a:r>
          </a:p>
          <a:p>
            <a:endParaRPr lang="en-US" sz="3300" dirty="0" smtClean="0">
              <a:solidFill>
                <a:prstClr val="black"/>
              </a:solidFill>
              <a:latin typeface="Arial" panose="020B0604020202020204" pitchFamily="34" charset="0"/>
              <a:cs typeface="Arial" panose="020B0604020202020204" pitchFamily="34" charset="0"/>
            </a:endParaRPr>
          </a:p>
          <a:p>
            <a:r>
              <a:rPr lang="en-US" sz="1200" kern="1200" dirty="0" smtClean="0">
                <a:solidFill>
                  <a:schemeClr val="tx1"/>
                </a:solidFill>
                <a:effectLst/>
                <a:latin typeface="+mn-lt"/>
                <a:ea typeface="+mn-ea"/>
                <a:cs typeface="+mn-cs"/>
              </a:rPr>
              <a:t>Faculty review their pubs in Profiles (with disambiguation picking up new pubs since most come via PubMed)</a:t>
            </a:r>
          </a:p>
          <a:p>
            <a:r>
              <a:rPr lang="en-US" sz="1200" kern="1200" dirty="0" smtClean="0">
                <a:solidFill>
                  <a:schemeClr val="tx1"/>
                </a:solidFill>
                <a:effectLst/>
                <a:latin typeface="+mn-lt"/>
                <a:ea typeface="+mn-ea"/>
                <a:cs typeface="+mn-cs"/>
              </a:rPr>
              <a:t>give them time to validate</a:t>
            </a:r>
          </a:p>
          <a:p>
            <a:r>
              <a:rPr lang="en-US" sz="1200" kern="1200" dirty="0" smtClean="0">
                <a:solidFill>
                  <a:schemeClr val="tx1"/>
                </a:solidFill>
                <a:effectLst/>
                <a:latin typeface="+mn-lt"/>
                <a:ea typeface="+mn-ea"/>
                <a:cs typeface="+mn-cs"/>
              </a:rPr>
              <a:t>then push to ORCID</a:t>
            </a:r>
            <a:r>
              <a:rPr lang="en-US" sz="3600" dirty="0" smtClean="0">
                <a:effectLst/>
              </a:rPr>
              <a:t/>
            </a:r>
            <a:br>
              <a:rPr lang="en-US" sz="3600" dirty="0" smtClean="0">
                <a:effectLst/>
              </a:rPr>
            </a:br>
            <a:endParaRPr lang="en-US" sz="3300" dirty="0" smtClean="0">
              <a:solidFill>
                <a:prstClr val="black"/>
              </a:solidFill>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5B0A1AEC-F6F2-4DD5-A30D-C14FAF0A8674}" type="slidenum">
              <a:rPr lang="en-US" smtClean="0"/>
              <a:t>6</a:t>
            </a:fld>
            <a:endParaRPr lang="en-US" dirty="0"/>
          </a:p>
        </p:txBody>
      </p:sp>
    </p:spTree>
    <p:extLst>
      <p:ext uri="{BB962C8B-B14F-4D97-AF65-F5344CB8AC3E}">
        <p14:creationId xmlns:p14="http://schemas.microsoft.com/office/powerpoint/2010/main" val="198209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BU Profiles Menu can</a:t>
            </a:r>
          </a:p>
          <a:p>
            <a:endParaRPr lang="en-US" dirty="0" smtClean="0"/>
          </a:p>
          <a:p>
            <a:r>
              <a:rPr lang="en-US" dirty="0" smtClean="0"/>
              <a:t>Create My ORCID</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Provide My ORCID</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4758432B-3ABA-4C83-B5BE-BF033C41A597}" type="slidenum">
              <a:rPr lang="en-US" smtClean="0"/>
              <a:t>7</a:t>
            </a:fld>
            <a:endParaRPr lang="en-US"/>
          </a:p>
        </p:txBody>
      </p:sp>
    </p:spTree>
    <p:extLst>
      <p:ext uri="{BB962C8B-B14F-4D97-AF65-F5344CB8AC3E}">
        <p14:creationId xmlns:p14="http://schemas.microsoft.com/office/powerpoint/2010/main" val="7913232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58432B-3ABA-4C83-B5BE-BF033C41A597}" type="slidenum">
              <a:rPr lang="en-US" smtClean="0"/>
              <a:t>8</a:t>
            </a:fld>
            <a:endParaRPr lang="en-US"/>
          </a:p>
        </p:txBody>
      </p:sp>
    </p:spTree>
    <p:extLst>
      <p:ext uri="{BB962C8B-B14F-4D97-AF65-F5344CB8AC3E}">
        <p14:creationId xmlns:p14="http://schemas.microsoft.com/office/powerpoint/2010/main" val="911327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they are available in the GUI (not the API – that will take longer) we would consider doing larger #s of updates.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Bottom line: We will need to see more about how delegates will work within ORCID before we can do widespread updates.</a:t>
            </a:r>
            <a:endParaRPr lang="en-US" dirty="0"/>
          </a:p>
        </p:txBody>
      </p:sp>
      <p:sp>
        <p:nvSpPr>
          <p:cNvPr id="4" name="Slide Number Placeholder 3"/>
          <p:cNvSpPr>
            <a:spLocks noGrp="1"/>
          </p:cNvSpPr>
          <p:nvPr>
            <p:ph type="sldNum" sz="quarter" idx="10"/>
          </p:nvPr>
        </p:nvSpPr>
        <p:spPr/>
        <p:txBody>
          <a:bodyPr/>
          <a:lstStyle/>
          <a:p>
            <a:fld id="{5B0A1AEC-F6F2-4DD5-A30D-C14FAF0A8674}" type="slidenum">
              <a:rPr lang="en-US" smtClean="0"/>
              <a:t>9</a:t>
            </a:fld>
            <a:endParaRPr lang="en-US" dirty="0"/>
          </a:p>
        </p:txBody>
      </p:sp>
    </p:spTree>
    <p:extLst>
      <p:ext uri="{BB962C8B-B14F-4D97-AF65-F5344CB8AC3E}">
        <p14:creationId xmlns:p14="http://schemas.microsoft.com/office/powerpoint/2010/main" val="183877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B885D46-EB8F-4841-8E36-750E86E9DE7C}" type="datetimeFigureOut">
              <a:rPr lang="en-US" smtClean="0"/>
              <a:t>8/7/2014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0906C9-CAC3-4095-8D01-641C60DFA42D}" type="slidenum">
              <a:rPr lang="en-US" smtClean="0"/>
              <a:t>‹#›</a:t>
            </a:fld>
            <a:endParaRPr lang="en-US"/>
          </a:p>
        </p:txBody>
      </p:sp>
    </p:spTree>
    <p:extLst>
      <p:ext uri="{BB962C8B-B14F-4D97-AF65-F5344CB8AC3E}">
        <p14:creationId xmlns:p14="http://schemas.microsoft.com/office/powerpoint/2010/main" val="575452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885D46-EB8F-4841-8E36-750E86E9DE7C}" type="datetimeFigureOut">
              <a:rPr lang="en-US" smtClean="0"/>
              <a:t>8/7/2014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0906C9-CAC3-4095-8D01-641C60DFA42D}" type="slidenum">
              <a:rPr lang="en-US" smtClean="0"/>
              <a:t>‹#›</a:t>
            </a:fld>
            <a:endParaRPr lang="en-US"/>
          </a:p>
        </p:txBody>
      </p:sp>
    </p:spTree>
    <p:extLst>
      <p:ext uri="{BB962C8B-B14F-4D97-AF65-F5344CB8AC3E}">
        <p14:creationId xmlns:p14="http://schemas.microsoft.com/office/powerpoint/2010/main" val="196338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885D46-EB8F-4841-8E36-750E86E9DE7C}" type="datetimeFigureOut">
              <a:rPr lang="en-US" smtClean="0"/>
              <a:t>8/7/2014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0906C9-CAC3-4095-8D01-641C60DFA42D}" type="slidenum">
              <a:rPr lang="en-US" smtClean="0"/>
              <a:t>‹#›</a:t>
            </a:fld>
            <a:endParaRPr lang="en-US"/>
          </a:p>
        </p:txBody>
      </p:sp>
    </p:spTree>
    <p:extLst>
      <p:ext uri="{BB962C8B-B14F-4D97-AF65-F5344CB8AC3E}">
        <p14:creationId xmlns:p14="http://schemas.microsoft.com/office/powerpoint/2010/main" val="35858015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622DDF-115F-4A25-905E-F6457C5BA775}" type="datetimeFigureOut">
              <a:rPr lang="en-US" smtClean="0"/>
              <a:t>8/7/2014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89057C-BE6F-4C29-9B1F-F1686EC21A4A}" type="slidenum">
              <a:rPr lang="en-US" smtClean="0"/>
              <a:t>‹#›</a:t>
            </a:fld>
            <a:endParaRPr lang="en-US" dirty="0"/>
          </a:p>
        </p:txBody>
      </p:sp>
    </p:spTree>
    <p:extLst>
      <p:ext uri="{BB962C8B-B14F-4D97-AF65-F5344CB8AC3E}">
        <p14:creationId xmlns:p14="http://schemas.microsoft.com/office/powerpoint/2010/main" val="728680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885D46-EB8F-4841-8E36-750E86E9DE7C}" type="datetimeFigureOut">
              <a:rPr lang="en-US" smtClean="0"/>
              <a:t>8/7/2014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0906C9-CAC3-4095-8D01-641C60DFA42D}" type="slidenum">
              <a:rPr lang="en-US" smtClean="0"/>
              <a:t>‹#›</a:t>
            </a:fld>
            <a:endParaRPr lang="en-US"/>
          </a:p>
        </p:txBody>
      </p:sp>
    </p:spTree>
    <p:extLst>
      <p:ext uri="{BB962C8B-B14F-4D97-AF65-F5344CB8AC3E}">
        <p14:creationId xmlns:p14="http://schemas.microsoft.com/office/powerpoint/2010/main" val="777455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885D46-EB8F-4841-8E36-750E86E9DE7C}" type="datetimeFigureOut">
              <a:rPr lang="en-US" smtClean="0"/>
              <a:t>8/7/2014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0906C9-CAC3-4095-8D01-641C60DFA42D}" type="slidenum">
              <a:rPr lang="en-US" smtClean="0"/>
              <a:t>‹#›</a:t>
            </a:fld>
            <a:endParaRPr lang="en-US"/>
          </a:p>
        </p:txBody>
      </p:sp>
    </p:spTree>
    <p:extLst>
      <p:ext uri="{BB962C8B-B14F-4D97-AF65-F5344CB8AC3E}">
        <p14:creationId xmlns:p14="http://schemas.microsoft.com/office/powerpoint/2010/main" val="752582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B885D46-EB8F-4841-8E36-750E86E9DE7C}" type="datetimeFigureOut">
              <a:rPr lang="en-US" smtClean="0"/>
              <a:t>8/7/2014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0906C9-CAC3-4095-8D01-641C60DFA42D}" type="slidenum">
              <a:rPr lang="en-US" smtClean="0"/>
              <a:t>‹#›</a:t>
            </a:fld>
            <a:endParaRPr lang="en-US"/>
          </a:p>
        </p:txBody>
      </p:sp>
    </p:spTree>
    <p:extLst>
      <p:ext uri="{BB962C8B-B14F-4D97-AF65-F5344CB8AC3E}">
        <p14:creationId xmlns:p14="http://schemas.microsoft.com/office/powerpoint/2010/main" val="265440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B885D46-EB8F-4841-8E36-750E86E9DE7C}" type="datetimeFigureOut">
              <a:rPr lang="en-US" smtClean="0"/>
              <a:t>8/7/2014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0906C9-CAC3-4095-8D01-641C60DFA42D}" type="slidenum">
              <a:rPr lang="en-US" smtClean="0"/>
              <a:t>‹#›</a:t>
            </a:fld>
            <a:endParaRPr lang="en-US"/>
          </a:p>
        </p:txBody>
      </p:sp>
    </p:spTree>
    <p:extLst>
      <p:ext uri="{BB962C8B-B14F-4D97-AF65-F5344CB8AC3E}">
        <p14:creationId xmlns:p14="http://schemas.microsoft.com/office/powerpoint/2010/main" val="2713333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B885D46-EB8F-4841-8E36-750E86E9DE7C}" type="datetimeFigureOut">
              <a:rPr lang="en-US" smtClean="0"/>
              <a:t>8/7/2014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0906C9-CAC3-4095-8D01-641C60DFA42D}" type="slidenum">
              <a:rPr lang="en-US" smtClean="0"/>
              <a:t>‹#›</a:t>
            </a:fld>
            <a:endParaRPr lang="en-US"/>
          </a:p>
        </p:txBody>
      </p:sp>
    </p:spTree>
    <p:extLst>
      <p:ext uri="{BB962C8B-B14F-4D97-AF65-F5344CB8AC3E}">
        <p14:creationId xmlns:p14="http://schemas.microsoft.com/office/powerpoint/2010/main" val="1690782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885D46-EB8F-4841-8E36-750E86E9DE7C}" type="datetimeFigureOut">
              <a:rPr lang="en-US" smtClean="0"/>
              <a:t>8/7/2014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0906C9-CAC3-4095-8D01-641C60DFA42D}" type="slidenum">
              <a:rPr lang="en-US" smtClean="0"/>
              <a:t>‹#›</a:t>
            </a:fld>
            <a:endParaRPr lang="en-US"/>
          </a:p>
        </p:txBody>
      </p:sp>
    </p:spTree>
    <p:extLst>
      <p:ext uri="{BB962C8B-B14F-4D97-AF65-F5344CB8AC3E}">
        <p14:creationId xmlns:p14="http://schemas.microsoft.com/office/powerpoint/2010/main" val="1518001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885D46-EB8F-4841-8E36-750E86E9DE7C}" type="datetimeFigureOut">
              <a:rPr lang="en-US" smtClean="0"/>
              <a:t>8/7/2014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0906C9-CAC3-4095-8D01-641C60DFA42D}" type="slidenum">
              <a:rPr lang="en-US" smtClean="0"/>
              <a:t>‹#›</a:t>
            </a:fld>
            <a:endParaRPr lang="en-US"/>
          </a:p>
        </p:txBody>
      </p:sp>
    </p:spTree>
    <p:extLst>
      <p:ext uri="{BB962C8B-B14F-4D97-AF65-F5344CB8AC3E}">
        <p14:creationId xmlns:p14="http://schemas.microsoft.com/office/powerpoint/2010/main" val="3203424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885D46-EB8F-4841-8E36-750E86E9DE7C}" type="datetimeFigureOut">
              <a:rPr lang="en-US" smtClean="0"/>
              <a:t>8/7/2014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0906C9-CAC3-4095-8D01-641C60DFA42D}" type="slidenum">
              <a:rPr lang="en-US" smtClean="0"/>
              <a:t>‹#›</a:t>
            </a:fld>
            <a:endParaRPr lang="en-US"/>
          </a:p>
        </p:txBody>
      </p:sp>
    </p:spTree>
    <p:extLst>
      <p:ext uri="{BB962C8B-B14F-4D97-AF65-F5344CB8AC3E}">
        <p14:creationId xmlns:p14="http://schemas.microsoft.com/office/powerpoint/2010/main" val="2534944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885D46-EB8F-4841-8E36-750E86E9DE7C}" type="datetimeFigureOut">
              <a:rPr lang="en-US" smtClean="0"/>
              <a:t>8/7/2014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0906C9-CAC3-4095-8D01-641C60DFA42D}" type="slidenum">
              <a:rPr lang="en-US" smtClean="0"/>
              <a:t>‹#›</a:t>
            </a:fld>
            <a:endParaRPr lang="en-US"/>
          </a:p>
        </p:txBody>
      </p:sp>
    </p:spTree>
    <p:extLst>
      <p:ext uri="{BB962C8B-B14F-4D97-AF65-F5344CB8AC3E}">
        <p14:creationId xmlns:p14="http://schemas.microsoft.com/office/powerpoint/2010/main" val="36382411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orcid.org/0000-0001-9067-5922"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wmf"/><Relationship Id="rId4" Type="http://schemas.openxmlformats.org/officeDocument/2006/relationships/image" Target="../media/image1.gif"/></Relationships>
</file>

<file path=ppt/slides/_rels/slide10.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hyperlink" Target="https://mail.bmc.org/owa/redir.aspx?C=oLfwZ0bQqkKwRc7_7aQTvcZqlR0rgtEIgcXnB6W-DVB8SHbZ-BbJr5df6saPfxma4zZWAJ1-vTw.&amp;URL=http://sites.bu.edu/orcid/creation/" TargetMode="External"/><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2.wmf"/><Relationship Id="rId4" Type="http://schemas.openxmlformats.org/officeDocument/2006/relationships/hyperlink" Target="http://sites.bu.edu/orcid/"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mailto:pflynn@bu.edu"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wmf"/><Relationship Id="rId5" Type="http://schemas.openxmlformats.org/officeDocument/2006/relationships/hyperlink" Target="mailto:kkabbara@bu.edu" TargetMode="External"/><Relationship Id="rId4" Type="http://schemas.openxmlformats.org/officeDocument/2006/relationships/hyperlink" Target="mailto:bastam@bu.edu"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hyperlink" Target="http://sites.bu.edu/orcid/agreement/" TargetMode="Externa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2.wmf"/></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990600"/>
            <a:ext cx="8305800" cy="2209800"/>
          </a:xfrm>
        </p:spPr>
        <p:txBody>
          <a:bodyPr>
            <a:noAutofit/>
          </a:bodyPr>
          <a:lstStyle/>
          <a:p>
            <a:r>
              <a:rPr lang="en-US" sz="4000" b="1" dirty="0" smtClean="0">
                <a:solidFill>
                  <a:prstClr val="black"/>
                </a:solidFill>
                <a:latin typeface="Arial" panose="020B0604020202020204" pitchFamily="34" charset="0"/>
                <a:cs typeface="Arial" panose="020B0604020202020204" pitchFamily="34" charset="0"/>
              </a:rPr>
              <a:t>Promoting </a:t>
            </a:r>
            <a:r>
              <a:rPr lang="en-US" sz="4000" b="1" dirty="0">
                <a:solidFill>
                  <a:prstClr val="black"/>
                </a:solidFill>
                <a:latin typeface="Arial" panose="020B0604020202020204" pitchFamily="34" charset="0"/>
                <a:cs typeface="Arial" panose="020B0604020202020204" pitchFamily="34" charset="0"/>
              </a:rPr>
              <a:t>ORCID Adoption </a:t>
            </a:r>
            <a:r>
              <a:rPr lang="en-US" sz="4000" b="1" dirty="0" smtClean="0">
                <a:solidFill>
                  <a:prstClr val="black"/>
                </a:solidFill>
                <a:latin typeface="Arial" panose="020B0604020202020204" pitchFamily="34" charset="0"/>
                <a:cs typeface="Arial" panose="020B0604020202020204" pitchFamily="34" charset="0"/>
              </a:rPr>
              <a:t>in</a:t>
            </a:r>
            <a:br>
              <a:rPr lang="en-US" sz="4000" b="1" dirty="0" smtClean="0">
                <a:solidFill>
                  <a:prstClr val="black"/>
                </a:solidFill>
                <a:latin typeface="Arial" panose="020B0604020202020204" pitchFamily="34" charset="0"/>
                <a:cs typeface="Arial" panose="020B0604020202020204" pitchFamily="34" charset="0"/>
              </a:rPr>
            </a:br>
            <a:r>
              <a:rPr lang="en-US" sz="4000" b="1" dirty="0" smtClean="0">
                <a:solidFill>
                  <a:prstClr val="black"/>
                </a:solidFill>
                <a:latin typeface="Arial" panose="020B0604020202020204" pitchFamily="34" charset="0"/>
                <a:cs typeface="Arial" panose="020B0604020202020204" pitchFamily="34" charset="0"/>
              </a:rPr>
              <a:t>the Academic </a:t>
            </a:r>
            <a:r>
              <a:rPr lang="en-US" sz="4000" b="1" dirty="0">
                <a:solidFill>
                  <a:prstClr val="black"/>
                </a:solidFill>
                <a:latin typeface="Arial" panose="020B0604020202020204" pitchFamily="34" charset="0"/>
                <a:cs typeface="Arial" panose="020B0604020202020204" pitchFamily="34" charset="0"/>
              </a:rPr>
              <a:t>Institutional Ecosystem: </a:t>
            </a:r>
            <a:r>
              <a:rPr lang="en-US" sz="4000" b="1" dirty="0" smtClean="0">
                <a:solidFill>
                  <a:prstClr val="black"/>
                </a:solidFill>
                <a:latin typeface="Arial" panose="020B0604020202020204" pitchFamily="34" charset="0"/>
                <a:cs typeface="Arial" panose="020B0604020202020204" pitchFamily="34" charset="0"/>
              </a:rPr>
              <a:t>A Progress Report Boston University</a:t>
            </a:r>
            <a:endParaRPr lang="en-US" sz="4000"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685800" y="3886200"/>
            <a:ext cx="7467600" cy="1752600"/>
          </a:xfrm>
        </p:spPr>
        <p:txBody>
          <a:bodyPr>
            <a:noAutofit/>
          </a:bodyPr>
          <a:lstStyle/>
          <a:p>
            <a:r>
              <a:rPr lang="en-US" sz="2800" dirty="0" smtClean="0">
                <a:solidFill>
                  <a:schemeClr val="tx1">
                    <a:lumMod val="65000"/>
                    <a:lumOff val="35000"/>
                  </a:schemeClr>
                </a:solidFill>
                <a:latin typeface="Arial" panose="020B0604020202020204" pitchFamily="34" charset="0"/>
                <a:cs typeface="Arial" panose="020B0604020202020204" pitchFamily="34" charset="0"/>
              </a:rPr>
              <a:t>Christopher Shanahan MD MPH</a:t>
            </a:r>
          </a:p>
          <a:p>
            <a:endParaRPr lang="en-US" sz="2800" dirty="0" smtClean="0">
              <a:latin typeface="Arial" panose="020B0604020202020204" pitchFamily="34" charset="0"/>
              <a:cs typeface="Arial" panose="020B0604020202020204" pitchFamily="34" charset="0"/>
            </a:endParaRPr>
          </a:p>
          <a:p>
            <a:endParaRPr lang="en-US" sz="1200" dirty="0" smtClean="0">
              <a:latin typeface="Arial" panose="020B0604020202020204" pitchFamily="34" charset="0"/>
              <a:cs typeface="Arial" panose="020B0604020202020204" pitchFamily="34" charset="0"/>
            </a:endParaRPr>
          </a:p>
          <a:p>
            <a:r>
              <a:rPr lang="en-US" sz="2800" dirty="0">
                <a:solidFill>
                  <a:schemeClr val="tx1">
                    <a:lumMod val="65000"/>
                    <a:lumOff val="35000"/>
                  </a:schemeClr>
                </a:solidFill>
                <a:latin typeface="Arial" panose="020B0604020202020204" pitchFamily="34" charset="0"/>
                <a:cs typeface="Arial" panose="020B0604020202020204" pitchFamily="34" charset="0"/>
              </a:rPr>
              <a:t>Faculty Lead, Research Networking, BU CTSI</a:t>
            </a:r>
          </a:p>
        </p:txBody>
      </p:sp>
      <p:graphicFrame>
        <p:nvGraphicFramePr>
          <p:cNvPr id="4" name="Table 3"/>
          <p:cNvGraphicFramePr>
            <a:graphicFrameLocks noGrp="1"/>
          </p:cNvGraphicFramePr>
          <p:nvPr>
            <p:extLst>
              <p:ext uri="{D42A27DB-BD31-4B8C-83A1-F6EECF244321}">
                <p14:modId xmlns:p14="http://schemas.microsoft.com/office/powerpoint/2010/main" val="1993889801"/>
              </p:ext>
            </p:extLst>
          </p:nvPr>
        </p:nvGraphicFramePr>
        <p:xfrm>
          <a:off x="2971800" y="4356735"/>
          <a:ext cx="5181600" cy="430530"/>
        </p:xfrm>
        <a:graphic>
          <a:graphicData uri="http://schemas.openxmlformats.org/drawingml/2006/table">
            <a:tbl>
              <a:tblPr/>
              <a:tblGrid>
                <a:gridCol w="1884218"/>
                <a:gridCol w="3297382"/>
              </a:tblGrid>
              <a:tr h="0">
                <a:tc>
                  <a:txBody>
                    <a:bodyPr/>
                    <a:lstStyle/>
                    <a:p>
                      <a:pPr algn="r" fontAlgn="t"/>
                      <a:r>
                        <a:rPr lang="en-US" sz="2400" b="1" dirty="0">
                          <a:solidFill>
                            <a:srgbClr val="777777"/>
                          </a:solidFill>
                          <a:effectLst/>
                          <a:latin typeface="arial"/>
                        </a:rPr>
                        <a:t>ORCID </a:t>
                      </a:r>
                    </a:p>
                  </a:txBody>
                  <a:tcPr marR="95250" marT="19050">
                    <a:lnL>
                      <a:noFill/>
                    </a:lnL>
                    <a:lnR>
                      <a:noFill/>
                    </a:lnR>
                    <a:lnT>
                      <a:noFill/>
                    </a:lnT>
                    <a:lnB>
                      <a:noFill/>
                    </a:lnB>
                    <a:solidFill>
                      <a:srgbClr val="FFFFFF"/>
                    </a:solidFill>
                  </a:tcPr>
                </a:tc>
                <a:tc>
                  <a:txBody>
                    <a:bodyPr/>
                    <a:lstStyle/>
                    <a:p>
                      <a:pPr algn="r" fontAlgn="t"/>
                      <a:r>
                        <a:rPr lang="en-US" sz="2400" b="0" u="none" strike="noStrike" dirty="0" smtClean="0">
                          <a:solidFill>
                            <a:srgbClr val="7030A0"/>
                          </a:solidFill>
                          <a:effectLst/>
                          <a:latin typeface="arial"/>
                          <a:hlinkClick r:id="rId3"/>
                        </a:rPr>
                        <a:t>0000-0001-9067-5922</a:t>
                      </a:r>
                      <a:endParaRPr lang="en-US" sz="2400" b="0" dirty="0">
                        <a:solidFill>
                          <a:srgbClr val="7030A0"/>
                        </a:solidFill>
                        <a:effectLst/>
                        <a:latin typeface="arial"/>
                      </a:endParaRPr>
                    </a:p>
                  </a:txBody>
                  <a:tcPr marT="19050">
                    <a:lnL>
                      <a:noFill/>
                    </a:lnL>
                    <a:lnR>
                      <a:noFill/>
                    </a:lnR>
                    <a:lnT>
                      <a:noFill/>
                    </a:lnT>
                    <a:lnB>
                      <a:noFill/>
                    </a:lnB>
                    <a:solidFill>
                      <a:srgbClr val="FFFFFF"/>
                    </a:solidFill>
                  </a:tcPr>
                </a:tc>
              </a:tr>
            </a:tbl>
          </a:graphicData>
        </a:graphic>
      </p:graphicFrame>
      <p:pic>
        <p:nvPicPr>
          <p:cNvPr id="1025" name="Picture 1" descr="ORCID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4356735"/>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cws1\Google Drive\Logos\boston_univ_186.ep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20000" y="6110058"/>
            <a:ext cx="1238326" cy="556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87231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marR="0" rtl="0"/>
            <a:r>
              <a:rPr lang="en-US" b="1" i="0" u="none" strike="noStrike" baseline="0" dirty="0" smtClean="0">
                <a:solidFill>
                  <a:prstClr val="black"/>
                </a:solidFill>
                <a:latin typeface="Arial" panose="020B0604020202020204" pitchFamily="34" charset="0"/>
                <a:cs typeface="Arial" panose="020B0604020202020204" pitchFamily="34" charset="0"/>
              </a:rPr>
              <a:t>Leadership Engagement </a:t>
            </a:r>
            <a:r>
              <a:rPr lang="en-US" b="1" dirty="0" smtClean="0">
                <a:solidFill>
                  <a:prstClr val="black"/>
                </a:solidFill>
                <a:latin typeface="Arial" panose="020B0604020202020204" pitchFamily="34" charset="0"/>
                <a:cs typeface="Arial" panose="020B0604020202020204" pitchFamily="34" charset="0"/>
              </a:rPr>
              <a:t>&amp; </a:t>
            </a:r>
            <a:r>
              <a:rPr lang="en-US" b="1" i="0" u="none" strike="noStrike" baseline="0" dirty="0" smtClean="0">
                <a:solidFill>
                  <a:prstClr val="black"/>
                </a:solidFill>
                <a:latin typeface="Arial" panose="020B0604020202020204" pitchFamily="34" charset="0"/>
                <a:cs typeface="Arial" panose="020B0604020202020204" pitchFamily="34" charset="0"/>
              </a:rPr>
              <a:t>Policy</a:t>
            </a:r>
          </a:p>
        </p:txBody>
      </p:sp>
      <p:sp>
        <p:nvSpPr>
          <p:cNvPr id="3" name="Text Placeholder 2"/>
          <p:cNvSpPr>
            <a:spLocks noGrp="1"/>
          </p:cNvSpPr>
          <p:nvPr>
            <p:ph type="body" idx="1"/>
          </p:nvPr>
        </p:nvSpPr>
        <p:spPr>
          <a:xfrm>
            <a:off x="457200" y="990600"/>
            <a:ext cx="8229600" cy="5135563"/>
          </a:xfrm>
        </p:spPr>
        <p:txBody>
          <a:bodyPr>
            <a:noAutofit/>
          </a:bodyPr>
          <a:lstStyle/>
          <a:p>
            <a:pPr marR="0" lvl="0" rtl="0">
              <a:spcBef>
                <a:spcPts val="0"/>
              </a:spcBef>
            </a:pPr>
            <a:r>
              <a:rPr lang="en-US" sz="2400" b="1" i="0" u="none" strike="noStrike" baseline="0" dirty="0" smtClean="0">
                <a:solidFill>
                  <a:prstClr val="black"/>
                </a:solidFill>
                <a:latin typeface="Arial" panose="020B0604020202020204" pitchFamily="34" charset="0"/>
                <a:cs typeface="Arial" panose="020B0604020202020204" pitchFamily="34" charset="0"/>
              </a:rPr>
              <a:t>Engaged Medical Campus Provost Council members</a:t>
            </a:r>
          </a:p>
          <a:p>
            <a:pPr lvl="1">
              <a:spcBef>
                <a:spcPts val="0"/>
              </a:spcBef>
            </a:pPr>
            <a:r>
              <a:rPr lang="en-US" sz="1800" i="0" u="none" strike="noStrike" baseline="0" dirty="0" smtClean="0">
                <a:solidFill>
                  <a:prstClr val="black"/>
                </a:solidFill>
                <a:latin typeface="Arial" panose="020B0604020202020204" pitchFamily="34" charset="0"/>
                <a:cs typeface="Arial" panose="020B0604020202020204" pitchFamily="34" charset="0"/>
              </a:rPr>
              <a:t>Can make high-level decisions (e.g. Faculty opt-out; opt-in for others). </a:t>
            </a:r>
          </a:p>
          <a:p>
            <a:pPr lvl="1">
              <a:spcBef>
                <a:spcPts val="0"/>
              </a:spcBef>
            </a:pPr>
            <a:r>
              <a:rPr lang="en-US" sz="1800" dirty="0">
                <a:solidFill>
                  <a:prstClr val="black"/>
                </a:solidFill>
                <a:latin typeface="Arial" panose="020B0604020202020204" pitchFamily="34" charset="0"/>
                <a:cs typeface="Arial" panose="020B0604020202020204" pitchFamily="34" charset="0"/>
              </a:rPr>
              <a:t>Reviewed ORCID policy &amp; implementation plan</a:t>
            </a:r>
          </a:p>
          <a:p>
            <a:pPr lvl="1">
              <a:spcBef>
                <a:spcPts val="0"/>
              </a:spcBef>
            </a:pPr>
            <a:r>
              <a:rPr lang="en-US" sz="1800" i="0" u="none" strike="noStrike" baseline="0" dirty="0" smtClean="0">
                <a:solidFill>
                  <a:prstClr val="black"/>
                </a:solidFill>
                <a:latin typeface="Arial" panose="020B0604020202020204" pitchFamily="34" charset="0"/>
                <a:cs typeface="Arial" panose="020B0604020202020204" pitchFamily="34" charset="0"/>
              </a:rPr>
              <a:t>Established Universal Opt-out for </a:t>
            </a:r>
            <a:r>
              <a:rPr lang="en-US" sz="1800" dirty="0">
                <a:solidFill>
                  <a:prstClr val="black"/>
                </a:solidFill>
                <a:latin typeface="Arial" panose="020B0604020202020204" pitchFamily="34" charset="0"/>
                <a:cs typeface="Arial" panose="020B0604020202020204" pitchFamily="34" charset="0"/>
              </a:rPr>
              <a:t>FT Medical Campus Faculty </a:t>
            </a:r>
            <a:endParaRPr lang="en-US" sz="1800" i="0" u="none" strike="noStrike" baseline="0" dirty="0" smtClean="0">
              <a:solidFill>
                <a:prstClr val="black"/>
              </a:solidFill>
              <a:latin typeface="Arial" panose="020B0604020202020204" pitchFamily="34" charset="0"/>
              <a:cs typeface="Arial" panose="020B0604020202020204" pitchFamily="34" charset="0"/>
            </a:endParaRPr>
          </a:p>
          <a:p>
            <a:pPr lvl="1">
              <a:spcBef>
                <a:spcPts val="0"/>
              </a:spcBef>
            </a:pPr>
            <a:r>
              <a:rPr lang="en-US" sz="1800" dirty="0" smtClean="0">
                <a:solidFill>
                  <a:prstClr val="black"/>
                </a:solidFill>
                <a:latin typeface="Arial" panose="020B0604020202020204" pitchFamily="34" charset="0"/>
                <a:cs typeface="Arial" panose="020B0604020202020204" pitchFamily="34" charset="0"/>
              </a:rPr>
              <a:t>Endorsed recommendation to start </a:t>
            </a:r>
            <a:r>
              <a:rPr lang="en-US" sz="1800" dirty="0">
                <a:solidFill>
                  <a:prstClr val="black"/>
                </a:solidFill>
                <a:latin typeface="Arial" panose="020B0604020202020204" pitchFamily="34" charset="0"/>
                <a:cs typeface="Arial" panose="020B0604020202020204" pitchFamily="34" charset="0"/>
              </a:rPr>
              <a:t>at the medical </a:t>
            </a:r>
            <a:r>
              <a:rPr lang="en-US" sz="1800" dirty="0" smtClean="0">
                <a:solidFill>
                  <a:prstClr val="black"/>
                </a:solidFill>
                <a:latin typeface="Arial" panose="020B0604020202020204" pitchFamily="34" charset="0"/>
                <a:cs typeface="Arial" panose="020B0604020202020204" pitchFamily="34" charset="0"/>
              </a:rPr>
              <a:t>campus </a:t>
            </a:r>
            <a:endParaRPr lang="en-US" sz="1800" dirty="0">
              <a:solidFill>
                <a:prstClr val="black"/>
              </a:solidFill>
              <a:latin typeface="Arial" panose="020B0604020202020204" pitchFamily="34" charset="0"/>
              <a:cs typeface="Arial" panose="020B0604020202020204" pitchFamily="34" charset="0"/>
            </a:endParaRPr>
          </a:p>
          <a:p>
            <a:pPr lvl="2">
              <a:spcBef>
                <a:spcPts val="0"/>
              </a:spcBef>
            </a:pPr>
            <a:r>
              <a:rPr lang="en-US" sz="1800" dirty="0" smtClean="0">
                <a:solidFill>
                  <a:prstClr val="black"/>
                </a:solidFill>
                <a:latin typeface="Arial" panose="020B0604020202020204" pitchFamily="34" charset="0"/>
                <a:cs typeface="Arial" panose="020B0604020202020204" pitchFamily="34" charset="0"/>
              </a:rPr>
              <a:t>Easier </a:t>
            </a:r>
            <a:r>
              <a:rPr lang="en-US" sz="1800" i="0" u="none" strike="noStrike" baseline="0" dirty="0" smtClean="0">
                <a:solidFill>
                  <a:prstClr val="black"/>
                </a:solidFill>
                <a:latin typeface="Arial" panose="020B0604020202020204" pitchFamily="34" charset="0"/>
                <a:cs typeface="Arial" panose="020B0604020202020204" pitchFamily="34" charset="0"/>
              </a:rPr>
              <a:t>to push pub data for faculty &amp; postdocs in BU Profiles. </a:t>
            </a:r>
          </a:p>
          <a:p>
            <a:pPr lvl="0">
              <a:spcBef>
                <a:spcPts val="0"/>
              </a:spcBef>
            </a:pPr>
            <a:r>
              <a:rPr lang="en-US" sz="2400" b="1" dirty="0" smtClean="0">
                <a:solidFill>
                  <a:prstClr val="black"/>
                </a:solidFill>
                <a:latin typeface="Arial" panose="020B0604020202020204" pitchFamily="34" charset="0"/>
                <a:cs typeface="Arial" panose="020B0604020202020204" pitchFamily="34" charset="0"/>
              </a:rPr>
              <a:t>Enlisted BU </a:t>
            </a:r>
            <a:r>
              <a:rPr lang="en-US" sz="2400" b="1" i="0" u="none" strike="noStrike" baseline="0" dirty="0" smtClean="0">
                <a:solidFill>
                  <a:prstClr val="black"/>
                </a:solidFill>
                <a:latin typeface="Arial" panose="020B0604020202020204" pitchFamily="34" charset="0"/>
                <a:cs typeface="Arial" panose="020B0604020202020204" pitchFamily="34" charset="0"/>
              </a:rPr>
              <a:t>General Counsel </a:t>
            </a:r>
          </a:p>
          <a:p>
            <a:pPr lvl="1">
              <a:spcBef>
                <a:spcPts val="0"/>
              </a:spcBef>
            </a:pPr>
            <a:r>
              <a:rPr lang="en-US" sz="1800" i="0" u="none" strike="noStrike" baseline="0" dirty="0" smtClean="0">
                <a:solidFill>
                  <a:prstClr val="black"/>
                </a:solidFill>
                <a:latin typeface="Arial" panose="020B0604020202020204" pitchFamily="34" charset="0"/>
                <a:cs typeface="Arial" panose="020B0604020202020204" pitchFamily="34" charset="0"/>
              </a:rPr>
              <a:t>Reviewed ORCID policy &amp; implementation plan</a:t>
            </a:r>
          </a:p>
          <a:p>
            <a:pPr lvl="1">
              <a:spcBef>
                <a:spcPts val="0"/>
              </a:spcBef>
            </a:pPr>
            <a:r>
              <a:rPr lang="en-US" sz="1800" i="0" u="none" strike="noStrike" baseline="0" dirty="0" smtClean="0">
                <a:solidFill>
                  <a:prstClr val="black"/>
                </a:solidFill>
                <a:latin typeface="Arial" panose="020B0604020202020204" pitchFamily="34" charset="0"/>
                <a:cs typeface="Arial" panose="020B0604020202020204" pitchFamily="34" charset="0"/>
              </a:rPr>
              <a:t>Created the BU ORCID Acknowledge &amp; Consent </a:t>
            </a:r>
          </a:p>
          <a:p>
            <a:pPr lvl="2">
              <a:spcBef>
                <a:spcPts val="0"/>
              </a:spcBef>
            </a:pPr>
            <a:r>
              <a:rPr lang="en-US" sz="1600" i="0" u="none" strike="noStrike" baseline="0" dirty="0" smtClean="0">
                <a:solidFill>
                  <a:prstClr val="black"/>
                </a:solidFill>
                <a:latin typeface="Arial" panose="020B0604020202020204" pitchFamily="34" charset="0"/>
                <a:cs typeface="Arial" panose="020B0604020202020204" pitchFamily="34" charset="0"/>
              </a:rPr>
              <a:t>Describes ORCID terms of use, privacy policy and, record dispute procedures, privacy levels, what to expect, &amp; how data might be used. </a:t>
            </a:r>
          </a:p>
          <a:p>
            <a:pPr marR="0" lvl="0" rtl="0">
              <a:spcBef>
                <a:spcPts val="0"/>
              </a:spcBef>
            </a:pPr>
            <a:r>
              <a:rPr lang="en-US" sz="2400" b="1" i="0" u="none" strike="noStrike" baseline="0" dirty="0" smtClean="0">
                <a:solidFill>
                  <a:prstClr val="black"/>
                </a:solidFill>
                <a:latin typeface="Arial" panose="020B0604020202020204" pitchFamily="34" charset="0"/>
                <a:cs typeface="Arial" panose="020B0604020202020204" pitchFamily="34" charset="0"/>
              </a:rPr>
              <a:t>Enrollment Approach:</a:t>
            </a:r>
          </a:p>
          <a:p>
            <a:pPr lvl="1">
              <a:spcBef>
                <a:spcPts val="0"/>
              </a:spcBef>
            </a:pPr>
            <a:r>
              <a:rPr lang="en-US" sz="2400" b="1" i="0" u="none" strike="noStrike" baseline="0" dirty="0" smtClean="0">
                <a:solidFill>
                  <a:prstClr val="black"/>
                </a:solidFill>
                <a:latin typeface="Arial" panose="020B0604020202020204" pitchFamily="34" charset="0"/>
                <a:cs typeface="Arial" panose="020B0604020202020204" pitchFamily="34" charset="0"/>
              </a:rPr>
              <a:t>Opt out: </a:t>
            </a:r>
          </a:p>
          <a:p>
            <a:pPr lvl="2">
              <a:spcBef>
                <a:spcPts val="0"/>
              </a:spcBef>
            </a:pPr>
            <a:r>
              <a:rPr lang="en-US" sz="1800" i="0" u="none" strike="noStrike" baseline="0" dirty="0" smtClean="0">
                <a:solidFill>
                  <a:prstClr val="black"/>
                </a:solidFill>
                <a:latin typeface="Arial" panose="020B0604020202020204" pitchFamily="34" charset="0"/>
                <a:cs typeface="Arial" panose="020B0604020202020204" pitchFamily="34" charset="0"/>
              </a:rPr>
              <a:t>FT &amp; PT BUMC faculty may opt-out of ORCID. </a:t>
            </a:r>
          </a:p>
          <a:p>
            <a:pPr lvl="2">
              <a:spcBef>
                <a:spcPts val="0"/>
              </a:spcBef>
            </a:pPr>
            <a:r>
              <a:rPr lang="en-US" sz="1800" i="0" u="none" strike="noStrike" baseline="0" dirty="0" smtClean="0">
                <a:solidFill>
                  <a:prstClr val="black"/>
                </a:solidFill>
                <a:latin typeface="Arial" panose="020B0604020202020204" pitchFamily="34" charset="0"/>
                <a:cs typeface="Arial" panose="020B0604020202020204" pitchFamily="34" charset="0"/>
              </a:rPr>
              <a:t>For BUMC faculty not opting out, ORCiDs records created/prepopulated from BU Profiles </a:t>
            </a:r>
          </a:p>
          <a:p>
            <a:pPr lvl="2">
              <a:spcBef>
                <a:spcPts val="0"/>
              </a:spcBef>
            </a:pPr>
            <a:r>
              <a:rPr lang="en-US" sz="1800" i="0" u="none" strike="noStrike" baseline="0" dirty="0" smtClean="0">
                <a:solidFill>
                  <a:prstClr val="black"/>
                </a:solidFill>
                <a:latin typeface="Arial" panose="020B0604020202020204" pitchFamily="34" charset="0"/>
                <a:cs typeface="Arial" panose="020B0604020202020204" pitchFamily="34" charset="0"/>
              </a:rPr>
              <a:t>One (1) of 1616 eligible faculty opted out</a:t>
            </a:r>
          </a:p>
          <a:p>
            <a:pPr lvl="2">
              <a:spcBef>
                <a:spcPts val="0"/>
              </a:spcBef>
            </a:pPr>
            <a:r>
              <a:rPr lang="en-US" sz="1800" i="0" u="none" strike="noStrike" baseline="0" dirty="0" smtClean="0">
                <a:solidFill>
                  <a:prstClr val="black"/>
                </a:solidFill>
                <a:latin typeface="Arial" panose="020B0604020202020204" pitchFamily="34" charset="0"/>
                <a:cs typeface="Arial" panose="020B0604020202020204" pitchFamily="34" charset="0"/>
              </a:rPr>
              <a:t>55 eligible individuals had an existing ORCID. </a:t>
            </a:r>
          </a:p>
        </p:txBody>
      </p:sp>
      <p:pic>
        <p:nvPicPr>
          <p:cNvPr id="4" name="Picture 2" descr="C:\Users\cws1\Google Drive\Logos\boston_univ_186.ep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0" y="6110058"/>
            <a:ext cx="1238326" cy="556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48856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p:spPr>
        <p:txBody>
          <a:bodyPr>
            <a:normAutofit/>
          </a:bodyPr>
          <a:lstStyle/>
          <a:p>
            <a:pPr marR="0" rtl="0"/>
            <a:r>
              <a:rPr lang="en-US" sz="3600" b="1" i="0" u="none" strike="noStrike" baseline="0" dirty="0" smtClean="0">
                <a:solidFill>
                  <a:prstClr val="black"/>
                </a:solidFill>
                <a:latin typeface="Arial" panose="020B0604020202020204" pitchFamily="34" charset="0"/>
                <a:cs typeface="Arial" panose="020B0604020202020204" pitchFamily="34" charset="0"/>
              </a:rPr>
              <a:t>Researcher Participation / Outreach </a:t>
            </a:r>
          </a:p>
        </p:txBody>
      </p:sp>
      <p:sp>
        <p:nvSpPr>
          <p:cNvPr id="3" name="Text Placeholder 2"/>
          <p:cNvSpPr>
            <a:spLocks noGrp="1"/>
          </p:cNvSpPr>
          <p:nvPr>
            <p:ph type="body" idx="1"/>
          </p:nvPr>
        </p:nvSpPr>
        <p:spPr>
          <a:xfrm>
            <a:off x="457200" y="1341437"/>
            <a:ext cx="8229600" cy="4525963"/>
          </a:xfrm>
        </p:spPr>
        <p:txBody>
          <a:bodyPr>
            <a:noAutofit/>
          </a:bodyPr>
          <a:lstStyle/>
          <a:p>
            <a:r>
              <a:rPr lang="en-US" sz="2800" b="1" i="0" u="none" strike="noStrike" baseline="0" dirty="0" smtClean="0">
                <a:solidFill>
                  <a:prstClr val="black"/>
                </a:solidFill>
                <a:latin typeface="Arial" panose="020B0604020202020204" pitchFamily="34" charset="0"/>
                <a:cs typeface="Arial" panose="020B0604020202020204" pitchFamily="34" charset="0"/>
              </a:rPr>
              <a:t>Communications (</a:t>
            </a:r>
            <a:r>
              <a:rPr lang="en-US" sz="2800" b="1" i="0" u="none" strike="noStrike" baseline="0" dirty="0" err="1" smtClean="0">
                <a:solidFill>
                  <a:prstClr val="black"/>
                </a:solidFill>
                <a:latin typeface="Arial" panose="020B0604020202020204" pitchFamily="34" charset="0"/>
                <a:cs typeface="Arial" panose="020B0604020202020204" pitchFamily="34" charset="0"/>
              </a:rPr>
              <a:t>eMail</a:t>
            </a:r>
            <a:r>
              <a:rPr lang="en-US" sz="2800" b="1" i="0" u="none" strike="noStrike" baseline="0" dirty="0" smtClean="0">
                <a:solidFill>
                  <a:prstClr val="black"/>
                </a:solidFill>
                <a:latin typeface="Arial" panose="020B0604020202020204" pitchFamily="34" charset="0"/>
                <a:cs typeface="Arial" panose="020B0604020202020204" pitchFamily="34" charset="0"/>
              </a:rPr>
              <a:t>) </a:t>
            </a:r>
          </a:p>
          <a:p>
            <a:pPr lvl="1"/>
            <a:r>
              <a:rPr lang="en-US" sz="2400" i="0" u="none" strike="noStrike" baseline="0" dirty="0" smtClean="0">
                <a:solidFill>
                  <a:prstClr val="black"/>
                </a:solidFill>
                <a:latin typeface="Arial" panose="020B0604020202020204" pitchFamily="34" charset="0"/>
                <a:cs typeface="Arial" panose="020B0604020202020204" pitchFamily="34" charset="0"/>
              </a:rPr>
              <a:t>ORCID Opt-Out policy </a:t>
            </a:r>
            <a:r>
              <a:rPr lang="en-US" sz="2400" dirty="0" smtClean="0">
                <a:solidFill>
                  <a:prstClr val="black"/>
                </a:solidFill>
                <a:latin typeface="Arial" panose="020B0604020202020204" pitchFamily="34" charset="0"/>
                <a:cs typeface="Arial" panose="020B0604020202020204" pitchFamily="34" charset="0"/>
              </a:rPr>
              <a:t>to  FT </a:t>
            </a:r>
            <a:r>
              <a:rPr lang="en-US" sz="2400" dirty="0">
                <a:solidFill>
                  <a:prstClr val="black"/>
                </a:solidFill>
                <a:latin typeface="Arial" panose="020B0604020202020204" pitchFamily="34" charset="0"/>
                <a:cs typeface="Arial" panose="020B0604020202020204" pitchFamily="34" charset="0"/>
              </a:rPr>
              <a:t>Medical Campus </a:t>
            </a:r>
            <a:r>
              <a:rPr lang="en-US" sz="2400" dirty="0" smtClean="0">
                <a:solidFill>
                  <a:prstClr val="black"/>
                </a:solidFill>
                <a:latin typeface="Arial" panose="020B0604020202020204" pitchFamily="34" charset="0"/>
                <a:cs typeface="Arial" panose="020B0604020202020204" pitchFamily="34" charset="0"/>
              </a:rPr>
              <a:t>Faculty via </a:t>
            </a:r>
            <a:r>
              <a:rPr lang="en-US" sz="2400" i="0" u="none" strike="noStrike" baseline="0" dirty="0" smtClean="0">
                <a:solidFill>
                  <a:prstClr val="black"/>
                </a:solidFill>
                <a:latin typeface="Arial" panose="020B0604020202020204" pitchFamily="34" charset="0"/>
                <a:cs typeface="Arial" panose="020B0604020202020204" pitchFamily="34" charset="0"/>
              </a:rPr>
              <a:t>Provost ( </a:t>
            </a:r>
            <a:r>
              <a:rPr lang="en-US" sz="2400" b="1" i="0" u="none" strike="noStrike" baseline="0" dirty="0" smtClean="0">
                <a:solidFill>
                  <a:prstClr val="black"/>
                </a:solidFill>
                <a:latin typeface="Arial" panose="020B0604020202020204" pitchFamily="34" charset="0"/>
                <a:cs typeface="Arial" panose="020B0604020202020204" pitchFamily="34" charset="0"/>
                <a:sym typeface="Symbol"/>
              </a:rPr>
              <a:t></a:t>
            </a:r>
            <a:r>
              <a:rPr lang="en-US" sz="2400" i="0" u="none" strike="noStrike" baseline="0" dirty="0" smtClean="0">
                <a:solidFill>
                  <a:prstClr val="black"/>
                </a:solidFill>
                <a:latin typeface="Arial" panose="020B0604020202020204" pitchFamily="34" charset="0"/>
                <a:cs typeface="Arial" panose="020B0604020202020204" pitchFamily="34" charset="0"/>
                <a:sym typeface="Symbol"/>
              </a:rPr>
              <a:t> </a:t>
            </a:r>
            <a:r>
              <a:rPr lang="en-US" sz="2400" i="0" u="none" strike="noStrike" baseline="0" dirty="0" smtClean="0">
                <a:solidFill>
                  <a:prstClr val="black"/>
                </a:solidFill>
                <a:latin typeface="Arial" panose="020B0604020202020204" pitchFamily="34" charset="0"/>
                <a:cs typeface="Arial" panose="020B0604020202020204" pitchFamily="34" charset="0"/>
              </a:rPr>
              <a:t>likelihood read/acted on)</a:t>
            </a:r>
          </a:p>
          <a:p>
            <a:pPr marR="0" lvl="0" rtl="0"/>
            <a:r>
              <a:rPr lang="en-US" sz="2800" b="1" i="0" u="none" strike="noStrike" baseline="0" dirty="0" smtClean="0">
                <a:solidFill>
                  <a:prstClr val="black"/>
                </a:solidFill>
                <a:latin typeface="Arial" panose="020B0604020202020204" pitchFamily="34" charset="0"/>
                <a:cs typeface="Arial" panose="020B0604020202020204" pitchFamily="34" charset="0"/>
              </a:rPr>
              <a:t>In-person Introductory Presentations:</a:t>
            </a:r>
          </a:p>
          <a:p>
            <a:pPr marR="0" lvl="1" rtl="0">
              <a:spcBef>
                <a:spcPts val="0"/>
              </a:spcBef>
            </a:pPr>
            <a:r>
              <a:rPr lang="en-US" sz="2400" i="0" u="none" strike="noStrike" baseline="0" dirty="0" smtClean="0">
                <a:solidFill>
                  <a:prstClr val="black"/>
                </a:solidFill>
                <a:latin typeface="Arial" panose="020B0604020202020204" pitchFamily="34" charset="0"/>
                <a:cs typeface="Arial" panose="020B0604020202020204" pitchFamily="34" charset="0"/>
              </a:rPr>
              <a:t>Faculty</a:t>
            </a:r>
          </a:p>
          <a:p>
            <a:pPr marR="0" lvl="1" rtl="0">
              <a:spcBef>
                <a:spcPts val="0"/>
              </a:spcBef>
            </a:pPr>
            <a:r>
              <a:rPr lang="en-US" sz="2400" i="0" u="none" strike="noStrike" baseline="0" dirty="0" smtClean="0">
                <a:solidFill>
                  <a:prstClr val="black"/>
                </a:solidFill>
                <a:latin typeface="Arial" panose="020B0604020202020204" pitchFamily="34" charset="0"/>
                <a:cs typeface="Arial" panose="020B0604020202020204" pitchFamily="34" charset="0"/>
              </a:rPr>
              <a:t>Graduate Students/Fellows &amp; Post-Docs</a:t>
            </a:r>
          </a:p>
          <a:p>
            <a:pPr marR="0" lvl="1" rtl="0">
              <a:spcBef>
                <a:spcPts val="0"/>
              </a:spcBef>
            </a:pPr>
            <a:r>
              <a:rPr lang="en-US" sz="2400" i="0" u="none" strike="noStrike" baseline="0" dirty="0" smtClean="0">
                <a:solidFill>
                  <a:prstClr val="black"/>
                </a:solidFill>
                <a:latin typeface="Arial" panose="020B0604020202020204" pitchFamily="34" charset="0"/>
                <a:cs typeface="Arial" panose="020B0604020202020204" pitchFamily="34" charset="0"/>
              </a:rPr>
              <a:t>Medical Students</a:t>
            </a:r>
          </a:p>
          <a:p>
            <a:pPr marR="0" lvl="1" rtl="0">
              <a:spcBef>
                <a:spcPts val="0"/>
              </a:spcBef>
            </a:pPr>
            <a:r>
              <a:rPr lang="en-US" sz="2400" i="0" u="none" strike="noStrike" baseline="0" dirty="0" smtClean="0">
                <a:solidFill>
                  <a:prstClr val="black"/>
                </a:solidFill>
                <a:latin typeface="Arial" panose="020B0604020202020204" pitchFamily="34" charset="0"/>
                <a:cs typeface="Arial" panose="020B0604020202020204" pitchFamily="34" charset="0"/>
              </a:rPr>
              <a:t>Provosts</a:t>
            </a:r>
          </a:p>
          <a:p>
            <a:pPr marR="0" lvl="1" rtl="0">
              <a:spcBef>
                <a:spcPts val="0"/>
              </a:spcBef>
            </a:pPr>
            <a:r>
              <a:rPr lang="en-US" sz="2400" i="0" u="none" strike="noStrike" baseline="0" dirty="0" smtClean="0">
                <a:solidFill>
                  <a:prstClr val="black"/>
                </a:solidFill>
                <a:latin typeface="Arial" panose="020B0604020202020204" pitchFamily="34" charset="0"/>
                <a:cs typeface="Arial" panose="020B0604020202020204" pitchFamily="34" charset="0"/>
              </a:rPr>
              <a:t>Deans</a:t>
            </a:r>
          </a:p>
          <a:p>
            <a:pPr marR="0" lvl="1" rtl="0">
              <a:spcBef>
                <a:spcPts val="0"/>
              </a:spcBef>
            </a:pPr>
            <a:r>
              <a:rPr lang="en-US" sz="2400" i="0" u="none" strike="noStrike" baseline="0" dirty="0" smtClean="0">
                <a:solidFill>
                  <a:prstClr val="black"/>
                </a:solidFill>
                <a:latin typeface="Arial" panose="020B0604020202020204" pitchFamily="34" charset="0"/>
                <a:cs typeface="Arial" panose="020B0604020202020204" pitchFamily="34" charset="0"/>
              </a:rPr>
              <a:t>General Faculty Meetings</a:t>
            </a:r>
          </a:p>
          <a:p>
            <a:pPr marR="0" lvl="1" rtl="0">
              <a:spcBef>
                <a:spcPts val="0"/>
              </a:spcBef>
            </a:pPr>
            <a:r>
              <a:rPr lang="en-US" sz="2400" i="0" u="none" strike="noStrike" baseline="0" dirty="0" smtClean="0">
                <a:solidFill>
                  <a:prstClr val="black"/>
                </a:solidFill>
                <a:latin typeface="Arial" panose="020B0604020202020204" pitchFamily="34" charset="0"/>
                <a:cs typeface="Arial" panose="020B0604020202020204" pitchFamily="34" charset="0"/>
              </a:rPr>
              <a:t>Faculty Development Conferences</a:t>
            </a:r>
          </a:p>
        </p:txBody>
      </p:sp>
      <p:pic>
        <p:nvPicPr>
          <p:cNvPr id="4" name="Picture 2" descr="C:\Users\cws1\Google Drive\Logos\boston_univ_186.ep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0" y="6110058"/>
            <a:ext cx="1238326" cy="556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18320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US" sz="3200" b="1" dirty="0">
                <a:solidFill>
                  <a:prstClr val="black"/>
                </a:solidFill>
                <a:latin typeface="Arial" panose="020B0604020202020204" pitchFamily="34" charset="0"/>
                <a:cs typeface="Arial" panose="020B0604020202020204" pitchFamily="34" charset="0"/>
              </a:rPr>
              <a:t>Undergraduate Research Opportunities Program (UROP</a:t>
            </a:r>
            <a:r>
              <a:rPr lang="en-US" sz="3200" b="1" dirty="0" smtClean="0">
                <a:solidFill>
                  <a:prstClr val="black"/>
                </a:solidFill>
                <a:latin typeface="Arial" panose="020B0604020202020204" pitchFamily="34" charset="0"/>
                <a:cs typeface="Arial" panose="020B0604020202020204" pitchFamily="34" charset="0"/>
              </a:rPr>
              <a:t>) – </a:t>
            </a:r>
            <a:r>
              <a:rPr lang="en-US" sz="3200" dirty="0" smtClean="0">
                <a:solidFill>
                  <a:prstClr val="black"/>
                </a:solidFill>
                <a:latin typeface="Arial" panose="020B0604020202020204" pitchFamily="34" charset="0"/>
                <a:cs typeface="Arial" panose="020B0604020202020204" pitchFamily="34" charset="0"/>
              </a:rPr>
              <a:t>(</a:t>
            </a:r>
            <a:r>
              <a:rPr lang="en-US" sz="3200" i="1" dirty="0" smtClean="0">
                <a:solidFill>
                  <a:prstClr val="black"/>
                </a:solidFill>
                <a:latin typeface="Arial" panose="020B0604020202020204" pitchFamily="34" charset="0"/>
                <a:cs typeface="Arial" panose="020B0604020202020204" pitchFamily="34" charset="0"/>
              </a:rPr>
              <a:t>In Development</a:t>
            </a:r>
            <a:r>
              <a:rPr lang="en-US" sz="3200" dirty="0" smtClean="0">
                <a:solidFill>
                  <a:prstClr val="black"/>
                </a:solidFill>
                <a:latin typeface="Arial" panose="020B0604020202020204" pitchFamily="34" charset="0"/>
                <a:cs typeface="Arial" panose="020B0604020202020204" pitchFamily="34" charset="0"/>
              </a:rPr>
              <a:t>)</a:t>
            </a:r>
            <a:endParaRPr lang="en-US" sz="3200" dirty="0"/>
          </a:p>
        </p:txBody>
      </p:sp>
      <p:sp>
        <p:nvSpPr>
          <p:cNvPr id="3" name="Text Placeholder 2"/>
          <p:cNvSpPr>
            <a:spLocks noGrp="1"/>
          </p:cNvSpPr>
          <p:nvPr>
            <p:ph type="body" idx="1"/>
          </p:nvPr>
        </p:nvSpPr>
        <p:spPr/>
        <p:txBody>
          <a:bodyPr>
            <a:noAutofit/>
          </a:bodyPr>
          <a:lstStyle/>
          <a:p>
            <a:r>
              <a:rPr lang="en-US" sz="2800" dirty="0" smtClean="0"/>
              <a:t>Three applications cycles (Sept., Dec., </a:t>
            </a:r>
            <a:r>
              <a:rPr lang="en-US" sz="2800" dirty="0"/>
              <a:t>March</a:t>
            </a:r>
            <a:r>
              <a:rPr lang="en-US" sz="2800" dirty="0" smtClean="0"/>
              <a:t>) </a:t>
            </a:r>
            <a:endParaRPr lang="en-US" sz="2800" dirty="0"/>
          </a:p>
          <a:p>
            <a:r>
              <a:rPr lang="en-US" sz="2800" dirty="0" smtClean="0"/>
              <a:t>Acceptance </a:t>
            </a:r>
            <a:r>
              <a:rPr lang="en-US" sz="2800" dirty="0"/>
              <a:t>paperwork </a:t>
            </a:r>
            <a:r>
              <a:rPr lang="en-US" sz="2800" dirty="0" smtClean="0"/>
              <a:t>will require ORCID sign </a:t>
            </a:r>
            <a:r>
              <a:rPr lang="en-US" sz="2800" dirty="0"/>
              <a:t>up. </a:t>
            </a:r>
          </a:p>
          <a:p>
            <a:pPr lvl="1"/>
            <a:r>
              <a:rPr lang="en-US" sz="2400" dirty="0" smtClean="0"/>
              <a:t>1</a:t>
            </a:r>
            <a:r>
              <a:rPr lang="en-US" sz="2400" dirty="0"/>
              <a:t>. Please supply your </a:t>
            </a:r>
            <a:r>
              <a:rPr lang="en-US" sz="2400" dirty="0" smtClean="0"/>
              <a:t>ORCID #</a:t>
            </a:r>
            <a:r>
              <a:rPr lang="en-US" sz="2400" dirty="0"/>
              <a:t> </a:t>
            </a:r>
            <a:r>
              <a:rPr lang="en-US" sz="2400" u="sng" dirty="0">
                <a:hlinkClick r:id="rId3"/>
              </a:rPr>
              <a:t>http://sites.bu.edu/orcid/creation/</a:t>
            </a:r>
            <a:endParaRPr lang="en-US" sz="2400" dirty="0"/>
          </a:p>
          <a:p>
            <a:pPr lvl="1"/>
            <a:r>
              <a:rPr lang="en-US" sz="2400" dirty="0" smtClean="0"/>
              <a:t>2. Don't </a:t>
            </a:r>
            <a:r>
              <a:rPr lang="en-US" sz="2400" dirty="0"/>
              <a:t>know what ORCID  </a:t>
            </a:r>
            <a:r>
              <a:rPr lang="en-US" sz="2400" u="sng" dirty="0">
                <a:hlinkClick r:id="rId4"/>
              </a:rPr>
              <a:t>http://sites.bu.edu/orcid/</a:t>
            </a:r>
            <a:r>
              <a:rPr lang="en-US" sz="2400" dirty="0"/>
              <a:t> )</a:t>
            </a:r>
          </a:p>
          <a:p>
            <a:pPr lvl="1"/>
            <a:r>
              <a:rPr lang="en-US" sz="2400" dirty="0" smtClean="0"/>
              <a:t>3. Don't </a:t>
            </a:r>
            <a:r>
              <a:rPr lang="en-US" sz="2400" dirty="0"/>
              <a:t>have </a:t>
            </a:r>
            <a:r>
              <a:rPr lang="en-US" sz="2400" dirty="0" smtClean="0"/>
              <a:t>an </a:t>
            </a:r>
            <a:r>
              <a:rPr lang="en-US" sz="2400" dirty="0"/>
              <a:t>ORCID # </a:t>
            </a:r>
            <a:r>
              <a:rPr lang="en-US" sz="2400" dirty="0" smtClean="0"/>
              <a:t>Register &amp; Claim one here.</a:t>
            </a:r>
            <a:r>
              <a:rPr lang="en-US" sz="2400" dirty="0"/>
              <a:t> </a:t>
            </a:r>
            <a:r>
              <a:rPr lang="en-US" sz="2400" u="sng" dirty="0">
                <a:solidFill>
                  <a:srgbClr val="0033CC"/>
                </a:solidFill>
              </a:rPr>
              <a:t>http://sites.bu.edu/orcid/creation/  </a:t>
            </a:r>
          </a:p>
          <a:p>
            <a:r>
              <a:rPr lang="en-US" sz="2800" dirty="0" smtClean="0"/>
              <a:t>Considering </a:t>
            </a:r>
            <a:r>
              <a:rPr lang="en-US" sz="2800" dirty="0"/>
              <a:t>brief informational or enrollment events </a:t>
            </a:r>
            <a:endParaRPr lang="en-US" sz="2800" dirty="0" smtClean="0"/>
          </a:p>
          <a:p>
            <a:pPr lvl="1"/>
            <a:r>
              <a:rPr lang="en-US" sz="2400" dirty="0" smtClean="0"/>
              <a:t>"Establish your </a:t>
            </a:r>
            <a:r>
              <a:rPr lang="en-US" sz="2400" dirty="0"/>
              <a:t>Scholarly / Professional Identity with ORCID" </a:t>
            </a:r>
            <a:r>
              <a:rPr lang="en-US" sz="2400" dirty="0" smtClean="0"/>
              <a:t>(</a:t>
            </a:r>
            <a:r>
              <a:rPr lang="en-US" sz="2400" dirty="0" err="1" smtClean="0"/>
              <a:t>a’la</a:t>
            </a:r>
            <a:r>
              <a:rPr lang="en-US" sz="2400" dirty="0" smtClean="0"/>
              <a:t> Texas A&amp;M University)</a:t>
            </a:r>
          </a:p>
          <a:p>
            <a:pPr lvl="1"/>
            <a:r>
              <a:rPr lang="en-US" sz="2400" dirty="0" smtClean="0"/>
              <a:t>Brief introduction to Research Networking at BU</a:t>
            </a:r>
            <a:endParaRPr lang="en-US" sz="2400" dirty="0"/>
          </a:p>
          <a:p>
            <a:endParaRPr lang="en-US" sz="2800" dirty="0"/>
          </a:p>
        </p:txBody>
      </p:sp>
      <p:pic>
        <p:nvPicPr>
          <p:cNvPr id="4" name="Picture 2" descr="C:\Users\cws1\Google Drive\Logos\boston_univ_186.ep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20000" y="6110058"/>
            <a:ext cx="1238326" cy="556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9884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baseline="0" dirty="0" smtClean="0">
                <a:solidFill>
                  <a:prstClr val="black"/>
                </a:solidFill>
                <a:latin typeface="Arial" panose="020B0604020202020204" pitchFamily="34" charset="0"/>
                <a:cs typeface="Arial" panose="020B0604020202020204" pitchFamily="34" charset="0"/>
              </a:rPr>
              <a:t>Future Opportunities</a:t>
            </a:r>
          </a:p>
        </p:txBody>
      </p:sp>
      <p:sp>
        <p:nvSpPr>
          <p:cNvPr id="3" name="Text Placeholder 2"/>
          <p:cNvSpPr>
            <a:spLocks noGrp="1"/>
          </p:cNvSpPr>
          <p:nvPr>
            <p:ph type="body" idx="1"/>
          </p:nvPr>
        </p:nvSpPr>
        <p:spPr>
          <a:xfrm>
            <a:off x="457200" y="1371600"/>
            <a:ext cx="8229600" cy="4525963"/>
          </a:xfrm>
        </p:spPr>
        <p:txBody>
          <a:bodyPr>
            <a:normAutofit fontScale="92500" lnSpcReduction="10000"/>
          </a:bodyPr>
          <a:lstStyle/>
          <a:p>
            <a:pPr marR="0" lvl="0" rtl="0"/>
            <a:r>
              <a:rPr lang="en-US" dirty="0" smtClean="0">
                <a:solidFill>
                  <a:prstClr val="black"/>
                </a:solidFill>
                <a:latin typeface="Arial" panose="020B0604020202020204" pitchFamily="34" charset="0"/>
                <a:cs typeface="Arial" panose="020B0604020202020204" pitchFamily="34" charset="0"/>
              </a:rPr>
              <a:t>BU Engineering</a:t>
            </a:r>
            <a:endParaRPr lang="en-US" i="0" u="none" strike="noStrike" baseline="0" dirty="0" smtClean="0">
              <a:solidFill>
                <a:prstClr val="black"/>
              </a:solidFill>
              <a:latin typeface="Arial" panose="020B0604020202020204" pitchFamily="34" charset="0"/>
              <a:cs typeface="Arial" panose="020B0604020202020204" pitchFamily="34" charset="0"/>
            </a:endParaRPr>
          </a:p>
          <a:p>
            <a:pPr lvl="1"/>
            <a:r>
              <a:rPr lang="en-US" i="0" u="none" strike="noStrike" baseline="0" dirty="0" smtClean="0">
                <a:solidFill>
                  <a:prstClr val="black"/>
                </a:solidFill>
                <a:latin typeface="Arial" panose="020B0604020202020204" pitchFamily="34" charset="0"/>
                <a:cs typeface="Arial" panose="020B0604020202020204" pitchFamily="34" charset="0"/>
              </a:rPr>
              <a:t>special test using ORCID to create BU Profiles</a:t>
            </a:r>
          </a:p>
          <a:p>
            <a:pPr marR="0" lvl="0" rtl="0"/>
            <a:r>
              <a:rPr lang="en-US" i="0" u="none" strike="noStrike" baseline="0" dirty="0" smtClean="0">
                <a:solidFill>
                  <a:prstClr val="black"/>
                </a:solidFill>
                <a:latin typeface="Arial" panose="020B0604020202020204" pitchFamily="34" charset="0"/>
                <a:cs typeface="Arial" panose="020B0604020202020204" pitchFamily="34" charset="0"/>
              </a:rPr>
              <a:t>Grad students</a:t>
            </a:r>
          </a:p>
          <a:p>
            <a:pPr lvl="1"/>
            <a:r>
              <a:rPr lang="en-US" i="0" u="none" strike="noStrike" baseline="0" dirty="0" smtClean="0">
                <a:solidFill>
                  <a:prstClr val="black"/>
                </a:solidFill>
                <a:latin typeface="Arial" panose="020B0604020202020204" pitchFamily="34" charset="0"/>
                <a:cs typeface="Arial" panose="020B0604020202020204" pitchFamily="34" charset="0"/>
              </a:rPr>
              <a:t>Thesis submissions system</a:t>
            </a:r>
          </a:p>
          <a:p>
            <a:pPr marR="0" lvl="0" rtl="0"/>
            <a:r>
              <a:rPr lang="en-US" i="0" u="none" strike="noStrike" baseline="0" dirty="0" smtClean="0">
                <a:solidFill>
                  <a:prstClr val="black"/>
                </a:solidFill>
                <a:latin typeface="Arial" panose="020B0604020202020204" pitchFamily="34" charset="0"/>
                <a:cs typeface="Arial" panose="020B0604020202020204" pitchFamily="34" charset="0"/>
              </a:rPr>
              <a:t>BU Library: </a:t>
            </a:r>
          </a:p>
          <a:p>
            <a:pPr lvl="1"/>
            <a:r>
              <a:rPr lang="en-US" i="0" u="none" strike="noStrike" baseline="0" dirty="0" smtClean="0">
                <a:solidFill>
                  <a:prstClr val="black"/>
                </a:solidFill>
                <a:latin typeface="Arial" panose="020B0604020202020204" pitchFamily="34" charset="0"/>
                <a:cs typeface="Arial" panose="020B0604020202020204" pitchFamily="34" charset="0"/>
              </a:rPr>
              <a:t>Discussing ORCID integration with Library citation/digital repository.</a:t>
            </a:r>
          </a:p>
          <a:p>
            <a:pPr marR="0" lvl="0" rtl="0"/>
            <a:r>
              <a:rPr lang="en-US" i="0" u="none" strike="noStrike" baseline="0" dirty="0" smtClean="0">
                <a:solidFill>
                  <a:prstClr val="black"/>
                </a:solidFill>
                <a:latin typeface="Arial" panose="020B0604020202020204" pitchFamily="34" charset="0"/>
                <a:cs typeface="Arial" panose="020B0604020202020204" pitchFamily="34" charset="0"/>
              </a:rPr>
              <a:t>Dependent upon increase in ORCID</a:t>
            </a:r>
            <a:r>
              <a:rPr lang="en-US" i="0" u="none" strike="noStrike" dirty="0" smtClean="0">
                <a:solidFill>
                  <a:prstClr val="black"/>
                </a:solidFill>
                <a:latin typeface="Arial" panose="020B0604020202020204" pitchFamily="34" charset="0"/>
                <a:cs typeface="Arial" panose="020B0604020202020204" pitchFamily="34" charset="0"/>
              </a:rPr>
              <a:t> </a:t>
            </a:r>
            <a:r>
              <a:rPr lang="en-US" i="0" u="none" strike="noStrike" baseline="0" dirty="0" smtClean="0">
                <a:solidFill>
                  <a:prstClr val="black"/>
                </a:solidFill>
                <a:latin typeface="Arial" panose="020B0604020202020204" pitchFamily="34" charset="0"/>
                <a:cs typeface="Arial" panose="020B0604020202020204" pitchFamily="34" charset="0"/>
              </a:rPr>
              <a:t>functionality: </a:t>
            </a:r>
          </a:p>
          <a:p>
            <a:pPr lvl="1"/>
            <a:r>
              <a:rPr lang="en-US" i="0" u="none" strike="noStrike" baseline="0" dirty="0" smtClean="0">
                <a:solidFill>
                  <a:prstClr val="black"/>
                </a:solidFill>
                <a:latin typeface="Arial" panose="020B0604020202020204" pitchFamily="34" charset="0"/>
                <a:cs typeface="Arial" panose="020B0604020202020204" pitchFamily="34" charset="0"/>
              </a:rPr>
              <a:t>Grant, employment, &amp; education data exchange</a:t>
            </a:r>
          </a:p>
        </p:txBody>
      </p:sp>
      <p:pic>
        <p:nvPicPr>
          <p:cNvPr id="4" name="Picture 2" descr="C:\Users\cws1\Google Drive\Logos\boston_univ_186.ep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0" y="6110058"/>
            <a:ext cx="1238326" cy="556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94302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4600"/>
            <a:ext cx="8229600" cy="1143000"/>
          </a:xfrm>
        </p:spPr>
        <p:txBody>
          <a:bodyPr>
            <a:normAutofit/>
          </a:bodyPr>
          <a:lstStyle/>
          <a:p>
            <a:r>
              <a:rPr lang="en-US" sz="6600" b="1" dirty="0" smtClean="0"/>
              <a:t>Thank you</a:t>
            </a:r>
            <a:endParaRPr lang="en-US" sz="6600" b="1" dirty="0"/>
          </a:p>
        </p:txBody>
      </p:sp>
    </p:spTree>
    <p:extLst>
      <p:ext uri="{BB962C8B-B14F-4D97-AF65-F5344CB8AC3E}">
        <p14:creationId xmlns:p14="http://schemas.microsoft.com/office/powerpoint/2010/main" val="41698411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b="1" dirty="0">
                <a:solidFill>
                  <a:schemeClr val="tx1"/>
                </a:solidFill>
                <a:latin typeface="Arial" panose="020B0604020202020204" pitchFamily="34" charset="0"/>
                <a:cs typeface="Arial" panose="020B0604020202020204" pitchFamily="34" charset="0"/>
              </a:rPr>
              <a:t>ORCID </a:t>
            </a:r>
            <a:r>
              <a:rPr lang="en-US" b="1" dirty="0" smtClean="0">
                <a:solidFill>
                  <a:schemeClr val="tx1"/>
                </a:solidFill>
                <a:latin typeface="Arial" panose="020B0604020202020204" pitchFamily="34" charset="0"/>
                <a:cs typeface="Arial" panose="020B0604020202020204" pitchFamily="34" charset="0"/>
              </a:rPr>
              <a:t>Integration Team</a:t>
            </a:r>
            <a:endParaRPr lang="en-US" b="1"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sz="quarter" idx="1"/>
          </p:nvPr>
        </p:nvSpPr>
        <p:spPr>
          <a:xfrm>
            <a:off x="457200" y="990600"/>
            <a:ext cx="8229600" cy="5410200"/>
          </a:xfrm>
        </p:spPr>
        <p:txBody>
          <a:bodyPr>
            <a:noAutofit/>
          </a:bodyPr>
          <a:lstStyle/>
          <a:p>
            <a:pPr>
              <a:spcBef>
                <a:spcPts val="0"/>
              </a:spcBef>
            </a:pPr>
            <a:r>
              <a:rPr lang="en-US" sz="2400" b="1" dirty="0" smtClean="0">
                <a:latin typeface="Arial" panose="020B0604020202020204" pitchFamily="34" charset="0"/>
                <a:cs typeface="Arial" panose="020B0604020202020204" pitchFamily="34" charset="0"/>
              </a:rPr>
              <a:t>Peter </a:t>
            </a:r>
            <a:r>
              <a:rPr lang="en-US" sz="2400" b="1" dirty="0">
                <a:latin typeface="Arial" panose="020B0604020202020204" pitchFamily="34" charset="0"/>
                <a:cs typeface="Arial" panose="020B0604020202020204" pitchFamily="34" charset="0"/>
              </a:rPr>
              <a:t>Flynn </a:t>
            </a:r>
            <a:r>
              <a:rPr lang="en-US" sz="2400" b="1" dirty="0" smtClean="0">
                <a:latin typeface="Arial" panose="020B0604020202020204" pitchFamily="34" charset="0"/>
                <a:cs typeface="Arial" panose="020B0604020202020204" pitchFamily="34" charset="0"/>
              </a:rPr>
              <a:t>II </a:t>
            </a:r>
            <a:r>
              <a:rPr lang="en-US" sz="2400" dirty="0" smtClean="0">
                <a:latin typeface="Arial" panose="020B0604020202020204" pitchFamily="34" charset="0"/>
                <a:cs typeface="Arial" panose="020B0604020202020204" pitchFamily="34" charset="0"/>
              </a:rPr>
              <a:t>(ORCID Technical Lead)</a:t>
            </a:r>
          </a:p>
          <a:p>
            <a:pPr lvl="1">
              <a:spcBef>
                <a:spcPts val="0"/>
              </a:spcBef>
            </a:pPr>
            <a:r>
              <a:rPr lang="en-US" sz="1800" dirty="0" smtClean="0">
                <a:latin typeface="Arial" panose="020B0604020202020204" pitchFamily="34" charset="0"/>
                <a:cs typeface="Arial" panose="020B0604020202020204" pitchFamily="34" charset="0"/>
              </a:rPr>
              <a:t>Senior </a:t>
            </a:r>
            <a:r>
              <a:rPr lang="en-US" sz="1800" dirty="0">
                <a:latin typeface="Arial" panose="020B0604020202020204" pitchFamily="34" charset="0"/>
                <a:cs typeface="Arial" panose="020B0604020202020204" pitchFamily="34" charset="0"/>
              </a:rPr>
              <a:t>Application Developer, BUMC IT </a:t>
            </a:r>
            <a:r>
              <a:rPr lang="en-US" sz="1800" dirty="0" smtClean="0">
                <a:latin typeface="Arial" panose="020B0604020202020204" pitchFamily="34" charset="0"/>
                <a:cs typeface="Arial" panose="020B0604020202020204" pitchFamily="34" charset="0"/>
              </a:rPr>
              <a:t>App </a:t>
            </a:r>
            <a:r>
              <a:rPr lang="en-US" sz="1800" dirty="0" err="1" smtClean="0">
                <a:latin typeface="Arial" panose="020B0604020202020204" pitchFamily="34" charset="0"/>
                <a:cs typeface="Arial" panose="020B0604020202020204" pitchFamily="34" charset="0"/>
              </a:rPr>
              <a:t>Svcs</a:t>
            </a:r>
            <a:r>
              <a:rPr lang="en-US" sz="1800" dirty="0" smtClean="0">
                <a:latin typeface="Arial" panose="020B0604020202020204" pitchFamily="34" charset="0"/>
                <a:cs typeface="Arial" panose="020B0604020202020204" pitchFamily="34" charset="0"/>
              </a:rPr>
              <a:t> / </a:t>
            </a:r>
            <a:r>
              <a:rPr lang="en-US" sz="1800" dirty="0" smtClean="0">
                <a:latin typeface="Arial" panose="020B0604020202020204" pitchFamily="34" charset="0"/>
                <a:cs typeface="Arial" panose="020B0604020202020204" pitchFamily="34" charset="0"/>
                <a:hlinkClick r:id="rId3"/>
              </a:rPr>
              <a:t>pflynn@bu.edu</a:t>
            </a:r>
            <a:endParaRPr lang="en-US" sz="1800" dirty="0" smtClean="0">
              <a:latin typeface="Arial" panose="020B0604020202020204" pitchFamily="34" charset="0"/>
              <a:cs typeface="Arial" panose="020B0604020202020204" pitchFamily="34" charset="0"/>
            </a:endParaRPr>
          </a:p>
          <a:p>
            <a:pPr marL="457200" lvl="1" indent="0">
              <a:spcBef>
                <a:spcPts val="0"/>
              </a:spcBef>
              <a:buNone/>
            </a:pPr>
            <a:r>
              <a:rPr lang="en-US" sz="1800" dirty="0" smtClean="0">
                <a:latin typeface="Arial" panose="020B0604020202020204" pitchFamily="34" charset="0"/>
                <a:cs typeface="Arial" panose="020B0604020202020204" pitchFamily="34" charset="0"/>
              </a:rPr>
              <a:t> </a:t>
            </a:r>
          </a:p>
          <a:p>
            <a:pPr>
              <a:spcBef>
                <a:spcPts val="0"/>
              </a:spcBef>
            </a:pPr>
            <a:r>
              <a:rPr lang="en-US" sz="2400" b="1" dirty="0" smtClean="0">
                <a:latin typeface="Arial" panose="020B0604020202020204" pitchFamily="34" charset="0"/>
                <a:cs typeface="Arial" panose="020B0604020202020204" pitchFamily="34" charset="0"/>
              </a:rPr>
              <a:t>Marco </a:t>
            </a:r>
            <a:r>
              <a:rPr lang="en-US" sz="2400" b="1" dirty="0" err="1">
                <a:latin typeface="Arial" panose="020B0604020202020204" pitchFamily="34" charset="0"/>
                <a:cs typeface="Arial" panose="020B0604020202020204" pitchFamily="34" charset="0"/>
              </a:rPr>
              <a:t>Basta</a:t>
            </a:r>
            <a:r>
              <a:rPr lang="en-US" sz="2400" b="1" dirty="0">
                <a:latin typeface="Arial" panose="020B0604020202020204" pitchFamily="34" charset="0"/>
                <a:cs typeface="Arial" panose="020B0604020202020204" pitchFamily="34" charset="0"/>
              </a:rPr>
              <a:t> </a:t>
            </a:r>
            <a:endParaRPr lang="en-US" sz="2400" b="1" dirty="0" smtClean="0">
              <a:latin typeface="Arial" panose="020B0604020202020204" pitchFamily="34" charset="0"/>
              <a:cs typeface="Arial" panose="020B0604020202020204" pitchFamily="34" charset="0"/>
            </a:endParaRPr>
          </a:p>
          <a:p>
            <a:pPr lvl="1">
              <a:spcBef>
                <a:spcPts val="0"/>
              </a:spcBef>
            </a:pPr>
            <a:r>
              <a:rPr lang="en-US" sz="1800" dirty="0" smtClean="0">
                <a:latin typeface="Arial" panose="020B0604020202020204" pitchFamily="34" charset="0"/>
                <a:cs typeface="Arial" panose="020B0604020202020204" pitchFamily="34" charset="0"/>
              </a:rPr>
              <a:t>Senior </a:t>
            </a:r>
            <a:r>
              <a:rPr lang="en-US" sz="1800" dirty="0">
                <a:latin typeface="Arial" panose="020B0604020202020204" pitchFamily="34" charset="0"/>
                <a:cs typeface="Arial" panose="020B0604020202020204" pitchFamily="34" charset="0"/>
              </a:rPr>
              <a:t>Application Developer, BUMC IT </a:t>
            </a:r>
            <a:r>
              <a:rPr lang="en-US" sz="1800" dirty="0" smtClean="0">
                <a:latin typeface="Arial" panose="020B0604020202020204" pitchFamily="34" charset="0"/>
                <a:cs typeface="Arial" panose="020B0604020202020204" pitchFamily="34" charset="0"/>
              </a:rPr>
              <a:t>App </a:t>
            </a:r>
            <a:r>
              <a:rPr lang="en-US" sz="1800" dirty="0" err="1" smtClean="0">
                <a:latin typeface="Arial" panose="020B0604020202020204" pitchFamily="34" charset="0"/>
                <a:cs typeface="Arial" panose="020B0604020202020204" pitchFamily="34" charset="0"/>
              </a:rPr>
              <a:t>Svcs</a:t>
            </a:r>
            <a:r>
              <a:rPr lang="en-US" sz="1800" dirty="0" smtClean="0">
                <a:latin typeface="Arial" panose="020B0604020202020204" pitchFamily="34" charset="0"/>
                <a:cs typeface="Arial" panose="020B0604020202020204" pitchFamily="34" charset="0"/>
              </a:rPr>
              <a:t> / </a:t>
            </a:r>
            <a:r>
              <a:rPr lang="en-US" sz="1800" dirty="0" smtClean="0">
                <a:latin typeface="Arial" panose="020B0604020202020204" pitchFamily="34" charset="0"/>
                <a:cs typeface="Arial" panose="020B0604020202020204" pitchFamily="34" charset="0"/>
                <a:hlinkClick r:id="rId4"/>
              </a:rPr>
              <a:t>bastam@bu.edu</a:t>
            </a:r>
            <a:endParaRPr lang="en-US" sz="1800" dirty="0" smtClean="0">
              <a:latin typeface="Arial" panose="020B0604020202020204" pitchFamily="34" charset="0"/>
              <a:cs typeface="Arial" panose="020B0604020202020204" pitchFamily="34" charset="0"/>
            </a:endParaRPr>
          </a:p>
          <a:p>
            <a:pPr lvl="1">
              <a:spcBef>
                <a:spcPts val="0"/>
              </a:spcBef>
            </a:pPr>
            <a:endParaRPr lang="en-US" sz="1800" dirty="0">
              <a:latin typeface="Arial" panose="020B0604020202020204" pitchFamily="34" charset="0"/>
              <a:cs typeface="Arial" panose="020B0604020202020204" pitchFamily="34" charset="0"/>
            </a:endParaRPr>
          </a:p>
          <a:p>
            <a:pPr>
              <a:spcBef>
                <a:spcPts val="0"/>
              </a:spcBef>
            </a:pPr>
            <a:r>
              <a:rPr lang="en-US" sz="2400" b="1" dirty="0" smtClean="0">
                <a:latin typeface="Arial" panose="020B0604020202020204" pitchFamily="34" charset="0"/>
                <a:cs typeface="Arial" panose="020B0604020202020204" pitchFamily="34" charset="0"/>
              </a:rPr>
              <a:t>Karim </a:t>
            </a:r>
            <a:r>
              <a:rPr lang="en-US" sz="2400" b="1" dirty="0">
                <a:latin typeface="Arial" panose="020B0604020202020204" pitchFamily="34" charset="0"/>
                <a:cs typeface="Arial" panose="020B0604020202020204" pitchFamily="34" charset="0"/>
              </a:rPr>
              <a:t>Kabbara</a:t>
            </a:r>
            <a:r>
              <a:rPr lang="en-US" sz="2400" dirty="0">
                <a:latin typeface="Arial" panose="020B0604020202020204" pitchFamily="34" charset="0"/>
                <a:cs typeface="Arial" panose="020B0604020202020204" pitchFamily="34" charset="0"/>
              </a:rPr>
              <a:t> </a:t>
            </a:r>
            <a:endParaRPr lang="en-US" sz="2400" dirty="0" smtClean="0">
              <a:latin typeface="Arial" panose="020B0604020202020204" pitchFamily="34" charset="0"/>
              <a:cs typeface="Arial" panose="020B0604020202020204" pitchFamily="34" charset="0"/>
            </a:endParaRPr>
          </a:p>
          <a:p>
            <a:pPr lvl="1">
              <a:spcBef>
                <a:spcPts val="0"/>
              </a:spcBef>
            </a:pPr>
            <a:r>
              <a:rPr lang="en-US" sz="1800" dirty="0" smtClean="0">
                <a:latin typeface="Arial" panose="020B0604020202020204" pitchFamily="34" charset="0"/>
                <a:cs typeface="Arial" panose="020B0604020202020204" pitchFamily="34" charset="0"/>
              </a:rPr>
              <a:t>Senior </a:t>
            </a:r>
            <a:r>
              <a:rPr lang="en-US" sz="1800" dirty="0">
                <a:latin typeface="Arial" panose="020B0604020202020204" pitchFamily="34" charset="0"/>
                <a:cs typeface="Arial" panose="020B0604020202020204" pitchFamily="34" charset="0"/>
              </a:rPr>
              <a:t>Application Developer, BUMC IT </a:t>
            </a:r>
            <a:r>
              <a:rPr lang="en-US" sz="1800" dirty="0" smtClean="0">
                <a:latin typeface="Arial" panose="020B0604020202020204" pitchFamily="34" charset="0"/>
                <a:cs typeface="Arial" panose="020B0604020202020204" pitchFamily="34" charset="0"/>
              </a:rPr>
              <a:t>App </a:t>
            </a:r>
            <a:r>
              <a:rPr lang="en-US" sz="1800" dirty="0" err="1" smtClean="0">
                <a:latin typeface="Arial" panose="020B0604020202020204" pitchFamily="34" charset="0"/>
                <a:cs typeface="Arial" panose="020B0604020202020204" pitchFamily="34" charset="0"/>
              </a:rPr>
              <a:t>Svcs</a:t>
            </a:r>
            <a:r>
              <a:rPr lang="en-US" sz="1800" dirty="0" smtClean="0">
                <a:latin typeface="Arial" panose="020B0604020202020204" pitchFamily="34" charset="0"/>
                <a:cs typeface="Arial" panose="020B0604020202020204" pitchFamily="34" charset="0"/>
              </a:rPr>
              <a:t> / </a:t>
            </a:r>
            <a:r>
              <a:rPr lang="en-US" sz="1800" dirty="0" smtClean="0">
                <a:latin typeface="Arial" panose="020B0604020202020204" pitchFamily="34" charset="0"/>
                <a:cs typeface="Arial" panose="020B0604020202020204" pitchFamily="34" charset="0"/>
                <a:hlinkClick r:id="rId5"/>
              </a:rPr>
              <a:t>kkabbara@bu.edu</a:t>
            </a:r>
            <a:endParaRPr lang="en-US" sz="1800" dirty="0" smtClean="0">
              <a:latin typeface="Arial" panose="020B0604020202020204" pitchFamily="34" charset="0"/>
              <a:cs typeface="Arial" panose="020B0604020202020204" pitchFamily="34" charset="0"/>
            </a:endParaRPr>
          </a:p>
          <a:p>
            <a:pPr lvl="1">
              <a:spcBef>
                <a:spcPts val="0"/>
              </a:spcBef>
            </a:pPr>
            <a:endParaRPr lang="en-US" sz="1800" dirty="0">
              <a:latin typeface="Arial" panose="020B0604020202020204" pitchFamily="34" charset="0"/>
              <a:cs typeface="Arial" panose="020B0604020202020204" pitchFamily="34" charset="0"/>
            </a:endParaRPr>
          </a:p>
          <a:p>
            <a:pPr>
              <a:spcBef>
                <a:spcPts val="0"/>
              </a:spcBef>
            </a:pPr>
            <a:r>
              <a:rPr lang="en-US" sz="2400" b="1" dirty="0" smtClean="0">
                <a:latin typeface="Arial" panose="020B0604020202020204" pitchFamily="34" charset="0"/>
                <a:cs typeface="Arial" panose="020B0604020202020204" pitchFamily="34" charset="0"/>
              </a:rPr>
              <a:t>Jim Vlachos</a:t>
            </a:r>
          </a:p>
          <a:p>
            <a:pPr lvl="1">
              <a:spcBef>
                <a:spcPts val="0"/>
              </a:spcBef>
            </a:pPr>
            <a:r>
              <a:rPr lang="en-US" sz="1800" dirty="0" smtClean="0">
                <a:latin typeface="Arial" panose="020B0604020202020204" pitchFamily="34" charset="0"/>
                <a:cs typeface="Arial" panose="020B0604020202020204" pitchFamily="34" charset="0"/>
              </a:rPr>
              <a:t>Application/Web </a:t>
            </a:r>
            <a:r>
              <a:rPr lang="en-US" sz="1800" dirty="0">
                <a:latin typeface="Arial" panose="020B0604020202020204" pitchFamily="34" charset="0"/>
                <a:cs typeface="Arial" panose="020B0604020202020204" pitchFamily="34" charset="0"/>
              </a:rPr>
              <a:t>Specialist, BUMC IT </a:t>
            </a:r>
            <a:r>
              <a:rPr lang="en-US" sz="1800" dirty="0" smtClean="0">
                <a:latin typeface="Arial" panose="020B0604020202020204" pitchFamily="34" charset="0"/>
                <a:cs typeface="Arial" panose="020B0604020202020204" pitchFamily="34" charset="0"/>
              </a:rPr>
              <a:t>App </a:t>
            </a:r>
            <a:r>
              <a:rPr lang="en-US" sz="1800" dirty="0" err="1" smtClean="0">
                <a:latin typeface="Arial" panose="020B0604020202020204" pitchFamily="34" charset="0"/>
                <a:cs typeface="Arial" panose="020B0604020202020204" pitchFamily="34" charset="0"/>
              </a:rPr>
              <a:t>Svcs</a:t>
            </a:r>
            <a:r>
              <a:rPr lang="en-US" sz="1800" dirty="0" smtClean="0">
                <a:latin typeface="Arial" panose="020B0604020202020204" pitchFamily="34" charset="0"/>
                <a:cs typeface="Arial" panose="020B0604020202020204" pitchFamily="34" charset="0"/>
              </a:rPr>
              <a:t> / jvlachos@bu.edu</a:t>
            </a:r>
            <a:endParaRPr lang="en-US" sz="1800" dirty="0">
              <a:latin typeface="Arial" panose="020B0604020202020204" pitchFamily="34" charset="0"/>
              <a:cs typeface="Arial" panose="020B0604020202020204" pitchFamily="34" charset="0"/>
            </a:endParaRPr>
          </a:p>
          <a:p>
            <a:pPr>
              <a:spcBef>
                <a:spcPts val="0"/>
              </a:spcBef>
            </a:pPr>
            <a:endParaRPr lang="en-US" sz="2000" b="1" dirty="0" smtClean="0">
              <a:latin typeface="Arial" panose="020B0604020202020204" pitchFamily="34" charset="0"/>
              <a:cs typeface="Arial" panose="020B0604020202020204" pitchFamily="34" charset="0"/>
            </a:endParaRPr>
          </a:p>
          <a:p>
            <a:pPr>
              <a:spcBef>
                <a:spcPts val="0"/>
              </a:spcBef>
            </a:pPr>
            <a:r>
              <a:rPr lang="en-US" sz="2400" b="1" dirty="0" smtClean="0">
                <a:solidFill>
                  <a:schemeClr val="accent2">
                    <a:lumMod val="50000"/>
                  </a:schemeClr>
                </a:solidFill>
                <a:latin typeface="Arial" panose="020B0604020202020204" pitchFamily="34" charset="0"/>
                <a:cs typeface="Arial" panose="020B0604020202020204" pitchFamily="34" charset="0"/>
              </a:rPr>
              <a:t>Christopher Shanahan MD MPH</a:t>
            </a:r>
            <a:r>
              <a:rPr lang="en-US" sz="2400" dirty="0" smtClean="0">
                <a:solidFill>
                  <a:schemeClr val="accent2">
                    <a:lumMod val="50000"/>
                  </a:schemeClr>
                </a:solidFill>
                <a:latin typeface="Arial" panose="020B0604020202020204" pitchFamily="34" charset="0"/>
                <a:cs typeface="Arial" panose="020B0604020202020204" pitchFamily="34" charset="0"/>
              </a:rPr>
              <a:t> (Project leader)</a:t>
            </a:r>
          </a:p>
          <a:p>
            <a:pPr lvl="1">
              <a:spcBef>
                <a:spcPts val="0"/>
              </a:spcBef>
            </a:pPr>
            <a:r>
              <a:rPr lang="en-US" sz="1800" dirty="0" smtClean="0">
                <a:solidFill>
                  <a:schemeClr val="accent2">
                    <a:lumMod val="50000"/>
                  </a:schemeClr>
                </a:solidFill>
                <a:latin typeface="Arial" panose="020B0604020202020204" pitchFamily="34" charset="0"/>
                <a:cs typeface="Arial" panose="020B0604020202020204" pitchFamily="34" charset="0"/>
              </a:rPr>
              <a:t>Faculty Lead, Research Networking, CTSI, BUSM / cshanaha@bu.edu</a:t>
            </a:r>
          </a:p>
          <a:p>
            <a:pPr>
              <a:spcBef>
                <a:spcPts val="0"/>
              </a:spcBef>
            </a:pPr>
            <a:r>
              <a:rPr lang="en-US" sz="2400" b="1" dirty="0" smtClean="0">
                <a:solidFill>
                  <a:schemeClr val="accent2">
                    <a:lumMod val="50000"/>
                  </a:schemeClr>
                </a:solidFill>
                <a:latin typeface="Arial" panose="020B0604020202020204" pitchFamily="34" charset="0"/>
                <a:cs typeface="Arial" panose="020B0604020202020204" pitchFamily="34" charset="0"/>
              </a:rPr>
              <a:t>Christopher </a:t>
            </a:r>
            <a:r>
              <a:rPr lang="en-US" sz="2400" b="1" dirty="0" err="1" smtClean="0">
                <a:solidFill>
                  <a:schemeClr val="accent2">
                    <a:lumMod val="50000"/>
                  </a:schemeClr>
                </a:solidFill>
                <a:latin typeface="Arial" panose="020B0604020202020204" pitchFamily="34" charset="0"/>
                <a:cs typeface="Arial" panose="020B0604020202020204" pitchFamily="34" charset="0"/>
              </a:rPr>
              <a:t>Dorney</a:t>
            </a:r>
            <a:r>
              <a:rPr lang="en-US" sz="2400" b="1" dirty="0" smtClean="0">
                <a:solidFill>
                  <a:schemeClr val="accent2">
                    <a:lumMod val="50000"/>
                  </a:schemeClr>
                </a:solidFill>
                <a:latin typeface="Arial" panose="020B0604020202020204" pitchFamily="34" charset="0"/>
                <a:cs typeface="Arial" panose="020B0604020202020204" pitchFamily="34" charset="0"/>
              </a:rPr>
              <a:t> </a:t>
            </a:r>
            <a:r>
              <a:rPr lang="en-US" sz="2400" dirty="0" smtClean="0">
                <a:solidFill>
                  <a:schemeClr val="accent2">
                    <a:lumMod val="50000"/>
                  </a:schemeClr>
                </a:solidFill>
                <a:latin typeface="Arial" panose="020B0604020202020204" pitchFamily="34" charset="0"/>
                <a:cs typeface="Arial" panose="020B0604020202020204" pitchFamily="34" charset="0"/>
              </a:rPr>
              <a:t>(Project Co-leader)</a:t>
            </a:r>
          </a:p>
          <a:p>
            <a:pPr lvl="1">
              <a:spcBef>
                <a:spcPts val="0"/>
              </a:spcBef>
            </a:pPr>
            <a:r>
              <a:rPr lang="en-US" sz="1800" dirty="0" smtClean="0">
                <a:solidFill>
                  <a:schemeClr val="accent2">
                    <a:lumMod val="50000"/>
                  </a:schemeClr>
                </a:solidFill>
                <a:latin typeface="Arial" panose="020B0604020202020204" pitchFamily="34" charset="0"/>
                <a:cs typeface="Arial" panose="020B0604020202020204" pitchFamily="34" charset="0"/>
              </a:rPr>
              <a:t>Director, BUMC IT Application Services / dorney@bu.edu</a:t>
            </a:r>
          </a:p>
          <a:p>
            <a:pPr>
              <a:spcBef>
                <a:spcPts val="0"/>
              </a:spcBef>
            </a:pPr>
            <a:endParaRPr lang="en-US" sz="2000" dirty="0">
              <a:latin typeface="Arial" panose="020B0604020202020204" pitchFamily="34" charset="0"/>
              <a:cs typeface="Arial" panose="020B0604020202020204" pitchFamily="34" charset="0"/>
            </a:endParaRPr>
          </a:p>
        </p:txBody>
      </p:sp>
      <p:pic>
        <p:nvPicPr>
          <p:cNvPr id="4" name="Picture 2" descr="C:\Users\cws1\Google Drive\Logos\boston_univ_186.ep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000" y="6110058"/>
            <a:ext cx="1238326" cy="556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33796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marR="0" rtl="0"/>
            <a:r>
              <a:rPr lang="en-US" b="1" i="0" u="none" strike="noStrike" baseline="0" dirty="0" smtClean="0">
                <a:solidFill>
                  <a:prstClr val="black"/>
                </a:solidFill>
                <a:latin typeface="Arial" panose="020B0604020202020204" pitchFamily="34" charset="0"/>
                <a:cs typeface="Arial" panose="020B0604020202020204" pitchFamily="34" charset="0"/>
              </a:rPr>
              <a:t>Boston University</a:t>
            </a:r>
          </a:p>
        </p:txBody>
      </p:sp>
      <p:sp>
        <p:nvSpPr>
          <p:cNvPr id="3" name="Text Placeholder 2"/>
          <p:cNvSpPr>
            <a:spLocks noGrp="1"/>
          </p:cNvSpPr>
          <p:nvPr>
            <p:ph type="body" idx="1"/>
          </p:nvPr>
        </p:nvSpPr>
        <p:spPr>
          <a:xfrm>
            <a:off x="304800" y="1295400"/>
            <a:ext cx="8686800" cy="4525963"/>
          </a:xfrm>
        </p:spPr>
        <p:txBody>
          <a:bodyPr>
            <a:noAutofit/>
          </a:bodyPr>
          <a:lstStyle/>
          <a:p>
            <a:pPr marL="0" indent="0">
              <a:buNone/>
            </a:pPr>
            <a:r>
              <a:rPr lang="en-US" sz="4000" b="1" dirty="0">
                <a:solidFill>
                  <a:prstClr val="black"/>
                </a:solidFill>
                <a:latin typeface="Arial" panose="020B0604020202020204" pitchFamily="34" charset="0"/>
                <a:cs typeface="Arial" panose="020B0604020202020204" pitchFamily="34" charset="0"/>
              </a:rPr>
              <a:t>Medical (BUMC) campus</a:t>
            </a:r>
          </a:p>
          <a:p>
            <a:pPr marL="914400" lvl="2" indent="-514350">
              <a:buFont typeface="Wingdings" panose="05000000000000000000" pitchFamily="2" charset="2"/>
              <a:buChar char="Ø"/>
            </a:pPr>
            <a:r>
              <a:rPr lang="en-US" sz="2800" dirty="0" smtClean="0">
                <a:solidFill>
                  <a:prstClr val="black"/>
                </a:solidFill>
                <a:latin typeface="Arial" panose="020B0604020202020204" pitchFamily="34" charset="0"/>
                <a:cs typeface="Arial" panose="020B0604020202020204" pitchFamily="34" charset="0"/>
              </a:rPr>
              <a:t>Schools </a:t>
            </a:r>
            <a:r>
              <a:rPr lang="en-US" sz="2800" dirty="0">
                <a:solidFill>
                  <a:prstClr val="black"/>
                </a:solidFill>
                <a:latin typeface="Arial" panose="020B0604020202020204" pitchFamily="34" charset="0"/>
                <a:cs typeface="Arial" panose="020B0604020202020204" pitchFamily="34" charset="0"/>
              </a:rPr>
              <a:t>of Medicine, Public </a:t>
            </a:r>
            <a:r>
              <a:rPr lang="en-US" sz="2800" dirty="0" smtClean="0">
                <a:solidFill>
                  <a:prstClr val="black"/>
                </a:solidFill>
                <a:latin typeface="Arial" panose="020B0604020202020204" pitchFamily="34" charset="0"/>
                <a:cs typeface="Arial" panose="020B0604020202020204" pitchFamily="34" charset="0"/>
              </a:rPr>
              <a:t>Health </a:t>
            </a:r>
            <a:r>
              <a:rPr lang="en-US" sz="2800" dirty="0">
                <a:solidFill>
                  <a:prstClr val="black"/>
                </a:solidFill>
                <a:latin typeface="Arial" panose="020B0604020202020204" pitchFamily="34" charset="0"/>
                <a:cs typeface="Arial" panose="020B0604020202020204" pitchFamily="34" charset="0"/>
              </a:rPr>
              <a:t>&amp; </a:t>
            </a:r>
            <a:r>
              <a:rPr lang="en-US" sz="2800" dirty="0" smtClean="0">
                <a:solidFill>
                  <a:prstClr val="black"/>
                </a:solidFill>
                <a:latin typeface="Arial" panose="020B0604020202020204" pitchFamily="34" charset="0"/>
                <a:cs typeface="Arial" panose="020B0604020202020204" pitchFamily="34" charset="0"/>
              </a:rPr>
              <a:t>Dentistry</a:t>
            </a:r>
          </a:p>
          <a:p>
            <a:pPr marL="914400" lvl="2" indent="-514350">
              <a:buFont typeface="Wingdings" panose="05000000000000000000" pitchFamily="2" charset="2"/>
              <a:buChar char="Ø"/>
            </a:pPr>
            <a:r>
              <a:rPr lang="en-US" sz="2800" dirty="0" smtClean="0">
                <a:solidFill>
                  <a:prstClr val="black"/>
                </a:solidFill>
                <a:latin typeface="Arial" panose="020B0604020202020204" pitchFamily="34" charset="0"/>
                <a:cs typeface="Arial" panose="020B0604020202020204" pitchFamily="34" charset="0"/>
              </a:rPr>
              <a:t>Boston </a:t>
            </a:r>
            <a:r>
              <a:rPr lang="en-US" sz="2800" dirty="0">
                <a:solidFill>
                  <a:prstClr val="black"/>
                </a:solidFill>
                <a:latin typeface="Arial" panose="020B0604020202020204" pitchFamily="34" charset="0"/>
                <a:cs typeface="Arial" panose="020B0604020202020204" pitchFamily="34" charset="0"/>
              </a:rPr>
              <a:t>Medical Center (BMC) </a:t>
            </a:r>
            <a:endParaRPr lang="en-US" sz="2800" dirty="0" smtClean="0">
              <a:solidFill>
                <a:prstClr val="black"/>
              </a:solidFill>
              <a:latin typeface="Arial" panose="020B0604020202020204" pitchFamily="34" charset="0"/>
              <a:cs typeface="Arial" panose="020B0604020202020204" pitchFamily="34" charset="0"/>
            </a:endParaRPr>
          </a:p>
          <a:p>
            <a:pPr marL="0" lvl="1" indent="0">
              <a:buNone/>
            </a:pPr>
            <a:r>
              <a:rPr lang="en-US" sz="4000" b="1" dirty="0" smtClean="0">
                <a:solidFill>
                  <a:prstClr val="black"/>
                </a:solidFill>
                <a:latin typeface="Arial" panose="020B0604020202020204" pitchFamily="34" charset="0"/>
                <a:cs typeface="Arial" panose="020B0604020202020204" pitchFamily="34" charset="0"/>
              </a:rPr>
              <a:t>Charles </a:t>
            </a:r>
            <a:r>
              <a:rPr lang="en-US" sz="4000" b="1" dirty="0">
                <a:solidFill>
                  <a:prstClr val="black"/>
                </a:solidFill>
                <a:latin typeface="Arial" panose="020B0604020202020204" pitchFamily="34" charset="0"/>
                <a:cs typeface="Arial" panose="020B0604020202020204" pitchFamily="34" charset="0"/>
              </a:rPr>
              <a:t>River </a:t>
            </a:r>
            <a:r>
              <a:rPr lang="en-US" sz="4000" b="1" dirty="0" smtClean="0">
                <a:solidFill>
                  <a:prstClr val="black"/>
                </a:solidFill>
                <a:latin typeface="Arial" panose="020B0604020202020204" pitchFamily="34" charset="0"/>
                <a:cs typeface="Arial" panose="020B0604020202020204" pitchFamily="34" charset="0"/>
              </a:rPr>
              <a:t>Campus (CRC</a:t>
            </a:r>
            <a:r>
              <a:rPr lang="en-US" sz="4000" b="1" dirty="0">
                <a:solidFill>
                  <a:prstClr val="black"/>
                </a:solidFill>
                <a:latin typeface="Arial" panose="020B0604020202020204" pitchFamily="34" charset="0"/>
                <a:cs typeface="Arial" panose="020B0604020202020204" pitchFamily="34" charset="0"/>
              </a:rPr>
              <a:t>) </a:t>
            </a:r>
            <a:endParaRPr lang="en-US" sz="4000" b="1" dirty="0" smtClean="0">
              <a:solidFill>
                <a:prstClr val="black"/>
              </a:solidFill>
              <a:latin typeface="Arial" panose="020B0604020202020204" pitchFamily="34" charset="0"/>
              <a:cs typeface="Arial" panose="020B0604020202020204" pitchFamily="34" charset="0"/>
            </a:endParaRPr>
          </a:p>
          <a:p>
            <a:pPr marL="914400" lvl="2" indent="-514350">
              <a:buFont typeface="Wingdings" panose="05000000000000000000" pitchFamily="2" charset="2"/>
              <a:buChar char="Ø"/>
            </a:pPr>
            <a:r>
              <a:rPr lang="en-US" sz="2800" dirty="0" smtClean="0">
                <a:solidFill>
                  <a:prstClr val="black"/>
                </a:solidFill>
                <a:latin typeface="Arial" panose="020B0604020202020204" pitchFamily="34" charset="0"/>
                <a:cs typeface="Arial" panose="020B0604020202020204" pitchFamily="34" charset="0"/>
              </a:rPr>
              <a:t>Non-Medical </a:t>
            </a:r>
            <a:r>
              <a:rPr lang="en-US" sz="2800" dirty="0">
                <a:solidFill>
                  <a:prstClr val="black"/>
                </a:solidFill>
                <a:latin typeface="Arial" panose="020B0604020202020204" pitchFamily="34" charset="0"/>
                <a:cs typeface="Arial" panose="020B0604020202020204" pitchFamily="34" charset="0"/>
              </a:rPr>
              <a:t>Sciences, Humanities, etc.</a:t>
            </a:r>
          </a:p>
          <a:p>
            <a:pPr marL="0" indent="0">
              <a:buNone/>
            </a:pPr>
            <a:r>
              <a:rPr lang="en-US" sz="4000" b="1" dirty="0" smtClean="0">
                <a:solidFill>
                  <a:prstClr val="black"/>
                </a:solidFill>
                <a:latin typeface="Arial" panose="020B0604020202020204" pitchFamily="34" charset="0"/>
                <a:cs typeface="Arial" panose="020B0604020202020204" pitchFamily="34" charset="0"/>
              </a:rPr>
              <a:t>Boston VA Healthcare System </a:t>
            </a:r>
          </a:p>
          <a:p>
            <a:pPr marL="914400" lvl="2" indent="-514350">
              <a:buFont typeface="Wingdings" panose="05000000000000000000" pitchFamily="2" charset="2"/>
              <a:buChar char="Ø"/>
            </a:pPr>
            <a:r>
              <a:rPr lang="en-US" sz="2800" dirty="0" smtClean="0">
                <a:solidFill>
                  <a:prstClr val="black"/>
                </a:solidFill>
                <a:latin typeface="Arial" panose="020B0604020202020204" pitchFamily="34" charset="0"/>
                <a:cs typeface="Arial" panose="020B0604020202020204" pitchFamily="34" charset="0"/>
              </a:rPr>
              <a:t>West </a:t>
            </a:r>
            <a:r>
              <a:rPr lang="en-US" sz="2800" dirty="0">
                <a:solidFill>
                  <a:prstClr val="black"/>
                </a:solidFill>
                <a:latin typeface="Arial" panose="020B0604020202020204" pitchFamily="34" charset="0"/>
                <a:cs typeface="Arial" panose="020B0604020202020204" pitchFamily="34" charset="0"/>
              </a:rPr>
              <a:t>Roxbury, Jamaica Plain, Bedford </a:t>
            </a:r>
          </a:p>
        </p:txBody>
      </p:sp>
      <p:pic>
        <p:nvPicPr>
          <p:cNvPr id="4" name="Picture 2" descr="C:\Users\cws1\Google Drive\Logos\boston_univ_186.ep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0" y="6110058"/>
            <a:ext cx="1238326" cy="556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30673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9429" t="11174" r="31437" b="4544"/>
          <a:stretch/>
        </p:blipFill>
        <p:spPr bwMode="auto">
          <a:xfrm>
            <a:off x="4667685" y="990600"/>
            <a:ext cx="4095315" cy="5638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603"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31280" t="10540" r="33175" b="12508"/>
          <a:stretch/>
        </p:blipFill>
        <p:spPr bwMode="auto">
          <a:xfrm>
            <a:off x="361844" y="990600"/>
            <a:ext cx="4074060" cy="5638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228600" y="0"/>
            <a:ext cx="8686800" cy="923330"/>
          </a:xfrm>
          <a:prstGeom prst="rect">
            <a:avLst/>
          </a:prstGeom>
        </p:spPr>
        <p:txBody>
          <a:bodyPr wrap="square">
            <a:spAutoFit/>
          </a:bodyPr>
          <a:lstStyle/>
          <a:p>
            <a:pPr lvl="0" algn="ctr"/>
            <a:r>
              <a:rPr lang="en-US" sz="3600" b="1" dirty="0" smtClean="0">
                <a:solidFill>
                  <a:prstClr val="black"/>
                </a:solidFill>
                <a:latin typeface="Arial" panose="020B0604020202020204" pitchFamily="34" charset="0"/>
                <a:cs typeface="Arial" panose="020B0604020202020204" pitchFamily="34" charset="0"/>
              </a:rPr>
              <a:t>Informational </a:t>
            </a:r>
            <a:r>
              <a:rPr lang="en-US" sz="3600" b="1" dirty="0">
                <a:solidFill>
                  <a:prstClr val="black"/>
                </a:solidFill>
                <a:latin typeface="Arial" panose="020B0604020202020204" pitchFamily="34" charset="0"/>
                <a:cs typeface="Arial" panose="020B0604020202020204" pitchFamily="34" charset="0"/>
              </a:rPr>
              <a:t>/ </a:t>
            </a:r>
            <a:r>
              <a:rPr lang="en-US" sz="3600" b="1" dirty="0" smtClean="0">
                <a:solidFill>
                  <a:prstClr val="black"/>
                </a:solidFill>
                <a:latin typeface="Arial" panose="020B0604020202020204" pitchFamily="34" charset="0"/>
                <a:cs typeface="Arial" panose="020B0604020202020204" pitchFamily="34" charset="0"/>
              </a:rPr>
              <a:t>Gateway Web Pages </a:t>
            </a:r>
            <a:endParaRPr lang="en-US" sz="3600" b="1" dirty="0">
              <a:solidFill>
                <a:prstClr val="black"/>
              </a:solidFill>
              <a:latin typeface="Arial" panose="020B0604020202020204" pitchFamily="34" charset="0"/>
              <a:cs typeface="Arial" panose="020B0604020202020204" pitchFamily="34" charset="0"/>
            </a:endParaRPr>
          </a:p>
          <a:p>
            <a:pPr lvl="1"/>
            <a:r>
              <a:rPr lang="en-US" dirty="0" smtClean="0">
                <a:solidFill>
                  <a:prstClr val="black"/>
                </a:solidFill>
                <a:latin typeface="Arial" panose="020B0604020202020204" pitchFamily="34" charset="0"/>
                <a:cs typeface="Arial" panose="020B0604020202020204" pitchFamily="34" charset="0"/>
              </a:rPr>
              <a:t>	</a:t>
            </a:r>
            <a:r>
              <a:rPr lang="en-US" u="sng" dirty="0" smtClean="0">
                <a:solidFill>
                  <a:srgbClr val="0033CC"/>
                </a:solidFill>
                <a:latin typeface="Arial" panose="020B0604020202020204" pitchFamily="34" charset="0"/>
                <a:cs typeface="Arial" panose="020B0604020202020204" pitchFamily="34" charset="0"/>
              </a:rPr>
              <a:t>http</a:t>
            </a:r>
            <a:r>
              <a:rPr lang="en-US" u="sng" dirty="0">
                <a:solidFill>
                  <a:srgbClr val="0033CC"/>
                </a:solidFill>
                <a:latin typeface="Arial" panose="020B0604020202020204" pitchFamily="34" charset="0"/>
                <a:cs typeface="Arial" panose="020B0604020202020204" pitchFamily="34" charset="0"/>
              </a:rPr>
              <a:t>:/</a:t>
            </a:r>
            <a:r>
              <a:rPr lang="en-US" u="sng" dirty="0" smtClean="0">
                <a:solidFill>
                  <a:srgbClr val="0033CC"/>
                </a:solidFill>
                <a:latin typeface="Arial" panose="020B0604020202020204" pitchFamily="34" charset="0"/>
                <a:cs typeface="Arial" panose="020B0604020202020204" pitchFamily="34" charset="0"/>
              </a:rPr>
              <a:t>sites.bu.edu/</a:t>
            </a:r>
            <a:r>
              <a:rPr lang="en-US" u="sng" dirty="0" err="1" smtClean="0">
                <a:solidFill>
                  <a:srgbClr val="0033CC"/>
                </a:solidFill>
                <a:latin typeface="Arial" panose="020B0604020202020204" pitchFamily="34" charset="0"/>
                <a:cs typeface="Arial" panose="020B0604020202020204" pitchFamily="34" charset="0"/>
              </a:rPr>
              <a:t>orcid</a:t>
            </a:r>
            <a:r>
              <a:rPr lang="en-US" u="sng" dirty="0" smtClean="0">
                <a:solidFill>
                  <a:srgbClr val="0033CC"/>
                </a:solidFill>
                <a:latin typeface="Arial" panose="020B0604020202020204" pitchFamily="34" charset="0"/>
                <a:cs typeface="Arial" panose="020B0604020202020204" pitchFamily="34" charset="0"/>
              </a:rPr>
              <a:t>/</a:t>
            </a:r>
            <a:r>
              <a:rPr lang="en-US" dirty="0" smtClean="0">
                <a:solidFill>
                  <a:srgbClr val="0033CC"/>
                </a:solidFill>
                <a:latin typeface="Arial" panose="020B0604020202020204" pitchFamily="34" charset="0"/>
                <a:cs typeface="Arial" panose="020B0604020202020204" pitchFamily="34" charset="0"/>
              </a:rPr>
              <a:t>		</a:t>
            </a:r>
            <a:r>
              <a:rPr lang="en-US" u="sng" dirty="0" smtClean="0">
                <a:solidFill>
                  <a:srgbClr val="0033CC"/>
                </a:solidFill>
                <a:latin typeface="Arial" panose="020B0604020202020204" pitchFamily="34" charset="0"/>
                <a:cs typeface="Arial" panose="020B0604020202020204" pitchFamily="34" charset="0"/>
              </a:rPr>
              <a:t>http</a:t>
            </a:r>
            <a:r>
              <a:rPr lang="en-US" u="sng" dirty="0">
                <a:solidFill>
                  <a:srgbClr val="0033CC"/>
                </a:solidFill>
                <a:latin typeface="Arial" panose="020B0604020202020204" pitchFamily="34" charset="0"/>
                <a:cs typeface="Arial" panose="020B0604020202020204" pitchFamily="34" charset="0"/>
              </a:rPr>
              <a:t>://sites.bu.edu/orcid/agreement/</a:t>
            </a:r>
            <a:endParaRPr lang="en-US" u="sng" dirty="0">
              <a:solidFill>
                <a:srgbClr val="0033CC"/>
              </a:solidFill>
              <a:latin typeface="Arial" panose="020B0604020202020204" pitchFamily="34" charset="0"/>
              <a:cs typeface="Arial" panose="020B0604020202020204" pitchFamily="34" charset="0"/>
              <a:hlinkClick r:id="rId5"/>
            </a:endParaRPr>
          </a:p>
        </p:txBody>
      </p:sp>
    </p:spTree>
    <p:extLst>
      <p:ext uri="{BB962C8B-B14F-4D97-AF65-F5344CB8AC3E}">
        <p14:creationId xmlns:p14="http://schemas.microsoft.com/office/powerpoint/2010/main" val="20809535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5962"/>
          </a:xfrm>
        </p:spPr>
        <p:txBody>
          <a:bodyPr>
            <a:normAutofit/>
          </a:bodyPr>
          <a:lstStyle/>
          <a:p>
            <a:r>
              <a:rPr lang="en-US" sz="3600" b="1" dirty="0">
                <a:solidFill>
                  <a:prstClr val="black"/>
                </a:solidFill>
                <a:latin typeface="Arial" panose="020B0604020202020204" pitchFamily="34" charset="0"/>
                <a:cs typeface="Arial" panose="020B0604020202020204" pitchFamily="34" charset="0"/>
              </a:rPr>
              <a:t>ORCID </a:t>
            </a:r>
            <a:r>
              <a:rPr lang="en-US" sz="3600" b="1" dirty="0">
                <a:solidFill>
                  <a:prstClr val="black"/>
                </a:solidFill>
                <a:latin typeface="Arial" panose="020B0604020202020204" pitchFamily="34" charset="0"/>
                <a:cs typeface="Arial" panose="020B0604020202020204" pitchFamily="34" charset="0"/>
                <a:sym typeface="Symbol"/>
              </a:rPr>
              <a:t> </a:t>
            </a:r>
            <a:r>
              <a:rPr lang="en-US" sz="3600" b="1" dirty="0" smtClean="0">
                <a:solidFill>
                  <a:prstClr val="black"/>
                </a:solidFill>
                <a:latin typeface="Arial" panose="020B0604020202020204" pitchFamily="34" charset="0"/>
                <a:cs typeface="Arial" panose="020B0604020202020204" pitchFamily="34" charset="0"/>
              </a:rPr>
              <a:t>BU Profiles Integration</a:t>
            </a:r>
            <a:endParaRPr lang="en-US" sz="3600" b="1" dirty="0">
              <a:solidFill>
                <a:prstClr val="black"/>
              </a:solidFill>
              <a:latin typeface="Arial" panose="020B0604020202020204" pitchFamily="34" charset="0"/>
              <a:cs typeface="Arial" panose="020B0604020202020204" pitchFamily="34" charset="0"/>
            </a:endParaRPr>
          </a:p>
        </p:txBody>
      </p:sp>
      <p:sp>
        <p:nvSpPr>
          <p:cNvPr id="3" name="Text Placeholder 2"/>
          <p:cNvSpPr>
            <a:spLocks noGrp="1"/>
          </p:cNvSpPr>
          <p:nvPr>
            <p:ph type="body" idx="1"/>
          </p:nvPr>
        </p:nvSpPr>
        <p:spPr>
          <a:xfrm>
            <a:off x="457200" y="838200"/>
            <a:ext cx="8229600" cy="5486400"/>
          </a:xfrm>
        </p:spPr>
        <p:txBody>
          <a:bodyPr>
            <a:noAutofit/>
          </a:bodyPr>
          <a:lstStyle/>
          <a:p>
            <a:r>
              <a:rPr lang="en-US" sz="2800" dirty="0" smtClean="0"/>
              <a:t>Through Profiles, </a:t>
            </a:r>
            <a:r>
              <a:rPr lang="en-US" sz="2800" dirty="0"/>
              <a:t>users can create a new ORCID or report an existing </a:t>
            </a:r>
            <a:r>
              <a:rPr lang="en-US" sz="2800" dirty="0" smtClean="0"/>
              <a:t>ORCID</a:t>
            </a:r>
          </a:p>
          <a:p>
            <a:pPr lvl="1"/>
            <a:r>
              <a:rPr lang="en-US" sz="2400" dirty="0"/>
              <a:t>Can create or update ORCID from exiting Profiles data (e.g. works (publications), websites, bio (narrative), employment , education)</a:t>
            </a:r>
          </a:p>
          <a:p>
            <a:pPr lvl="1"/>
            <a:r>
              <a:rPr lang="en-US" sz="2400" dirty="0" smtClean="0"/>
              <a:t>User’s </a:t>
            </a:r>
            <a:r>
              <a:rPr lang="en-US" sz="2400" dirty="0" err="1"/>
              <a:t>ORCiD</a:t>
            </a:r>
            <a:r>
              <a:rPr lang="en-US" sz="2400" dirty="0"/>
              <a:t> is associate with their unique university </a:t>
            </a:r>
            <a:r>
              <a:rPr lang="en-US" sz="2400" dirty="0" smtClean="0"/>
              <a:t>ID</a:t>
            </a:r>
          </a:p>
          <a:p>
            <a:r>
              <a:rPr lang="en-US" sz="2800" dirty="0" smtClean="0"/>
              <a:t>An </a:t>
            </a:r>
            <a:r>
              <a:rPr lang="en-US" sz="2800" dirty="0"/>
              <a:t>institution’s Profile roles are mapped to ORCID privacy </a:t>
            </a:r>
            <a:r>
              <a:rPr lang="en-US" sz="2800" dirty="0" smtClean="0"/>
              <a:t>levels.</a:t>
            </a:r>
          </a:p>
          <a:p>
            <a:r>
              <a:rPr lang="en-US" sz="2800" dirty="0" smtClean="0"/>
              <a:t>ORCID hyperlink publicly displayed in BU Profiles</a:t>
            </a:r>
            <a:endParaRPr lang="en-US" sz="2800" u="none" strike="noStrike" baseline="0" dirty="0" smtClean="0">
              <a:solidFill>
                <a:prstClr val="black"/>
              </a:solidFill>
              <a:latin typeface="Arial" panose="020B0604020202020204" pitchFamily="34" charset="0"/>
              <a:cs typeface="Arial" panose="020B0604020202020204" pitchFamily="34" charset="0"/>
            </a:endParaRPr>
          </a:p>
          <a:p>
            <a:r>
              <a:rPr lang="en-US" sz="2800" dirty="0" smtClean="0"/>
              <a:t>Bulk </a:t>
            </a:r>
            <a:r>
              <a:rPr lang="en-US" sz="2800" dirty="0"/>
              <a:t>ORCID creation by admin </a:t>
            </a:r>
            <a:r>
              <a:rPr lang="en-US" sz="2800" dirty="0" smtClean="0"/>
              <a:t>(by </a:t>
            </a:r>
            <a:r>
              <a:rPr lang="en-US" sz="2800" dirty="0"/>
              <a:t>school, dept., person-type, etc</a:t>
            </a:r>
            <a:r>
              <a:rPr lang="en-US" sz="2800" dirty="0" smtClean="0"/>
              <a:t>.).</a:t>
            </a:r>
          </a:p>
        </p:txBody>
      </p:sp>
      <p:pic>
        <p:nvPicPr>
          <p:cNvPr id="4" name="Picture 2" descr="C:\Users\cws1\Google Drive\Logos\boston_univ_186.ep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0" y="6110058"/>
            <a:ext cx="1238326" cy="556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3311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04800"/>
            <a:ext cx="7849979"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descr="C:\Users\cws1\Google Drive\Logos\boston_univ_186.ep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00" y="6110058"/>
            <a:ext cx="1238326" cy="556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77896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8567"/>
          <a:stretch/>
        </p:blipFill>
        <p:spPr bwMode="auto">
          <a:xfrm>
            <a:off x="76200" y="1164566"/>
            <a:ext cx="8928681" cy="47028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895" y="2415552"/>
            <a:ext cx="8132897" cy="24407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9606" y="562278"/>
            <a:ext cx="7991475" cy="6147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0143" y="490528"/>
            <a:ext cx="7010400" cy="62907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rotWithShape="1">
          <a:blip r:embed="rId7">
            <a:extLst>
              <a:ext uri="{28A0092B-C50C-407E-A947-70E740481C1C}">
                <a14:useLocalDpi xmlns:a14="http://schemas.microsoft.com/office/drawing/2010/main" val="0"/>
              </a:ext>
            </a:extLst>
          </a:blip>
          <a:srcRect t="7452"/>
          <a:stretch/>
        </p:blipFill>
        <p:spPr bwMode="auto">
          <a:xfrm>
            <a:off x="965859" y="1285336"/>
            <a:ext cx="7378968" cy="51128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524601" y="1733909"/>
            <a:ext cx="8261484" cy="4236952"/>
            <a:chOff x="-838200" y="430920"/>
            <a:chExt cx="9144000" cy="4641635"/>
          </a:xfrm>
        </p:grpSpPr>
        <p:pic>
          <p:nvPicPr>
            <p:cNvPr id="24578" name="Picture 2"/>
            <p:cNvPicPr>
              <a:picLocks noChangeAspect="1" noChangeArrowheads="1"/>
            </p:cNvPicPr>
            <p:nvPr/>
          </p:nvPicPr>
          <p:blipFill rotWithShape="1">
            <a:blip r:embed="rId8">
              <a:extLst>
                <a:ext uri="{28A0092B-C50C-407E-A947-70E740481C1C}">
                  <a14:useLocalDpi xmlns:a14="http://schemas.microsoft.com/office/drawing/2010/main" val="0"/>
                </a:ext>
              </a:extLst>
            </a:blip>
            <a:srcRect t="9271"/>
            <a:stretch/>
          </p:blipFill>
          <p:spPr bwMode="auto">
            <a:xfrm>
              <a:off x="-838200" y="430920"/>
              <a:ext cx="9144000" cy="46416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a:xfrm>
              <a:off x="-647700" y="1600200"/>
              <a:ext cx="1295400" cy="762000"/>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15131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8"/>
                                        </p:tgtEl>
                                      </p:cBhvr>
                                    </p:animEffect>
                                    <p:set>
                                      <p:cBhvr>
                                        <p:cTn id="28" dur="1" fill="hold">
                                          <p:stCondLst>
                                            <p:cond delay="499"/>
                                          </p:stCondLst>
                                        </p:cTn>
                                        <p:tgtEl>
                                          <p:spTgt spid="8"/>
                                        </p:tgtEl>
                                        <p:attrNameLst>
                                          <p:attrName>style.visibility</p:attrName>
                                        </p:attrNameLst>
                                      </p:cBhvr>
                                      <p:to>
                                        <p:strVal val="hidden"/>
                                      </p:to>
                                    </p:set>
                                  </p:childTnLst>
                                </p:cTn>
                              </p:par>
                              <p:par>
                                <p:cTn id="29" presetID="10"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9"/>
                                        </p:tgtEl>
                                      </p:cBhvr>
                                    </p:animEffect>
                                    <p:set>
                                      <p:cBhvr>
                                        <p:cTn id="36" dur="1" fill="hold">
                                          <p:stCondLst>
                                            <p:cond delay="499"/>
                                          </p:stCondLst>
                                        </p:cTn>
                                        <p:tgtEl>
                                          <p:spTgt spid="9"/>
                                        </p:tgtEl>
                                        <p:attrNameLst>
                                          <p:attrName>style.visibility</p:attrName>
                                        </p:attrNameLst>
                                      </p:cBhvr>
                                      <p:to>
                                        <p:strVal val="hidden"/>
                                      </p:to>
                                    </p:set>
                                  </p:childTnLst>
                                </p:cTn>
                              </p:par>
                              <p:par>
                                <p:cTn id="37" presetID="10" presetClass="entr" presetSubtype="0"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nodeType="clickEffect">
                                  <p:stCondLst>
                                    <p:cond delay="0"/>
                                  </p:stCondLst>
                                  <p:childTnLst>
                                    <p:animEffect transition="out" filter="fade">
                                      <p:cBhvr>
                                        <p:cTn id="43" dur="500"/>
                                        <p:tgtEl>
                                          <p:spTgt spid="10"/>
                                        </p:tgtEl>
                                      </p:cBhvr>
                                    </p:animEffect>
                                    <p:set>
                                      <p:cBhvr>
                                        <p:cTn id="44" dur="1" fill="hold">
                                          <p:stCondLst>
                                            <p:cond delay="499"/>
                                          </p:stCondLst>
                                        </p:cTn>
                                        <p:tgtEl>
                                          <p:spTgt spid="10"/>
                                        </p:tgtEl>
                                        <p:attrNameLst>
                                          <p:attrName>style.visibility</p:attrName>
                                        </p:attrNameLst>
                                      </p:cBhvr>
                                      <p:to>
                                        <p:strVal val="hidden"/>
                                      </p:to>
                                    </p:set>
                                  </p:childTnLst>
                                </p:cTn>
                              </p:par>
                              <p:par>
                                <p:cTn id="45" presetID="10" presetClass="entr" presetSubtype="0" fill="hold"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9182"/>
          <a:stretch/>
        </p:blipFill>
        <p:spPr bwMode="auto">
          <a:xfrm>
            <a:off x="76200" y="992226"/>
            <a:ext cx="8915400" cy="4848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0" name="Group 9"/>
          <p:cNvGrpSpPr/>
          <p:nvPr/>
        </p:nvGrpSpPr>
        <p:grpSpPr>
          <a:xfrm>
            <a:off x="623888" y="584153"/>
            <a:ext cx="7820025" cy="5664247"/>
            <a:chOff x="661988" y="931816"/>
            <a:chExt cx="7820025" cy="5664247"/>
          </a:xfrm>
        </p:grpSpPr>
        <p:pic>
          <p:nvPicPr>
            <p:cNvPr id="11"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t="10575"/>
            <a:stretch/>
          </p:blipFill>
          <p:spPr bwMode="auto">
            <a:xfrm>
              <a:off x="661988" y="931816"/>
              <a:ext cx="7820025" cy="56642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Oval 11"/>
            <p:cNvSpPr/>
            <p:nvPr/>
          </p:nvSpPr>
          <p:spPr>
            <a:xfrm>
              <a:off x="2743200" y="3276600"/>
              <a:ext cx="2209800" cy="381000"/>
            </a:xfrm>
            <a:prstGeom prst="ellipse">
              <a:avLst/>
            </a:prstGeom>
            <a:noFill/>
            <a:ln w="57150">
              <a:solidFill>
                <a:schemeClr val="accent1">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ln w="57150">
                  <a:solidFill>
                    <a:schemeClr val="tx1"/>
                  </a:solidFill>
                </a:ln>
              </a:endParaRPr>
            </a:p>
          </p:txBody>
        </p:sp>
      </p:grpSp>
    </p:spTree>
    <p:extLst>
      <p:ext uri="{BB962C8B-B14F-4D97-AF65-F5344CB8AC3E}">
        <p14:creationId xmlns:p14="http://schemas.microsoft.com/office/powerpoint/2010/main" val="35182889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fade">
                                      <p:cBhvr>
                                        <p:cTn id="7" dur="500"/>
                                        <p:tgtEl>
                                          <p:spTgt spid="819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8194"/>
                                        </p:tgtEl>
                                      </p:cBhvr>
                                    </p:animEffect>
                                    <p:set>
                                      <p:cBhvr>
                                        <p:cTn id="12" dur="1" fill="hold">
                                          <p:stCondLst>
                                            <p:cond delay="499"/>
                                          </p:stCondLst>
                                        </p:cTn>
                                        <p:tgtEl>
                                          <p:spTgt spid="8194"/>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Autofit/>
          </a:bodyPr>
          <a:lstStyle/>
          <a:p>
            <a:pPr marR="0" rtl="0"/>
            <a:r>
              <a:rPr lang="en-US" sz="3200" b="1" i="0" u="none" strike="noStrike" baseline="0" dirty="0" smtClean="0">
                <a:solidFill>
                  <a:prstClr val="black"/>
                </a:solidFill>
                <a:latin typeface="Arial" panose="020B0604020202020204" pitchFamily="34" charset="0"/>
                <a:cs typeface="Arial" panose="020B0604020202020204" pitchFamily="34" charset="0"/>
              </a:rPr>
              <a:t>Workflows: New Faculty, Post-Docs, Graduate &amp; Undergraduate Students</a:t>
            </a:r>
          </a:p>
        </p:txBody>
      </p:sp>
      <p:sp>
        <p:nvSpPr>
          <p:cNvPr id="3" name="Text Placeholder 2"/>
          <p:cNvSpPr>
            <a:spLocks noGrp="1"/>
          </p:cNvSpPr>
          <p:nvPr>
            <p:ph type="body" idx="1"/>
          </p:nvPr>
        </p:nvSpPr>
        <p:spPr>
          <a:xfrm>
            <a:off x="457200" y="1341437"/>
            <a:ext cx="8401126" cy="4906963"/>
          </a:xfrm>
        </p:spPr>
        <p:txBody>
          <a:bodyPr>
            <a:noAutofit/>
          </a:bodyPr>
          <a:lstStyle/>
          <a:p>
            <a:pPr marR="0" lvl="0" rtl="0"/>
            <a:r>
              <a:rPr lang="en-US" sz="2400" b="1" i="0" u="none" strike="noStrike" baseline="0" dirty="0" smtClean="0">
                <a:solidFill>
                  <a:prstClr val="black"/>
                </a:solidFill>
                <a:latin typeface="Arial" panose="020B0604020202020204" pitchFamily="34" charset="0"/>
                <a:cs typeface="Arial" panose="020B0604020202020204" pitchFamily="34" charset="0"/>
              </a:rPr>
              <a:t>Records initially created for all BUMC faculty</a:t>
            </a:r>
          </a:p>
          <a:p>
            <a:pPr marR="0" lvl="1" rtl="0"/>
            <a:r>
              <a:rPr lang="en-US" sz="2000" i="0" u="none" strike="noStrike" baseline="0" dirty="0" smtClean="0">
                <a:solidFill>
                  <a:prstClr val="black"/>
                </a:solidFill>
                <a:latin typeface="Arial" panose="020B0604020202020204" pitchFamily="34" charset="0"/>
                <a:cs typeface="Arial" panose="020B0604020202020204" pitchFamily="34" charset="0"/>
              </a:rPr>
              <a:t>On-boarding process identifies new faculty for ORCID creation.</a:t>
            </a:r>
          </a:p>
          <a:p>
            <a:r>
              <a:rPr lang="en-US" sz="2400" b="1" dirty="0">
                <a:solidFill>
                  <a:prstClr val="black"/>
                </a:solidFill>
                <a:latin typeface="Arial" panose="020B0604020202020204" pitchFamily="34" charset="0"/>
                <a:cs typeface="Arial" panose="020B0604020202020204" pitchFamily="34" charset="0"/>
              </a:rPr>
              <a:t>Records </a:t>
            </a:r>
            <a:r>
              <a:rPr lang="en-US" sz="2400" b="1" dirty="0" smtClean="0">
                <a:solidFill>
                  <a:prstClr val="black"/>
                </a:solidFill>
                <a:latin typeface="Arial" panose="020B0604020202020204" pitchFamily="34" charset="0"/>
                <a:cs typeface="Arial" panose="020B0604020202020204" pitchFamily="34" charset="0"/>
              </a:rPr>
              <a:t>eventually to be created </a:t>
            </a:r>
            <a:r>
              <a:rPr lang="en-US" sz="2400" b="1" dirty="0">
                <a:solidFill>
                  <a:prstClr val="black"/>
                </a:solidFill>
                <a:latin typeface="Arial" panose="020B0604020202020204" pitchFamily="34" charset="0"/>
                <a:cs typeface="Arial" panose="020B0604020202020204" pitchFamily="34" charset="0"/>
              </a:rPr>
              <a:t>for all </a:t>
            </a:r>
            <a:r>
              <a:rPr lang="en-US" sz="2400" b="1" dirty="0" smtClean="0">
                <a:solidFill>
                  <a:prstClr val="black"/>
                </a:solidFill>
                <a:latin typeface="Arial" panose="020B0604020202020204" pitchFamily="34" charset="0"/>
                <a:cs typeface="Arial" panose="020B0604020202020204" pitchFamily="34" charset="0"/>
              </a:rPr>
              <a:t>BU faculty</a:t>
            </a:r>
            <a:endParaRPr lang="en-US" sz="2400" i="0" u="none" strike="noStrike" baseline="0" dirty="0" smtClean="0">
              <a:solidFill>
                <a:prstClr val="black"/>
              </a:solidFill>
              <a:latin typeface="Arial" panose="020B0604020202020204" pitchFamily="34" charset="0"/>
              <a:cs typeface="Arial" panose="020B0604020202020204" pitchFamily="34" charset="0"/>
            </a:endParaRPr>
          </a:p>
          <a:p>
            <a:pPr lvl="1"/>
            <a:r>
              <a:rPr lang="en-US" sz="2000" dirty="0" smtClean="0">
                <a:solidFill>
                  <a:prstClr val="black"/>
                </a:solidFill>
                <a:latin typeface="Arial" panose="020B0604020202020204" pitchFamily="34" charset="0"/>
                <a:cs typeface="Arial" panose="020B0604020202020204" pitchFamily="34" charset="0"/>
              </a:rPr>
              <a:t>To decrease # </a:t>
            </a:r>
            <a:r>
              <a:rPr lang="en-US" sz="2000" dirty="0">
                <a:solidFill>
                  <a:prstClr val="black"/>
                </a:solidFill>
                <a:latin typeface="Arial" panose="020B0604020202020204" pitchFamily="34" charset="0"/>
                <a:cs typeface="Arial" panose="020B0604020202020204" pitchFamily="34" charset="0"/>
              </a:rPr>
              <a:t>of </a:t>
            </a:r>
            <a:r>
              <a:rPr lang="en-US" sz="2000" dirty="0" smtClean="0">
                <a:solidFill>
                  <a:prstClr val="black"/>
                </a:solidFill>
                <a:latin typeface="Arial" panose="020B0604020202020204" pitchFamily="34" charset="0"/>
                <a:cs typeface="Arial" panose="020B0604020202020204" pitchFamily="34" charset="0"/>
              </a:rPr>
              <a:t>faculty approvals, BU awaiting </a:t>
            </a:r>
            <a:r>
              <a:rPr lang="en-US" sz="2000" i="0" u="none" strike="noStrike" baseline="0" dirty="0" smtClean="0">
                <a:solidFill>
                  <a:prstClr val="black"/>
                </a:solidFill>
                <a:latin typeface="Arial" panose="020B0604020202020204" pitchFamily="34" charset="0"/>
                <a:cs typeface="Arial" panose="020B0604020202020204" pitchFamily="34" charset="0"/>
              </a:rPr>
              <a:t>ORCID delegate information to be sent through the API before </a:t>
            </a:r>
            <a:r>
              <a:rPr lang="en-US" sz="2000" dirty="0">
                <a:solidFill>
                  <a:prstClr val="black"/>
                </a:solidFill>
                <a:latin typeface="Arial" panose="020B0604020202020204" pitchFamily="34" charset="0"/>
                <a:cs typeface="Arial" panose="020B0604020202020204" pitchFamily="34" charset="0"/>
              </a:rPr>
              <a:t>large scale </a:t>
            </a:r>
            <a:r>
              <a:rPr lang="en-US" sz="2000" dirty="0" smtClean="0">
                <a:solidFill>
                  <a:prstClr val="black"/>
                </a:solidFill>
                <a:latin typeface="Arial" panose="020B0604020202020204" pitchFamily="34" charset="0"/>
                <a:cs typeface="Arial" panose="020B0604020202020204" pitchFamily="34" charset="0"/>
              </a:rPr>
              <a:t>creation of new </a:t>
            </a:r>
            <a:r>
              <a:rPr lang="en-US" sz="2000" i="0" u="none" strike="noStrike" baseline="0" dirty="0" smtClean="0">
                <a:solidFill>
                  <a:prstClr val="black"/>
                </a:solidFill>
                <a:latin typeface="Arial" panose="020B0604020202020204" pitchFamily="34" charset="0"/>
                <a:cs typeface="Arial" panose="020B0604020202020204" pitchFamily="34" charset="0"/>
              </a:rPr>
              <a:t>ORCID records across BU. </a:t>
            </a:r>
          </a:p>
          <a:p>
            <a:pPr lvl="1"/>
            <a:r>
              <a:rPr lang="en-US" sz="2000" dirty="0">
                <a:solidFill>
                  <a:prstClr val="black"/>
                </a:solidFill>
                <a:latin typeface="Arial" panose="020B0604020202020204" pitchFamily="34" charset="0"/>
                <a:cs typeface="Arial" panose="020B0604020202020204" pitchFamily="34" charset="0"/>
              </a:rPr>
              <a:t>BU will </a:t>
            </a:r>
            <a:r>
              <a:rPr lang="en-US" sz="2000" dirty="0" smtClean="0">
                <a:solidFill>
                  <a:prstClr val="black"/>
                </a:solidFill>
                <a:latin typeface="Arial" panose="020B0604020202020204" pitchFamily="34" charset="0"/>
                <a:cs typeface="Arial" panose="020B0604020202020204" pitchFamily="34" charset="0"/>
              </a:rPr>
              <a:t>work to increase Faculty claim rate when widespread updates routine, claim </a:t>
            </a:r>
            <a:r>
              <a:rPr lang="en-US" sz="2000" dirty="0">
                <a:solidFill>
                  <a:prstClr val="black"/>
                </a:solidFill>
                <a:latin typeface="Arial" panose="020B0604020202020204" pitchFamily="34" charset="0"/>
                <a:cs typeface="Arial" panose="020B0604020202020204" pitchFamily="34" charset="0"/>
              </a:rPr>
              <a:t>workflow </a:t>
            </a:r>
            <a:r>
              <a:rPr lang="en-US" sz="2000" dirty="0" smtClean="0">
                <a:solidFill>
                  <a:prstClr val="black"/>
                </a:solidFill>
                <a:latin typeface="Arial" panose="020B0604020202020204" pitchFamily="34" charset="0"/>
                <a:cs typeface="Arial" panose="020B0604020202020204" pitchFamily="34" charset="0"/>
              </a:rPr>
              <a:t>smooth &amp; sustainable,. </a:t>
            </a:r>
          </a:p>
          <a:p>
            <a:r>
              <a:rPr lang="en-US" sz="2400" b="1" dirty="0" smtClean="0">
                <a:solidFill>
                  <a:prstClr val="black"/>
                </a:solidFill>
                <a:latin typeface="Arial" panose="020B0604020202020204" pitchFamily="34" charset="0"/>
                <a:cs typeface="Arial" panose="020B0604020202020204" pitchFamily="34" charset="0"/>
              </a:rPr>
              <a:t>Tracking &amp; reporting of academic outcomes</a:t>
            </a:r>
            <a:endParaRPr lang="en-US" sz="2400" b="1" dirty="0">
              <a:solidFill>
                <a:prstClr val="black"/>
              </a:solidFill>
              <a:latin typeface="Arial" panose="020B0604020202020204" pitchFamily="34" charset="0"/>
              <a:cs typeface="Arial" panose="020B0604020202020204" pitchFamily="34" charset="0"/>
            </a:endParaRPr>
          </a:p>
          <a:p>
            <a:pPr lvl="1"/>
            <a:r>
              <a:rPr lang="en-US" sz="2000" i="0" u="none" strike="noStrike" baseline="0" dirty="0" smtClean="0">
                <a:solidFill>
                  <a:prstClr val="black"/>
                </a:solidFill>
                <a:latin typeface="Arial" panose="020B0604020202020204" pitchFamily="34" charset="0"/>
                <a:cs typeface="Arial" panose="020B0604020202020204" pitchFamily="34" charset="0"/>
              </a:rPr>
              <a:t>Create/Track ORCID IDs for every researcher (</a:t>
            </a:r>
            <a:r>
              <a:rPr lang="en-US" sz="2000" dirty="0" smtClean="0">
                <a:solidFill>
                  <a:prstClr val="black"/>
                </a:solidFill>
                <a:latin typeface="Arial" panose="020B0604020202020204" pitchFamily="34" charset="0"/>
                <a:cs typeface="Arial" panose="020B0604020202020204" pitchFamily="34" charset="0"/>
              </a:rPr>
              <a:t>faculty &amp; students</a:t>
            </a:r>
            <a:r>
              <a:rPr lang="en-US" sz="2000" i="0" u="none" strike="noStrike" baseline="0" dirty="0" smtClean="0">
                <a:solidFill>
                  <a:prstClr val="black"/>
                </a:solidFill>
                <a:latin typeface="Arial" panose="020B0604020202020204" pitchFamily="34" charset="0"/>
                <a:cs typeface="Arial" panose="020B0604020202020204" pitchFamily="34" charset="0"/>
              </a:rPr>
              <a:t>) </a:t>
            </a:r>
          </a:p>
          <a:p>
            <a:pPr lvl="1"/>
            <a:r>
              <a:rPr lang="en-US" sz="2000" i="0" u="none" strike="noStrike" baseline="0" dirty="0" smtClean="0">
                <a:solidFill>
                  <a:prstClr val="black"/>
                </a:solidFill>
                <a:latin typeface="Arial" panose="020B0604020202020204" pitchFamily="34" charset="0"/>
                <a:cs typeface="Arial" panose="020B0604020202020204" pitchFamily="34" charset="0"/>
              </a:rPr>
              <a:t>Target individuals at BU nearing </a:t>
            </a:r>
            <a:r>
              <a:rPr lang="en-US" sz="2000" dirty="0">
                <a:solidFill>
                  <a:prstClr val="black"/>
                </a:solidFill>
                <a:latin typeface="Arial" panose="020B0604020202020204" pitchFamily="34" charset="0"/>
                <a:cs typeface="Arial" panose="020B0604020202020204" pitchFamily="34" charset="0"/>
              </a:rPr>
              <a:t>departure </a:t>
            </a:r>
            <a:r>
              <a:rPr lang="en-US" sz="2000" dirty="0" smtClean="0">
                <a:solidFill>
                  <a:prstClr val="black"/>
                </a:solidFill>
                <a:latin typeface="Arial" panose="020B0604020202020204" pitchFamily="34" charset="0"/>
                <a:cs typeface="Arial" panose="020B0604020202020204" pitchFamily="34" charset="0"/>
              </a:rPr>
              <a:t>(e.g. graduation). </a:t>
            </a:r>
            <a:endParaRPr lang="en-US" sz="2000" i="0" u="none" strike="noStrike" baseline="0" dirty="0" smtClean="0">
              <a:solidFill>
                <a:prstClr val="black"/>
              </a:solidFill>
              <a:latin typeface="Arial" panose="020B0604020202020204" pitchFamily="34" charset="0"/>
              <a:cs typeface="Arial" panose="020B0604020202020204" pitchFamily="34" charset="0"/>
            </a:endParaRPr>
          </a:p>
          <a:p>
            <a:pPr lvl="1"/>
            <a:r>
              <a:rPr lang="en-US" sz="2000" i="0" u="none" strike="noStrike" baseline="0" dirty="0" smtClean="0">
                <a:solidFill>
                  <a:prstClr val="black"/>
                </a:solidFill>
                <a:latin typeface="Arial" panose="020B0604020202020204" pitchFamily="34" charset="0"/>
                <a:cs typeface="Arial" panose="020B0604020202020204" pitchFamily="34" charset="0"/>
              </a:rPr>
              <a:t>For internal &amp; external tracking/reporting (e.g. </a:t>
            </a:r>
            <a:r>
              <a:rPr lang="en-US" sz="2000" dirty="0" smtClean="0">
                <a:solidFill>
                  <a:prstClr val="black"/>
                </a:solidFill>
                <a:latin typeface="Arial" panose="020B0604020202020204" pitchFamily="34" charset="0"/>
                <a:cs typeface="Arial" panose="020B0604020202020204" pitchFamily="34" charset="0"/>
              </a:rPr>
              <a:t>training </a:t>
            </a:r>
            <a:r>
              <a:rPr lang="en-US" sz="2000" dirty="0">
                <a:solidFill>
                  <a:prstClr val="black"/>
                </a:solidFill>
                <a:latin typeface="Arial" panose="020B0604020202020204" pitchFamily="34" charset="0"/>
                <a:cs typeface="Arial" panose="020B0604020202020204" pitchFamily="34" charset="0"/>
              </a:rPr>
              <a:t>grant proposals, etc</a:t>
            </a:r>
            <a:r>
              <a:rPr lang="en-US" sz="2000" dirty="0" smtClean="0">
                <a:solidFill>
                  <a:prstClr val="black"/>
                </a:solidFill>
                <a:latin typeface="Arial" panose="020B0604020202020204" pitchFamily="34" charset="0"/>
                <a:cs typeface="Arial" panose="020B0604020202020204" pitchFamily="34" charset="0"/>
              </a:rPr>
              <a:t>.)</a:t>
            </a:r>
            <a:endParaRPr lang="en-US" sz="2000" dirty="0">
              <a:solidFill>
                <a:prstClr val="black"/>
              </a:solidFill>
              <a:latin typeface="Arial" panose="020B0604020202020204" pitchFamily="34" charset="0"/>
              <a:cs typeface="Arial" panose="020B0604020202020204" pitchFamily="34" charset="0"/>
            </a:endParaRPr>
          </a:p>
          <a:p>
            <a:pPr lvl="2"/>
            <a:endParaRPr lang="en-US" sz="1800" i="0" u="none" strike="noStrike" baseline="0" dirty="0" smtClean="0">
              <a:solidFill>
                <a:prstClr val="black"/>
              </a:solidFill>
              <a:latin typeface="Arial" panose="020B0604020202020204" pitchFamily="34" charset="0"/>
              <a:cs typeface="Arial" panose="020B0604020202020204" pitchFamily="34" charset="0"/>
            </a:endParaRPr>
          </a:p>
        </p:txBody>
      </p:sp>
      <p:pic>
        <p:nvPicPr>
          <p:cNvPr id="4" name="Picture 2" descr="C:\Users\cws1\Google Drive\Logos\boston_univ_186.ep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0" y="6110058"/>
            <a:ext cx="1238326" cy="556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3311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2032</TotalTime>
  <Words>917</Words>
  <Application>Microsoft Office PowerPoint</Application>
  <PresentationFormat>On-screen Show (4:3)</PresentationFormat>
  <Paragraphs>146</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Promoting ORCID Adoption in the Academic Institutional Ecosystem: A Progress Report Boston University</vt:lpstr>
      <vt:lpstr>ORCID Integration Team</vt:lpstr>
      <vt:lpstr>Boston University</vt:lpstr>
      <vt:lpstr>PowerPoint Presentation</vt:lpstr>
      <vt:lpstr>ORCID  BU Profiles Integration</vt:lpstr>
      <vt:lpstr>PowerPoint Presentation</vt:lpstr>
      <vt:lpstr>PowerPoint Presentation</vt:lpstr>
      <vt:lpstr>PowerPoint Presentation</vt:lpstr>
      <vt:lpstr>Workflows: New Faculty, Post-Docs, Graduate &amp; Undergraduate Students</vt:lpstr>
      <vt:lpstr>Leadership Engagement &amp; Policy</vt:lpstr>
      <vt:lpstr>Researcher Participation / Outreach </vt:lpstr>
      <vt:lpstr>Undergraduate Research Opportunities Program (UROP) – (In Development)</vt:lpstr>
      <vt:lpstr>Future Opportunities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Shanahan</dc:creator>
  <cp:lastModifiedBy>Christopher Shanahan</cp:lastModifiedBy>
  <cp:revision>213</cp:revision>
  <dcterms:created xsi:type="dcterms:W3CDTF">2014-08-02T22:59:21Z</dcterms:created>
  <dcterms:modified xsi:type="dcterms:W3CDTF">2014-08-07T15:45:23Z</dcterms:modified>
</cp:coreProperties>
</file>