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3004800" cy="9753600"/>
  <p:notesSz cx="6858000" cy="9144000"/>
  <p:defaultTextStyle>
    <a:lvl1pPr algn="ctr" defTabSz="584200">
      <a:defRPr sz="4200">
        <a:latin typeface="+mn-lt"/>
        <a:ea typeface="+mn-ea"/>
        <a:cs typeface="+mn-cs"/>
        <a:sym typeface="Gill Sans"/>
      </a:defRPr>
    </a:lvl1pPr>
    <a:lvl2pPr indent="342900" algn="ctr" defTabSz="584200">
      <a:defRPr sz="4200">
        <a:latin typeface="+mn-lt"/>
        <a:ea typeface="+mn-ea"/>
        <a:cs typeface="+mn-cs"/>
        <a:sym typeface="Gill Sans"/>
      </a:defRPr>
    </a:lvl2pPr>
    <a:lvl3pPr indent="685800" algn="ctr" defTabSz="584200">
      <a:defRPr sz="4200">
        <a:latin typeface="+mn-lt"/>
        <a:ea typeface="+mn-ea"/>
        <a:cs typeface="+mn-cs"/>
        <a:sym typeface="Gill Sans"/>
      </a:defRPr>
    </a:lvl3pPr>
    <a:lvl4pPr indent="1028700" algn="ctr" defTabSz="584200">
      <a:defRPr sz="4200">
        <a:latin typeface="+mn-lt"/>
        <a:ea typeface="+mn-ea"/>
        <a:cs typeface="+mn-cs"/>
        <a:sym typeface="Gill Sans"/>
      </a:defRPr>
    </a:lvl4pPr>
    <a:lvl5pPr indent="1371600" algn="ctr" defTabSz="584200">
      <a:defRPr sz="4200">
        <a:latin typeface="+mn-lt"/>
        <a:ea typeface="+mn-ea"/>
        <a:cs typeface="+mn-cs"/>
        <a:sym typeface="Gill Sans"/>
      </a:defRPr>
    </a:lvl5pPr>
    <a:lvl6pPr indent="1714500" algn="ctr" defTabSz="584200">
      <a:defRPr sz="4200">
        <a:latin typeface="+mn-lt"/>
        <a:ea typeface="+mn-ea"/>
        <a:cs typeface="+mn-cs"/>
        <a:sym typeface="Gill Sans"/>
      </a:defRPr>
    </a:lvl6pPr>
    <a:lvl7pPr indent="2057400" algn="ctr" defTabSz="584200">
      <a:defRPr sz="4200">
        <a:latin typeface="+mn-lt"/>
        <a:ea typeface="+mn-ea"/>
        <a:cs typeface="+mn-cs"/>
        <a:sym typeface="Gill Sans"/>
      </a:defRPr>
    </a:lvl7pPr>
    <a:lvl8pPr indent="2400300" algn="ctr" defTabSz="584200">
      <a:defRPr sz="4200">
        <a:latin typeface="+mn-lt"/>
        <a:ea typeface="+mn-ea"/>
        <a:cs typeface="+mn-cs"/>
        <a:sym typeface="Gill Sans"/>
      </a:defRPr>
    </a:lvl8pPr>
    <a:lvl9pPr indent="2743200" algn="ctr" defTabSz="584200">
      <a:defRPr sz="4200">
        <a:latin typeface="+mn-lt"/>
        <a:ea typeface="+mn-ea"/>
        <a:cs typeface="+mn-c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448" y="-9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3" name="Shape 4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32015741"/>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270000" y="1638300"/>
            <a:ext cx="10464800" cy="3302000"/>
          </a:xfrm>
          <a:prstGeom prst="rect">
            <a:avLst/>
          </a:prstGeom>
        </p:spPr>
        <p:txBody>
          <a:bodyPr lIns="0" tIns="0" rIns="0" bIns="0" anchor="b"/>
          <a:lstStyle/>
          <a:p>
            <a:pPr lvl="0">
              <a:defRPr sz="1800"/>
            </a:pPr>
            <a:r>
              <a:rPr sz="8400"/>
              <a:t>Title Text</a:t>
            </a:r>
          </a:p>
        </p:txBody>
      </p:sp>
      <p:sp>
        <p:nvSpPr>
          <p:cNvPr id="7" name="Shape 7"/>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26" name="Shape 26"/>
          <p:cNvSpPr>
            <a:spLocks noGrp="1"/>
          </p:cNvSpPr>
          <p:nvPr>
            <p:ph type="title"/>
          </p:nvPr>
        </p:nvSpPr>
        <p:spPr>
          <a:xfrm>
            <a:off x="1270000" y="7366000"/>
            <a:ext cx="10464800" cy="17018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28" name="Shape 28"/>
          <p:cNvSpPr>
            <a:spLocks noGrp="1"/>
          </p:cNvSpPr>
          <p:nvPr>
            <p:ph type="title"/>
          </p:nvPr>
        </p:nvSpPr>
        <p:spPr>
          <a:xfrm>
            <a:off x="635000" y="1409700"/>
            <a:ext cx="5867400" cy="3302000"/>
          </a:xfrm>
          <a:prstGeom prst="rect">
            <a:avLst/>
          </a:prstGeom>
        </p:spPr>
        <p:txBody>
          <a:bodyPr lIns="0" tIns="0" rIns="0" bIns="0" anchor="b"/>
          <a:lstStyle>
            <a:lvl1pPr>
              <a:defRPr sz="7000"/>
            </a:lvl1pPr>
          </a:lstStyle>
          <a:p>
            <a:pPr lvl="0">
              <a:defRPr sz="1800"/>
            </a:pPr>
            <a:r>
              <a:rPr sz="7000"/>
              <a:t>Title Text</a:t>
            </a:r>
          </a:p>
        </p:txBody>
      </p:sp>
      <p:sp>
        <p:nvSpPr>
          <p:cNvPr id="29" name="Shape 29"/>
          <p:cNvSpPr>
            <a:spLocks noGrp="1"/>
          </p:cNvSpPr>
          <p:nvPr>
            <p:ph type="body" idx="1"/>
          </p:nvPr>
        </p:nvSpPr>
        <p:spPr>
          <a:xfrm>
            <a:off x="635000" y="4787900"/>
            <a:ext cx="5867400" cy="3302000"/>
          </a:xfrm>
          <a:prstGeom prst="rect">
            <a:avLst/>
          </a:prstGeom>
        </p:spPr>
        <p:txBody>
          <a:bodyPr lIns="0" tIns="0" rIns="0" bIns="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31" name="Shape 31"/>
          <p:cNvSpPr>
            <a:spLocks noGrp="1"/>
          </p:cNvSpPr>
          <p:nvPr>
            <p:ph type="title"/>
          </p:nvPr>
        </p:nvSpPr>
        <p:spPr>
          <a:xfrm>
            <a:off x="635000" y="1409700"/>
            <a:ext cx="5867400" cy="3302000"/>
          </a:xfrm>
          <a:prstGeom prst="rect">
            <a:avLst/>
          </a:prstGeom>
        </p:spPr>
        <p:txBody>
          <a:bodyPr lIns="0" tIns="0" rIns="0" bIns="0" anchor="b"/>
          <a:lstStyle>
            <a:lvl1pPr>
              <a:defRPr sz="7000"/>
            </a:lvl1pPr>
          </a:lstStyle>
          <a:p>
            <a:pPr lvl="0">
              <a:defRPr sz="1800"/>
            </a:pPr>
            <a:r>
              <a:rPr sz="7000"/>
              <a:t>Title Text</a:t>
            </a:r>
          </a:p>
        </p:txBody>
      </p:sp>
      <p:sp>
        <p:nvSpPr>
          <p:cNvPr id="32" name="Shape 32"/>
          <p:cNvSpPr>
            <a:spLocks noGrp="1"/>
          </p:cNvSpPr>
          <p:nvPr>
            <p:ph type="body" idx="1"/>
          </p:nvPr>
        </p:nvSpPr>
        <p:spPr>
          <a:xfrm>
            <a:off x="635000" y="4787900"/>
            <a:ext cx="5867400" cy="3302000"/>
          </a:xfrm>
          <a:prstGeom prst="rect">
            <a:avLst/>
          </a:prstGeom>
        </p:spPr>
        <p:txBody>
          <a:bodyPr lIns="0" tIns="0" rIns="0" bIns="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pPr>
            <a:r>
              <a:rPr sz="8400"/>
              <a:t>Title Text</a:t>
            </a:r>
          </a:p>
        </p:txBody>
      </p:sp>
      <p:sp>
        <p:nvSpPr>
          <p:cNvPr id="35" name="Shape 35"/>
          <p:cNvSpPr>
            <a:spLocks noGrp="1"/>
          </p:cNvSpPr>
          <p:nvPr>
            <p:ph type="body"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sz="8400"/>
              <a:t>Title Text</a:t>
            </a:r>
          </a:p>
        </p:txBody>
      </p:sp>
      <p:sp>
        <p:nvSpPr>
          <p:cNvPr id="38" name="Shape 38"/>
          <p:cNvSpPr>
            <a:spLocks noGrp="1"/>
          </p:cNvSpPr>
          <p:nvPr>
            <p:ph type="body"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pPr lvl="0">
              <a:defRPr sz="1800"/>
            </a:pPr>
            <a:r>
              <a:rPr sz="8400"/>
              <a:t>Title Text</a:t>
            </a:r>
          </a:p>
        </p:txBody>
      </p:sp>
      <p:sp>
        <p:nvSpPr>
          <p:cNvPr id="41" name="Shape 41"/>
          <p:cNvSpPr>
            <a:spLocks noGrp="1"/>
          </p:cNvSpPr>
          <p:nvPr>
            <p:ph type="body"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9" name="Shape 9"/>
          <p:cNvSpPr>
            <a:spLocks noGrp="1"/>
          </p:cNvSpPr>
          <p:nvPr>
            <p:ph type="title"/>
          </p:nvPr>
        </p:nvSpPr>
        <p:spPr>
          <a:prstGeom prst="rect">
            <a:avLst/>
          </a:prstGeom>
        </p:spPr>
        <p:txBody>
          <a:bodyPr/>
          <a:lstStyle/>
          <a:p>
            <a:pPr lvl="0">
              <a:defRPr sz="1800"/>
            </a:pPr>
            <a:r>
              <a:rPr sz="8400"/>
              <a:t>Title Text</a:t>
            </a:r>
          </a:p>
        </p:txBody>
      </p:sp>
      <p:sp>
        <p:nvSpPr>
          <p:cNvPr id="10" name="Shape 10"/>
          <p:cNvSpPr>
            <a:spLocks noGrp="1"/>
          </p:cNvSpPr>
          <p:nvPr>
            <p:ph type="body" idx="1"/>
          </p:nvPr>
        </p:nvSpPr>
        <p:spPr>
          <a:prstGeom prst="rect">
            <a:avLst/>
          </a:prstGeom>
        </p:spPr>
        <p:txBody>
          <a:body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pPr>
            <a:r>
              <a:rPr sz="8400"/>
              <a:t>Title Text</a:t>
            </a:r>
          </a:p>
        </p:txBody>
      </p:sp>
      <p:sp>
        <p:nvSpPr>
          <p:cNvPr id="13" name="Shape 13"/>
          <p:cNvSpPr>
            <a:spLocks noGrp="1"/>
          </p:cNvSpPr>
          <p:nvPr>
            <p:ph type="body" idx="1"/>
          </p:nvPr>
        </p:nvSpPr>
        <p:spPr>
          <a:prstGeom prst="rect">
            <a:avLst/>
          </a:prstGeom>
        </p:spPr>
        <p:txBody>
          <a:bodyPr lIns="0" tIns="0" rIns="0" bIns="0"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5" name="Shape 15"/>
          <p:cNvSpPr>
            <a:spLocks noGrp="1"/>
          </p:cNvSpPr>
          <p:nvPr>
            <p:ph type="body" idx="1"/>
          </p:nvPr>
        </p:nvSpPr>
        <p:spPr>
          <a:xfrm>
            <a:off x="1270000" y="1270000"/>
            <a:ext cx="10464800" cy="7213600"/>
          </a:xfrm>
          <a:prstGeom prst="rect">
            <a:avLst/>
          </a:prstGeom>
        </p:spPr>
        <p:txBody>
          <a:bodyPr/>
          <a:lstStyle>
            <a:lvl1pPr>
              <a:spcBef>
                <a:spcPts val="4800"/>
              </a:spcBef>
            </a:lvl1pPr>
            <a:lvl2pPr>
              <a:spcBef>
                <a:spcPts val="4800"/>
              </a:spcBef>
            </a:lvl2pPr>
            <a:lvl3pPr>
              <a:spcBef>
                <a:spcPts val="4800"/>
              </a:spcBef>
            </a:lvl3pPr>
            <a:lvl4pPr>
              <a:spcBef>
                <a:spcPts val="4800"/>
              </a:spcBef>
            </a:lvl4pPr>
            <a:lvl5pPr>
              <a:spcBef>
                <a:spcPts val="4800"/>
              </a:spcBef>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copy">
    <p:spTree>
      <p:nvGrpSpPr>
        <p:cNvPr id="1" name=""/>
        <p:cNvGrpSpPr/>
        <p:nvPr/>
      </p:nvGrpSpPr>
      <p:grpSpPr>
        <a:xfrm>
          <a:off x="0" y="0"/>
          <a:ext cx="0" cy="0"/>
          <a:chOff x="0" y="0"/>
          <a:chExt cx="0" cy="0"/>
        </a:xfrm>
      </p:grpSpPr>
      <p:sp>
        <p:nvSpPr>
          <p:cNvPr id="20" name="Shape 20"/>
          <p:cNvSpPr>
            <a:spLocks noGrp="1"/>
          </p:cNvSpPr>
          <p:nvPr>
            <p:ph type="title"/>
          </p:nvPr>
        </p:nvSpPr>
        <p:spPr>
          <a:xfrm>
            <a:off x="1270000" y="774700"/>
            <a:ext cx="10464800" cy="1181100"/>
          </a:xfrm>
          <a:prstGeom prst="rect">
            <a:avLst/>
          </a:prstGeom>
        </p:spPr>
        <p:txBody>
          <a:bodyPr/>
          <a:lstStyle>
            <a:lvl1pPr>
              <a:defRPr sz="6000"/>
            </a:lvl1pPr>
          </a:lstStyle>
          <a:p>
            <a:pPr lvl="0">
              <a:defRPr sz="1800"/>
            </a:pPr>
            <a:r>
              <a:rPr sz="6000"/>
              <a:t>Title Text</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2" name="Shape 22"/>
          <p:cNvSpPr>
            <a:spLocks noGrp="1"/>
          </p:cNvSpPr>
          <p:nvPr>
            <p:ph type="title"/>
          </p:nvPr>
        </p:nvSpPr>
        <p:spPr>
          <a:xfrm>
            <a:off x="1270000" y="2971800"/>
            <a:ext cx="10464800" cy="3810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4" name="Shape 24"/>
          <p:cNvSpPr>
            <a:spLocks noGrp="1"/>
          </p:cNvSpPr>
          <p:nvPr>
            <p:ph type="title"/>
          </p:nvPr>
        </p:nvSpPr>
        <p:spPr>
          <a:xfrm>
            <a:off x="1270000" y="7366000"/>
            <a:ext cx="10464800" cy="17018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u_bg.png"/>
          <p:cNvPicPr/>
          <p:nvPr/>
        </p:nvPicPr>
        <p:blipFill>
          <a:blip r:embed="rId17">
            <a:extLst/>
          </a:blip>
          <a:stretch>
            <a:fillRect/>
          </a:stretch>
        </p:blipFill>
        <p:spPr>
          <a:xfrm>
            <a:off x="482600" y="-12700"/>
            <a:ext cx="11938000" cy="1092200"/>
          </a:xfrm>
          <a:prstGeom prst="rect">
            <a:avLst/>
          </a:prstGeom>
          <a:ln w="12700">
            <a:miter lim="400000"/>
          </a:ln>
        </p:spPr>
      </p:pic>
      <p:sp>
        <p:nvSpPr>
          <p:cNvPr id="3" name="Shape 3"/>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8400"/>
              <a:t>Title Text</a:t>
            </a:r>
          </a:p>
        </p:txBody>
      </p:sp>
      <p:sp>
        <p:nvSpPr>
          <p:cNvPr id="4" name="Shape 4"/>
          <p:cNvSpPr>
            <a:spLocks noGrp="1"/>
          </p:cNvSpPr>
          <p:nvPr>
            <p:ph type="body" idx="1"/>
          </p:nvPr>
        </p:nvSpPr>
        <p:spPr>
          <a:xfrm>
            <a:off x="1270000" y="2768600"/>
            <a:ext cx="10464800" cy="571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xmlns:p14="http://schemas.microsoft.com/office/powerpoint/2010/main" spd="med"/>
  <p:txStyles>
    <p:titleStyle>
      <a:lvl1pPr algn="ctr" defTabSz="584200">
        <a:defRPr sz="8400">
          <a:latin typeface="+mn-lt"/>
          <a:ea typeface="+mn-ea"/>
          <a:cs typeface="+mn-cs"/>
          <a:sym typeface="Gill Sans"/>
        </a:defRPr>
      </a:lvl1pPr>
      <a:lvl2pPr indent="228600" algn="ctr" defTabSz="584200">
        <a:defRPr sz="8400">
          <a:latin typeface="+mn-lt"/>
          <a:ea typeface="+mn-ea"/>
          <a:cs typeface="+mn-cs"/>
          <a:sym typeface="Gill Sans"/>
        </a:defRPr>
      </a:lvl2pPr>
      <a:lvl3pPr indent="457200" algn="ctr" defTabSz="584200">
        <a:defRPr sz="8400">
          <a:latin typeface="+mn-lt"/>
          <a:ea typeface="+mn-ea"/>
          <a:cs typeface="+mn-cs"/>
          <a:sym typeface="Gill Sans"/>
        </a:defRPr>
      </a:lvl3pPr>
      <a:lvl4pPr indent="685800" algn="ctr" defTabSz="584200">
        <a:defRPr sz="8400">
          <a:latin typeface="+mn-lt"/>
          <a:ea typeface="+mn-ea"/>
          <a:cs typeface="+mn-cs"/>
          <a:sym typeface="Gill Sans"/>
        </a:defRPr>
      </a:lvl4pPr>
      <a:lvl5pPr indent="914400" algn="ctr" defTabSz="584200">
        <a:defRPr sz="8400">
          <a:latin typeface="+mn-lt"/>
          <a:ea typeface="+mn-ea"/>
          <a:cs typeface="+mn-cs"/>
          <a:sym typeface="Gill Sans"/>
        </a:defRPr>
      </a:lvl5pPr>
      <a:lvl6pPr indent="1143000" algn="ctr" defTabSz="584200">
        <a:defRPr sz="8400">
          <a:latin typeface="+mn-lt"/>
          <a:ea typeface="+mn-ea"/>
          <a:cs typeface="+mn-cs"/>
          <a:sym typeface="Gill Sans"/>
        </a:defRPr>
      </a:lvl6pPr>
      <a:lvl7pPr indent="1371600" algn="ctr" defTabSz="584200">
        <a:defRPr sz="8400">
          <a:latin typeface="+mn-lt"/>
          <a:ea typeface="+mn-ea"/>
          <a:cs typeface="+mn-cs"/>
          <a:sym typeface="Gill Sans"/>
        </a:defRPr>
      </a:lvl7pPr>
      <a:lvl8pPr indent="1600200" algn="ctr" defTabSz="584200">
        <a:defRPr sz="8400">
          <a:latin typeface="+mn-lt"/>
          <a:ea typeface="+mn-ea"/>
          <a:cs typeface="+mn-cs"/>
          <a:sym typeface="Gill Sans"/>
        </a:defRPr>
      </a:lvl8pPr>
      <a:lvl9pPr indent="1828800" algn="ctr" defTabSz="584200">
        <a:defRPr sz="8400">
          <a:latin typeface="+mn-lt"/>
          <a:ea typeface="+mn-ea"/>
          <a:cs typeface="+mn-cs"/>
          <a:sym typeface="Gill Sans"/>
        </a:defRPr>
      </a:lvl9pPr>
    </p:titleStyle>
    <p:bodyStyle>
      <a:lvl1pPr marL="889000" indent="-571500" defTabSz="584200">
        <a:spcBef>
          <a:spcPts val="2400"/>
        </a:spcBef>
        <a:buSzPct val="171000"/>
        <a:buChar char="•"/>
        <a:defRPr sz="4200">
          <a:latin typeface="+mn-lt"/>
          <a:ea typeface="+mn-ea"/>
          <a:cs typeface="+mn-cs"/>
          <a:sym typeface="Gill Sans"/>
        </a:defRPr>
      </a:lvl1pPr>
      <a:lvl2pPr marL="1333500" indent="-571500" defTabSz="584200">
        <a:spcBef>
          <a:spcPts val="2400"/>
        </a:spcBef>
        <a:buSzPct val="171000"/>
        <a:buChar char="•"/>
        <a:defRPr sz="4200">
          <a:latin typeface="+mn-lt"/>
          <a:ea typeface="+mn-ea"/>
          <a:cs typeface="+mn-cs"/>
          <a:sym typeface="Gill Sans"/>
        </a:defRPr>
      </a:lvl2pPr>
      <a:lvl3pPr marL="1778000" indent="-571500" defTabSz="584200">
        <a:spcBef>
          <a:spcPts val="2400"/>
        </a:spcBef>
        <a:buSzPct val="171000"/>
        <a:buChar char="•"/>
        <a:defRPr sz="4200">
          <a:latin typeface="+mn-lt"/>
          <a:ea typeface="+mn-ea"/>
          <a:cs typeface="+mn-cs"/>
          <a:sym typeface="Gill Sans"/>
        </a:defRPr>
      </a:lvl3pPr>
      <a:lvl4pPr marL="2222500" indent="-571500" defTabSz="584200">
        <a:spcBef>
          <a:spcPts val="2400"/>
        </a:spcBef>
        <a:buSzPct val="171000"/>
        <a:buChar char="•"/>
        <a:defRPr sz="4200">
          <a:latin typeface="+mn-lt"/>
          <a:ea typeface="+mn-ea"/>
          <a:cs typeface="+mn-cs"/>
          <a:sym typeface="Gill Sans"/>
        </a:defRPr>
      </a:lvl4pPr>
      <a:lvl5pPr marL="2667000" indent="-571500" defTabSz="584200">
        <a:spcBef>
          <a:spcPts val="2400"/>
        </a:spcBef>
        <a:buSzPct val="171000"/>
        <a:buChar char="•"/>
        <a:defRPr sz="4200">
          <a:latin typeface="+mn-lt"/>
          <a:ea typeface="+mn-ea"/>
          <a:cs typeface="+mn-cs"/>
          <a:sym typeface="Gill Sans"/>
        </a:defRPr>
      </a:lvl5pPr>
      <a:lvl6pPr marL="3022600" indent="-571500" defTabSz="584200">
        <a:spcBef>
          <a:spcPts val="2400"/>
        </a:spcBef>
        <a:buSzPct val="171000"/>
        <a:buChar char="•"/>
        <a:defRPr sz="4200">
          <a:latin typeface="+mn-lt"/>
          <a:ea typeface="+mn-ea"/>
          <a:cs typeface="+mn-cs"/>
          <a:sym typeface="Gill Sans"/>
        </a:defRPr>
      </a:lvl6pPr>
      <a:lvl7pPr marL="3378200" indent="-571500" defTabSz="584200">
        <a:spcBef>
          <a:spcPts val="2400"/>
        </a:spcBef>
        <a:buSzPct val="171000"/>
        <a:buChar char="•"/>
        <a:defRPr sz="4200">
          <a:latin typeface="+mn-lt"/>
          <a:ea typeface="+mn-ea"/>
          <a:cs typeface="+mn-cs"/>
          <a:sym typeface="Gill Sans"/>
        </a:defRPr>
      </a:lvl7pPr>
      <a:lvl8pPr marL="3733800" indent="-571500" defTabSz="584200">
        <a:spcBef>
          <a:spcPts val="2400"/>
        </a:spcBef>
        <a:buSzPct val="171000"/>
        <a:buChar char="•"/>
        <a:defRPr sz="4200">
          <a:latin typeface="+mn-lt"/>
          <a:ea typeface="+mn-ea"/>
          <a:cs typeface="+mn-cs"/>
          <a:sym typeface="Gill Sans"/>
        </a:defRPr>
      </a:lvl8pPr>
      <a:lvl9pPr marL="4089400" indent="-571500" defTabSz="584200">
        <a:spcBef>
          <a:spcPts val="2400"/>
        </a:spcBef>
        <a:buSzPct val="171000"/>
        <a:buChar char="•"/>
        <a:defRPr sz="4200">
          <a:latin typeface="+mn-lt"/>
          <a:ea typeface="+mn-ea"/>
          <a:cs typeface="+mn-cs"/>
          <a:sym typeface="Gill Sans"/>
        </a:defRPr>
      </a:lvl9pPr>
    </p:bodyStyle>
    <p:otherStyle>
      <a:lvl1pPr algn="ctr" defTabSz="584200">
        <a:defRPr>
          <a:solidFill>
            <a:schemeClr val="tx1"/>
          </a:solidFill>
          <a:latin typeface="+mn-lt"/>
          <a:ea typeface="+mn-ea"/>
          <a:cs typeface="+mn-cs"/>
          <a:sym typeface="Gill Sans"/>
        </a:defRPr>
      </a:lvl1pPr>
      <a:lvl2pPr indent="228600" algn="ctr" defTabSz="584200">
        <a:defRPr>
          <a:solidFill>
            <a:schemeClr val="tx1"/>
          </a:solidFill>
          <a:latin typeface="+mn-lt"/>
          <a:ea typeface="+mn-ea"/>
          <a:cs typeface="+mn-cs"/>
          <a:sym typeface="Gill Sans"/>
        </a:defRPr>
      </a:lvl2pPr>
      <a:lvl3pPr indent="457200" algn="ctr" defTabSz="584200">
        <a:defRPr>
          <a:solidFill>
            <a:schemeClr val="tx1"/>
          </a:solidFill>
          <a:latin typeface="+mn-lt"/>
          <a:ea typeface="+mn-ea"/>
          <a:cs typeface="+mn-cs"/>
          <a:sym typeface="Gill Sans"/>
        </a:defRPr>
      </a:lvl3pPr>
      <a:lvl4pPr indent="685800" algn="ctr" defTabSz="584200">
        <a:defRPr>
          <a:solidFill>
            <a:schemeClr val="tx1"/>
          </a:solidFill>
          <a:latin typeface="+mn-lt"/>
          <a:ea typeface="+mn-ea"/>
          <a:cs typeface="+mn-cs"/>
          <a:sym typeface="Gill Sans"/>
        </a:defRPr>
      </a:lvl4pPr>
      <a:lvl5pPr indent="914400" algn="ctr" defTabSz="584200">
        <a:defRPr>
          <a:solidFill>
            <a:schemeClr val="tx1"/>
          </a:solidFill>
          <a:latin typeface="+mn-lt"/>
          <a:ea typeface="+mn-ea"/>
          <a:cs typeface="+mn-cs"/>
          <a:sym typeface="Gill Sans"/>
        </a:defRPr>
      </a:lvl5pPr>
      <a:lvl6pPr indent="1143000" algn="ctr" defTabSz="584200">
        <a:defRPr>
          <a:solidFill>
            <a:schemeClr val="tx1"/>
          </a:solidFill>
          <a:latin typeface="+mn-lt"/>
          <a:ea typeface="+mn-ea"/>
          <a:cs typeface="+mn-cs"/>
          <a:sym typeface="Gill Sans"/>
        </a:defRPr>
      </a:lvl6pPr>
      <a:lvl7pPr indent="1371600" algn="ctr" defTabSz="584200">
        <a:defRPr>
          <a:solidFill>
            <a:schemeClr val="tx1"/>
          </a:solidFill>
          <a:latin typeface="+mn-lt"/>
          <a:ea typeface="+mn-ea"/>
          <a:cs typeface="+mn-cs"/>
          <a:sym typeface="Gill Sans"/>
        </a:defRPr>
      </a:lvl7pPr>
      <a:lvl8pPr indent="1600200" algn="ctr" defTabSz="584200">
        <a:defRPr>
          <a:solidFill>
            <a:schemeClr val="tx1"/>
          </a:solidFill>
          <a:latin typeface="+mn-lt"/>
          <a:ea typeface="+mn-ea"/>
          <a:cs typeface="+mn-cs"/>
          <a:sym typeface="Gill Sans"/>
        </a:defRPr>
      </a:lvl8pPr>
      <a:lvl9pPr indent="1828800" algn="ctr" defTabSz="584200">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hyperlink" Target="http://research-hub.griffith.edu.a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research-hub.griffith.edu.au" TargetMode="Externa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508694" y="1904999"/>
            <a:ext cx="11938001" cy="3302001"/>
          </a:xfrm>
          <a:prstGeom prst="rect">
            <a:avLst/>
          </a:prstGeom>
        </p:spPr>
        <p:txBody>
          <a:bodyPr/>
          <a:lstStyle/>
          <a:p>
            <a:pPr lvl="0">
              <a:defRPr sz="1800"/>
            </a:pPr>
            <a:r>
              <a:rPr sz="8400"/>
              <a:t>The Griffith Scholars Hub VIVO Extensions</a:t>
            </a:r>
          </a:p>
        </p:txBody>
      </p:sp>
      <p:sp>
        <p:nvSpPr>
          <p:cNvPr id="46" name="Shape 46"/>
          <p:cNvSpPr>
            <a:spLocks noGrp="1"/>
          </p:cNvSpPr>
          <p:nvPr>
            <p:ph type="body" idx="1"/>
          </p:nvPr>
        </p:nvSpPr>
        <p:spPr>
          <a:xfrm>
            <a:off x="1206500" y="7632699"/>
            <a:ext cx="10464800" cy="2081909"/>
          </a:xfrm>
          <a:prstGeom prst="rect">
            <a:avLst/>
          </a:prstGeom>
        </p:spPr>
        <p:txBody>
          <a:bodyPr/>
          <a:lstStyle/>
          <a:p>
            <a:pPr lvl="0">
              <a:defRPr sz="1800"/>
            </a:pPr>
            <a:r>
              <a:rPr sz="3600"/>
              <a:t>Arve Solland</a:t>
            </a:r>
          </a:p>
          <a:p>
            <a:pPr lvl="0">
              <a:defRPr sz="1800"/>
            </a:pPr>
            <a:r>
              <a:rPr sz="2900">
                <a:solidFill>
                  <a:srgbClr val="444444"/>
                </a:solidFill>
              </a:rPr>
              <a:t>Senior Programmer / Business Analyst</a:t>
            </a:r>
          </a:p>
          <a:p>
            <a:pPr lvl="0">
              <a:defRPr sz="1800"/>
            </a:pPr>
            <a:r>
              <a:rPr sz="2900">
                <a:solidFill>
                  <a:srgbClr val="444444"/>
                </a:solidFill>
              </a:rPr>
              <a:t>eResearch Services</a:t>
            </a:r>
          </a:p>
          <a:p>
            <a:pPr lvl="0">
              <a:defRPr sz="1800"/>
            </a:pPr>
            <a:r>
              <a:rPr sz="2900">
                <a:solidFill>
                  <a:srgbClr val="444444"/>
                </a:solidFill>
              </a:rPr>
              <a:t>Griffith University,  Australia</a:t>
            </a:r>
          </a:p>
        </p:txBody>
      </p:sp>
      <p:pic>
        <p:nvPicPr>
          <p:cNvPr id="47" name="droppedImage.pdf"/>
          <p:cNvPicPr/>
          <p:nvPr/>
        </p:nvPicPr>
        <p:blipFill>
          <a:blip r:embed="rId2">
            <a:extLst/>
          </a:blip>
          <a:stretch>
            <a:fillRect/>
          </a:stretch>
        </p:blipFill>
        <p:spPr>
          <a:xfrm>
            <a:off x="5168900" y="685800"/>
            <a:ext cx="2540000" cy="1910826"/>
          </a:xfrm>
          <a:prstGeom prst="rect">
            <a:avLst/>
          </a:prstGeom>
          <a:ln w="12700">
            <a:miter lim="400000"/>
          </a:ln>
        </p:spPr>
      </p:pic>
      <p:sp>
        <p:nvSpPr>
          <p:cNvPr id="48" name="Shape 48"/>
          <p:cNvSpPr/>
          <p:nvPr/>
        </p:nvSpPr>
        <p:spPr>
          <a:xfrm>
            <a:off x="1295400" y="5854700"/>
            <a:ext cx="10464800" cy="20819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600">
                <a:solidFill>
                  <a:srgbClr val="53585F"/>
                </a:solidFill>
              </a:defRPr>
            </a:lvl1pPr>
          </a:lstStyle>
          <a:p>
            <a:pPr lvl="0">
              <a:defRPr sz="1800">
                <a:solidFill>
                  <a:srgbClr val="000000"/>
                </a:solidFill>
              </a:defRPr>
            </a:pPr>
            <a:r>
              <a:rPr sz="3600">
                <a:solidFill>
                  <a:srgbClr val="53585F"/>
                </a:solidFill>
              </a:rPr>
              <a:t>VIVO14 | Austin,Texas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body" idx="1"/>
          </p:nvPr>
        </p:nvSpPr>
        <p:spPr>
          <a:xfrm>
            <a:off x="-1490" y="2411815"/>
            <a:ext cx="12453095" cy="939801"/>
          </a:xfrm>
          <a:prstGeom prst="rect">
            <a:avLst/>
          </a:prstGeom>
        </p:spPr>
        <p:txBody>
          <a:bodyPr/>
          <a:lstStyle/>
          <a:p>
            <a:pPr marL="1577465" lvl="2" indent="-370965">
              <a:defRPr sz="1800"/>
            </a:pPr>
            <a:r>
              <a:rPr sz="2400"/>
              <a:t>Some interactive visualisations created for a person, using the d3.js ( </a:t>
            </a:r>
            <a:r>
              <a:rPr sz="2400">
                <a:solidFill>
                  <a:srgbClr val="51A7F9"/>
                </a:solidFill>
              </a:rPr>
              <a:t>http://d3js.org/</a:t>
            </a:r>
            <a:r>
              <a:rPr sz="2400"/>
              <a:t> ) javascript library.</a:t>
            </a:r>
          </a:p>
        </p:txBody>
      </p:sp>
      <p:sp>
        <p:nvSpPr>
          <p:cNvPr id="77" name="Shape 77"/>
          <p:cNvSpPr/>
          <p:nvPr/>
        </p:nvSpPr>
        <p:spPr>
          <a:xfrm>
            <a:off x="1778000" y="7931150"/>
            <a:ext cx="3886200" cy="39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solidFill>
                  <a:srgbClr val="444444"/>
                </a:solidFill>
              </a:defRPr>
            </a:lvl1pPr>
          </a:lstStyle>
          <a:p>
            <a:pPr lvl="0">
              <a:defRPr sz="1800">
                <a:solidFill>
                  <a:srgbClr val="000000"/>
                </a:solidFill>
              </a:defRPr>
            </a:pPr>
            <a:r>
              <a:rPr sz="2000">
                <a:solidFill>
                  <a:srgbClr val="444444"/>
                </a:solidFill>
              </a:rPr>
              <a:t>Publications by field of research </a:t>
            </a:r>
          </a:p>
        </p:txBody>
      </p:sp>
      <p:pic>
        <p:nvPicPr>
          <p:cNvPr id="78" name="Picture 77"/>
          <p:cNvPicPr/>
          <p:nvPr/>
        </p:nvPicPr>
        <p:blipFill>
          <a:blip r:embed="rId2">
            <a:extLst/>
          </a:blip>
          <a:stretch>
            <a:fillRect/>
          </a:stretch>
        </p:blipFill>
        <p:spPr>
          <a:xfrm>
            <a:off x="1600200" y="4419600"/>
            <a:ext cx="4203700" cy="3429000"/>
          </a:xfrm>
          <a:prstGeom prst="rect">
            <a:avLst/>
          </a:prstGeom>
        </p:spPr>
      </p:pic>
      <p:sp>
        <p:nvSpPr>
          <p:cNvPr id="79" name="Shape 79"/>
          <p:cNvSpPr/>
          <p:nvPr/>
        </p:nvSpPr>
        <p:spPr>
          <a:xfrm>
            <a:off x="7061200" y="7931150"/>
            <a:ext cx="3886200" cy="39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solidFill>
                  <a:srgbClr val="444444"/>
                </a:solidFill>
              </a:defRPr>
            </a:lvl1pPr>
          </a:lstStyle>
          <a:p>
            <a:pPr lvl="0">
              <a:defRPr sz="1800">
                <a:solidFill>
                  <a:srgbClr val="000000"/>
                </a:solidFill>
              </a:defRPr>
            </a:pPr>
            <a:r>
              <a:rPr sz="2000">
                <a:solidFill>
                  <a:srgbClr val="444444"/>
                </a:solidFill>
              </a:rPr>
              <a:t>Publication By Year</a:t>
            </a:r>
          </a:p>
        </p:txBody>
      </p:sp>
      <p:pic>
        <p:nvPicPr>
          <p:cNvPr id="80" name="Picture 79"/>
          <p:cNvPicPr/>
          <p:nvPr/>
        </p:nvPicPr>
        <p:blipFill>
          <a:blip r:embed="rId3">
            <a:extLst/>
          </a:blip>
          <a:stretch>
            <a:fillRect/>
          </a:stretch>
        </p:blipFill>
        <p:spPr>
          <a:xfrm>
            <a:off x="6883400" y="4419600"/>
            <a:ext cx="4203701" cy="3429001"/>
          </a:xfrm>
          <a:prstGeom prst="rect">
            <a:avLst/>
          </a:prstGeom>
        </p:spPr>
      </p:pic>
      <p:sp>
        <p:nvSpPr>
          <p:cNvPr id="81" name="Shape 81"/>
          <p:cNvSpPr>
            <a:spLocks noGrp="1"/>
          </p:cNvSpPr>
          <p:nvPr>
            <p:ph type="title"/>
          </p:nvPr>
        </p:nvSpPr>
        <p:spPr>
          <a:xfrm>
            <a:off x="2921000" y="-8467"/>
            <a:ext cx="10464800" cy="1215364"/>
          </a:xfrm>
          <a:prstGeom prst="rect">
            <a:avLst/>
          </a:prstGeom>
        </p:spPr>
        <p:txBody>
          <a:bodyPr/>
          <a:lstStyle>
            <a:lvl1pPr algn="l" defTabSz="457200">
              <a:defRPr sz="6000"/>
            </a:lvl1pPr>
          </a:lstStyle>
          <a:p>
            <a:pPr lvl="0">
              <a:defRPr sz="1800"/>
            </a:pPr>
            <a:r>
              <a:rPr sz="6000"/>
              <a:t>Visualisations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Screen Shot 2014-08-07 at 3.11.26 pm.png"/>
          <p:cNvPicPr/>
          <p:nvPr/>
        </p:nvPicPr>
        <p:blipFill>
          <a:blip r:embed="rId2">
            <a:extLst/>
          </a:blip>
          <a:stretch>
            <a:fillRect/>
          </a:stretch>
        </p:blipFill>
        <p:spPr>
          <a:xfrm>
            <a:off x="9876482" y="1515417"/>
            <a:ext cx="2997201" cy="7086601"/>
          </a:xfrm>
          <a:prstGeom prst="rect">
            <a:avLst/>
          </a:prstGeom>
          <a:ln w="12700">
            <a:miter lim="400000"/>
          </a:ln>
        </p:spPr>
      </p:pic>
      <p:sp>
        <p:nvSpPr>
          <p:cNvPr id="84" name="Shape 84"/>
          <p:cNvSpPr>
            <a:spLocks noGrp="1"/>
          </p:cNvSpPr>
          <p:nvPr>
            <p:ph type="title"/>
          </p:nvPr>
        </p:nvSpPr>
        <p:spPr>
          <a:xfrm>
            <a:off x="1269999" y="-8467"/>
            <a:ext cx="10464801" cy="1215364"/>
          </a:xfrm>
          <a:prstGeom prst="rect">
            <a:avLst/>
          </a:prstGeom>
        </p:spPr>
        <p:txBody>
          <a:bodyPr/>
          <a:lstStyle>
            <a:lvl1pPr>
              <a:defRPr sz="6000"/>
            </a:lvl1pPr>
          </a:lstStyle>
          <a:p>
            <a:pPr lvl="0">
              <a:defRPr sz="1800"/>
            </a:pPr>
            <a:r>
              <a:rPr sz="6000"/>
              <a:t>Edit Interface Changes</a:t>
            </a:r>
          </a:p>
        </p:txBody>
      </p:sp>
      <p:sp>
        <p:nvSpPr>
          <p:cNvPr id="85" name="Shape 85"/>
          <p:cNvSpPr>
            <a:spLocks noGrp="1"/>
          </p:cNvSpPr>
          <p:nvPr>
            <p:ph type="body" idx="1"/>
          </p:nvPr>
        </p:nvSpPr>
        <p:spPr>
          <a:xfrm>
            <a:off x="571500" y="773515"/>
            <a:ext cx="9406285" cy="8890001"/>
          </a:xfrm>
          <a:prstGeom prst="rect">
            <a:avLst/>
          </a:prstGeom>
        </p:spPr>
        <p:txBody>
          <a:bodyPr/>
          <a:lstStyle/>
          <a:p>
            <a:pPr marL="688465" lvl="0" indent="-370965">
              <a:defRPr sz="1800"/>
            </a:pPr>
            <a:r>
              <a:rPr sz="2800"/>
              <a:t>As the standard edit interface for certain properties were taking a very long time to load (20sec+), we have changed how the edit interfaces load and save data.</a:t>
            </a:r>
          </a:p>
          <a:p>
            <a:pPr marL="688465" lvl="0" indent="-370965">
              <a:defRPr sz="1800"/>
            </a:pPr>
            <a:r>
              <a:rPr sz="2800"/>
              <a:t>Now, the edit interfaces only loads the bare minimum of through the Java form generator.  The rest of the data needed is ‘lazy loaded” through one or more ajax calls after the initial page load.</a:t>
            </a:r>
          </a:p>
          <a:p>
            <a:pPr marL="688465" lvl="0" indent="-370965">
              <a:defRPr sz="1800"/>
            </a:pPr>
            <a:r>
              <a:rPr sz="2800"/>
              <a:t>This ensures that the user gets a responding edit interface almost immediately.</a:t>
            </a:r>
          </a:p>
          <a:p>
            <a:pPr marL="688465" lvl="0" indent="-370965">
              <a:defRPr sz="1800"/>
            </a:pPr>
            <a:r>
              <a:rPr sz="2800"/>
              <a:t>RDF structure of data sent and received to the edit interface is handled by a javascript middle layer.  </a:t>
            </a:r>
          </a:p>
          <a:p>
            <a:pPr marL="688465" lvl="0" indent="-370965">
              <a:defRPr sz="1800"/>
            </a:pPr>
            <a:r>
              <a:rPr sz="2800"/>
              <a:t>Data save requests are also handled by one or more ajax calls.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sp>
        <p:nvSpPr>
          <p:cNvPr id="88" name="Shape 88"/>
          <p:cNvSpPr>
            <a:spLocks noGrp="1"/>
          </p:cNvSpPr>
          <p:nvPr>
            <p:ph type="body" idx="1"/>
          </p:nvPr>
        </p:nvSpPr>
        <p:spPr>
          <a:xfrm>
            <a:off x="595410" y="1726158"/>
            <a:ext cx="11607205" cy="7077621"/>
          </a:xfrm>
          <a:prstGeom prst="rect">
            <a:avLst/>
          </a:prstGeom>
        </p:spPr>
        <p:txBody>
          <a:bodyPr/>
          <a:lstStyle/>
          <a:p>
            <a:pPr marL="0" lvl="0" indent="0" defTabSz="457200">
              <a:spcBef>
                <a:spcPts val="0"/>
              </a:spcBef>
              <a:buSzTx/>
              <a:buNone/>
              <a:defRPr sz="1800"/>
            </a:pPr>
            <a:endParaRPr sz="2800"/>
          </a:p>
          <a:p>
            <a:pPr marL="698500" lvl="0" indent="-381000" defTabSz="457200">
              <a:spcBef>
                <a:spcPts val="0"/>
              </a:spcBef>
              <a:defRPr sz="1800"/>
            </a:pPr>
            <a:r>
              <a:rPr sz="2800"/>
              <a:t>Since we first implemented VIVO, we saw the potential for pages showing data from dynamic/aggregated queries.</a:t>
            </a:r>
            <a:br>
              <a:rPr sz="2800"/>
            </a:br>
            <a:endParaRPr sz="2800"/>
          </a:p>
          <a:p>
            <a:pPr marL="750293" lvl="0" indent="-432793" defTabSz="457200">
              <a:spcBef>
                <a:spcPts val="0"/>
              </a:spcBef>
              <a:defRPr sz="1800"/>
            </a:pPr>
            <a:r>
              <a:rPr sz="2800"/>
              <a:t>Now we have had direct business requirements to create pages within the hub which can display a select set of the data with particular interface functionality.</a:t>
            </a:r>
            <a:br>
              <a:rPr sz="2800"/>
            </a:br>
            <a:endParaRPr sz="2800"/>
          </a:p>
          <a:p>
            <a:pPr marL="750293" lvl="0" indent="-432793" defTabSz="457200">
              <a:spcBef>
                <a:spcPts val="0"/>
              </a:spcBef>
              <a:defRPr sz="1800"/>
            </a:pPr>
            <a:r>
              <a:rPr sz="2800"/>
              <a:t>We have call these dynamic pages a Micro Portal or a Lens.</a:t>
            </a:r>
            <a:br>
              <a:rPr sz="2800"/>
            </a:br>
            <a:endParaRPr sz="2800"/>
          </a:p>
          <a:p>
            <a:pPr marL="750293" lvl="0" indent="-432793" defTabSz="457200">
              <a:spcBef>
                <a:spcPts val="0"/>
              </a:spcBef>
              <a:defRPr sz="1800"/>
            </a:pPr>
            <a:r>
              <a:rPr sz="2800"/>
              <a:t>A lens within the Hub will be able to show dynamic results of a query, in a specified interface.</a:t>
            </a:r>
            <a:br>
              <a:rPr sz="2800"/>
            </a:br>
            <a:endParaRPr sz="2800"/>
          </a:p>
          <a:p>
            <a:pPr marL="750293" lvl="0" indent="-432793" defTabSz="457200">
              <a:spcBef>
                <a:spcPts val="0"/>
              </a:spcBef>
              <a:defRPr sz="1800"/>
            </a:pPr>
            <a:r>
              <a:rPr sz="2800"/>
              <a:t>The first lens developed for the hub was: “Griffith In Asia”.  This lens displays individuals in the hub that have some involvement in the Asia-Pacific region.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pic>
        <p:nvPicPr>
          <p:cNvPr id="91" name="Picture 90"/>
          <p:cNvPicPr/>
          <p:nvPr/>
        </p:nvPicPr>
        <p:blipFill>
          <a:blip r:embed="rId2">
            <a:extLst/>
          </a:blip>
          <a:stretch>
            <a:fillRect/>
          </a:stretch>
        </p:blipFill>
        <p:spPr>
          <a:xfrm>
            <a:off x="900714" y="1764273"/>
            <a:ext cx="11203372" cy="7503651"/>
          </a:xfrm>
          <a:prstGeom prst="rect">
            <a:avLst/>
          </a:prstGeom>
        </p:spPr>
      </p:pic>
      <p:sp>
        <p:nvSpPr>
          <p:cNvPr id="92" name="Shape 92"/>
          <p:cNvSpPr/>
          <p:nvPr/>
        </p:nvSpPr>
        <p:spPr>
          <a:xfrm>
            <a:off x="901700" y="1218686"/>
            <a:ext cx="59488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sz="2400" u="sng">
                <a:solidFill>
                  <a:srgbClr val="0433FF"/>
                </a:solidFill>
                <a:hlinkClick r:id="rId3"/>
              </a:rPr>
              <a:t>http://research-hub.griffith.edu.au</a:t>
            </a:r>
            <a:r>
              <a:rPr sz="2400" u="sng">
                <a:solidFill>
                  <a:srgbClr val="0433FF"/>
                </a:solidFill>
              </a:rPr>
              <a:t>/griffith-in-asia</a:t>
            </a:r>
          </a:p>
        </p:txBody>
      </p:sp>
      <p:sp>
        <p:nvSpPr>
          <p:cNvPr id="93" name="Shape 93"/>
          <p:cNvSpPr/>
          <p:nvPr/>
        </p:nvSpPr>
        <p:spPr>
          <a:xfrm>
            <a:off x="4462766" y="9232899"/>
            <a:ext cx="37025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Griffith In Asia Lens interface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sp>
        <p:nvSpPr>
          <p:cNvPr id="96" name="Shape 96"/>
          <p:cNvSpPr>
            <a:spLocks noGrp="1"/>
          </p:cNvSpPr>
          <p:nvPr>
            <p:ph type="body" idx="1"/>
          </p:nvPr>
        </p:nvSpPr>
        <p:spPr>
          <a:xfrm>
            <a:off x="595410" y="1435100"/>
            <a:ext cx="12001501" cy="7391400"/>
          </a:xfrm>
          <a:prstGeom prst="rect">
            <a:avLst/>
          </a:prstGeom>
        </p:spPr>
        <p:txBody>
          <a:bodyPr/>
          <a:lstStyle/>
          <a:p>
            <a:pPr marL="0" lvl="0" indent="0" defTabSz="457200">
              <a:spcBef>
                <a:spcPts val="0"/>
              </a:spcBef>
              <a:buSzTx/>
              <a:buNone/>
              <a:defRPr sz="1800"/>
            </a:pPr>
            <a:r>
              <a:rPr sz="2800"/>
              <a:t>The Griffith In Asia lens has the following features:</a:t>
            </a:r>
          </a:p>
          <a:p>
            <a:pPr marL="698500" lvl="0" indent="-381000" defTabSz="457200">
              <a:spcBef>
                <a:spcPts val="0"/>
              </a:spcBef>
              <a:defRPr sz="1800"/>
            </a:pPr>
            <a:endParaRPr sz="2800"/>
          </a:p>
          <a:p>
            <a:pPr marL="698500" lvl="0" indent="-381000" defTabSz="457200">
              <a:spcBef>
                <a:spcPts val="0"/>
              </a:spcBef>
              <a:defRPr sz="1800"/>
            </a:pPr>
            <a:r>
              <a:rPr sz="2800"/>
              <a:t>Interactive map that allows user to select a country to see related individuals.</a:t>
            </a:r>
          </a:p>
          <a:p>
            <a:pPr marL="698500" lvl="0" indent="-381000" defTabSz="457200">
              <a:spcBef>
                <a:spcPts val="0"/>
              </a:spcBef>
              <a:defRPr sz="1800"/>
            </a:pPr>
            <a:r>
              <a:rPr sz="2800"/>
              <a:t>Page shows all individuals related to the lens, grouped by type (Experts, Groups, Projects, Publications etc)</a:t>
            </a:r>
          </a:p>
          <a:p>
            <a:pPr marL="698500" lvl="0" indent="-381000" defTabSz="457200">
              <a:spcBef>
                <a:spcPts val="0"/>
              </a:spcBef>
              <a:defRPr sz="1800"/>
            </a:pPr>
            <a:r>
              <a:rPr sz="2800"/>
              <a:t>Search functionality allows user to perform keyword search within lens items.</a:t>
            </a:r>
          </a:p>
          <a:p>
            <a:pPr marL="698500" lvl="0" indent="-381000" defTabSz="457200">
              <a:spcBef>
                <a:spcPts val="0"/>
              </a:spcBef>
              <a:defRPr sz="1800"/>
            </a:pPr>
            <a:endParaRPr sz="2800"/>
          </a:p>
          <a:p>
            <a:pPr marL="0" lvl="0" indent="0" defTabSz="457200">
              <a:spcBef>
                <a:spcPts val="0"/>
              </a:spcBef>
              <a:buSzTx/>
              <a:buNone/>
              <a:defRPr sz="1800"/>
            </a:pPr>
            <a:r>
              <a:rPr sz="2800"/>
              <a:t>Admin functionality</a:t>
            </a:r>
          </a:p>
          <a:p>
            <a:pPr marL="0" lvl="0" indent="0" defTabSz="457200">
              <a:spcBef>
                <a:spcPts val="0"/>
              </a:spcBef>
              <a:buSzTx/>
              <a:buNone/>
              <a:defRPr sz="1800"/>
            </a:pPr>
            <a:endParaRPr sz="2800"/>
          </a:p>
          <a:p>
            <a:pPr marL="698500" lvl="0" indent="-381000" defTabSz="457200">
              <a:spcBef>
                <a:spcPts val="0"/>
              </a:spcBef>
              <a:defRPr sz="1800"/>
            </a:pPr>
            <a:r>
              <a:rPr sz="2800"/>
              <a:t>Individuals can be ‘tagged’ to a lens either via automated queries, via direct edit of an individual, or through a bulk edit interface developed especially for the lens functionality.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pic>
        <p:nvPicPr>
          <p:cNvPr id="99" name="Picture 98"/>
          <p:cNvPicPr/>
          <p:nvPr/>
        </p:nvPicPr>
        <p:blipFill>
          <a:blip r:embed="rId2">
            <a:extLst/>
          </a:blip>
          <a:stretch>
            <a:fillRect/>
          </a:stretch>
        </p:blipFill>
        <p:spPr>
          <a:xfrm>
            <a:off x="900714" y="1637273"/>
            <a:ext cx="11203372" cy="7503651"/>
          </a:xfrm>
          <a:prstGeom prst="rect">
            <a:avLst/>
          </a:prstGeom>
        </p:spPr>
      </p:pic>
      <p:sp>
        <p:nvSpPr>
          <p:cNvPr id="100" name="Shape 100"/>
          <p:cNvSpPr/>
          <p:nvPr/>
        </p:nvSpPr>
        <p:spPr>
          <a:xfrm>
            <a:off x="3446766" y="9232899"/>
            <a:ext cx="63519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Bulk Edit Interface for lenses - Step 1 - Select Lens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pic>
        <p:nvPicPr>
          <p:cNvPr id="103" name="Picture 102"/>
          <p:cNvPicPr/>
          <p:nvPr/>
        </p:nvPicPr>
        <p:blipFill>
          <a:blip r:embed="rId2">
            <a:extLst/>
          </a:blip>
          <a:stretch>
            <a:fillRect/>
          </a:stretch>
        </p:blipFill>
        <p:spPr>
          <a:xfrm>
            <a:off x="900714" y="1637273"/>
            <a:ext cx="11203372" cy="7503651"/>
          </a:xfrm>
          <a:prstGeom prst="rect">
            <a:avLst/>
          </a:prstGeom>
        </p:spPr>
      </p:pic>
      <p:sp>
        <p:nvSpPr>
          <p:cNvPr id="104" name="Shape 104"/>
          <p:cNvSpPr/>
          <p:nvPr/>
        </p:nvSpPr>
        <p:spPr>
          <a:xfrm>
            <a:off x="2811766" y="9232899"/>
            <a:ext cx="74623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Bulk Edit Interface for lenses - Step 2 - Select Display Mode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pic>
        <p:nvPicPr>
          <p:cNvPr id="107" name="Picture 106"/>
          <p:cNvPicPr/>
          <p:nvPr/>
        </p:nvPicPr>
        <p:blipFill>
          <a:blip r:embed="rId2">
            <a:extLst/>
          </a:blip>
          <a:stretch>
            <a:fillRect/>
          </a:stretch>
        </p:blipFill>
        <p:spPr>
          <a:xfrm>
            <a:off x="900714" y="1637273"/>
            <a:ext cx="11203372" cy="7503651"/>
          </a:xfrm>
          <a:prstGeom prst="rect">
            <a:avLst/>
          </a:prstGeom>
        </p:spPr>
      </p:pic>
      <p:sp>
        <p:nvSpPr>
          <p:cNvPr id="108" name="Shape 108"/>
          <p:cNvSpPr/>
          <p:nvPr/>
        </p:nvSpPr>
        <p:spPr>
          <a:xfrm>
            <a:off x="3268966" y="9232899"/>
            <a:ext cx="63266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Bulk Edit Interface for lenses - Step 3 - Select Type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pic>
        <p:nvPicPr>
          <p:cNvPr id="111" name="Picture 110"/>
          <p:cNvPicPr/>
          <p:nvPr/>
        </p:nvPicPr>
        <p:blipFill>
          <a:blip r:embed="rId2">
            <a:extLst/>
          </a:blip>
          <a:stretch>
            <a:fillRect/>
          </a:stretch>
        </p:blipFill>
        <p:spPr>
          <a:xfrm>
            <a:off x="900714" y="1637273"/>
            <a:ext cx="11203372" cy="7503651"/>
          </a:xfrm>
          <a:prstGeom prst="rect">
            <a:avLst/>
          </a:prstGeom>
        </p:spPr>
      </p:pic>
      <p:sp>
        <p:nvSpPr>
          <p:cNvPr id="112" name="Shape 112"/>
          <p:cNvSpPr/>
          <p:nvPr/>
        </p:nvSpPr>
        <p:spPr>
          <a:xfrm>
            <a:off x="3459466" y="9232899"/>
            <a:ext cx="669458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Bulk Edit Interface for lenses - Step 4 - Tag Individuals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sp>
        <p:nvSpPr>
          <p:cNvPr id="115" name="Shape 115"/>
          <p:cNvSpPr>
            <a:spLocks noGrp="1"/>
          </p:cNvSpPr>
          <p:nvPr>
            <p:ph type="body" idx="1"/>
          </p:nvPr>
        </p:nvSpPr>
        <p:spPr>
          <a:xfrm>
            <a:off x="595410" y="1651000"/>
            <a:ext cx="12001501" cy="7391400"/>
          </a:xfrm>
          <a:prstGeom prst="rect">
            <a:avLst/>
          </a:prstGeom>
        </p:spPr>
        <p:txBody>
          <a:bodyPr/>
          <a:lstStyle/>
          <a:p>
            <a:pPr marL="698500" lvl="0" indent="-381000" defTabSz="457200">
              <a:spcBef>
                <a:spcPts val="0"/>
              </a:spcBef>
              <a:defRPr sz="1800"/>
            </a:pPr>
            <a:r>
              <a:rPr sz="2800"/>
              <a:t>We initially wanted to use the built in functionality in VIVO to create dynamic pages displaying the results of SPARQL queries.</a:t>
            </a:r>
            <a:br>
              <a:rPr sz="2800"/>
            </a:br>
            <a:endParaRPr sz="2800"/>
          </a:p>
          <a:p>
            <a:pPr marL="698500" lvl="0" indent="-381000" defTabSz="457200">
              <a:spcBef>
                <a:spcPts val="0"/>
              </a:spcBef>
              <a:defRPr sz="1800"/>
            </a:pPr>
            <a:r>
              <a:rPr sz="2800"/>
              <a:t>But when queries got complex, or query results got more than 1000 results, we ran in to performance issues.  We just could not get a quick enough results back from the SPARQL queries when loading items on the page.</a:t>
            </a:r>
            <a:br>
              <a:rPr sz="2800"/>
            </a:br>
            <a:endParaRPr sz="2800"/>
          </a:p>
          <a:p>
            <a:pPr marL="698500" lvl="0" indent="-381000" defTabSz="457200">
              <a:spcBef>
                <a:spcPts val="0"/>
              </a:spcBef>
              <a:defRPr sz="1800"/>
            </a:pPr>
            <a:r>
              <a:rPr sz="2800"/>
              <a:t>By querying solr directly using filter queries, instead of using SPARQL queries, we ensure a near instant response and can render the items on the page much faster.</a:t>
            </a:r>
            <a:br>
              <a:rPr sz="2800"/>
            </a:br>
            <a:endParaRPr sz="2800"/>
          </a:p>
          <a:p>
            <a:pPr marL="698500" lvl="0" indent="-381000" defTabSz="457200">
              <a:spcBef>
                <a:spcPts val="0"/>
              </a:spcBef>
              <a:defRPr sz="1800"/>
            </a:pPr>
            <a:r>
              <a:rPr sz="2800"/>
              <a:t>The SPARQL queries that we needed could easily be replaced by one or more solr queries for much better performance, and also causing less load on the application server.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body" idx="1"/>
          </p:nvPr>
        </p:nvSpPr>
        <p:spPr>
          <a:xfrm>
            <a:off x="3090333" y="1617133"/>
            <a:ext cx="8354285" cy="7188201"/>
          </a:xfrm>
          <a:prstGeom prst="rect">
            <a:avLst/>
          </a:prstGeom>
        </p:spPr>
        <p:txBody>
          <a:bodyPr/>
          <a:lstStyle/>
          <a:p>
            <a:pPr marL="712107" lvl="0" indent="-394607">
              <a:defRPr sz="1800"/>
            </a:pPr>
            <a:r>
              <a:rPr sz="2900"/>
              <a:t>Background</a:t>
            </a:r>
          </a:p>
          <a:p>
            <a:pPr marL="712107" lvl="0" indent="-394607">
              <a:defRPr sz="1800"/>
            </a:pPr>
            <a:r>
              <a:rPr sz="2900"/>
              <a:t>The Griffith Scholars Hub Project</a:t>
            </a:r>
          </a:p>
          <a:p>
            <a:pPr marL="712107" lvl="0" indent="-394607">
              <a:defRPr sz="1800"/>
            </a:pPr>
            <a:r>
              <a:rPr sz="2900"/>
              <a:t>Data Ingest</a:t>
            </a:r>
          </a:p>
          <a:p>
            <a:pPr marL="712107" lvl="0" indent="-394607">
              <a:defRPr sz="1800"/>
            </a:pPr>
            <a:r>
              <a:rPr sz="2900"/>
              <a:t>External Data Linking</a:t>
            </a:r>
          </a:p>
          <a:p>
            <a:pPr marL="712107" lvl="0" indent="-394607">
              <a:defRPr sz="1800"/>
            </a:pPr>
            <a:r>
              <a:rPr sz="2900"/>
              <a:t>Visualisations</a:t>
            </a:r>
          </a:p>
          <a:p>
            <a:pPr marL="712107" lvl="0" indent="-394607">
              <a:defRPr sz="1800"/>
            </a:pPr>
            <a:r>
              <a:rPr sz="2900"/>
              <a:t>Edit Interface Changes</a:t>
            </a:r>
          </a:p>
          <a:p>
            <a:pPr marL="712107" lvl="0" indent="-394607">
              <a:defRPr sz="1800"/>
            </a:pPr>
            <a:r>
              <a:rPr sz="2900"/>
              <a:t>Dynamic Micro Portal / Lenses</a:t>
            </a:r>
          </a:p>
          <a:p>
            <a:pPr marL="712107" lvl="0" indent="-394607">
              <a:defRPr sz="1800"/>
            </a:pPr>
            <a:r>
              <a:rPr sz="2900"/>
              <a:t>Challenges</a:t>
            </a:r>
          </a:p>
          <a:p>
            <a:pPr marL="712107" lvl="0" indent="-394607">
              <a:defRPr sz="1800"/>
            </a:pPr>
            <a:r>
              <a:rPr sz="2900"/>
              <a:t>The road ahead</a:t>
            </a:r>
          </a:p>
        </p:txBody>
      </p:sp>
      <p:sp>
        <p:nvSpPr>
          <p:cNvPr id="51" name="Shape 51"/>
          <p:cNvSpPr/>
          <p:nvPr/>
        </p:nvSpPr>
        <p:spPr>
          <a:xfrm>
            <a:off x="29210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defTabSz="457200">
              <a:defRPr sz="6000"/>
            </a:lvl1pPr>
          </a:lstStyle>
          <a:p>
            <a:pPr lvl="0">
              <a:defRPr sz="1800"/>
            </a:pPr>
            <a:r>
              <a:rPr sz="6000"/>
              <a:t>Agenda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2565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000"/>
            </a:lvl1pPr>
          </a:lstStyle>
          <a:p>
            <a:pPr lvl="0">
              <a:defRPr sz="1800"/>
            </a:pPr>
            <a:r>
              <a:rPr sz="6000"/>
              <a:t>Dynamic Micro Portals / Lenses</a:t>
            </a:r>
          </a:p>
        </p:txBody>
      </p:sp>
      <p:pic>
        <p:nvPicPr>
          <p:cNvPr id="118" name="Picture 117"/>
          <p:cNvPicPr/>
          <p:nvPr/>
        </p:nvPicPr>
        <p:blipFill>
          <a:blip r:embed="rId2">
            <a:extLst/>
          </a:blip>
          <a:stretch>
            <a:fillRect/>
          </a:stretch>
        </p:blipFill>
        <p:spPr>
          <a:xfrm>
            <a:off x="900714" y="3034273"/>
            <a:ext cx="5387903" cy="3643761"/>
          </a:xfrm>
          <a:prstGeom prst="rect">
            <a:avLst/>
          </a:prstGeom>
        </p:spPr>
      </p:pic>
      <p:sp>
        <p:nvSpPr>
          <p:cNvPr id="119" name="Shape 119"/>
          <p:cNvSpPr/>
          <p:nvPr/>
        </p:nvSpPr>
        <p:spPr>
          <a:xfrm>
            <a:off x="1414766" y="6896099"/>
            <a:ext cx="407923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RDF Structure for lens relations</a:t>
            </a:r>
          </a:p>
        </p:txBody>
      </p:sp>
      <p:pic>
        <p:nvPicPr>
          <p:cNvPr id="120" name="Picture 119"/>
          <p:cNvPicPr/>
          <p:nvPr/>
        </p:nvPicPr>
        <p:blipFill>
          <a:blip r:embed="rId3">
            <a:extLst/>
          </a:blip>
          <a:stretch>
            <a:fillRect/>
          </a:stretch>
        </p:blipFill>
        <p:spPr>
          <a:xfrm>
            <a:off x="6844314" y="3046973"/>
            <a:ext cx="5387903" cy="3643761"/>
          </a:xfrm>
          <a:prstGeom prst="rect">
            <a:avLst/>
          </a:prstGeom>
        </p:spPr>
      </p:pic>
      <p:sp>
        <p:nvSpPr>
          <p:cNvPr id="121" name="Shape 121"/>
          <p:cNvSpPr/>
          <p:nvPr/>
        </p:nvSpPr>
        <p:spPr>
          <a:xfrm>
            <a:off x="7752066" y="6896099"/>
            <a:ext cx="356145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800"/>
              </a:spcBef>
              <a:defRPr sz="2400">
                <a:solidFill>
                  <a:srgbClr val="53585F"/>
                </a:solidFill>
              </a:defRPr>
            </a:lvl1pPr>
          </a:lstStyle>
          <a:p>
            <a:pPr lvl="0">
              <a:defRPr sz="1800">
                <a:solidFill>
                  <a:srgbClr val="000000"/>
                </a:solidFill>
              </a:defRPr>
            </a:pPr>
            <a:r>
              <a:rPr sz="2400">
                <a:solidFill>
                  <a:srgbClr val="53585F"/>
                </a:solidFill>
              </a:rPr>
              <a:t>New Search facet for lenses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nvSpPr>
        <p:spPr>
          <a:xfrm>
            <a:off x="698500" y="2908300"/>
            <a:ext cx="7124700" cy="5435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58371" lvl="0" indent="-326571" algn="l" defTabSz="457200">
              <a:buSzPct val="171000"/>
              <a:buChar char="•"/>
              <a:defRPr sz="1800"/>
            </a:pPr>
            <a:r>
              <a:rPr sz="3000"/>
              <a:t>VIVO 1.6 (VIVO-ISF) Upgrade </a:t>
            </a:r>
          </a:p>
          <a:p>
            <a:pPr marL="758371" lvl="0" indent="-326571" algn="l" defTabSz="457200">
              <a:buSzPct val="171000"/>
              <a:buChar char="•"/>
              <a:defRPr sz="1800"/>
            </a:pPr>
            <a:r>
              <a:rPr sz="3000"/>
              <a:t>SSO/https institution compliance</a:t>
            </a:r>
          </a:p>
          <a:p>
            <a:pPr marL="758371" lvl="0" indent="-326571" algn="l" defTabSz="457200">
              <a:buSzPct val="171000"/>
              <a:buChar char="•"/>
              <a:defRPr sz="1800"/>
            </a:pPr>
            <a:r>
              <a:rPr sz="3000"/>
              <a:t>Jena Mysql performance issues</a:t>
            </a:r>
          </a:p>
          <a:p>
            <a:pPr marL="457200" lvl="0" indent="-342900" algn="l" defTabSz="457200">
              <a:defRPr sz="1800"/>
            </a:pPr>
            <a:endParaRPr sz="2400"/>
          </a:p>
        </p:txBody>
      </p:sp>
      <p:pic>
        <p:nvPicPr>
          <p:cNvPr id="124" name="Picture 123"/>
          <p:cNvPicPr/>
          <p:nvPr/>
        </p:nvPicPr>
        <p:blipFill>
          <a:blip r:embed="rId2">
            <a:extLst/>
          </a:blip>
          <a:stretch>
            <a:fillRect/>
          </a:stretch>
        </p:blipFill>
        <p:spPr>
          <a:xfrm>
            <a:off x="7591722" y="2777370"/>
            <a:ext cx="4466507" cy="6091160"/>
          </a:xfrm>
          <a:prstGeom prst="rect">
            <a:avLst/>
          </a:prstGeom>
        </p:spPr>
      </p:pic>
      <p:sp>
        <p:nvSpPr>
          <p:cNvPr id="125" name="Shape 125"/>
          <p:cNvSpPr/>
          <p:nvPr/>
        </p:nvSpPr>
        <p:spPr>
          <a:xfrm>
            <a:off x="2819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000"/>
            </a:lvl1pPr>
          </a:lstStyle>
          <a:p>
            <a:pPr lvl="0">
              <a:defRPr sz="1800"/>
            </a:pPr>
            <a:r>
              <a:rPr sz="6000"/>
              <a:t>Challenges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body" idx="1"/>
          </p:nvPr>
        </p:nvSpPr>
        <p:spPr>
          <a:xfrm>
            <a:off x="1332010" y="1853015"/>
            <a:ext cx="9299380" cy="7393770"/>
          </a:xfrm>
          <a:prstGeom prst="rect">
            <a:avLst/>
          </a:prstGeom>
        </p:spPr>
        <p:txBody>
          <a:bodyPr/>
          <a:lstStyle/>
          <a:p>
            <a:pPr lvl="2">
              <a:defRPr sz="1800"/>
            </a:pPr>
            <a:r>
              <a:rPr sz="3200"/>
              <a:t>VIVO 1.6 upgrade (VIVO-ISF)</a:t>
            </a:r>
          </a:p>
          <a:p>
            <a:pPr lvl="2">
              <a:defRPr sz="1800"/>
            </a:pPr>
            <a:r>
              <a:rPr sz="3200"/>
              <a:t>Redesign and restructuring of display template to create a fully responsive design.</a:t>
            </a:r>
          </a:p>
          <a:p>
            <a:pPr lvl="2">
              <a:defRPr sz="1800"/>
            </a:pPr>
            <a:r>
              <a:rPr sz="3200"/>
              <a:t>Improve SEO for all pages.</a:t>
            </a:r>
          </a:p>
          <a:p>
            <a:pPr lvl="2">
              <a:defRPr sz="1800"/>
            </a:pPr>
            <a:r>
              <a:rPr sz="3200"/>
              <a:t>Integrate linked data notification model.</a:t>
            </a:r>
          </a:p>
          <a:p>
            <a:pPr lvl="2">
              <a:defRPr sz="1800"/>
            </a:pPr>
            <a:r>
              <a:rPr sz="3200"/>
              <a:t>New and changed data sources.</a:t>
            </a:r>
          </a:p>
          <a:p>
            <a:pPr lvl="2">
              <a:defRPr sz="1800"/>
            </a:pPr>
            <a:r>
              <a:rPr sz="3200"/>
              <a:t>Further development of lenses/micro portals.</a:t>
            </a:r>
          </a:p>
          <a:p>
            <a:pPr lvl="2">
              <a:defRPr sz="1800"/>
            </a:pPr>
            <a:r>
              <a:rPr sz="3200"/>
              <a:t>Evaluate change of storage backend to a triple store such as 4store/Virtuoso.</a:t>
            </a:r>
          </a:p>
        </p:txBody>
      </p:sp>
      <p:sp>
        <p:nvSpPr>
          <p:cNvPr id="128" name="Shape 128"/>
          <p:cNvSpPr/>
          <p:nvPr/>
        </p:nvSpPr>
        <p:spPr>
          <a:xfrm>
            <a:off x="2819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000"/>
            </a:lvl1pPr>
          </a:lstStyle>
          <a:p>
            <a:pPr lvl="0">
              <a:defRPr sz="1800"/>
            </a:pPr>
            <a:r>
              <a:rPr sz="6000"/>
              <a:t>The Road Ahead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5128896" y="8597900"/>
            <a:ext cx="253335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4200"/>
              <a:t>Thank you </a:t>
            </a:r>
          </a:p>
        </p:txBody>
      </p:sp>
      <p:pic>
        <p:nvPicPr>
          <p:cNvPr id="131" name="Picture 130"/>
          <p:cNvPicPr/>
          <p:nvPr/>
        </p:nvPicPr>
        <p:blipFill>
          <a:blip r:embed="rId2">
            <a:extLst/>
          </a:blip>
          <a:stretch>
            <a:fillRect/>
          </a:stretch>
        </p:blipFill>
        <p:spPr>
          <a:xfrm>
            <a:off x="4026383" y="1473200"/>
            <a:ext cx="4800601" cy="6896100"/>
          </a:xfrm>
          <a:prstGeom prst="rect">
            <a:avLst/>
          </a:prstGeom>
        </p:spPr>
      </p:pic>
      <p:sp>
        <p:nvSpPr>
          <p:cNvPr id="132" name="Shape 132"/>
          <p:cNvSpPr/>
          <p:nvPr/>
        </p:nvSpPr>
        <p:spPr>
          <a:xfrm>
            <a:off x="28194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000"/>
            </a:lvl1pPr>
          </a:lstStyle>
          <a:p>
            <a:pPr lvl="0">
              <a:defRPr sz="1800"/>
            </a:pPr>
            <a:r>
              <a:rPr sz="6000"/>
              <a:t>Questions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xfrm>
            <a:off x="1769533" y="-592667"/>
            <a:ext cx="10464801" cy="2438401"/>
          </a:xfrm>
          <a:prstGeom prst="rect">
            <a:avLst/>
          </a:prstGeom>
        </p:spPr>
        <p:txBody>
          <a:bodyPr/>
          <a:lstStyle>
            <a:lvl1pPr>
              <a:defRPr sz="6000"/>
            </a:lvl1pPr>
          </a:lstStyle>
          <a:p>
            <a:pPr lvl="0">
              <a:defRPr sz="1800"/>
            </a:pPr>
            <a:r>
              <a:rPr sz="6000"/>
              <a:t>The Griffith Research Hub</a:t>
            </a:r>
          </a:p>
        </p:txBody>
      </p:sp>
      <p:sp>
        <p:nvSpPr>
          <p:cNvPr id="54" name="Shape 54"/>
          <p:cNvSpPr/>
          <p:nvPr/>
        </p:nvSpPr>
        <p:spPr>
          <a:xfrm>
            <a:off x="1477433" y="1981778"/>
            <a:ext cx="42881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sz="2400" u="sng">
                <a:solidFill>
                  <a:srgbClr val="0433FF"/>
                </a:solidFill>
                <a:hlinkClick r:id="rId2"/>
              </a:rPr>
              <a:t>http://research-hub.griffith.edu.au</a:t>
            </a:r>
            <a:r>
              <a:rPr sz="2400">
                <a:solidFill>
                  <a:srgbClr val="0433FF"/>
                </a:solidFill>
              </a:rPr>
              <a:t>/</a:t>
            </a:r>
          </a:p>
        </p:txBody>
      </p:sp>
      <p:pic>
        <p:nvPicPr>
          <p:cNvPr id="55" name="Picture 54"/>
          <p:cNvPicPr/>
          <p:nvPr/>
        </p:nvPicPr>
        <p:blipFill>
          <a:blip r:embed="rId3">
            <a:extLst/>
          </a:blip>
          <a:stretch>
            <a:fillRect/>
          </a:stretch>
        </p:blipFill>
        <p:spPr>
          <a:xfrm>
            <a:off x="1473200" y="2575023"/>
            <a:ext cx="10058400" cy="6743701"/>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body" idx="1"/>
          </p:nvPr>
        </p:nvSpPr>
        <p:spPr>
          <a:xfrm>
            <a:off x="1801910" y="1586315"/>
            <a:ext cx="9299380" cy="7393770"/>
          </a:xfrm>
          <a:prstGeom prst="rect">
            <a:avLst/>
          </a:prstGeom>
        </p:spPr>
        <p:txBody>
          <a:bodyPr/>
          <a:lstStyle/>
          <a:p>
            <a:pPr lvl="0">
              <a:defRPr sz="1800"/>
            </a:pPr>
            <a:r>
              <a:rPr sz="3200"/>
              <a:t>Griffith University’s VIVO instance</a:t>
            </a:r>
          </a:p>
          <a:p>
            <a:pPr lvl="0">
              <a:defRPr sz="1800"/>
            </a:pPr>
            <a:r>
              <a:rPr sz="3200"/>
              <a:t>Currently contains landing pages for:</a:t>
            </a:r>
          </a:p>
          <a:p>
            <a:pPr lvl="1">
              <a:defRPr sz="1800"/>
            </a:pPr>
            <a:r>
              <a:rPr sz="3200"/>
              <a:t>1200+ profiled researchers</a:t>
            </a:r>
          </a:p>
          <a:p>
            <a:pPr lvl="1">
              <a:defRPr sz="1800"/>
            </a:pPr>
            <a:r>
              <a:rPr sz="3200"/>
              <a:t>64000+ publications</a:t>
            </a:r>
          </a:p>
          <a:p>
            <a:pPr lvl="1">
              <a:defRPr sz="1800"/>
            </a:pPr>
            <a:r>
              <a:rPr sz="3200"/>
              <a:t>6400+ projects/grants</a:t>
            </a:r>
          </a:p>
          <a:p>
            <a:pPr lvl="1">
              <a:defRPr sz="1800"/>
            </a:pPr>
            <a:r>
              <a:rPr sz="3200"/>
              <a:t>groups, data collections and services</a:t>
            </a:r>
          </a:p>
        </p:txBody>
      </p:sp>
      <p:sp>
        <p:nvSpPr>
          <p:cNvPr id="58" name="Shape 58"/>
          <p:cNvSpPr/>
          <p:nvPr/>
        </p:nvSpPr>
        <p:spPr>
          <a:xfrm>
            <a:off x="29210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defTabSz="457200">
              <a:defRPr sz="6000"/>
            </a:lvl1pPr>
          </a:lstStyle>
          <a:p>
            <a:pPr lvl="0">
              <a:defRPr sz="1800"/>
            </a:pPr>
            <a:r>
              <a:rPr sz="6000"/>
              <a:t>The Research Hub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body" idx="1"/>
          </p:nvPr>
        </p:nvSpPr>
        <p:spPr>
          <a:xfrm>
            <a:off x="1954310" y="1281515"/>
            <a:ext cx="9299380" cy="7393770"/>
          </a:xfrm>
          <a:prstGeom prst="rect">
            <a:avLst/>
          </a:prstGeom>
        </p:spPr>
        <p:txBody>
          <a:bodyPr/>
          <a:lstStyle/>
          <a:p>
            <a:pPr marL="688465" lvl="0" indent="-370965">
              <a:defRPr sz="1800"/>
            </a:pPr>
            <a:r>
              <a:rPr sz="2800"/>
              <a:t>The Research Hub has been live since February 2012, and is currently running VIVO 1.5.1</a:t>
            </a:r>
          </a:p>
          <a:p>
            <a:pPr marL="688465" lvl="0" indent="-370965">
              <a:defRPr sz="1800"/>
            </a:pPr>
            <a:r>
              <a:rPr sz="2800"/>
              <a:t>A project is underway to transform the current Research Hub into the Griffith Scholars Hub, which will generate profile pages for all scholars at Griffith University.</a:t>
            </a:r>
          </a:p>
          <a:p>
            <a:pPr marL="688465" lvl="0" indent="-370965">
              <a:defRPr sz="1800"/>
            </a:pPr>
            <a:r>
              <a:rPr sz="2800"/>
              <a:t>This change will generate extra data volume and load on applications servers, so a range of optimisations and improvements are being implemented.</a:t>
            </a:r>
          </a:p>
        </p:txBody>
      </p:sp>
      <p:sp>
        <p:nvSpPr>
          <p:cNvPr id="61" name="Shape 61"/>
          <p:cNvSpPr/>
          <p:nvPr/>
        </p:nvSpPr>
        <p:spPr>
          <a:xfrm>
            <a:off x="29210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defTabSz="457200">
              <a:defRPr sz="6000"/>
            </a:lvl1pPr>
          </a:lstStyle>
          <a:p>
            <a:pPr lvl="0">
              <a:defRPr sz="1800"/>
            </a:pPr>
            <a:r>
              <a:rPr sz="6000"/>
              <a:t>The Scholars Hub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body" idx="1"/>
          </p:nvPr>
        </p:nvSpPr>
        <p:spPr>
          <a:xfrm>
            <a:off x="1332010" y="1497415"/>
            <a:ext cx="9299380" cy="7393770"/>
          </a:xfrm>
          <a:prstGeom prst="rect">
            <a:avLst/>
          </a:prstGeom>
        </p:spPr>
        <p:txBody>
          <a:bodyPr/>
          <a:lstStyle/>
          <a:p>
            <a:pPr lvl="1">
              <a:defRPr sz="1800"/>
            </a:pPr>
            <a:r>
              <a:rPr sz="3200"/>
              <a:t>The hub currently has nightly feeds from University source systems:</a:t>
            </a:r>
          </a:p>
          <a:p>
            <a:pPr lvl="2">
              <a:defRPr sz="1800"/>
            </a:pPr>
            <a:r>
              <a:rPr sz="3200"/>
              <a:t>Research Data Repository (Equella)</a:t>
            </a:r>
          </a:p>
          <a:p>
            <a:pPr lvl="2">
              <a:defRPr sz="1800"/>
            </a:pPr>
            <a:r>
              <a:rPr sz="3200"/>
              <a:t>Griffith Research Online research publications repository (DSpace)</a:t>
            </a:r>
          </a:p>
          <a:p>
            <a:pPr lvl="2">
              <a:defRPr sz="1800"/>
            </a:pPr>
            <a:r>
              <a:rPr sz="3200"/>
              <a:t>Metadirectory (incl Human resources (people and groups) database)</a:t>
            </a:r>
          </a:p>
          <a:p>
            <a:pPr lvl="2">
              <a:defRPr sz="1800"/>
            </a:pPr>
            <a:r>
              <a:rPr sz="3200"/>
              <a:t>Research Administration Database (Office for Research)</a:t>
            </a:r>
          </a:p>
        </p:txBody>
      </p:sp>
      <p:sp>
        <p:nvSpPr>
          <p:cNvPr id="64" name="Shape 64"/>
          <p:cNvSpPr/>
          <p:nvPr/>
        </p:nvSpPr>
        <p:spPr>
          <a:xfrm>
            <a:off x="29210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defTabSz="457200">
              <a:defRPr sz="6000"/>
            </a:lvl1pPr>
          </a:lstStyle>
          <a:p>
            <a:pPr lvl="0">
              <a:defRPr sz="1800"/>
            </a:pPr>
            <a:r>
              <a:rPr sz="6000"/>
              <a:t>Data Ingest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body" idx="1"/>
          </p:nvPr>
        </p:nvSpPr>
        <p:spPr>
          <a:xfrm>
            <a:off x="595410" y="1905000"/>
            <a:ext cx="12001501" cy="7391400"/>
          </a:xfrm>
          <a:prstGeom prst="rect">
            <a:avLst/>
          </a:prstGeom>
        </p:spPr>
        <p:txBody>
          <a:bodyPr/>
          <a:lstStyle/>
          <a:p>
            <a:pPr marL="0" lvl="0" indent="0" defTabSz="457200">
              <a:spcBef>
                <a:spcPts val="0"/>
              </a:spcBef>
              <a:buSzTx/>
              <a:buNone/>
              <a:defRPr sz="1800"/>
            </a:pPr>
            <a:endParaRPr sz="2800"/>
          </a:p>
          <a:p>
            <a:pPr marL="698500" lvl="0" indent="-381000" defTabSz="457200">
              <a:spcBef>
                <a:spcPts val="0"/>
              </a:spcBef>
              <a:defRPr sz="1800"/>
            </a:pPr>
            <a:r>
              <a:rPr sz="2800"/>
              <a:t>Nightly data ingest currently produces a end product of approx. 5.7 million triples, which are loaded into separate graphs in VIVO, based on their source system and data type. </a:t>
            </a:r>
            <a:br>
              <a:rPr sz="2800"/>
            </a:br>
            <a:endParaRPr sz="2800"/>
          </a:p>
          <a:p>
            <a:pPr marL="698500" lvl="0" indent="-381000" defTabSz="457200">
              <a:spcBef>
                <a:spcPts val="0"/>
              </a:spcBef>
              <a:defRPr sz="1800"/>
            </a:pPr>
            <a:r>
              <a:rPr sz="2800"/>
              <a:t>To prevent high load on the application and database server during ingest, we created a python script that generates a difference model for each datasource.  </a:t>
            </a:r>
            <a:br>
              <a:rPr sz="2800"/>
            </a:br>
            <a:endParaRPr sz="2800"/>
          </a:p>
          <a:p>
            <a:pPr marL="698500" lvl="0" indent="-381000" defTabSz="457200">
              <a:spcBef>
                <a:spcPts val="0"/>
              </a:spcBef>
              <a:defRPr sz="1800"/>
            </a:pPr>
            <a:r>
              <a:rPr sz="2800"/>
              <a:t>The python script compares two RDF files (current and yesterday’s ingest files) and generates a set of changes.</a:t>
            </a:r>
            <a:br>
              <a:rPr sz="2800"/>
            </a:br>
            <a:endParaRPr sz="2800"/>
          </a:p>
          <a:p>
            <a:pPr marL="698500" lvl="0" indent="-381000" defTabSz="457200">
              <a:spcBef>
                <a:spcPts val="0"/>
              </a:spcBef>
              <a:defRPr sz="1800"/>
            </a:pPr>
            <a:r>
              <a:rPr sz="2800"/>
              <a:t>Only the changes from current ingest (normally 24 hours ago) is actually loaded into the triple store.</a:t>
            </a:r>
            <a:br>
              <a:rPr sz="2800"/>
            </a:br>
            <a:endParaRPr sz="2800"/>
          </a:p>
          <a:p>
            <a:pPr marL="698500" lvl="0" indent="-381000" defTabSz="457200">
              <a:spcBef>
                <a:spcPts val="0"/>
              </a:spcBef>
              <a:defRPr sz="1800"/>
            </a:pPr>
            <a:r>
              <a:rPr sz="2800"/>
              <a:t>Files with the generated RDF change sets are stored for traceability.</a:t>
            </a:r>
          </a:p>
          <a:p>
            <a:pPr marL="0" lvl="0" indent="0" defTabSz="457200">
              <a:spcBef>
                <a:spcPts val="0"/>
              </a:spcBef>
              <a:buSzTx/>
              <a:buNone/>
              <a:defRPr sz="1800"/>
            </a:pPr>
            <a:endParaRPr sz="2800"/>
          </a:p>
        </p:txBody>
      </p:sp>
      <p:sp>
        <p:nvSpPr>
          <p:cNvPr id="67" name="Shape 67"/>
          <p:cNvSpPr/>
          <p:nvPr/>
        </p:nvSpPr>
        <p:spPr>
          <a:xfrm>
            <a:off x="2921000" y="-8467"/>
            <a:ext cx="10464800" cy="1215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defTabSz="457200">
              <a:defRPr sz="6000"/>
            </a:lvl1pPr>
          </a:lstStyle>
          <a:p>
            <a:pPr lvl="0">
              <a:defRPr sz="1800"/>
            </a:pPr>
            <a:r>
              <a:rPr sz="6000"/>
              <a:t>Difference Model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p:nvPr/>
        </p:nvPicPr>
        <p:blipFill>
          <a:blip r:embed="rId2">
            <a:extLst/>
          </a:blip>
          <a:stretch>
            <a:fillRect/>
          </a:stretch>
        </p:blipFill>
        <p:spPr>
          <a:xfrm>
            <a:off x="998173" y="1251761"/>
            <a:ext cx="11287854" cy="7871373"/>
          </a:xfrm>
          <a:prstGeom prst="rect">
            <a:avLst/>
          </a:prstGeom>
        </p:spPr>
      </p:pic>
      <p:sp>
        <p:nvSpPr>
          <p:cNvPr id="70" name="Shape 70"/>
          <p:cNvSpPr>
            <a:spLocks noGrp="1"/>
          </p:cNvSpPr>
          <p:nvPr>
            <p:ph type="title"/>
          </p:nvPr>
        </p:nvSpPr>
        <p:spPr>
          <a:xfrm>
            <a:off x="2921000" y="-8467"/>
            <a:ext cx="10464800" cy="1215364"/>
          </a:xfrm>
          <a:prstGeom prst="rect">
            <a:avLst/>
          </a:prstGeom>
        </p:spPr>
        <p:txBody>
          <a:bodyPr/>
          <a:lstStyle>
            <a:lvl1pPr algn="l" defTabSz="457200">
              <a:defRPr sz="6000"/>
            </a:lvl1pPr>
          </a:lstStyle>
          <a:p>
            <a:pPr lvl="0">
              <a:defRPr sz="1800"/>
            </a:pPr>
            <a:r>
              <a:rPr sz="6000"/>
              <a:t>Difference Model Flow</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body" idx="1"/>
          </p:nvPr>
        </p:nvSpPr>
        <p:spPr>
          <a:xfrm>
            <a:off x="976410" y="1929215"/>
            <a:ext cx="10682887" cy="7393770"/>
          </a:xfrm>
          <a:prstGeom prst="rect">
            <a:avLst/>
          </a:prstGeom>
        </p:spPr>
        <p:txBody>
          <a:bodyPr lIns="0" tIns="0" rIns="0" bIns="0" anchor="t"/>
          <a:lstStyle/>
          <a:p>
            <a:pPr marL="688465" lvl="0" indent="-370965">
              <a:defRPr sz="1800"/>
            </a:pPr>
            <a:r>
              <a:rPr sz="2800"/>
              <a:t>As we have developed a news ingest module which can scrape news feeds and create possible relations to individuals in the hub, we need a way for the individuals to confirm that the relation is correct before we can show the news item on their profile.</a:t>
            </a:r>
          </a:p>
          <a:p>
            <a:pPr marL="688465" lvl="0" indent="-370965">
              <a:defRPr sz="1800"/>
            </a:pPr>
            <a:r>
              <a:rPr sz="2800"/>
              <a:t>A linked data notification workflow will be implemented, where the user will receive an email when new items are found, and also show alerts when the user is logging in, asking them to confirm whether the links are correct.</a:t>
            </a:r>
          </a:p>
        </p:txBody>
      </p:sp>
      <p:sp>
        <p:nvSpPr>
          <p:cNvPr id="73" name="Shape 73"/>
          <p:cNvSpPr>
            <a:spLocks noGrp="1"/>
          </p:cNvSpPr>
          <p:nvPr>
            <p:ph type="title"/>
          </p:nvPr>
        </p:nvSpPr>
        <p:spPr>
          <a:xfrm>
            <a:off x="2921000" y="-8467"/>
            <a:ext cx="10464800" cy="1215364"/>
          </a:xfrm>
          <a:prstGeom prst="rect">
            <a:avLst/>
          </a:prstGeom>
        </p:spPr>
        <p:txBody>
          <a:bodyPr/>
          <a:lstStyle>
            <a:lvl1pPr algn="l" defTabSz="457200">
              <a:defRPr sz="6000"/>
            </a:lvl1pPr>
          </a:lstStyle>
          <a:p>
            <a:pPr lvl="0">
              <a:defRPr sz="1800"/>
            </a:pPr>
            <a:r>
              <a:rPr sz="6000"/>
              <a:t>External data linking</a:t>
            </a:r>
          </a:p>
        </p:txBody>
      </p:sp>
      <p:pic>
        <p:nvPicPr>
          <p:cNvPr id="74" name="Screen Shot 2014-08-07 at 3.22.45 pm.png"/>
          <p:cNvPicPr/>
          <p:nvPr/>
        </p:nvPicPr>
        <p:blipFill>
          <a:blip r:embed="rId2">
            <a:extLst/>
          </a:blip>
          <a:stretch>
            <a:fillRect/>
          </a:stretch>
        </p:blipFill>
        <p:spPr>
          <a:xfrm>
            <a:off x="3016250" y="5995937"/>
            <a:ext cx="6870700" cy="2501901"/>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838</Words>
  <Application>Microsoft Macintosh PowerPoint</Application>
  <PresentationFormat>Custom</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White</vt:lpstr>
      <vt:lpstr>The Griffith Scholars Hub VIVO Extensions</vt:lpstr>
      <vt:lpstr>PowerPoint Presentation</vt:lpstr>
      <vt:lpstr>The Griffith Research Hub</vt:lpstr>
      <vt:lpstr>PowerPoint Presentation</vt:lpstr>
      <vt:lpstr>PowerPoint Presentation</vt:lpstr>
      <vt:lpstr>PowerPoint Presentation</vt:lpstr>
      <vt:lpstr>PowerPoint Presentation</vt:lpstr>
      <vt:lpstr>Difference Model Flow</vt:lpstr>
      <vt:lpstr>External data linking</vt:lpstr>
      <vt:lpstr>Visualisations</vt:lpstr>
      <vt:lpstr>Edit Interface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Griffith Scholars Hub VIVO Extensions</dc:title>
  <cp:lastModifiedBy>Arve Solland</cp:lastModifiedBy>
  <cp:revision>1</cp:revision>
  <dcterms:modified xsi:type="dcterms:W3CDTF">2014-08-07T19:14:47Z</dcterms:modified>
</cp:coreProperties>
</file>