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58" r:id="rId4"/>
    <p:sldId id="268" r:id="rId5"/>
    <p:sldId id="266" r:id="rId6"/>
    <p:sldId id="264" r:id="rId7"/>
    <p:sldId id="265" r:id="rId8"/>
    <p:sldId id="267" r:id="rId9"/>
    <p:sldId id="261" r:id="rId10"/>
    <p:sldId id="273" r:id="rId11"/>
    <p:sldId id="274" r:id="rId12"/>
    <p:sldId id="275" r:id="rId13"/>
    <p:sldId id="276" r:id="rId14"/>
    <p:sldId id="277" r:id="rId15"/>
    <p:sldId id="281" r:id="rId16"/>
    <p:sldId id="280" r:id="rId17"/>
    <p:sldId id="279" r:id="rId18"/>
    <p:sldId id="278" r:id="rId19"/>
    <p:sldId id="286" r:id="rId20"/>
    <p:sldId id="288" r:id="rId21"/>
    <p:sldId id="287" r:id="rId22"/>
    <p:sldId id="282" r:id="rId23"/>
    <p:sldId id="290" r:id="rId24"/>
    <p:sldId id="301" r:id="rId25"/>
    <p:sldId id="295" r:id="rId26"/>
    <p:sldId id="291" r:id="rId27"/>
    <p:sldId id="292" r:id="rId28"/>
    <p:sldId id="304" r:id="rId29"/>
    <p:sldId id="300" r:id="rId30"/>
    <p:sldId id="299" r:id="rId31"/>
    <p:sldId id="297" r:id="rId32"/>
    <p:sldId id="302" r:id="rId33"/>
    <p:sldId id="303" r:id="rId34"/>
    <p:sldId id="298" r:id="rId35"/>
    <p:sldId id="305" r:id="rId36"/>
    <p:sldId id="26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95" autoAdjust="0"/>
  </p:normalViewPr>
  <p:slideViewPr>
    <p:cSldViewPr snapToGrid="0">
      <p:cViewPr>
        <p:scale>
          <a:sx n="94" d="100"/>
          <a:sy n="94" d="100"/>
        </p:scale>
        <p:origin x="-1352" y="-45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0" d="100"/>
          <a:sy n="100" d="100"/>
        </p:scale>
        <p:origin x="-271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2587F-8C3E-FF4E-9CC6-6892546498B4}" type="datetimeFigureOut">
              <a:rPr lang="en-US" smtClean="0"/>
              <a:t>8/2/14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CD9EFB-2F70-5648-B5AA-6E3F32E97952}" type="slidenum">
              <a:rPr lang="en-US" smtClean="0"/>
              <a:t>‹#›</a:t>
            </a:fld>
            <a:endParaRPr lang="en-US"/>
          </a:p>
        </p:txBody>
      </p:sp>
    </p:spTree>
    <p:extLst>
      <p:ext uri="{BB962C8B-B14F-4D97-AF65-F5344CB8AC3E}">
        <p14:creationId xmlns:p14="http://schemas.microsoft.com/office/powerpoint/2010/main" val="35635677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 was looking for</a:t>
            </a:r>
            <a:r>
              <a:rPr lang="en-US" baseline="0" dirty="0" smtClean="0"/>
              <a:t> an image that said [title] I noticed an important oversight in our title, one that is instrumental in differentiating what we are here to talk about over these two days and, say, the Library of Alexandria</a:t>
            </a: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a:t>
            </a:fld>
            <a:endParaRPr lang="en-US"/>
          </a:p>
        </p:txBody>
      </p:sp>
    </p:spTree>
    <p:extLst>
      <p:ext uri="{BB962C8B-B14F-4D97-AF65-F5344CB8AC3E}">
        <p14:creationId xmlns:p14="http://schemas.microsoft.com/office/powerpoint/2010/main" val="242640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many other IRs, we face many of the opportunities picked out of the firmament in the early 2000s by Lynch, Nelson, and others</a:t>
            </a:r>
          </a:p>
          <a:p>
            <a:r>
              <a:rPr lang="en-US" baseline="0" dirty="0" smtClean="0"/>
              <a:t>and of course with great opportunities</a:t>
            </a:r>
          </a:p>
          <a:p>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10</a:t>
            </a:fld>
            <a:endParaRPr lang="en-US"/>
          </a:p>
        </p:txBody>
      </p:sp>
    </p:spTree>
    <p:extLst>
      <p:ext uri="{BB962C8B-B14F-4D97-AF65-F5344CB8AC3E}">
        <p14:creationId xmlns:p14="http://schemas.microsoft.com/office/powerpoint/2010/main" val="3429787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with opportunities come</a:t>
            </a:r>
            <a:r>
              <a:rPr lang="en-US" baseline="0" dirty="0" smtClean="0"/>
              <a:t> great responsibilities</a:t>
            </a:r>
          </a:p>
          <a:p>
            <a:r>
              <a:rPr lang="en-US" dirty="0" smtClean="0"/>
              <a:t>And over the years carrying out these responsibilities especially managing technological change, </a:t>
            </a: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11</a:t>
            </a:fld>
            <a:endParaRPr lang="en-US"/>
          </a:p>
        </p:txBody>
      </p:sp>
    </p:spTree>
    <p:extLst>
      <p:ext uri="{BB962C8B-B14F-4D97-AF65-F5344CB8AC3E}">
        <p14:creationId xmlns:p14="http://schemas.microsoft.com/office/powerpoint/2010/main" val="342978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 provided</a:t>
            </a:r>
            <a:r>
              <a:rPr lang="en-US" baseline="0" dirty="0" smtClean="0"/>
              <a:t> new responsibilities</a:t>
            </a: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12</a:t>
            </a:fld>
            <a:endParaRPr lang="en-US"/>
          </a:p>
        </p:txBody>
      </p:sp>
    </p:spTree>
    <p:extLst>
      <p:ext uri="{BB962C8B-B14F-4D97-AF65-F5344CB8AC3E}">
        <p14:creationId xmlns:p14="http://schemas.microsoft.com/office/powerpoint/2010/main" val="3429787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as we look at these</a:t>
            </a:r>
            <a:r>
              <a:rPr lang="en-US" baseline="0" dirty="0" smtClean="0"/>
              <a:t> opportunities through the lenses of our associated responsibilities as IRs, they become something different, something more, not just the simple points of light and possibility indicated by distribution or access, but something more complex</a:t>
            </a: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13</a:t>
            </a:fld>
            <a:endParaRPr lang="en-US"/>
          </a:p>
        </p:txBody>
      </p:sp>
    </p:spTree>
    <p:extLst>
      <p:ext uri="{BB962C8B-B14F-4D97-AF65-F5344CB8AC3E}">
        <p14:creationId xmlns:p14="http://schemas.microsoft.com/office/powerpoint/2010/main" val="3429787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enough that objects are discoverable and accessible they need to be for the long</a:t>
            </a:r>
            <a:r>
              <a:rPr lang="en-US" baseline="0" dirty="0" smtClean="0"/>
              <a:t> term. </a:t>
            </a:r>
          </a:p>
          <a:p>
            <a:r>
              <a:rPr lang="en-US" dirty="0" smtClean="0"/>
              <a:t>We have to expect material</a:t>
            </a:r>
            <a:r>
              <a:rPr lang="en-US" baseline="0" dirty="0" smtClean="0"/>
              <a:t> to be used outside of the original context of generation and development, to be adaptable to the the technological changes that make that possible and to be able to respond to changing user expectations who, even now our users are looking for in-repository capabilities of viewing and visualization in addition to being able to operate on data in a repository, and to have data be interoperable and semantically linked – </a:t>
            </a:r>
          </a:p>
          <a:p>
            <a:r>
              <a:rPr lang="en-US" baseline="0" dirty="0" smtClean="0"/>
              <a:t>These are expectations for access where simple storage is not enough</a:t>
            </a:r>
          </a:p>
          <a:p>
            <a:r>
              <a:rPr lang="en-US" baseline="0" dirty="0" smtClean="0"/>
              <a:t> </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14</a:t>
            </a:fld>
            <a:endParaRPr lang="en-US"/>
          </a:p>
        </p:txBody>
      </p:sp>
    </p:spTree>
    <p:extLst>
      <p:ext uri="{BB962C8B-B14F-4D97-AF65-F5344CB8AC3E}">
        <p14:creationId xmlns:p14="http://schemas.microsoft.com/office/powerpoint/2010/main" val="3753996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we’re considering Collection, it’s not just grab everything produced at the university but, resolving issues of assessment. </a:t>
            </a:r>
          </a:p>
          <a:p>
            <a:r>
              <a:rPr lang="en-US" baseline="0" dirty="0" smtClean="0"/>
              <a:t>how long something should be kept, should it be kept, should it be migrated?</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15</a:t>
            </a:fld>
            <a:endParaRPr lang="en-US"/>
          </a:p>
        </p:txBody>
      </p:sp>
    </p:spTree>
    <p:extLst>
      <p:ext uri="{BB962C8B-B14F-4D97-AF65-F5344CB8AC3E}">
        <p14:creationId xmlns:p14="http://schemas.microsoft.com/office/powerpoint/2010/main" val="3753996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the non-traditional scholarly &amp; research outputs? They are not showing any sign of regressing to some type of mean or common standard at this point  - more like they are undergoing their own Cambrian explosion with no KT extinction event in sight. And of course this affects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16</a:t>
            </a:fld>
            <a:endParaRPr lang="en-US"/>
          </a:p>
        </p:txBody>
      </p:sp>
    </p:spTree>
    <p:extLst>
      <p:ext uri="{BB962C8B-B14F-4D97-AF65-F5344CB8AC3E}">
        <p14:creationId xmlns:p14="http://schemas.microsoft.com/office/powerpoint/2010/main" val="3753996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Metadata, while progress has been made to identify basic necessary elements, If you take a look at the DCCs wonderful collection of standards, it is obvious that further action is required to continue the useful description and characterization of evolving objects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17</a:t>
            </a:fld>
            <a:endParaRPr lang="en-US"/>
          </a:p>
        </p:txBody>
      </p:sp>
    </p:spTree>
    <p:extLst>
      <p:ext uri="{BB962C8B-B14F-4D97-AF65-F5344CB8AC3E}">
        <p14:creationId xmlns:p14="http://schemas.microsoft.com/office/powerpoint/2010/main" val="375399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Which is instrumental in implementing the relationship mapping &amp; semantic linking that are really necessary for broadly envisioned federation &amp; interoperability</a:t>
            </a:r>
          </a:p>
          <a:p>
            <a:endParaRPr lang="en-US" baseline="0" dirty="0" smtClean="0"/>
          </a:p>
          <a:p>
            <a:r>
              <a:rPr lang="en-US" dirty="0" smtClean="0"/>
              <a:t>So</a:t>
            </a:r>
            <a:r>
              <a:rPr lang="en-US" dirty="0"/>
              <a:t>, </a:t>
            </a:r>
            <a:r>
              <a:rPr lang="en-US" dirty="0" smtClean="0"/>
              <a:t>how do IRs</a:t>
            </a:r>
            <a:r>
              <a:rPr lang="en-US" baseline="0" dirty="0" smtClean="0"/>
              <a:t> continue to make the most of these opportunities while fulfilling their responsibilities and commitments to long term open access? In a word…</a:t>
            </a: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18</a:t>
            </a:fld>
            <a:endParaRPr lang="en-US"/>
          </a:p>
        </p:txBody>
      </p:sp>
    </p:spTree>
    <p:extLst>
      <p:ext uri="{BB962C8B-B14F-4D97-AF65-F5344CB8AC3E}">
        <p14:creationId xmlns:p14="http://schemas.microsoft.com/office/powerpoint/2010/main" val="375399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i="1" dirty="0" smtClean="0"/>
              <a:t>Infrastructure</a:t>
            </a:r>
            <a:r>
              <a:rPr lang="en-US" i="0" dirty="0" smtClean="0"/>
              <a:t>:</a:t>
            </a:r>
            <a:r>
              <a:rPr lang="en-US" i="0" baseline="0" dirty="0" smtClean="0"/>
              <a:t> </a:t>
            </a:r>
            <a:r>
              <a:rPr lang="en" dirty="0" smtClean="0"/>
              <a:t>the contextual physical and organizational structure an enterprise operates within</a:t>
            </a:r>
            <a:r>
              <a:rPr lang="en-US" dirty="0" smtClean="0"/>
              <a:t> which </a:t>
            </a:r>
            <a:r>
              <a:rPr lang="en" dirty="0" smtClean="0"/>
              <a:t>supports and sustains the mission of a repository</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said, Knowing</a:t>
            </a:r>
            <a:r>
              <a:rPr lang="en-US" baseline="0" dirty="0" smtClean="0"/>
              <a:t> the broad variety that the phrase open access IRs indicates here’s </a:t>
            </a:r>
            <a:r>
              <a:rPr lang="en-US" dirty="0" smtClean="0"/>
              <a:t>a bit of perspective on who we are and our perspective:</a:t>
            </a: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2</a:t>
            </a:fld>
            <a:endParaRPr lang="en-US"/>
          </a:p>
        </p:txBody>
      </p:sp>
    </p:spTree>
    <p:extLst>
      <p:ext uri="{BB962C8B-B14F-4D97-AF65-F5344CB8AC3E}">
        <p14:creationId xmlns:p14="http://schemas.microsoft.com/office/powerpoint/2010/main" val="1863204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i="1" dirty="0" smtClean="0"/>
              <a:t>As with most infrastructure,</a:t>
            </a:r>
            <a:r>
              <a:rPr lang="en-US" i="1" baseline="0" dirty="0" smtClean="0"/>
              <a:t> this includes technology &amp; policy </a:t>
            </a:r>
            <a:r>
              <a:rPr lang="en-US" dirty="0" smtClean="0"/>
              <a:t>But technology &amp; policies don’t just happen, </a:t>
            </a:r>
            <a:r>
              <a:rPr lang="en-US" i="0" baseline="0" dirty="0" smtClean="0"/>
              <a:t>by themselves (oh, for the repository fairies that grant wishes)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 No, they are made possible by people with specific skills &amp; understandings. And here is some representatives of the team that have helped Academic Commons deal</a:t>
            </a:r>
            <a:r>
              <a:rPr lang="en-US" dirty="0" smtClean="0">
                <a:solidFill>
                  <a:schemeClr val="dk1"/>
                </a:solidFill>
              </a:rPr>
              <a:t> with the challenges that those opportunities have presented. So, how have we dealt with the challenges of long term open scholarship? </a:t>
            </a:r>
            <a:endParaRPr lang="en-US" i="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lvl="0" indent="0" rtl="0">
              <a:spcBef>
                <a:spcPts val="0"/>
              </a:spcBef>
              <a:buClr>
                <a:schemeClr val="dk1"/>
              </a:buClr>
              <a:buSzPct val="127272"/>
              <a:buFont typeface="Arial"/>
              <a:buNone/>
            </a:pPr>
            <a:r>
              <a:rPr lang="en-US" dirty="0" smtClean="0">
                <a:solidFill>
                  <a:schemeClr val="dk1"/>
                </a:solidFill>
              </a:rPr>
              <a:t>Let’s take the easy part first &amp; talk technology.</a:t>
            </a:r>
          </a:p>
          <a:p>
            <a:pPr marL="139700" lvl="0" indent="0" rtl="0">
              <a:spcBef>
                <a:spcPts val="0"/>
              </a:spcBef>
              <a:buClr>
                <a:schemeClr val="dk1"/>
              </a:buClr>
              <a:buSzPct val="127272"/>
              <a:buFont typeface="Arial"/>
              <a:buNone/>
            </a:pPr>
            <a:endParaRPr lang="en-US" dirty="0" smtClean="0">
              <a:solidFill>
                <a:schemeClr val="dk1"/>
              </a:solidFill>
            </a:endParaRPr>
          </a:p>
          <a:p>
            <a:pPr marL="139700" lvl="0" indent="0" rtl="0">
              <a:spcBef>
                <a:spcPts val="0"/>
              </a:spcBef>
              <a:buClr>
                <a:schemeClr val="dk1"/>
              </a:buClr>
              <a:buSzPct val="127272"/>
              <a:buFont typeface="Arial"/>
              <a:buNone/>
            </a:pPr>
            <a:r>
              <a:rPr lang="en-US" dirty="0" smtClean="0">
                <a:solidFill>
                  <a:schemeClr val="dk1"/>
                </a:solidFill>
              </a:rPr>
              <a:t>Robust foundational storage</a:t>
            </a:r>
          </a:p>
          <a:p>
            <a:pPr marL="139700" lvl="0" indent="0" rtl="0">
              <a:spcBef>
                <a:spcPts val="0"/>
              </a:spcBef>
              <a:buClr>
                <a:schemeClr val="dk1"/>
              </a:buClr>
              <a:buSzPct val="127272"/>
              <a:buFont typeface="Arial"/>
              <a:buNone/>
            </a:pPr>
            <a:r>
              <a:rPr lang="en-US" dirty="0" smtClean="0">
                <a:solidFill>
                  <a:schemeClr val="dk1"/>
                </a:solidFill>
              </a:rPr>
              <a:t>We</a:t>
            </a:r>
            <a:r>
              <a:rPr lang="en-US" baseline="0" dirty="0" smtClean="0">
                <a:solidFill>
                  <a:schemeClr val="dk1"/>
                </a:solidFill>
              </a:rPr>
              <a:t> have a Fedora-based repository which enables a great deal of content heterogeneity &amp; complexity for the long term of unexpected developments</a:t>
            </a:r>
          </a:p>
          <a:p>
            <a:pPr marL="139700" lvl="0" indent="0" rtl="0">
              <a:spcBef>
                <a:spcPts val="0"/>
              </a:spcBef>
              <a:buClr>
                <a:schemeClr val="dk1"/>
              </a:buClr>
              <a:buSzPct val="127272"/>
              <a:buFont typeface="Arial"/>
              <a:buNone/>
            </a:pPr>
            <a:r>
              <a:rPr lang="en-US" baseline="0" dirty="0" smtClean="0">
                <a:solidFill>
                  <a:schemeClr val="dk1"/>
                </a:solidFill>
              </a:rPr>
              <a:t>There is a selection of metadata schema we pull from to provide a standard of basic about the objects</a:t>
            </a:r>
          </a:p>
          <a:p>
            <a:pPr marL="139700" lvl="0" indent="0" rtl="0">
              <a:spcBef>
                <a:spcPts val="0"/>
              </a:spcBef>
              <a:buClr>
                <a:schemeClr val="dk1"/>
              </a:buClr>
              <a:buSzPct val="127272"/>
              <a:buFont typeface="Arial"/>
              <a:buNone/>
            </a:pPr>
            <a:r>
              <a:rPr lang="en-US" baseline="0" dirty="0" smtClean="0">
                <a:solidFill>
                  <a:schemeClr val="dk1"/>
                </a:solidFill>
              </a:rPr>
              <a:t>Regarding access, we’ve done quite a bit with the </a:t>
            </a:r>
            <a:r>
              <a:rPr lang="en-US" baseline="0" dirty="0" err="1" smtClean="0">
                <a:solidFill>
                  <a:schemeClr val="dk1"/>
                </a:solidFill>
              </a:rPr>
              <a:t>Blacklight</a:t>
            </a:r>
            <a:r>
              <a:rPr lang="en-US" baseline="0" dirty="0" smtClean="0">
                <a:solidFill>
                  <a:schemeClr val="dk1"/>
                </a:solidFill>
              </a:rPr>
              <a:t> interface &amp; and search optimization</a:t>
            </a:r>
          </a:p>
          <a:p>
            <a:pPr marL="139700" lvl="0" indent="0" rtl="0">
              <a:spcBef>
                <a:spcPts val="0"/>
              </a:spcBef>
              <a:buClr>
                <a:schemeClr val="dk1"/>
              </a:buClr>
              <a:buSzPct val="127272"/>
              <a:buFont typeface="Arial"/>
              <a:buNone/>
            </a:pPr>
            <a:r>
              <a:rPr lang="en-US" baseline="0" dirty="0" smtClean="0">
                <a:solidFill>
                  <a:schemeClr val="dk1"/>
                </a:solidFill>
              </a:rPr>
              <a:t>There are a number of different collection modes</a:t>
            </a:r>
          </a:p>
          <a:p>
            <a:pPr marL="139700" lvl="0" indent="0" rtl="0">
              <a:spcBef>
                <a:spcPts val="0"/>
              </a:spcBef>
              <a:buClr>
                <a:schemeClr val="dk1"/>
              </a:buClr>
              <a:buSzPct val="127272"/>
              <a:buFont typeface="Arial"/>
              <a:buNone/>
            </a:pPr>
            <a:endParaRPr lang="en-US" baseline="0" dirty="0" smtClean="0">
              <a:solidFill>
                <a:schemeClr val="dk1"/>
              </a:solidFill>
            </a:endParaRPr>
          </a:p>
          <a:p>
            <a:pPr marL="139700" lvl="0" indent="0" rtl="0">
              <a:spcBef>
                <a:spcPts val="0"/>
              </a:spcBef>
              <a:buClr>
                <a:schemeClr val="dk1"/>
              </a:buClr>
              <a:buSzPct val="127272"/>
              <a:buFont typeface="Arial"/>
              <a:buNone/>
            </a:pPr>
            <a:r>
              <a:rPr lang="en-US" baseline="0" dirty="0" smtClean="0">
                <a:solidFill>
                  <a:schemeClr val="dk1"/>
                </a:solidFill>
              </a:rPr>
              <a:t>*just notes: shortfall: just storing the bits, not focusing on interoperability</a:t>
            </a:r>
          </a:p>
          <a:p>
            <a:pPr marL="139700" lvl="0" indent="0" rtl="0">
              <a:spcBef>
                <a:spcPts val="0"/>
              </a:spcBef>
              <a:buClr>
                <a:schemeClr val="dk1"/>
              </a:buClr>
              <a:buSzPct val="127272"/>
              <a:buFont typeface="Arial"/>
              <a:buNone/>
            </a:pPr>
            <a:r>
              <a:rPr lang="en-US" baseline="0" dirty="0" smtClean="0">
                <a:solidFill>
                  <a:schemeClr val="dk1"/>
                </a:solidFill>
              </a:rPr>
              <a:t>Basic metadata doesn’t give as much for the facility of understanding context of production and enabling future reuse</a:t>
            </a:r>
          </a:p>
          <a:p>
            <a:pPr marL="139700" lvl="0" indent="0" rtl="0">
              <a:spcBef>
                <a:spcPts val="0"/>
              </a:spcBef>
              <a:buClr>
                <a:schemeClr val="dk1"/>
              </a:buClr>
              <a:buSzPct val="127272"/>
              <a:buFont typeface="Arial"/>
              <a:buNone/>
            </a:pPr>
            <a:r>
              <a:rPr lang="en-US" baseline="0" dirty="0" smtClean="0">
                <a:solidFill>
                  <a:schemeClr val="dk1"/>
                </a:solidFill>
              </a:rPr>
              <a:t>and we’re working on developing linked open metadata w MODS-RDF &amp; that project is being presented at IFLA in France, next week)</a:t>
            </a:r>
          </a:p>
          <a:p>
            <a:pPr marL="139700" lvl="0" indent="0" rtl="0">
              <a:spcBef>
                <a:spcPts val="0"/>
              </a:spcBef>
              <a:buClr>
                <a:schemeClr val="dk1"/>
              </a:buClr>
              <a:buSzPct val="127272"/>
              <a:buFont typeface="Arial"/>
              <a:buNone/>
            </a:pPr>
            <a:endParaRPr lang="en" dirty="0" smtClean="0"/>
          </a:p>
          <a:p>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22</a:t>
            </a:fld>
            <a:endParaRPr lang="en-US"/>
          </a:p>
        </p:txBody>
      </p:sp>
    </p:spTree>
    <p:extLst>
      <p:ext uri="{BB962C8B-B14F-4D97-AF65-F5344CB8AC3E}">
        <p14:creationId xmlns:p14="http://schemas.microsoft.com/office/powerpoint/2010/main" val="127718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lvl="1" indent="0" rtl="0">
              <a:spcBef>
                <a:spcPts val="0"/>
              </a:spcBef>
              <a:buClr>
                <a:schemeClr val="dk1"/>
              </a:buClr>
              <a:buSzPct val="75000"/>
              <a:buFont typeface="Courier New"/>
              <a:buNone/>
            </a:pPr>
            <a:r>
              <a:rPr lang="en-US" dirty="0" smtClean="0"/>
              <a:t>So, here we are, we’ve rounded a few curves</a:t>
            </a:r>
          </a:p>
          <a:p>
            <a:pPr marL="571500" lvl="1" indent="0" rtl="0">
              <a:spcBef>
                <a:spcPts val="0"/>
              </a:spcBef>
              <a:buClr>
                <a:schemeClr val="dk1"/>
              </a:buClr>
              <a:buSzPct val="75000"/>
              <a:buFont typeface="Courier New"/>
              <a:buNone/>
            </a:pPr>
            <a:endParaRPr lang="en-US" dirty="0" smtClean="0"/>
          </a:p>
          <a:p>
            <a:pPr marL="571500" lvl="1" indent="0" rtl="0">
              <a:spcBef>
                <a:spcPts val="0"/>
              </a:spcBef>
              <a:buClr>
                <a:schemeClr val="dk1"/>
              </a:buClr>
              <a:buSzPct val="75000"/>
              <a:buFont typeface="Courier New"/>
              <a:buNone/>
            </a:pPr>
            <a:r>
              <a:rPr lang="en" dirty="0" smtClean="0"/>
              <a:t>Shared technology with the LDPD with a preservation-ready storage infrastructure</a:t>
            </a:r>
          </a:p>
          <a:p>
            <a:pPr marL="571500" lvl="1" indent="0" rtl="0">
              <a:spcBef>
                <a:spcPts val="0"/>
              </a:spcBef>
              <a:buClr>
                <a:schemeClr val="dk1"/>
              </a:buClr>
              <a:buSzPct val="75000"/>
              <a:buFont typeface="Courier New"/>
              <a:buNone/>
            </a:pPr>
            <a:r>
              <a:rPr lang="en" dirty="0" smtClean="0"/>
              <a:t>Separation of concerns between storage/preservation and access/discovery</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23</a:t>
            </a:fld>
            <a:endParaRPr lang="en-US"/>
          </a:p>
        </p:txBody>
      </p:sp>
    </p:spTree>
    <p:extLst>
      <p:ext uri="{BB962C8B-B14F-4D97-AF65-F5344CB8AC3E}">
        <p14:creationId xmlns:p14="http://schemas.microsoft.com/office/powerpoint/2010/main" val="3521777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lvl="1" indent="0" rtl="0">
              <a:spcBef>
                <a:spcPts val="0"/>
              </a:spcBef>
              <a:buClr>
                <a:schemeClr val="dk1"/>
              </a:buClr>
              <a:buSzPct val="75000"/>
              <a:buFont typeface="Courier New"/>
              <a:buNone/>
            </a:pPr>
            <a:r>
              <a:rPr lang="en-US" dirty="0" smtClean="0"/>
              <a:t>And this is some of what out infrastructure</a:t>
            </a:r>
            <a:r>
              <a:rPr lang="en-US" baseline="0" dirty="0" smtClean="0"/>
              <a:t> has allowed us to accomplish</a:t>
            </a:r>
          </a:p>
          <a:p>
            <a:pPr marL="571500" lvl="1" indent="0" rtl="0">
              <a:spcBef>
                <a:spcPts val="0"/>
              </a:spcBef>
              <a:buClr>
                <a:schemeClr val="dk1"/>
              </a:buClr>
              <a:buSzPct val="75000"/>
              <a:buFont typeface="Courier New"/>
              <a:buNone/>
            </a:pPr>
            <a:r>
              <a:rPr lang="en" dirty="0" smtClean="0"/>
              <a:t>Shared technology with the LDPD with a preservation-ready storage infrastructure</a:t>
            </a:r>
            <a:r>
              <a:rPr lang="en-US" dirty="0" smtClean="0"/>
              <a:t> has really allowed us a large</a:t>
            </a:r>
            <a:r>
              <a:rPr lang="en-US" baseline="0" dirty="0" smtClean="0"/>
              <a:t> measure of flexibility by</a:t>
            </a:r>
            <a:endParaRPr lang="en" dirty="0" smtClean="0"/>
          </a:p>
          <a:p>
            <a:pPr marL="571500" lvl="1" indent="0" rtl="0">
              <a:spcBef>
                <a:spcPts val="0"/>
              </a:spcBef>
              <a:buClr>
                <a:schemeClr val="dk1"/>
              </a:buClr>
              <a:buSzPct val="75000"/>
              <a:buFont typeface="Courier New"/>
              <a:buNone/>
            </a:pPr>
            <a:r>
              <a:rPr lang="en" dirty="0" smtClean="0"/>
              <a:t>Separati</a:t>
            </a:r>
            <a:r>
              <a:rPr lang="en-US" dirty="0" err="1" smtClean="0"/>
              <a:t>ng</a:t>
            </a:r>
            <a:r>
              <a:rPr lang="en" dirty="0" smtClean="0"/>
              <a:t> concerns between storage/preservation and access/discovery</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24</a:t>
            </a:fld>
            <a:endParaRPr lang="en-US"/>
          </a:p>
        </p:txBody>
      </p:sp>
    </p:spTree>
    <p:extLst>
      <p:ext uri="{BB962C8B-B14F-4D97-AF65-F5344CB8AC3E}">
        <p14:creationId xmlns:p14="http://schemas.microsoft.com/office/powerpoint/2010/main" val="352177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a:t>
            </a:r>
            <a:r>
              <a:rPr lang="en-US" baseline="0" dirty="0" smtClean="0"/>
              <a:t> is part of our policy environment: , these occur at a variety of levels, moving from internal to external, with varying degrees of level and impact, and we are fortunate to have a fairly flexible local policy environment</a:t>
            </a:r>
          </a:p>
          <a:p>
            <a:r>
              <a:rPr lang="en-US" baseline="0" dirty="0" smtClean="0"/>
              <a:t>Depositor agreements grant permissions, </a:t>
            </a:r>
          </a:p>
          <a:p>
            <a:r>
              <a:rPr lang="en-US" baseline="0" dirty="0" smtClean="0"/>
              <a:t>Reuse policy places bounds on responsibility, </a:t>
            </a:r>
          </a:p>
          <a:p>
            <a:r>
              <a:rPr lang="en-US" baseline="0" dirty="0" smtClean="0"/>
              <a:t>Library publishing partnership agreements support collections, a</a:t>
            </a:r>
          </a:p>
          <a:p>
            <a:r>
              <a:rPr lang="en-US" baseline="0" dirty="0" err="1" smtClean="0"/>
              <a:t>nd</a:t>
            </a:r>
            <a:r>
              <a:rPr lang="en-US" baseline="0" dirty="0" smtClean="0"/>
              <a:t> Journal requirements &amp; Funder mandates create expectations.</a:t>
            </a:r>
            <a:endParaRPr lang="en-US" dirty="0" smtClean="0"/>
          </a:p>
        </p:txBody>
      </p:sp>
      <p:sp>
        <p:nvSpPr>
          <p:cNvPr id="4" name="Slide Number Placeholder 3"/>
          <p:cNvSpPr>
            <a:spLocks noGrp="1"/>
          </p:cNvSpPr>
          <p:nvPr>
            <p:ph type="sldNum" sz="quarter" idx="10"/>
          </p:nvPr>
        </p:nvSpPr>
        <p:spPr/>
        <p:txBody>
          <a:bodyPr/>
          <a:lstStyle/>
          <a:p>
            <a:fld id="{8BCD9EFB-2F70-5648-B5AA-6E3F32E97952}" type="slidenum">
              <a:rPr lang="en-US" smtClean="0"/>
              <a:t>25</a:t>
            </a:fld>
            <a:endParaRPr lang="en-US"/>
          </a:p>
        </p:txBody>
      </p:sp>
    </p:spTree>
    <p:extLst>
      <p:ext uri="{BB962C8B-B14F-4D97-AF65-F5344CB8AC3E}">
        <p14:creationId xmlns:p14="http://schemas.microsoft.com/office/powerpoint/2010/main" val="3521777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there’s always</a:t>
            </a:r>
            <a:r>
              <a:rPr lang="en-US" baseline="0" dirty="0" smtClean="0"/>
              <a:t> the conversation about the paths not taken, “Pat, if you had only turned left we wouldn’t have so much development work!” But really, that’s a different conversation, so let’s just move on to talk about how much further there is to go on this path.</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26</a:t>
            </a:fld>
            <a:endParaRPr lang="en-US"/>
          </a:p>
        </p:txBody>
      </p:sp>
    </p:spTree>
    <p:extLst>
      <p:ext uri="{BB962C8B-B14F-4D97-AF65-F5344CB8AC3E}">
        <p14:creationId xmlns:p14="http://schemas.microsoft.com/office/powerpoint/2010/main" val="2450727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still a lot of areas that fall in the long-term stewardship area that are not addressed by our current implementations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CD9EFB-2F70-5648-B5AA-6E3F32E97952}" type="slidenum">
              <a:rPr lang="en-US" smtClean="0"/>
              <a:t>27</a:t>
            </a:fld>
            <a:endParaRPr lang="en-US"/>
          </a:p>
        </p:txBody>
      </p:sp>
    </p:spTree>
    <p:extLst>
      <p:ext uri="{BB962C8B-B14F-4D97-AF65-F5344CB8AC3E}">
        <p14:creationId xmlns:p14="http://schemas.microsoft.com/office/powerpoint/2010/main" val="1006015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get to here, we’d really like to check off more of these boxes.</a:t>
            </a:r>
          </a:p>
        </p:txBody>
      </p:sp>
      <p:sp>
        <p:nvSpPr>
          <p:cNvPr id="4" name="Slide Number Placeholder 3"/>
          <p:cNvSpPr>
            <a:spLocks noGrp="1"/>
          </p:cNvSpPr>
          <p:nvPr>
            <p:ph type="sldNum" sz="quarter" idx="10"/>
          </p:nvPr>
        </p:nvSpPr>
        <p:spPr/>
        <p:txBody>
          <a:bodyPr/>
          <a:lstStyle/>
          <a:p>
            <a:fld id="{8BCD9EFB-2F70-5648-B5AA-6E3F32E97952}" type="slidenum">
              <a:rPr lang="en-US" smtClean="0"/>
              <a:t>28</a:t>
            </a:fld>
            <a:endParaRPr lang="en-US"/>
          </a:p>
        </p:txBody>
      </p:sp>
    </p:spTree>
    <p:extLst>
      <p:ext uri="{BB962C8B-B14F-4D97-AF65-F5344CB8AC3E}">
        <p14:creationId xmlns:p14="http://schemas.microsoft.com/office/powerpoint/2010/main" val="1006015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a:t>
            </a:r>
          </a:p>
          <a:p>
            <a:r>
              <a:rPr lang="en-US" dirty="0" smtClean="0"/>
              <a:t>Robust– hits distribution, curation,</a:t>
            </a:r>
            <a:r>
              <a:rPr lang="en-US" baseline="0" dirty="0" smtClean="0"/>
              <a:t> access/interoperability</a:t>
            </a:r>
            <a:endParaRPr lang="en-US" dirty="0" smtClean="0"/>
          </a:p>
          <a:p>
            <a:r>
              <a:rPr lang="en-US" dirty="0" smtClean="0"/>
              <a:t>Depositor –</a:t>
            </a:r>
            <a:r>
              <a:rPr lang="en-US" baseline="0" dirty="0" smtClean="0"/>
              <a:t> that’s access and interoperability</a:t>
            </a:r>
          </a:p>
          <a:p>
            <a:r>
              <a:rPr lang="en-US" baseline="0" dirty="0" smtClean="0"/>
              <a:t>Institutional – collection development</a:t>
            </a:r>
          </a:p>
        </p:txBody>
      </p:sp>
      <p:sp>
        <p:nvSpPr>
          <p:cNvPr id="4" name="Slide Number Placeholder 3"/>
          <p:cNvSpPr>
            <a:spLocks noGrp="1"/>
          </p:cNvSpPr>
          <p:nvPr>
            <p:ph type="sldNum" sz="quarter" idx="10"/>
          </p:nvPr>
        </p:nvSpPr>
        <p:spPr/>
        <p:txBody>
          <a:bodyPr/>
          <a:lstStyle/>
          <a:p>
            <a:fld id="{8BCD9EFB-2F70-5648-B5AA-6E3F32E97952}" type="slidenum">
              <a:rPr lang="en-US" smtClean="0"/>
              <a:t>29</a:t>
            </a:fld>
            <a:endParaRPr lang="en-US"/>
          </a:p>
        </p:txBody>
      </p:sp>
    </p:spTree>
    <p:extLst>
      <p:ext uri="{BB962C8B-B14F-4D97-AF65-F5344CB8AC3E}">
        <p14:creationId xmlns:p14="http://schemas.microsoft.com/office/powerpoint/2010/main" val="100601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Simone is unfortunately unable to be here today, and any misstatements</a:t>
            </a:r>
            <a:r>
              <a:rPr lang="en-US" baseline="0" dirty="0" smtClean="0"/>
              <a:t> or errors of communication are wholly mine.</a:t>
            </a:r>
          </a:p>
          <a:p>
            <a:pPr>
              <a:spcBef>
                <a:spcPts val="0"/>
              </a:spcBef>
              <a:buNone/>
            </a:pPr>
            <a:r>
              <a:rPr lang="en-US" baseline="0" dirty="0" smtClean="0"/>
              <a:t>----- Meeting Notes (8/6/14 10:44) -----</a:t>
            </a:r>
          </a:p>
          <a:p>
            <a:pPr>
              <a:spcBef>
                <a:spcPts val="0"/>
              </a:spcBef>
              <a:buNone/>
            </a:pPr>
            <a:r>
              <a:rPr lang="en-US" baseline="0" dirty="0" smtClean="0"/>
              <a:t>Simone &amp; I are part of the Center for Digital Research and Scholarship</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Technology</a:t>
            </a:r>
          </a:p>
          <a:p>
            <a:r>
              <a:rPr lang="en-US" baseline="0" dirty="0" smtClean="0"/>
              <a:t>D3js and other tools – increase access through visualizations &amp; interoperability</a:t>
            </a:r>
          </a:p>
          <a:p>
            <a:r>
              <a:rPr lang="en-US" baseline="0" dirty="0" smtClean="0"/>
              <a:t>Multiple representations covers a lot of ground: from technical and rights metadata types to internal file structures of complex objects, like DH outputs, to different formats of the same resource, to employing IRs as publishing platforms </a:t>
            </a:r>
            <a:endParaRPr lang="en-US" dirty="0" smtClean="0"/>
          </a:p>
          <a:p>
            <a:endParaRPr lang="en-US" dirty="0" smtClean="0"/>
          </a:p>
          <a:p>
            <a:r>
              <a:rPr lang="en-US" dirty="0" smtClean="0"/>
              <a:t>Linked Open Data</a:t>
            </a:r>
            <a:r>
              <a:rPr lang="en-US" baseline="0" dirty="0" smtClean="0"/>
              <a:t> for federation, metadata, characterization, and data itself  - </a:t>
            </a:r>
            <a:r>
              <a:rPr lang="en-US" baseline="0" dirty="0" err="1" smtClean="0"/>
              <a:t>Barend</a:t>
            </a:r>
            <a:r>
              <a:rPr lang="en-US" baseline="0" dirty="0" smtClean="0"/>
              <a:t> Mons had a great presentation on this and its association with the concept of data that are FAIR: Findable, Accessible, Interoperable &amp; Re-usable. But really, there is such power in semantically Linked data and the relationships it represents between objects, and especially between people.</a:t>
            </a: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30</a:t>
            </a:fld>
            <a:endParaRPr lang="en-US"/>
          </a:p>
        </p:txBody>
      </p:sp>
    </p:spTree>
    <p:extLst>
      <p:ext uri="{BB962C8B-B14F-4D97-AF65-F5344CB8AC3E}">
        <p14:creationId xmlns:p14="http://schemas.microsoft.com/office/powerpoint/2010/main" val="1006015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the people that participate in the repository and are part of its infrastructure. This is where the greatest potential exists to push institutional repository development to the next level. </a:t>
            </a:r>
          </a:p>
          <a:p>
            <a:endParaRPr lang="en-US" baseline="0" dirty="0" smtClean="0"/>
          </a:p>
          <a:p>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 dirty="0" smtClean="0"/>
              <a:t>Shared development (??)</a:t>
            </a:r>
          </a:p>
        </p:txBody>
      </p:sp>
      <p:sp>
        <p:nvSpPr>
          <p:cNvPr id="4" name="Slide Number Placeholder 3"/>
          <p:cNvSpPr>
            <a:spLocks noGrp="1"/>
          </p:cNvSpPr>
          <p:nvPr>
            <p:ph type="sldNum" sz="quarter" idx="10"/>
          </p:nvPr>
        </p:nvSpPr>
        <p:spPr/>
        <p:txBody>
          <a:bodyPr/>
          <a:lstStyle/>
          <a:p>
            <a:fld id="{8BCD9EFB-2F70-5648-B5AA-6E3F32E97952}" type="slidenum">
              <a:rPr lang="en-US" smtClean="0"/>
              <a:t>31</a:t>
            </a:fld>
            <a:endParaRPr lang="en-US"/>
          </a:p>
        </p:txBody>
      </p:sp>
    </p:spTree>
    <p:extLst>
      <p:ext uri="{BB962C8B-B14F-4D97-AF65-F5344CB8AC3E}">
        <p14:creationId xmlns:p14="http://schemas.microsoft.com/office/powerpoint/2010/main" val="1006015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Increasing the strength</a:t>
            </a:r>
            <a:endParaRPr lang="en" dirty="0" smtClean="0"/>
          </a:p>
        </p:txBody>
      </p:sp>
      <p:sp>
        <p:nvSpPr>
          <p:cNvPr id="4" name="Slide Number Placeholder 3"/>
          <p:cNvSpPr>
            <a:spLocks noGrp="1"/>
          </p:cNvSpPr>
          <p:nvPr>
            <p:ph type="sldNum" sz="quarter" idx="10"/>
          </p:nvPr>
        </p:nvSpPr>
        <p:spPr/>
        <p:txBody>
          <a:bodyPr/>
          <a:lstStyle/>
          <a:p>
            <a:fld id="{8BCD9EFB-2F70-5648-B5AA-6E3F32E97952}" type="slidenum">
              <a:rPr lang="en-US" smtClean="0"/>
              <a:t>32</a:t>
            </a:fld>
            <a:endParaRPr lang="en-US"/>
          </a:p>
        </p:txBody>
      </p:sp>
    </p:spTree>
    <p:extLst>
      <p:ext uri="{BB962C8B-B14F-4D97-AF65-F5344CB8AC3E}">
        <p14:creationId xmlns:p14="http://schemas.microsoft.com/office/powerpoint/2010/main" val="1006015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variety of relationship representation provides both some of the strongest motivations to continue IRs as a locus of open long term scholarship, and some of the most powerful tools to realize these possibilities. </a:t>
            </a:r>
          </a:p>
          <a:p>
            <a:r>
              <a:rPr lang="en" dirty="0" smtClean="0"/>
              <a:t>involvement of faculty, departments/schools and research administration </a:t>
            </a:r>
            <a:r>
              <a:rPr lang="en-US" dirty="0" smtClean="0"/>
              <a:t>who perceive the benefits of better relationship discovery tools, whether finding new collaborators or identifying new areas of possible research or developing new teaching </a:t>
            </a:r>
            <a:r>
              <a:rPr lang="en-US" dirty="0" err="1" smtClean="0"/>
              <a:t>endeavours</a:t>
            </a:r>
            <a:r>
              <a:rPr lang="en-US" dirty="0" smtClean="0"/>
              <a:t>, will </a:t>
            </a:r>
            <a:r>
              <a:rPr lang="en-US" baseline="0" dirty="0" smtClean="0"/>
              <a:t>push the bounds and transform the expectations of what  IRs can and should do. And the Involvement of thoughtful and inventive people who can create solutions and implement them is necessary to make that happen</a:t>
            </a:r>
          </a:p>
          <a:p>
            <a:endParaRPr lang="en-US" baseline="0" dirty="0" smtClean="0"/>
          </a:p>
          <a:p>
            <a:r>
              <a:rPr lang="en-US" baseline="0" dirty="0" smtClean="0"/>
              <a:t>So just because we’ve checked off some boxes, doesn’t mean we’re done</a:t>
            </a:r>
            <a:endParaRPr lang="en-US" dirty="0" smtClean="0"/>
          </a:p>
        </p:txBody>
      </p:sp>
      <p:sp>
        <p:nvSpPr>
          <p:cNvPr id="4" name="Slide Number Placeholder 3"/>
          <p:cNvSpPr>
            <a:spLocks noGrp="1"/>
          </p:cNvSpPr>
          <p:nvPr>
            <p:ph type="sldNum" sz="quarter" idx="10"/>
          </p:nvPr>
        </p:nvSpPr>
        <p:spPr/>
        <p:txBody>
          <a:bodyPr/>
          <a:lstStyle/>
          <a:p>
            <a:fld id="{8BCD9EFB-2F70-5648-B5AA-6E3F32E97952}" type="slidenum">
              <a:rPr lang="en-US" smtClean="0"/>
              <a:t>33</a:t>
            </a:fld>
            <a:endParaRPr lang="en-US"/>
          </a:p>
        </p:txBody>
      </p:sp>
    </p:spTree>
    <p:extLst>
      <p:ext uri="{BB962C8B-B14F-4D97-AF65-F5344CB8AC3E}">
        <p14:creationId xmlns:p14="http://schemas.microsoft.com/office/powerpoint/2010/main" val="1006015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this is a continuing conversation</a:t>
            </a:r>
          </a:p>
        </p:txBody>
      </p:sp>
      <p:sp>
        <p:nvSpPr>
          <p:cNvPr id="4" name="Slide Number Placeholder 3"/>
          <p:cNvSpPr>
            <a:spLocks noGrp="1"/>
          </p:cNvSpPr>
          <p:nvPr>
            <p:ph type="sldNum" sz="quarter" idx="10"/>
          </p:nvPr>
        </p:nvSpPr>
        <p:spPr/>
        <p:txBody>
          <a:bodyPr/>
          <a:lstStyle/>
          <a:p>
            <a:fld id="{8BCD9EFB-2F70-5648-B5AA-6E3F32E97952}" type="slidenum">
              <a:rPr lang="en-US" smtClean="0"/>
              <a:t>34</a:t>
            </a:fld>
            <a:endParaRPr lang="en-US"/>
          </a:p>
        </p:txBody>
      </p:sp>
    </p:spTree>
    <p:extLst>
      <p:ext uri="{BB962C8B-B14F-4D97-AF65-F5344CB8AC3E}">
        <p14:creationId xmlns:p14="http://schemas.microsoft.com/office/powerpoint/2010/main" val="1006015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I’d like to continue the conversation with you now with these questions.</a:t>
            </a:r>
          </a:p>
          <a:p>
            <a:endParaRPr lang="en-US" dirty="0" smtClean="0"/>
          </a:p>
          <a:p>
            <a:r>
              <a:rPr lang="en-US" dirty="0" smtClean="0"/>
              <a:t>What are your thoughts?</a:t>
            </a:r>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35</a:t>
            </a:fld>
            <a:endParaRPr lang="en-US"/>
          </a:p>
        </p:txBody>
      </p:sp>
    </p:spTree>
    <p:extLst>
      <p:ext uri="{BB962C8B-B14F-4D97-AF65-F5344CB8AC3E}">
        <p14:creationId xmlns:p14="http://schemas.microsoft.com/office/powerpoint/2010/main" val="1006015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a:p>
            <a:pPr>
              <a:spcBef>
                <a:spcPts val="0"/>
              </a:spcBef>
              <a:buNone/>
            </a:pPr>
            <a:r>
              <a:rPr dirty="0"/>
              <a:t>----- Meeting Notes (8/6/14 10:44) -----</a:t>
            </a:r>
          </a:p>
          <a:p>
            <a:pPr>
              <a:spcBef>
                <a:spcPts val="0"/>
              </a:spcBef>
              <a:buNone/>
            </a:pPr>
            <a:r>
              <a:rPr dirty="0"/>
              <a:t>Which is part of the Columbia University Libraries 7 Information Services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a:p>
            <a:pPr>
              <a:spcBef>
                <a:spcPts val="0"/>
              </a:spcBef>
              <a:buNone/>
            </a:pPr>
            <a:r>
              <a:rPr dirty="0"/>
              <a:t>----- Meeting Notes (8/6/14 10:44) -----</a:t>
            </a:r>
          </a:p>
          <a:p>
            <a:pPr>
              <a:spcBef>
                <a:spcPts val="0"/>
              </a:spcBef>
              <a:buNone/>
            </a:pPr>
            <a:r>
              <a:rPr dirty="0"/>
              <a:t>Which, as the name suggests is part of columbia university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a:p>
            <a:pPr>
              <a:spcBef>
                <a:spcPts val="0"/>
              </a:spcBef>
              <a:buNone/>
            </a:pPr>
            <a:r>
              <a:rPr dirty="0" smtClean="0"/>
              <a:t>But </a:t>
            </a:r>
            <a:r>
              <a:rPr dirty="0"/>
              <a:t>not just columbia unviersity, </a:t>
            </a:r>
            <a:r>
              <a:rPr lang="en-US" dirty="0" smtClean="0"/>
              <a:t>because </a:t>
            </a:r>
            <a:r>
              <a:rPr dirty="0" smtClean="0"/>
              <a:t>columbia university</a:t>
            </a:r>
            <a:r>
              <a:rPr lang="en-US" baseline="0" dirty="0" smtClean="0"/>
              <a:t> has a lot of</a:t>
            </a:r>
            <a:r>
              <a:rPr dirty="0" smtClean="0"/>
              <a:t> affiliate</a:t>
            </a:r>
            <a:r>
              <a:rPr lang="en-US" dirty="0" smtClean="0"/>
              <a:t>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dirty="0" smtClean="0"/>
              <a:t>Part </a:t>
            </a:r>
            <a:r>
              <a:rPr dirty="0"/>
              <a:t>of the center's work is </a:t>
            </a:r>
            <a:r>
              <a:rPr dirty="0" smtClean="0"/>
              <a:t>hosting</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institutional repository, Academic Commons, which serves all of these bodies</a:t>
            </a:r>
          </a:p>
          <a:p>
            <a:pPr>
              <a:spcBef>
                <a:spcPts val="0"/>
              </a:spcBef>
              <a:buNone/>
            </a:pPr>
            <a:r>
              <a:rPr lang="en-US" dirty="0" smtClean="0"/>
              <a:t>So, what is Academic Commons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lvl="0" indent="0" rtl="0">
              <a:spcBef>
                <a:spcPts val="0"/>
              </a:spcBef>
              <a:buClr>
                <a:schemeClr val="dk1"/>
              </a:buClr>
              <a:buSzPct val="127272"/>
              <a:buFont typeface="Arial"/>
              <a:buNone/>
            </a:pPr>
            <a:r>
              <a:rPr lang="en" dirty="0" smtClean="0">
                <a:solidFill>
                  <a:schemeClr val="dk1"/>
                </a:solidFill>
              </a:rPr>
              <a:t>AC is a collection within the library of the digital research output of Columbia University &amp; its affiliates</a:t>
            </a:r>
          </a:p>
          <a:p>
            <a:pPr marL="596900" lvl="1" indent="0" rtl="0">
              <a:spcBef>
                <a:spcPts val="0"/>
              </a:spcBef>
              <a:buClr>
                <a:schemeClr val="dk1"/>
              </a:buClr>
              <a:buSzPct val="127272"/>
              <a:buFont typeface="Courier New"/>
              <a:buNone/>
            </a:pPr>
            <a:r>
              <a:rPr lang="en" dirty="0" smtClean="0">
                <a:solidFill>
                  <a:schemeClr val="dk1"/>
                </a:solidFill>
              </a:rPr>
              <a:t>We have the mandate to preserve the research output of Columbia and affiliated institutions, </a:t>
            </a:r>
          </a:p>
          <a:p>
            <a:pPr marL="596900" lvl="1" indent="0" rtl="0">
              <a:spcBef>
                <a:spcPts val="0"/>
              </a:spcBef>
              <a:buClr>
                <a:schemeClr val="dk1"/>
              </a:buClr>
              <a:buSzPct val="127272"/>
              <a:buFont typeface="Courier New"/>
              <a:buNone/>
            </a:pPr>
            <a:r>
              <a:rPr lang="en" dirty="0" smtClean="0">
                <a:solidFill>
                  <a:schemeClr val="dk1"/>
                </a:solidFill>
              </a:rPr>
              <a:t>not only to provide access here and now, but to preserve CU’s research outputs for the long term &amp; </a:t>
            </a:r>
          </a:p>
          <a:p>
            <a:pPr marL="596900" lvl="1" indent="0" rtl="0">
              <a:spcBef>
                <a:spcPts val="0"/>
              </a:spcBef>
              <a:buClr>
                <a:schemeClr val="dk1"/>
              </a:buClr>
              <a:buSzPct val="127272"/>
              <a:buFont typeface="Courier New"/>
              <a:buNone/>
            </a:pPr>
            <a:r>
              <a:rPr lang="en" dirty="0" smtClean="0">
                <a:solidFill>
                  <a:schemeClr val="dk1"/>
                </a:solidFill>
              </a:rPr>
              <a:t>Not just </a:t>
            </a:r>
            <a:r>
              <a:rPr lang="en-US" dirty="0" smtClean="0">
                <a:solidFill>
                  <a:schemeClr val="dk1"/>
                </a:solidFill>
              </a:rPr>
              <a:t>to preserve those outputs </a:t>
            </a:r>
            <a:r>
              <a:rPr lang="en" dirty="0" smtClean="0">
                <a:solidFill>
                  <a:schemeClr val="dk1"/>
                </a:solidFill>
              </a:rPr>
              <a:t>for CU, but for the future use of researchers throughout the world</a:t>
            </a:r>
            <a:endParaRPr lang="en-US" dirty="0" smtClean="0">
              <a:solidFill>
                <a:schemeClr val="dk1"/>
              </a:solidFill>
            </a:endParaRPr>
          </a:p>
          <a:p>
            <a:pPr marL="596900" lvl="1" indent="0" rtl="0">
              <a:spcBef>
                <a:spcPts val="0"/>
              </a:spcBef>
              <a:buClr>
                <a:schemeClr val="dk1"/>
              </a:buClr>
              <a:buSzPct val="127272"/>
              <a:buFont typeface="Courier New"/>
              <a:buNone/>
            </a:pPr>
            <a:r>
              <a:rPr lang="en-US" dirty="0" smtClean="0">
                <a:solidFill>
                  <a:schemeClr val="dk1"/>
                </a:solidFill>
              </a:rPr>
              <a:t>To support</a:t>
            </a:r>
            <a:r>
              <a:rPr lang="en-US" baseline="0" dirty="0" smtClean="0">
                <a:solidFill>
                  <a:schemeClr val="dk1"/>
                </a:solidFill>
              </a:rPr>
              <a:t> CU’s mission of “</a:t>
            </a:r>
            <a:r>
              <a:rPr lang="en-US" sz="1200" kern="1200" dirty="0" smtClean="0">
                <a:solidFill>
                  <a:schemeClr val="tx1"/>
                </a:solidFill>
                <a:latin typeface="+mn-lt"/>
                <a:ea typeface="+mn-ea"/>
                <a:cs typeface="+mn-cs"/>
              </a:rPr>
              <a:t>to advance knowledge and learning at the highest level and to convey the products of its efforts to the world.</a:t>
            </a:r>
            <a:r>
              <a:rPr lang="en-US" baseline="0" dirty="0" smtClean="0">
                <a:solidFill>
                  <a:schemeClr val="dk1"/>
                </a:solidFill>
              </a:rPr>
              <a:t>”</a:t>
            </a:r>
            <a:endParaRPr lang="en" dirty="0" smtClean="0">
              <a:solidFill>
                <a:schemeClr val="dk1"/>
              </a:solidFill>
            </a:endParaRPr>
          </a:p>
          <a:p>
            <a:pPr marL="139700" marR="0" lvl="0" indent="0" algn="l" rtl="0">
              <a:lnSpc>
                <a:spcPct val="100000"/>
              </a:lnSpc>
              <a:spcBef>
                <a:spcPts val="0"/>
              </a:spcBef>
              <a:spcAft>
                <a:spcPts val="0"/>
              </a:spcAft>
              <a:buClr>
                <a:schemeClr val="dk1"/>
              </a:buClr>
              <a:buSzPct val="127272"/>
              <a:buFont typeface="Arial"/>
              <a:buNone/>
            </a:pPr>
            <a:r>
              <a:rPr lang="en" dirty="0" smtClean="0"/>
              <a:t>S</a:t>
            </a:r>
            <a:r>
              <a:rPr lang="en-US" dirty="0" smtClean="0"/>
              <a:t>o </a:t>
            </a:r>
            <a:r>
              <a:rPr lang="en" dirty="0" smtClean="0"/>
              <a:t>what AC engages in is long term open scholarship</a:t>
            </a:r>
          </a:p>
          <a:p>
            <a:endParaRPr lang="en-US" dirty="0"/>
          </a:p>
        </p:txBody>
      </p:sp>
      <p:sp>
        <p:nvSpPr>
          <p:cNvPr id="4" name="Slide Number Placeholder 3"/>
          <p:cNvSpPr>
            <a:spLocks noGrp="1"/>
          </p:cNvSpPr>
          <p:nvPr>
            <p:ph type="sldNum" sz="quarter" idx="10"/>
          </p:nvPr>
        </p:nvSpPr>
        <p:spPr/>
        <p:txBody>
          <a:bodyPr/>
          <a:lstStyle/>
          <a:p>
            <a:fld id="{8BCD9EFB-2F70-5648-B5AA-6E3F32E97952}" type="slidenum">
              <a:rPr lang="en-US" smtClean="0"/>
              <a:t>9</a:t>
            </a:fld>
            <a:endParaRPr lang="en-US"/>
          </a:p>
        </p:txBody>
      </p:sp>
    </p:spTree>
    <p:extLst>
      <p:ext uri="{BB962C8B-B14F-4D97-AF65-F5344CB8AC3E}">
        <p14:creationId xmlns:p14="http://schemas.microsoft.com/office/powerpoint/2010/main" val="12771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E0FAD4-58AC-4B49-8E45-4A3914E55358}" type="datetimeFigureOut">
              <a:rPr lang="en-US" smtClean="0"/>
              <a:t>8/2/14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49244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0FAD4-58AC-4B49-8E45-4A3914E55358}" type="datetimeFigureOut">
              <a:rPr lang="en-US" smtClean="0"/>
              <a:t>8/2/14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46866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0FAD4-58AC-4B49-8E45-4A3914E55358}" type="datetimeFigureOut">
              <a:rPr lang="en-US" smtClean="0"/>
              <a:t>8/2/14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49360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0FAD4-58AC-4B49-8E45-4A3914E55358}" type="datetimeFigureOut">
              <a:rPr lang="en-US" smtClean="0"/>
              <a:t>8/2/14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383003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0FAD4-58AC-4B49-8E45-4A3914E55358}" type="datetimeFigureOut">
              <a:rPr lang="en-US" smtClean="0"/>
              <a:t>8/2/14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75613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E0FAD4-58AC-4B49-8E45-4A3914E55358}" type="datetimeFigureOut">
              <a:rPr lang="en-US" smtClean="0"/>
              <a:t>8/2/14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313180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0FAD4-58AC-4B49-8E45-4A3914E55358}" type="datetimeFigureOut">
              <a:rPr lang="en-US" smtClean="0"/>
              <a:t>8/2/14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371525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0FAD4-58AC-4B49-8E45-4A3914E55358}" type="datetimeFigureOut">
              <a:rPr lang="en-US" smtClean="0"/>
              <a:t>8/2/14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281619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0FAD4-58AC-4B49-8E45-4A3914E55358}" type="datetimeFigureOut">
              <a:rPr lang="en-US" smtClean="0"/>
              <a:t>8/2/14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285163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0FAD4-58AC-4B49-8E45-4A3914E55358}" type="datetimeFigureOut">
              <a:rPr lang="en-US" smtClean="0"/>
              <a:t>8/2/14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40114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0FAD4-58AC-4B49-8E45-4A3914E55358}" type="datetimeFigureOut">
              <a:rPr lang="en-US" smtClean="0"/>
              <a:t>8/2/14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8E7EC-2972-214B-ACFE-FE2846A5E57A}" type="slidenum">
              <a:rPr lang="en-US" smtClean="0"/>
              <a:t>‹#›</a:t>
            </a:fld>
            <a:endParaRPr lang="en-US"/>
          </a:p>
        </p:txBody>
      </p:sp>
    </p:spTree>
    <p:extLst>
      <p:ext uri="{BB962C8B-B14F-4D97-AF65-F5344CB8AC3E}">
        <p14:creationId xmlns:p14="http://schemas.microsoft.com/office/powerpoint/2010/main" val="11882379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0FAD4-58AC-4B49-8E45-4A3914E55358}" type="datetimeFigureOut">
              <a:rPr lang="en-US" smtClean="0"/>
              <a:t>8/2/14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8E7EC-2972-214B-ACFE-FE2846A5E57A}" type="slidenum">
              <a:rPr lang="en-US" smtClean="0"/>
              <a:t>‹#›</a:t>
            </a:fld>
            <a:endParaRPr lang="en-US"/>
          </a:p>
        </p:txBody>
      </p:sp>
    </p:spTree>
    <p:extLst>
      <p:ext uri="{BB962C8B-B14F-4D97-AF65-F5344CB8AC3E}">
        <p14:creationId xmlns:p14="http://schemas.microsoft.com/office/powerpoint/2010/main" val="145548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creativecommons.org/licenses/by/4.0/" TargetMode="External"/><Relationship Id="rId5"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creativecommons.org/licenses/by/4.0/" TargetMode="External"/><Relationship Id="rId5"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jpg"/><Relationship Id="rId5" Type="http://schemas.openxmlformats.org/officeDocument/2006/relationships/image" Target="../media/image23.jpeg"/><Relationship Id="rId6" Type="http://schemas.openxmlformats.org/officeDocument/2006/relationships/image" Target="../media/image24.jpeg"/><Relationship Id="rId7" Type="http://schemas.openxmlformats.org/officeDocument/2006/relationships/image" Target="../media/image25.jpg"/><Relationship Id="rId8" Type="http://schemas.openxmlformats.org/officeDocument/2006/relationships/image" Target="../media/image26.jpe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9" Type="http://schemas.openxmlformats.org/officeDocument/2006/relationships/image" Target="../media/image32.png"/><Relationship Id="rId20" Type="http://schemas.openxmlformats.org/officeDocument/2006/relationships/image" Target="../media/image43.png"/><Relationship Id="rId21" Type="http://schemas.openxmlformats.org/officeDocument/2006/relationships/image" Target="../media/image44.png"/><Relationship Id="rId10" Type="http://schemas.openxmlformats.org/officeDocument/2006/relationships/image" Target="../media/image33.png"/><Relationship Id="rId11" Type="http://schemas.openxmlformats.org/officeDocument/2006/relationships/image" Target="../media/image34.png"/><Relationship Id="rId12" Type="http://schemas.openxmlformats.org/officeDocument/2006/relationships/image" Target="../media/image35.png"/><Relationship Id="rId13" Type="http://schemas.openxmlformats.org/officeDocument/2006/relationships/image" Target="../media/image36.png"/><Relationship Id="rId14" Type="http://schemas.openxmlformats.org/officeDocument/2006/relationships/image" Target="../media/image37.png"/><Relationship Id="rId15" Type="http://schemas.openxmlformats.org/officeDocument/2006/relationships/image" Target="../media/image38.png"/><Relationship Id="rId16" Type="http://schemas.openxmlformats.org/officeDocument/2006/relationships/image" Target="../media/image39.png"/><Relationship Id="rId17" Type="http://schemas.openxmlformats.org/officeDocument/2006/relationships/image" Target="../media/image40.png"/><Relationship Id="rId18" Type="http://schemas.openxmlformats.org/officeDocument/2006/relationships/image" Target="../media/image41.png"/><Relationship Id="rId19"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4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4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4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4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4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4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45.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5"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45.jpeg"/></Relationships>
</file>

<file path=ppt/slides/_rels/slide31.xml.rels><?xml version="1.0" encoding="UTF-8" standalone="yes"?>
<Relationships xmlns="http://schemas.openxmlformats.org/package/2006/relationships"><Relationship Id="rId3" Type="http://schemas.openxmlformats.org/officeDocument/2006/relationships/image" Target="../media/image45.jpeg"/><Relationship Id="rId4" Type="http://schemas.openxmlformats.org/officeDocument/2006/relationships/image" Target="../media/image46.jpeg"/><Relationship Id="rId5" Type="http://schemas.microsoft.com/office/2007/relationships/hdphoto" Target="../media/hdphoto3.wdp"/><Relationship Id="rId6" Type="http://schemas.openxmlformats.org/officeDocument/2006/relationships/image" Target="../media/image47.jpeg"/><Relationship Id="rId7" Type="http://schemas.microsoft.com/office/2007/relationships/hdphoto" Target="../media/hdphoto4.wdp"/><Relationship Id="rId8"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45.jpeg"/><Relationship Id="rId4" Type="http://schemas.openxmlformats.org/officeDocument/2006/relationships/image" Target="../media/image46.jpeg"/><Relationship Id="rId5" Type="http://schemas.microsoft.com/office/2007/relationships/hdphoto" Target="../media/hdphoto3.wdp"/><Relationship Id="rId6" Type="http://schemas.openxmlformats.org/officeDocument/2006/relationships/image" Target="../media/image47.jpeg"/><Relationship Id="rId7"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5.jpeg"/><Relationship Id="rId4" Type="http://schemas.openxmlformats.org/officeDocument/2006/relationships/image" Target="../media/image46.jpeg"/><Relationship Id="rId5" Type="http://schemas.microsoft.com/office/2007/relationships/hdphoto" Target="../media/hdphoto3.wdp"/><Relationship Id="rId6" Type="http://schemas.openxmlformats.org/officeDocument/2006/relationships/image" Target="../media/image47.jpeg"/><Relationship Id="rId7"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4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45.jpeg"/></Relationships>
</file>

<file path=ppt/slides/_rels/slide36.xml.rels><?xml version="1.0" encoding="UTF-8" standalone="yes"?>
<Relationships xmlns="http://schemas.openxmlformats.org/package/2006/relationships"><Relationship Id="rId3" Type="http://schemas.openxmlformats.org/officeDocument/2006/relationships/hyperlink" Target="http://www.cs.odu.edu/~mln/ltrs-pdfs/NASA-2001-tm211426.pdf" TargetMode="External"/><Relationship Id="rId4" Type="http://schemas.openxmlformats.org/officeDocument/2006/relationships/hyperlink" Target="https://secure.flickr.com/photos/ryanwick/3461850112/" TargetMode="External"/><Relationship Id="rId5" Type="http://schemas.openxmlformats.org/officeDocument/2006/relationships/hyperlink" Target="http://www.skyfactory.org/" TargetMode="External"/><Relationship Id="rId6" Type="http://schemas.openxmlformats.org/officeDocument/2006/relationships/hyperlink" Target="http://apod.gsfc.nasa.gov/apod/ap051013.html" TargetMode="External"/><Relationship Id="rId7" Type="http://schemas.openxmlformats.org/officeDocument/2006/relationships/hyperlink" Target="https://commons.wikimedia.org/wiki/File:Gray_-_replace_this_image_female.svg%23mediaviewer/File:Gray_-" TargetMode="External"/><Relationship Id="rId1" Type="http://schemas.openxmlformats.org/officeDocument/2006/relationships/slideLayout" Target="../slideLayouts/slideLayout2.xml"/><Relationship Id="rId2" Type="http://schemas.openxmlformats.org/officeDocument/2006/relationships/hyperlink" Target="https://commons.wikimedia.org/wiki/File:Ancientlibraryalex.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microsoft.com/office/2007/relationships/hdphoto" Target="../media/hdphoto2.wdp"/><Relationship Id="rId6"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jpeg"/><Relationship Id="rId6"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8.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7.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9144000" cy="6858000"/>
          </a:xfrm>
          <a:prstGeom prst="rect">
            <a:avLst/>
          </a:prstGeom>
        </p:spPr>
      </p:pic>
      <p:sp>
        <p:nvSpPr>
          <p:cNvPr id="5" name="Rounded Rectangle 4"/>
          <p:cNvSpPr/>
          <p:nvPr/>
        </p:nvSpPr>
        <p:spPr>
          <a:xfrm>
            <a:off x="241392" y="776724"/>
            <a:ext cx="8816022" cy="3726176"/>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hape 23"/>
          <p:cNvSpPr txBox="1">
            <a:spLocks/>
          </p:cNvSpPr>
          <p:nvPr/>
        </p:nvSpPr>
        <p:spPr>
          <a:xfrm>
            <a:off x="759267" y="1281917"/>
            <a:ext cx="7772400" cy="1546500"/>
          </a:xfrm>
          <a:prstGeom prst="rect">
            <a:avLst/>
          </a:prstGeom>
        </p:spPr>
        <p:txBody>
          <a:bodyPr lIns="91425" tIns="91425" rIns="91425" bIns="91425" anchor="b"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3600" smtClean="0"/>
              <a:t>The stewardship challenges of long term open scholarship</a:t>
            </a:r>
            <a:endParaRPr lang="en" sz="3600" dirty="0"/>
          </a:p>
        </p:txBody>
      </p:sp>
      <p:sp>
        <p:nvSpPr>
          <p:cNvPr id="7" name="Shape 24"/>
          <p:cNvSpPr txBox="1">
            <a:spLocks/>
          </p:cNvSpPr>
          <p:nvPr/>
        </p:nvSpPr>
        <p:spPr>
          <a:xfrm>
            <a:off x="759267" y="3198945"/>
            <a:ext cx="7772400" cy="1046400"/>
          </a:xfrm>
          <a:prstGeom prst="rect">
            <a:avLst/>
          </a:prstGeom>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buFont typeface="Arial"/>
              <a:buNone/>
            </a:pPr>
            <a:r>
              <a:rPr lang="en" sz="2400" b="1" dirty="0" smtClean="0">
                <a:solidFill>
                  <a:schemeClr val="dk1"/>
                </a:solidFill>
              </a:rPr>
              <a:t>An open access institutional repository perspective</a:t>
            </a:r>
            <a:endParaRPr lang="en" sz="2400" b="1" dirty="0">
              <a:solidFill>
                <a:schemeClr val="dk1"/>
              </a:solidFill>
            </a:endParaRPr>
          </a:p>
        </p:txBody>
      </p:sp>
      <p:sp>
        <p:nvSpPr>
          <p:cNvPr id="8" name="Rounded Rectangle 7"/>
          <p:cNvSpPr/>
          <p:nvPr/>
        </p:nvSpPr>
        <p:spPr>
          <a:xfrm>
            <a:off x="-73466" y="5877910"/>
            <a:ext cx="3463438" cy="980089"/>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ed Rectangle 8"/>
          <p:cNvSpPr/>
          <p:nvPr/>
        </p:nvSpPr>
        <p:spPr>
          <a:xfrm>
            <a:off x="5698929" y="5667985"/>
            <a:ext cx="3445071" cy="1190015"/>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9">
            <a:hlinkClick r:id="rId4"/>
          </p:cNvPr>
          <p:cNvPicPr>
            <a:picLocks noChangeAspect="1"/>
          </p:cNvPicPr>
          <p:nvPr/>
        </p:nvPicPr>
        <p:blipFill>
          <a:blip r:embed="rId5"/>
          <a:stretch>
            <a:fillRect/>
          </a:stretch>
        </p:blipFill>
        <p:spPr>
          <a:xfrm>
            <a:off x="127000" y="6217240"/>
            <a:ext cx="1117600" cy="393700"/>
          </a:xfrm>
          <a:prstGeom prst="rect">
            <a:avLst/>
          </a:prstGeom>
        </p:spPr>
      </p:pic>
      <p:sp>
        <p:nvSpPr>
          <p:cNvPr id="11" name="Rectangle 10"/>
          <p:cNvSpPr/>
          <p:nvPr/>
        </p:nvSpPr>
        <p:spPr>
          <a:xfrm>
            <a:off x="1171133" y="6155310"/>
            <a:ext cx="3790759" cy="489365"/>
          </a:xfrm>
          <a:prstGeom prst="rect">
            <a:avLst/>
          </a:prstGeom>
        </p:spPr>
        <p:txBody>
          <a:bodyPr wrap="square">
            <a:spAutoFit/>
          </a:bodyPr>
          <a:lstStyle/>
          <a:p>
            <a:pPr>
              <a:lnSpc>
                <a:spcPct val="70000"/>
              </a:lnSpc>
            </a:pPr>
            <a:r>
              <a:rPr lang="en-US" sz="1200" dirty="0" smtClean="0"/>
              <a:t>This work is licensed under a </a:t>
            </a:r>
            <a:r>
              <a:rPr lang="en-US" sz="1200" dirty="0" smtClean="0">
                <a:hlinkClick r:id="rId4"/>
              </a:rPr>
              <a:t>Creative Commons Attribution</a:t>
            </a:r>
          </a:p>
          <a:p>
            <a:pPr>
              <a:lnSpc>
                <a:spcPct val="70000"/>
              </a:lnSpc>
            </a:pPr>
            <a:r>
              <a:rPr lang="en-US" sz="1200" dirty="0" smtClean="0">
                <a:hlinkClick r:id="rId4"/>
              </a:rPr>
              <a:t> 4.0 International License</a:t>
            </a:r>
            <a:r>
              <a:rPr lang="en-US" sz="1200" dirty="0" smtClean="0"/>
              <a:t>.</a:t>
            </a:r>
            <a:endParaRPr lang="en-US" sz="1200" dirty="0"/>
          </a:p>
        </p:txBody>
      </p:sp>
      <p:sp>
        <p:nvSpPr>
          <p:cNvPr id="12" name="TextBox 11"/>
          <p:cNvSpPr txBox="1"/>
          <p:nvPr/>
        </p:nvSpPr>
        <p:spPr>
          <a:xfrm>
            <a:off x="6151957" y="5781928"/>
            <a:ext cx="2837185" cy="923330"/>
          </a:xfrm>
          <a:prstGeom prst="rect">
            <a:avLst/>
          </a:prstGeom>
          <a:noFill/>
        </p:spPr>
        <p:txBody>
          <a:bodyPr wrap="none" rtlCol="0">
            <a:spAutoFit/>
          </a:bodyPr>
          <a:lstStyle/>
          <a:p>
            <a:pPr algn="r"/>
            <a:r>
              <a:rPr lang="en-US" dirty="0" smtClean="0"/>
              <a:t>Simone </a:t>
            </a:r>
            <a:r>
              <a:rPr lang="en-US" dirty="0" err="1" smtClean="0"/>
              <a:t>Sacchi</a:t>
            </a:r>
            <a:endParaRPr lang="en-US" dirty="0" smtClean="0"/>
          </a:p>
          <a:p>
            <a:pPr algn="r"/>
            <a:r>
              <a:rPr lang="en-US" dirty="0" smtClean="0"/>
              <a:t>Amy Nurnberger</a:t>
            </a:r>
          </a:p>
          <a:p>
            <a:pPr algn="r"/>
            <a:r>
              <a:rPr lang="en-US" dirty="0" smtClean="0"/>
              <a:t>VIVO 2014: </a:t>
            </a:r>
            <a:r>
              <a:rPr lang="en-US" dirty="0" smtClean="0"/>
              <a:t>August 7, 2014</a:t>
            </a:r>
          </a:p>
        </p:txBody>
      </p:sp>
    </p:spTree>
    <p:extLst>
      <p:ext uri="{BB962C8B-B14F-4D97-AF65-F5344CB8AC3E}">
        <p14:creationId xmlns:p14="http://schemas.microsoft.com/office/powerpoint/2010/main" val="2169267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3461850112_1da8700f79_o.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3" y="-1"/>
            <a:ext cx="9230724" cy="6925599"/>
          </a:xfrm>
          <a:prstGeom prst="rect">
            <a:avLst/>
          </a:prstGeom>
        </p:spPr>
      </p:pic>
      <p:sp>
        <p:nvSpPr>
          <p:cNvPr id="30" name="Rounded Rectangle 29"/>
          <p:cNvSpPr/>
          <p:nvPr/>
        </p:nvSpPr>
        <p:spPr>
          <a:xfrm>
            <a:off x="152865" y="6452329"/>
            <a:ext cx="3292487" cy="473270"/>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r>
              <a:rPr lang="cs-CZ" sz="1100" dirty="0" smtClean="0">
                <a:solidFill>
                  <a:schemeClr val="tx1"/>
                </a:solidFill>
              </a:rPr>
              <a:t>Lynch: http://</a:t>
            </a:r>
            <a:r>
              <a:rPr lang="cs-CZ" sz="1100" dirty="0" err="1" smtClean="0">
                <a:solidFill>
                  <a:schemeClr val="tx1"/>
                </a:solidFill>
              </a:rPr>
              <a:t>dx.doi.org</a:t>
            </a:r>
            <a:r>
              <a:rPr lang="cs-CZ" sz="1100" dirty="0" smtClean="0">
                <a:solidFill>
                  <a:schemeClr val="tx1"/>
                </a:solidFill>
              </a:rPr>
              <a:t>/10.1353/pla.2003.0039</a:t>
            </a:r>
            <a:endParaRPr lang="en-US" sz="1100" dirty="0">
              <a:solidFill>
                <a:schemeClr val="tx1"/>
              </a:solidFill>
            </a:endParaRPr>
          </a:p>
        </p:txBody>
      </p:sp>
      <p:sp>
        <p:nvSpPr>
          <p:cNvPr id="31" name="Rounded Rectangle 30"/>
          <p:cNvSpPr/>
          <p:nvPr/>
        </p:nvSpPr>
        <p:spPr>
          <a:xfrm>
            <a:off x="3748877" y="6452329"/>
            <a:ext cx="4682241" cy="473270"/>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rgbClr val="000000"/>
                </a:solidFill>
              </a:rPr>
              <a:t>Nelson: http://</a:t>
            </a:r>
            <a:r>
              <a:rPr lang="en-US" sz="1100" dirty="0" err="1" smtClean="0">
                <a:solidFill>
                  <a:srgbClr val="000000"/>
                </a:solidFill>
              </a:rPr>
              <a:t>www.cs.odu.edu</a:t>
            </a:r>
            <a:r>
              <a:rPr lang="en-US" sz="1100" dirty="0" smtClean="0">
                <a:solidFill>
                  <a:srgbClr val="000000"/>
                </a:solidFill>
              </a:rPr>
              <a:t>/~</a:t>
            </a:r>
            <a:r>
              <a:rPr lang="en-US" sz="1100" dirty="0" err="1" smtClean="0">
                <a:solidFill>
                  <a:srgbClr val="000000"/>
                </a:solidFill>
              </a:rPr>
              <a:t>mln</a:t>
            </a:r>
            <a:r>
              <a:rPr lang="en-US" sz="1100" dirty="0" smtClean="0">
                <a:solidFill>
                  <a:srgbClr val="000000"/>
                </a:solidFill>
              </a:rPr>
              <a:t>/</a:t>
            </a:r>
            <a:r>
              <a:rPr lang="en-US" sz="1100" dirty="0" err="1" smtClean="0">
                <a:solidFill>
                  <a:srgbClr val="000000"/>
                </a:solidFill>
              </a:rPr>
              <a:t>ltrs-pdfs</a:t>
            </a:r>
            <a:r>
              <a:rPr lang="en-US" sz="1100" dirty="0" smtClean="0">
                <a:solidFill>
                  <a:srgbClr val="000000"/>
                </a:solidFill>
              </a:rPr>
              <a:t>/NASA-2001-tm211426.pdf</a:t>
            </a:r>
            <a:endParaRPr lang="en-US" sz="1100" dirty="0">
              <a:solidFill>
                <a:srgbClr val="000000"/>
              </a:solidFill>
            </a:endParaRPr>
          </a:p>
        </p:txBody>
      </p:sp>
      <p:sp>
        <p:nvSpPr>
          <p:cNvPr id="15" name="Rounded Rectangle 14"/>
          <p:cNvSpPr/>
          <p:nvPr/>
        </p:nvSpPr>
        <p:spPr>
          <a:xfrm>
            <a:off x="152865" y="432204"/>
            <a:ext cx="2904444" cy="5821298"/>
          </a:xfrm>
          <a:prstGeom prst="roundRect">
            <a:avLst/>
          </a:prstGeom>
          <a:gradFill flip="none" rotWithShape="1">
            <a:gsLst>
              <a:gs pos="0">
                <a:schemeClr val="accent1">
                  <a:tint val="100000"/>
                  <a:shade val="100000"/>
                  <a:satMod val="130000"/>
                  <a:alpha val="61000"/>
                </a:schemeClr>
              </a:gs>
              <a:gs pos="100000">
                <a:schemeClr val="accent1">
                  <a:tint val="50000"/>
                  <a:shade val="100000"/>
                  <a:satMod val="350000"/>
                  <a:alpha val="61000"/>
                </a:schemeClr>
              </a:gs>
            </a:gsLst>
            <a:lin ang="5400000" scaled="0"/>
            <a:tileRect/>
          </a:grad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latin typeface="+mj-lt"/>
              </a:rPr>
              <a:t>Opportunities</a:t>
            </a:r>
            <a:endParaRPr lang="en-US" sz="2400" dirty="0">
              <a:latin typeface="+mj-lt"/>
            </a:endParaRPr>
          </a:p>
        </p:txBody>
      </p:sp>
      <p:sp>
        <p:nvSpPr>
          <p:cNvPr id="2" name="Rounded Rectangle 1"/>
          <p:cNvSpPr/>
          <p:nvPr/>
        </p:nvSpPr>
        <p:spPr>
          <a:xfrm>
            <a:off x="352768" y="1231765"/>
            <a:ext cx="2445846" cy="124637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Scholarship advancement</a:t>
            </a:r>
          </a:p>
          <a:p>
            <a:pPr>
              <a:lnSpc>
                <a:spcPct val="80000"/>
              </a:lnSpc>
            </a:pPr>
            <a:r>
              <a:rPr lang="en-US" dirty="0" smtClean="0"/>
              <a:t>	Distribution</a:t>
            </a:r>
          </a:p>
          <a:p>
            <a:pPr>
              <a:lnSpc>
                <a:spcPct val="80000"/>
              </a:lnSpc>
            </a:pPr>
            <a:r>
              <a:rPr lang="en-US" dirty="0" smtClean="0"/>
              <a:t>	Access</a:t>
            </a:r>
          </a:p>
          <a:p>
            <a:pPr>
              <a:lnSpc>
                <a:spcPct val="80000"/>
              </a:lnSpc>
            </a:pPr>
            <a:r>
              <a:rPr lang="en-US" dirty="0"/>
              <a:t>	</a:t>
            </a:r>
            <a:endParaRPr lang="en-US" dirty="0">
              <a:solidFill>
                <a:schemeClr val="accent2"/>
              </a:solidFill>
            </a:endParaRPr>
          </a:p>
        </p:txBody>
      </p:sp>
      <p:sp>
        <p:nvSpPr>
          <p:cNvPr id="18" name="Rounded Rectangle 17"/>
          <p:cNvSpPr/>
          <p:nvPr/>
        </p:nvSpPr>
        <p:spPr>
          <a:xfrm>
            <a:off x="352768" y="2729848"/>
            <a:ext cx="2445846" cy="986566"/>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a:t>Non-traditional digital scholarly works</a:t>
            </a:r>
          </a:p>
          <a:p>
            <a:pPr>
              <a:lnSpc>
                <a:spcPct val="80000"/>
              </a:lnSpc>
            </a:pPr>
            <a:r>
              <a:rPr lang="en-US" dirty="0"/>
              <a:t>	Heterogeneity</a:t>
            </a:r>
          </a:p>
          <a:p>
            <a:pPr>
              <a:lnSpc>
                <a:spcPct val="80000"/>
              </a:lnSpc>
            </a:pPr>
            <a:r>
              <a:rPr lang="en-US" dirty="0"/>
              <a:t>	Complexity</a:t>
            </a:r>
            <a:endParaRPr lang="en-US" dirty="0"/>
          </a:p>
        </p:txBody>
      </p:sp>
      <p:sp>
        <p:nvSpPr>
          <p:cNvPr id="19" name="Rounded Rectangle 18"/>
          <p:cNvSpPr/>
          <p:nvPr/>
        </p:nvSpPr>
        <p:spPr>
          <a:xfrm>
            <a:off x="352768" y="3968123"/>
            <a:ext cx="2445846" cy="59973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Metadata standardization</a:t>
            </a:r>
            <a:endParaRPr lang="en-US" dirty="0"/>
          </a:p>
        </p:txBody>
      </p:sp>
      <p:sp>
        <p:nvSpPr>
          <p:cNvPr id="20" name="Rounded Rectangle 19"/>
          <p:cNvSpPr/>
          <p:nvPr/>
        </p:nvSpPr>
        <p:spPr>
          <a:xfrm>
            <a:off x="352768" y="4819564"/>
            <a:ext cx="2445846" cy="377279"/>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Federation</a:t>
            </a:r>
            <a:endParaRPr lang="en-US" dirty="0"/>
          </a:p>
        </p:txBody>
      </p:sp>
    </p:spTree>
    <p:extLst>
      <p:ext uri="{BB962C8B-B14F-4D97-AF65-F5344CB8AC3E}">
        <p14:creationId xmlns:p14="http://schemas.microsoft.com/office/powerpoint/2010/main" val="2288537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3461850112_1da8700f79_o.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3" y="-1"/>
            <a:ext cx="9230724" cy="6925599"/>
          </a:xfrm>
          <a:prstGeom prst="rect">
            <a:avLst/>
          </a:prstGeom>
        </p:spPr>
      </p:pic>
      <p:sp>
        <p:nvSpPr>
          <p:cNvPr id="30" name="Rounded Rectangle 29"/>
          <p:cNvSpPr/>
          <p:nvPr/>
        </p:nvSpPr>
        <p:spPr>
          <a:xfrm>
            <a:off x="152865" y="6452329"/>
            <a:ext cx="3292487" cy="473270"/>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r>
              <a:rPr lang="cs-CZ" sz="1100" dirty="0" smtClean="0">
                <a:solidFill>
                  <a:schemeClr val="tx1"/>
                </a:solidFill>
              </a:rPr>
              <a:t>Lynch: http://</a:t>
            </a:r>
            <a:r>
              <a:rPr lang="cs-CZ" sz="1100" dirty="0" err="1" smtClean="0">
                <a:solidFill>
                  <a:schemeClr val="tx1"/>
                </a:solidFill>
              </a:rPr>
              <a:t>dx.doi.org</a:t>
            </a:r>
            <a:r>
              <a:rPr lang="cs-CZ" sz="1100" dirty="0" smtClean="0">
                <a:solidFill>
                  <a:schemeClr val="tx1"/>
                </a:solidFill>
              </a:rPr>
              <a:t>/10.1353/pla.2003.0039</a:t>
            </a:r>
            <a:endParaRPr lang="en-US" sz="1100" dirty="0">
              <a:solidFill>
                <a:schemeClr val="tx1"/>
              </a:solidFill>
            </a:endParaRPr>
          </a:p>
        </p:txBody>
      </p:sp>
      <p:sp>
        <p:nvSpPr>
          <p:cNvPr id="31" name="Rounded Rectangle 30"/>
          <p:cNvSpPr/>
          <p:nvPr/>
        </p:nvSpPr>
        <p:spPr>
          <a:xfrm>
            <a:off x="3748877" y="6452329"/>
            <a:ext cx="4682241" cy="473270"/>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rgbClr val="000000"/>
                </a:solidFill>
              </a:rPr>
              <a:t>Nelson: http://</a:t>
            </a:r>
            <a:r>
              <a:rPr lang="en-US" sz="1100" dirty="0" err="1" smtClean="0">
                <a:solidFill>
                  <a:srgbClr val="000000"/>
                </a:solidFill>
              </a:rPr>
              <a:t>www.cs.odu.edu</a:t>
            </a:r>
            <a:r>
              <a:rPr lang="en-US" sz="1100" dirty="0" smtClean="0">
                <a:solidFill>
                  <a:srgbClr val="000000"/>
                </a:solidFill>
              </a:rPr>
              <a:t>/~</a:t>
            </a:r>
            <a:r>
              <a:rPr lang="en-US" sz="1100" dirty="0" err="1" smtClean="0">
                <a:solidFill>
                  <a:srgbClr val="000000"/>
                </a:solidFill>
              </a:rPr>
              <a:t>mln</a:t>
            </a:r>
            <a:r>
              <a:rPr lang="en-US" sz="1100" dirty="0" smtClean="0">
                <a:solidFill>
                  <a:srgbClr val="000000"/>
                </a:solidFill>
              </a:rPr>
              <a:t>/</a:t>
            </a:r>
            <a:r>
              <a:rPr lang="en-US" sz="1100" dirty="0" err="1" smtClean="0">
                <a:solidFill>
                  <a:srgbClr val="000000"/>
                </a:solidFill>
              </a:rPr>
              <a:t>ltrs-pdfs</a:t>
            </a:r>
            <a:r>
              <a:rPr lang="en-US" sz="1100" dirty="0" smtClean="0">
                <a:solidFill>
                  <a:srgbClr val="000000"/>
                </a:solidFill>
              </a:rPr>
              <a:t>/NASA-2001-tm211426.pdf</a:t>
            </a:r>
            <a:endParaRPr lang="en-US" sz="1100" dirty="0">
              <a:solidFill>
                <a:srgbClr val="000000"/>
              </a:solidFill>
            </a:endParaRPr>
          </a:p>
        </p:txBody>
      </p:sp>
      <p:sp>
        <p:nvSpPr>
          <p:cNvPr id="15" name="Rounded Rectangle 14"/>
          <p:cNvSpPr/>
          <p:nvPr/>
        </p:nvSpPr>
        <p:spPr>
          <a:xfrm>
            <a:off x="152865" y="432204"/>
            <a:ext cx="2904444" cy="5821298"/>
          </a:xfrm>
          <a:prstGeom prst="roundRect">
            <a:avLst/>
          </a:prstGeom>
          <a:gradFill flip="none" rotWithShape="1">
            <a:gsLst>
              <a:gs pos="0">
                <a:schemeClr val="accent1">
                  <a:tint val="100000"/>
                  <a:shade val="100000"/>
                  <a:satMod val="130000"/>
                  <a:alpha val="61000"/>
                </a:schemeClr>
              </a:gs>
              <a:gs pos="100000">
                <a:schemeClr val="accent1">
                  <a:tint val="50000"/>
                  <a:shade val="100000"/>
                  <a:satMod val="350000"/>
                  <a:alpha val="61000"/>
                </a:schemeClr>
              </a:gs>
            </a:gsLst>
            <a:lin ang="5400000" scaled="0"/>
            <a:tileRect/>
          </a:grad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latin typeface="+mj-lt"/>
              </a:rPr>
              <a:t>Opportunities</a:t>
            </a:r>
            <a:endParaRPr lang="en-US" sz="2400" dirty="0">
              <a:latin typeface="+mj-lt"/>
            </a:endParaRPr>
          </a:p>
        </p:txBody>
      </p:sp>
      <p:sp>
        <p:nvSpPr>
          <p:cNvPr id="2" name="Rounded Rectangle 1"/>
          <p:cNvSpPr/>
          <p:nvPr/>
        </p:nvSpPr>
        <p:spPr>
          <a:xfrm>
            <a:off x="352768" y="1231765"/>
            <a:ext cx="2445846" cy="124637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Scholarship advancement</a:t>
            </a:r>
          </a:p>
          <a:p>
            <a:pPr>
              <a:lnSpc>
                <a:spcPct val="80000"/>
              </a:lnSpc>
            </a:pPr>
            <a:r>
              <a:rPr lang="en-US" dirty="0" smtClean="0"/>
              <a:t>	Distribution</a:t>
            </a:r>
          </a:p>
          <a:p>
            <a:pPr>
              <a:lnSpc>
                <a:spcPct val="80000"/>
              </a:lnSpc>
            </a:pPr>
            <a:r>
              <a:rPr lang="en-US" dirty="0" smtClean="0"/>
              <a:t>	Access</a:t>
            </a:r>
          </a:p>
          <a:p>
            <a:pPr>
              <a:lnSpc>
                <a:spcPct val="80000"/>
              </a:lnSpc>
            </a:pPr>
            <a:r>
              <a:rPr lang="en-US" dirty="0"/>
              <a:t>	</a:t>
            </a:r>
            <a:endParaRPr lang="en-US" dirty="0">
              <a:solidFill>
                <a:schemeClr val="accent2"/>
              </a:solidFill>
            </a:endParaRPr>
          </a:p>
        </p:txBody>
      </p:sp>
      <p:sp>
        <p:nvSpPr>
          <p:cNvPr id="18" name="Rounded Rectangle 17"/>
          <p:cNvSpPr/>
          <p:nvPr/>
        </p:nvSpPr>
        <p:spPr>
          <a:xfrm>
            <a:off x="352768" y="2729848"/>
            <a:ext cx="2445846" cy="986566"/>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a:t>Non-traditional digital scholarly works</a:t>
            </a:r>
          </a:p>
          <a:p>
            <a:pPr>
              <a:lnSpc>
                <a:spcPct val="80000"/>
              </a:lnSpc>
            </a:pPr>
            <a:r>
              <a:rPr lang="en-US" dirty="0"/>
              <a:t>	Heterogeneity</a:t>
            </a:r>
          </a:p>
          <a:p>
            <a:pPr>
              <a:lnSpc>
                <a:spcPct val="80000"/>
              </a:lnSpc>
            </a:pPr>
            <a:r>
              <a:rPr lang="en-US" dirty="0"/>
              <a:t>	Complexity</a:t>
            </a:r>
            <a:endParaRPr lang="en-US" dirty="0"/>
          </a:p>
        </p:txBody>
      </p:sp>
      <p:sp>
        <p:nvSpPr>
          <p:cNvPr id="19" name="Rounded Rectangle 18"/>
          <p:cNvSpPr/>
          <p:nvPr/>
        </p:nvSpPr>
        <p:spPr>
          <a:xfrm>
            <a:off x="352768" y="3968123"/>
            <a:ext cx="2445846" cy="59973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Metadata standardization</a:t>
            </a:r>
            <a:endParaRPr lang="en-US" dirty="0"/>
          </a:p>
        </p:txBody>
      </p:sp>
      <p:sp>
        <p:nvSpPr>
          <p:cNvPr id="20" name="Rounded Rectangle 19"/>
          <p:cNvSpPr/>
          <p:nvPr/>
        </p:nvSpPr>
        <p:spPr>
          <a:xfrm>
            <a:off x="352768" y="4819564"/>
            <a:ext cx="2445846" cy="377279"/>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Federation</a:t>
            </a:r>
            <a:endParaRPr lang="en-US" dirty="0"/>
          </a:p>
        </p:txBody>
      </p:sp>
      <p:sp>
        <p:nvSpPr>
          <p:cNvPr id="22" name="Rounded Rectangle 21"/>
          <p:cNvSpPr/>
          <p:nvPr/>
        </p:nvSpPr>
        <p:spPr>
          <a:xfrm>
            <a:off x="3974036" y="1278797"/>
            <a:ext cx="2904909" cy="3331067"/>
          </a:xfrm>
          <a:prstGeom prst="roundRect">
            <a:avLst/>
          </a:prstGeom>
          <a:gradFill flip="none" rotWithShape="1">
            <a:gsLst>
              <a:gs pos="0">
                <a:schemeClr val="accent1">
                  <a:tint val="100000"/>
                  <a:shade val="100000"/>
                  <a:satMod val="130000"/>
                  <a:alpha val="62000"/>
                </a:schemeClr>
              </a:gs>
              <a:gs pos="100000">
                <a:schemeClr val="accent1">
                  <a:tint val="50000"/>
                  <a:shade val="100000"/>
                  <a:satMod val="350000"/>
                  <a:alpha val="62000"/>
                </a:schemeClr>
              </a:gs>
            </a:gsLst>
            <a:lin ang="5400000" scaled="0"/>
            <a:tileRect/>
          </a:grad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latin typeface="+mj-lt"/>
              </a:rPr>
              <a:t>Responsibilities</a:t>
            </a:r>
            <a:endParaRPr lang="en-US" sz="2400" dirty="0">
              <a:latin typeface="+mj-lt"/>
            </a:endParaRPr>
          </a:p>
        </p:txBody>
      </p:sp>
      <p:sp>
        <p:nvSpPr>
          <p:cNvPr id="23" name="Rounded Rectangle 22"/>
          <p:cNvSpPr/>
          <p:nvPr/>
        </p:nvSpPr>
        <p:spPr>
          <a:xfrm>
            <a:off x="4132782" y="2030800"/>
            <a:ext cx="2587417"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Long term preservation	Stewardship</a:t>
            </a:r>
          </a:p>
        </p:txBody>
      </p:sp>
      <p:sp>
        <p:nvSpPr>
          <p:cNvPr id="24" name="Rounded Rectangle 23"/>
          <p:cNvSpPr/>
          <p:nvPr/>
        </p:nvSpPr>
        <p:spPr>
          <a:xfrm>
            <a:off x="4132782" y="2848103"/>
            <a:ext cx="2575659"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Collection development and curation</a:t>
            </a:r>
            <a:endParaRPr lang="en-US" dirty="0"/>
          </a:p>
        </p:txBody>
      </p:sp>
      <p:sp>
        <p:nvSpPr>
          <p:cNvPr id="26" name="Rounded Rectangle 25"/>
          <p:cNvSpPr/>
          <p:nvPr/>
        </p:nvSpPr>
        <p:spPr>
          <a:xfrm>
            <a:off x="4132782" y="3720909"/>
            <a:ext cx="2575657"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Technological change management</a:t>
            </a:r>
            <a:endParaRPr lang="en-US" dirty="0"/>
          </a:p>
        </p:txBody>
      </p:sp>
    </p:spTree>
    <p:extLst>
      <p:ext uri="{BB962C8B-B14F-4D97-AF65-F5344CB8AC3E}">
        <p14:creationId xmlns:p14="http://schemas.microsoft.com/office/powerpoint/2010/main" val="29959039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3461850112_1da8700f79_o.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3" y="-1"/>
            <a:ext cx="9230724" cy="6925599"/>
          </a:xfrm>
          <a:prstGeom prst="rect">
            <a:avLst/>
          </a:prstGeom>
        </p:spPr>
      </p:pic>
      <p:sp>
        <p:nvSpPr>
          <p:cNvPr id="30" name="Rounded Rectangle 29"/>
          <p:cNvSpPr/>
          <p:nvPr/>
        </p:nvSpPr>
        <p:spPr>
          <a:xfrm>
            <a:off x="152865" y="6452329"/>
            <a:ext cx="3292487" cy="473270"/>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r>
              <a:rPr lang="cs-CZ" sz="1100" dirty="0" smtClean="0">
                <a:solidFill>
                  <a:schemeClr val="tx1"/>
                </a:solidFill>
              </a:rPr>
              <a:t>Lynch: http://</a:t>
            </a:r>
            <a:r>
              <a:rPr lang="cs-CZ" sz="1100" dirty="0" err="1" smtClean="0">
                <a:solidFill>
                  <a:schemeClr val="tx1"/>
                </a:solidFill>
              </a:rPr>
              <a:t>dx.doi.org</a:t>
            </a:r>
            <a:r>
              <a:rPr lang="cs-CZ" sz="1100" dirty="0" smtClean="0">
                <a:solidFill>
                  <a:schemeClr val="tx1"/>
                </a:solidFill>
              </a:rPr>
              <a:t>/10.1353/pla.2003.0039</a:t>
            </a:r>
            <a:endParaRPr lang="en-US" sz="1100" dirty="0">
              <a:solidFill>
                <a:schemeClr val="tx1"/>
              </a:solidFill>
            </a:endParaRPr>
          </a:p>
        </p:txBody>
      </p:sp>
      <p:sp>
        <p:nvSpPr>
          <p:cNvPr id="31" name="Rounded Rectangle 30"/>
          <p:cNvSpPr/>
          <p:nvPr/>
        </p:nvSpPr>
        <p:spPr>
          <a:xfrm>
            <a:off x="3748877" y="6452329"/>
            <a:ext cx="4682241" cy="473270"/>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rgbClr val="000000"/>
                </a:solidFill>
              </a:rPr>
              <a:t>Nelson: http://</a:t>
            </a:r>
            <a:r>
              <a:rPr lang="en-US" sz="1100" dirty="0" err="1" smtClean="0">
                <a:solidFill>
                  <a:srgbClr val="000000"/>
                </a:solidFill>
              </a:rPr>
              <a:t>www.cs.odu.edu</a:t>
            </a:r>
            <a:r>
              <a:rPr lang="en-US" sz="1100" dirty="0" smtClean="0">
                <a:solidFill>
                  <a:srgbClr val="000000"/>
                </a:solidFill>
              </a:rPr>
              <a:t>/~</a:t>
            </a:r>
            <a:r>
              <a:rPr lang="en-US" sz="1100" dirty="0" err="1" smtClean="0">
                <a:solidFill>
                  <a:srgbClr val="000000"/>
                </a:solidFill>
              </a:rPr>
              <a:t>mln</a:t>
            </a:r>
            <a:r>
              <a:rPr lang="en-US" sz="1100" dirty="0" smtClean="0">
                <a:solidFill>
                  <a:srgbClr val="000000"/>
                </a:solidFill>
              </a:rPr>
              <a:t>/</a:t>
            </a:r>
            <a:r>
              <a:rPr lang="en-US" sz="1100" dirty="0" err="1" smtClean="0">
                <a:solidFill>
                  <a:srgbClr val="000000"/>
                </a:solidFill>
              </a:rPr>
              <a:t>ltrs-pdfs</a:t>
            </a:r>
            <a:r>
              <a:rPr lang="en-US" sz="1100" dirty="0" smtClean="0">
                <a:solidFill>
                  <a:srgbClr val="000000"/>
                </a:solidFill>
              </a:rPr>
              <a:t>/NASA-2001-tm211426.pdf</a:t>
            </a:r>
            <a:endParaRPr lang="en-US" sz="1100" dirty="0">
              <a:solidFill>
                <a:srgbClr val="000000"/>
              </a:solidFill>
            </a:endParaRPr>
          </a:p>
        </p:txBody>
      </p:sp>
      <p:sp>
        <p:nvSpPr>
          <p:cNvPr id="15" name="Rounded Rectangle 14"/>
          <p:cNvSpPr/>
          <p:nvPr/>
        </p:nvSpPr>
        <p:spPr>
          <a:xfrm>
            <a:off x="152865" y="432204"/>
            <a:ext cx="2904444" cy="5821298"/>
          </a:xfrm>
          <a:prstGeom prst="roundRect">
            <a:avLst/>
          </a:prstGeom>
          <a:gradFill flip="none" rotWithShape="1">
            <a:gsLst>
              <a:gs pos="0">
                <a:schemeClr val="accent1">
                  <a:tint val="100000"/>
                  <a:shade val="100000"/>
                  <a:satMod val="130000"/>
                  <a:alpha val="61000"/>
                </a:schemeClr>
              </a:gs>
              <a:gs pos="100000">
                <a:schemeClr val="accent1">
                  <a:tint val="50000"/>
                  <a:shade val="100000"/>
                  <a:satMod val="350000"/>
                  <a:alpha val="61000"/>
                </a:schemeClr>
              </a:gs>
            </a:gsLst>
            <a:lin ang="5400000" scaled="0"/>
            <a:tileRect/>
          </a:grad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latin typeface="+mj-lt"/>
              </a:rPr>
              <a:t>Opportunities</a:t>
            </a:r>
            <a:endParaRPr lang="en-US" sz="2400" dirty="0">
              <a:latin typeface="+mj-lt"/>
            </a:endParaRPr>
          </a:p>
        </p:txBody>
      </p:sp>
      <p:sp>
        <p:nvSpPr>
          <p:cNvPr id="2" name="Rounded Rectangle 1"/>
          <p:cNvSpPr/>
          <p:nvPr/>
        </p:nvSpPr>
        <p:spPr>
          <a:xfrm>
            <a:off x="352768" y="1231765"/>
            <a:ext cx="2445846" cy="124637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Scholarship advancement</a:t>
            </a:r>
          </a:p>
          <a:p>
            <a:pPr>
              <a:lnSpc>
                <a:spcPct val="80000"/>
              </a:lnSpc>
            </a:pPr>
            <a:r>
              <a:rPr lang="en-US" dirty="0" smtClean="0"/>
              <a:t>	Distribution</a:t>
            </a:r>
          </a:p>
          <a:p>
            <a:pPr>
              <a:lnSpc>
                <a:spcPct val="80000"/>
              </a:lnSpc>
            </a:pPr>
            <a:r>
              <a:rPr lang="en-US" dirty="0" smtClean="0"/>
              <a:t>	Access</a:t>
            </a:r>
          </a:p>
          <a:p>
            <a:pPr>
              <a:lnSpc>
                <a:spcPct val="80000"/>
              </a:lnSpc>
            </a:pPr>
            <a:r>
              <a:rPr lang="en-US" dirty="0"/>
              <a:t>	</a:t>
            </a:r>
            <a:r>
              <a:rPr lang="en-US" dirty="0" smtClean="0">
                <a:solidFill>
                  <a:schemeClr val="accent2"/>
                </a:solidFill>
              </a:rPr>
              <a:t>Interoperability</a:t>
            </a:r>
            <a:endParaRPr lang="en-US" dirty="0">
              <a:solidFill>
                <a:schemeClr val="accent2"/>
              </a:solidFill>
            </a:endParaRPr>
          </a:p>
        </p:txBody>
      </p:sp>
      <p:sp>
        <p:nvSpPr>
          <p:cNvPr id="18" name="Rounded Rectangle 17"/>
          <p:cNvSpPr/>
          <p:nvPr/>
        </p:nvSpPr>
        <p:spPr>
          <a:xfrm>
            <a:off x="352768" y="2729848"/>
            <a:ext cx="2445846" cy="986566"/>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a:t>Non-traditional digital scholarly works</a:t>
            </a:r>
          </a:p>
          <a:p>
            <a:pPr>
              <a:lnSpc>
                <a:spcPct val="80000"/>
              </a:lnSpc>
            </a:pPr>
            <a:r>
              <a:rPr lang="en-US" dirty="0"/>
              <a:t>	Heterogeneity</a:t>
            </a:r>
          </a:p>
          <a:p>
            <a:pPr>
              <a:lnSpc>
                <a:spcPct val="80000"/>
              </a:lnSpc>
            </a:pPr>
            <a:r>
              <a:rPr lang="en-US" dirty="0"/>
              <a:t>	Complexity</a:t>
            </a:r>
            <a:endParaRPr lang="en-US" dirty="0"/>
          </a:p>
        </p:txBody>
      </p:sp>
      <p:sp>
        <p:nvSpPr>
          <p:cNvPr id="19" name="Rounded Rectangle 18"/>
          <p:cNvSpPr/>
          <p:nvPr/>
        </p:nvSpPr>
        <p:spPr>
          <a:xfrm>
            <a:off x="352768" y="3968123"/>
            <a:ext cx="2445846" cy="59973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Metadata standardization</a:t>
            </a:r>
            <a:endParaRPr lang="en-US" dirty="0"/>
          </a:p>
        </p:txBody>
      </p:sp>
      <p:sp>
        <p:nvSpPr>
          <p:cNvPr id="20" name="Rounded Rectangle 19"/>
          <p:cNvSpPr/>
          <p:nvPr/>
        </p:nvSpPr>
        <p:spPr>
          <a:xfrm>
            <a:off x="352768" y="4819564"/>
            <a:ext cx="2445846" cy="377279"/>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Federation</a:t>
            </a:r>
            <a:endParaRPr lang="en-US" dirty="0"/>
          </a:p>
        </p:txBody>
      </p:sp>
      <p:sp>
        <p:nvSpPr>
          <p:cNvPr id="21" name="Rounded Rectangle 20"/>
          <p:cNvSpPr/>
          <p:nvPr/>
        </p:nvSpPr>
        <p:spPr>
          <a:xfrm>
            <a:off x="352768" y="5448552"/>
            <a:ext cx="2445846" cy="592337"/>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solidFill>
                  <a:srgbClr val="F96A1B"/>
                </a:solidFill>
              </a:rPr>
              <a:t>Relationship representation</a:t>
            </a:r>
            <a:endParaRPr lang="en-US" dirty="0">
              <a:solidFill>
                <a:srgbClr val="F96A1B"/>
              </a:solidFill>
            </a:endParaRPr>
          </a:p>
        </p:txBody>
      </p:sp>
      <p:sp>
        <p:nvSpPr>
          <p:cNvPr id="22" name="Rounded Rectangle 21"/>
          <p:cNvSpPr/>
          <p:nvPr/>
        </p:nvSpPr>
        <p:spPr>
          <a:xfrm>
            <a:off x="3974036" y="1278797"/>
            <a:ext cx="2904909" cy="3331067"/>
          </a:xfrm>
          <a:prstGeom prst="roundRect">
            <a:avLst/>
          </a:prstGeom>
          <a:gradFill flip="none" rotWithShape="1">
            <a:gsLst>
              <a:gs pos="0">
                <a:schemeClr val="accent1">
                  <a:tint val="100000"/>
                  <a:shade val="100000"/>
                  <a:satMod val="130000"/>
                  <a:alpha val="62000"/>
                </a:schemeClr>
              </a:gs>
              <a:gs pos="100000">
                <a:schemeClr val="accent1">
                  <a:tint val="50000"/>
                  <a:shade val="100000"/>
                  <a:satMod val="350000"/>
                  <a:alpha val="62000"/>
                </a:schemeClr>
              </a:gs>
            </a:gsLst>
            <a:lin ang="5400000" scaled="0"/>
            <a:tileRect/>
          </a:grad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latin typeface="+mj-lt"/>
              </a:rPr>
              <a:t>Responsibilities</a:t>
            </a:r>
            <a:endParaRPr lang="en-US" sz="2400" dirty="0">
              <a:latin typeface="+mj-lt"/>
            </a:endParaRPr>
          </a:p>
        </p:txBody>
      </p:sp>
      <p:sp>
        <p:nvSpPr>
          <p:cNvPr id="23" name="Rounded Rectangle 22"/>
          <p:cNvSpPr/>
          <p:nvPr/>
        </p:nvSpPr>
        <p:spPr>
          <a:xfrm>
            <a:off x="4132782" y="2030800"/>
            <a:ext cx="2587417"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Long term preservation	Stewardship</a:t>
            </a:r>
          </a:p>
        </p:txBody>
      </p:sp>
      <p:sp>
        <p:nvSpPr>
          <p:cNvPr id="24" name="Rounded Rectangle 23"/>
          <p:cNvSpPr/>
          <p:nvPr/>
        </p:nvSpPr>
        <p:spPr>
          <a:xfrm>
            <a:off x="4132782" y="2848103"/>
            <a:ext cx="2575659"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Collection development and curation</a:t>
            </a:r>
            <a:endParaRPr lang="en-US" dirty="0"/>
          </a:p>
        </p:txBody>
      </p:sp>
      <p:sp>
        <p:nvSpPr>
          <p:cNvPr id="26" name="Rounded Rectangle 25"/>
          <p:cNvSpPr/>
          <p:nvPr/>
        </p:nvSpPr>
        <p:spPr>
          <a:xfrm>
            <a:off x="4132782" y="3720909"/>
            <a:ext cx="2575657"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Technological change management</a:t>
            </a:r>
            <a:endParaRPr lang="en-US" dirty="0"/>
          </a:p>
        </p:txBody>
      </p:sp>
    </p:spTree>
    <p:extLst>
      <p:ext uri="{BB962C8B-B14F-4D97-AF65-F5344CB8AC3E}">
        <p14:creationId xmlns:p14="http://schemas.microsoft.com/office/powerpoint/2010/main" val="42295170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3461850112_1da8700f79_o.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3" y="-1"/>
            <a:ext cx="9230724" cy="6925599"/>
          </a:xfrm>
          <a:prstGeom prst="rect">
            <a:avLst/>
          </a:prstGeom>
        </p:spPr>
      </p:pic>
      <p:sp>
        <p:nvSpPr>
          <p:cNvPr id="30" name="Rounded Rectangle 29"/>
          <p:cNvSpPr/>
          <p:nvPr/>
        </p:nvSpPr>
        <p:spPr>
          <a:xfrm>
            <a:off x="152865" y="6452329"/>
            <a:ext cx="3292487" cy="473270"/>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r>
              <a:rPr lang="cs-CZ" sz="1100" dirty="0" smtClean="0">
                <a:solidFill>
                  <a:schemeClr val="tx1"/>
                </a:solidFill>
              </a:rPr>
              <a:t>Lynch: http://</a:t>
            </a:r>
            <a:r>
              <a:rPr lang="cs-CZ" sz="1100" dirty="0" err="1" smtClean="0">
                <a:solidFill>
                  <a:schemeClr val="tx1"/>
                </a:solidFill>
              </a:rPr>
              <a:t>dx.doi.org</a:t>
            </a:r>
            <a:r>
              <a:rPr lang="cs-CZ" sz="1100" dirty="0" smtClean="0">
                <a:solidFill>
                  <a:schemeClr val="tx1"/>
                </a:solidFill>
              </a:rPr>
              <a:t>/10.1353/pla.2003.0039</a:t>
            </a:r>
            <a:endParaRPr lang="en-US" sz="1100" dirty="0">
              <a:solidFill>
                <a:schemeClr val="tx1"/>
              </a:solidFill>
            </a:endParaRPr>
          </a:p>
        </p:txBody>
      </p:sp>
      <p:sp>
        <p:nvSpPr>
          <p:cNvPr id="31" name="Rounded Rectangle 30"/>
          <p:cNvSpPr/>
          <p:nvPr/>
        </p:nvSpPr>
        <p:spPr>
          <a:xfrm>
            <a:off x="3748877" y="6452329"/>
            <a:ext cx="4682241" cy="473270"/>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solidFill>
                  <a:srgbClr val="000000"/>
                </a:solidFill>
              </a:rPr>
              <a:t>Nelson: http://</a:t>
            </a:r>
            <a:r>
              <a:rPr lang="en-US" sz="1100" dirty="0" err="1" smtClean="0">
                <a:solidFill>
                  <a:srgbClr val="000000"/>
                </a:solidFill>
              </a:rPr>
              <a:t>www.cs.odu.edu</a:t>
            </a:r>
            <a:r>
              <a:rPr lang="en-US" sz="1100" dirty="0" smtClean="0">
                <a:solidFill>
                  <a:srgbClr val="000000"/>
                </a:solidFill>
              </a:rPr>
              <a:t>/~</a:t>
            </a:r>
            <a:r>
              <a:rPr lang="en-US" sz="1100" dirty="0" err="1" smtClean="0">
                <a:solidFill>
                  <a:srgbClr val="000000"/>
                </a:solidFill>
              </a:rPr>
              <a:t>mln</a:t>
            </a:r>
            <a:r>
              <a:rPr lang="en-US" sz="1100" dirty="0" smtClean="0">
                <a:solidFill>
                  <a:srgbClr val="000000"/>
                </a:solidFill>
              </a:rPr>
              <a:t>/</a:t>
            </a:r>
            <a:r>
              <a:rPr lang="en-US" sz="1100" dirty="0" err="1" smtClean="0">
                <a:solidFill>
                  <a:srgbClr val="000000"/>
                </a:solidFill>
              </a:rPr>
              <a:t>ltrs-pdfs</a:t>
            </a:r>
            <a:r>
              <a:rPr lang="en-US" sz="1100" dirty="0" smtClean="0">
                <a:solidFill>
                  <a:srgbClr val="000000"/>
                </a:solidFill>
              </a:rPr>
              <a:t>/NASA-2001-tm211426.pdf</a:t>
            </a:r>
            <a:endParaRPr lang="en-US" sz="1100" dirty="0">
              <a:solidFill>
                <a:srgbClr val="000000"/>
              </a:solidFill>
            </a:endParaRPr>
          </a:p>
        </p:txBody>
      </p:sp>
      <p:cxnSp>
        <p:nvCxnSpPr>
          <p:cNvPr id="56" name="Straight Arrow Connector 55"/>
          <p:cNvCxnSpPr/>
          <p:nvPr/>
        </p:nvCxnSpPr>
        <p:spPr>
          <a:xfrm flipV="1">
            <a:off x="4197455" y="1834287"/>
            <a:ext cx="1811333" cy="1293758"/>
          </a:xfrm>
          <a:prstGeom prst="straightConnector1">
            <a:avLst/>
          </a:prstGeom>
          <a:ln w="1270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52865" y="432204"/>
            <a:ext cx="2904444" cy="5821298"/>
          </a:xfrm>
          <a:prstGeom prst="roundRect">
            <a:avLst/>
          </a:prstGeom>
          <a:gradFill flip="none" rotWithShape="1">
            <a:gsLst>
              <a:gs pos="0">
                <a:schemeClr val="accent1">
                  <a:tint val="100000"/>
                  <a:shade val="100000"/>
                  <a:satMod val="130000"/>
                  <a:alpha val="61000"/>
                </a:schemeClr>
              </a:gs>
              <a:gs pos="100000">
                <a:schemeClr val="accent1">
                  <a:tint val="50000"/>
                  <a:shade val="100000"/>
                  <a:satMod val="350000"/>
                  <a:alpha val="61000"/>
                </a:schemeClr>
              </a:gs>
            </a:gsLst>
            <a:lin ang="5400000" scaled="0"/>
            <a:tileRect/>
          </a:grad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latin typeface="+mj-lt"/>
              </a:rPr>
              <a:t>Opportunities</a:t>
            </a:r>
            <a:endParaRPr lang="en-US" sz="2400" dirty="0">
              <a:latin typeface="+mj-lt"/>
            </a:endParaRPr>
          </a:p>
        </p:txBody>
      </p:sp>
      <p:sp>
        <p:nvSpPr>
          <p:cNvPr id="2" name="Rounded Rectangle 1"/>
          <p:cNvSpPr/>
          <p:nvPr/>
        </p:nvSpPr>
        <p:spPr>
          <a:xfrm>
            <a:off x="352768" y="1231765"/>
            <a:ext cx="2445846" cy="124637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Scholarship advancement</a:t>
            </a:r>
          </a:p>
          <a:p>
            <a:pPr>
              <a:lnSpc>
                <a:spcPct val="80000"/>
              </a:lnSpc>
            </a:pPr>
            <a:r>
              <a:rPr lang="en-US" dirty="0" smtClean="0"/>
              <a:t>	Distribution</a:t>
            </a:r>
          </a:p>
          <a:p>
            <a:pPr>
              <a:lnSpc>
                <a:spcPct val="80000"/>
              </a:lnSpc>
            </a:pPr>
            <a:r>
              <a:rPr lang="en-US" dirty="0" smtClean="0"/>
              <a:t>	Access</a:t>
            </a:r>
          </a:p>
          <a:p>
            <a:pPr>
              <a:lnSpc>
                <a:spcPct val="80000"/>
              </a:lnSpc>
            </a:pPr>
            <a:r>
              <a:rPr lang="en-US" dirty="0"/>
              <a:t>	</a:t>
            </a:r>
            <a:r>
              <a:rPr lang="en-US" dirty="0" smtClean="0">
                <a:solidFill>
                  <a:schemeClr val="accent2"/>
                </a:solidFill>
              </a:rPr>
              <a:t>Interoperability</a:t>
            </a:r>
            <a:endParaRPr lang="en-US" dirty="0">
              <a:solidFill>
                <a:schemeClr val="accent2"/>
              </a:solidFill>
            </a:endParaRPr>
          </a:p>
        </p:txBody>
      </p:sp>
      <p:sp>
        <p:nvSpPr>
          <p:cNvPr id="18" name="Rounded Rectangle 17"/>
          <p:cNvSpPr/>
          <p:nvPr/>
        </p:nvSpPr>
        <p:spPr>
          <a:xfrm>
            <a:off x="352768" y="2729848"/>
            <a:ext cx="2445846" cy="986566"/>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a:t>Non-traditional digital scholarly works</a:t>
            </a:r>
          </a:p>
          <a:p>
            <a:pPr>
              <a:lnSpc>
                <a:spcPct val="80000"/>
              </a:lnSpc>
            </a:pPr>
            <a:r>
              <a:rPr lang="en-US" dirty="0"/>
              <a:t>	Heterogeneity</a:t>
            </a:r>
          </a:p>
          <a:p>
            <a:pPr>
              <a:lnSpc>
                <a:spcPct val="80000"/>
              </a:lnSpc>
            </a:pPr>
            <a:r>
              <a:rPr lang="en-US" dirty="0"/>
              <a:t>	Complexity</a:t>
            </a:r>
            <a:endParaRPr lang="en-US" dirty="0"/>
          </a:p>
        </p:txBody>
      </p:sp>
      <p:sp>
        <p:nvSpPr>
          <p:cNvPr id="19" name="Rounded Rectangle 18"/>
          <p:cNvSpPr/>
          <p:nvPr/>
        </p:nvSpPr>
        <p:spPr>
          <a:xfrm>
            <a:off x="352768" y="3968123"/>
            <a:ext cx="2445846" cy="59973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Metadata standardization</a:t>
            </a:r>
            <a:endParaRPr lang="en-US" dirty="0"/>
          </a:p>
        </p:txBody>
      </p:sp>
      <p:sp>
        <p:nvSpPr>
          <p:cNvPr id="20" name="Rounded Rectangle 19"/>
          <p:cNvSpPr/>
          <p:nvPr/>
        </p:nvSpPr>
        <p:spPr>
          <a:xfrm>
            <a:off x="352768" y="4819564"/>
            <a:ext cx="2445846" cy="377279"/>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Federation</a:t>
            </a:r>
            <a:endParaRPr lang="en-US" dirty="0"/>
          </a:p>
        </p:txBody>
      </p:sp>
      <p:sp>
        <p:nvSpPr>
          <p:cNvPr id="21" name="Rounded Rectangle 20"/>
          <p:cNvSpPr/>
          <p:nvPr/>
        </p:nvSpPr>
        <p:spPr>
          <a:xfrm>
            <a:off x="352768" y="5448552"/>
            <a:ext cx="2445846" cy="592337"/>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solidFill>
                  <a:srgbClr val="F96A1B"/>
                </a:solidFill>
              </a:rPr>
              <a:t>Relationship representation</a:t>
            </a:r>
            <a:endParaRPr lang="en-US" dirty="0">
              <a:solidFill>
                <a:srgbClr val="F96A1B"/>
              </a:solidFill>
            </a:endParaRPr>
          </a:p>
        </p:txBody>
      </p:sp>
      <p:sp>
        <p:nvSpPr>
          <p:cNvPr id="22" name="Rounded Rectangle 21"/>
          <p:cNvSpPr/>
          <p:nvPr/>
        </p:nvSpPr>
        <p:spPr>
          <a:xfrm>
            <a:off x="3974036" y="1278797"/>
            <a:ext cx="2904909" cy="3331067"/>
          </a:xfrm>
          <a:prstGeom prst="roundRect">
            <a:avLst/>
          </a:prstGeom>
          <a:gradFill flip="none" rotWithShape="1">
            <a:gsLst>
              <a:gs pos="0">
                <a:schemeClr val="accent1">
                  <a:tint val="100000"/>
                  <a:shade val="100000"/>
                  <a:satMod val="130000"/>
                  <a:alpha val="62000"/>
                </a:schemeClr>
              </a:gs>
              <a:gs pos="100000">
                <a:schemeClr val="accent1">
                  <a:tint val="50000"/>
                  <a:shade val="100000"/>
                  <a:satMod val="350000"/>
                  <a:alpha val="62000"/>
                </a:schemeClr>
              </a:gs>
            </a:gsLst>
            <a:lin ang="5400000" scaled="0"/>
            <a:tileRect/>
          </a:grad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smtClean="0">
                <a:latin typeface="+mj-lt"/>
              </a:rPr>
              <a:t>Responsibilities</a:t>
            </a:r>
            <a:endParaRPr lang="en-US" sz="2400" dirty="0">
              <a:latin typeface="+mj-lt"/>
            </a:endParaRPr>
          </a:p>
        </p:txBody>
      </p:sp>
      <p:sp>
        <p:nvSpPr>
          <p:cNvPr id="23" name="Rounded Rectangle 22"/>
          <p:cNvSpPr/>
          <p:nvPr/>
        </p:nvSpPr>
        <p:spPr>
          <a:xfrm>
            <a:off x="4132782" y="2030800"/>
            <a:ext cx="2587417"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Long term preservation	Stewardship</a:t>
            </a:r>
          </a:p>
        </p:txBody>
      </p:sp>
      <p:sp>
        <p:nvSpPr>
          <p:cNvPr id="24" name="Rounded Rectangle 23"/>
          <p:cNvSpPr/>
          <p:nvPr/>
        </p:nvSpPr>
        <p:spPr>
          <a:xfrm>
            <a:off x="4132782" y="2848103"/>
            <a:ext cx="2575659"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Collection development and curation</a:t>
            </a:r>
            <a:endParaRPr lang="en-US" dirty="0"/>
          </a:p>
        </p:txBody>
      </p:sp>
      <p:sp>
        <p:nvSpPr>
          <p:cNvPr id="26" name="Rounded Rectangle 25"/>
          <p:cNvSpPr/>
          <p:nvPr/>
        </p:nvSpPr>
        <p:spPr>
          <a:xfrm>
            <a:off x="4132782" y="3720909"/>
            <a:ext cx="2575657"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Technological change management</a:t>
            </a:r>
            <a:endParaRPr lang="en-US" dirty="0"/>
          </a:p>
        </p:txBody>
      </p:sp>
      <p:cxnSp>
        <p:nvCxnSpPr>
          <p:cNvPr id="33" name="Straight Arrow Connector 32"/>
          <p:cNvCxnSpPr/>
          <p:nvPr/>
        </p:nvCxnSpPr>
        <p:spPr>
          <a:xfrm flipV="1">
            <a:off x="3221933" y="3339343"/>
            <a:ext cx="658498" cy="471137"/>
          </a:xfrm>
          <a:prstGeom prst="straightConnector1">
            <a:avLst/>
          </a:prstGeom>
          <a:ln w="1270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6808392" y="846594"/>
            <a:ext cx="658498" cy="479238"/>
          </a:xfrm>
          <a:prstGeom prst="straightConnector1">
            <a:avLst/>
          </a:prstGeom>
          <a:ln w="1270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6596266" y="364506"/>
            <a:ext cx="94537" cy="829135"/>
          </a:xfrm>
          <a:prstGeom prst="straightConnector1">
            <a:avLst/>
          </a:prstGeom>
          <a:ln w="1270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6960792" y="1458023"/>
            <a:ext cx="811828" cy="156062"/>
          </a:xfrm>
          <a:prstGeom prst="straightConnector1">
            <a:avLst/>
          </a:prstGeom>
          <a:ln w="1270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24404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ion_Belt.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230722" cy="6923042"/>
          </a:xfrm>
          <a:prstGeom prst="rect">
            <a:avLst/>
          </a:prstGeom>
        </p:spPr>
      </p:pic>
      <p:sp>
        <p:nvSpPr>
          <p:cNvPr id="19" name="Rounded Rectangle 18"/>
          <p:cNvSpPr/>
          <p:nvPr/>
        </p:nvSpPr>
        <p:spPr>
          <a:xfrm>
            <a:off x="2117825" y="5115447"/>
            <a:ext cx="1527428" cy="602718"/>
          </a:xfrm>
          <a:prstGeom prst="roundRect">
            <a:avLst/>
          </a:prstGeom>
          <a:solidFill>
            <a:srgbClr val="FDC3A4">
              <a:alpha val="71000"/>
            </a:srgb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Evolving user expectations</a:t>
            </a:r>
          </a:p>
        </p:txBody>
      </p:sp>
      <p:sp>
        <p:nvSpPr>
          <p:cNvPr id="22" name="Rounded Rectangle 21"/>
          <p:cNvSpPr/>
          <p:nvPr/>
        </p:nvSpPr>
        <p:spPr>
          <a:xfrm>
            <a:off x="6467214" y="1785538"/>
            <a:ext cx="1399478" cy="847892"/>
          </a:xfrm>
          <a:prstGeom prst="roundRect">
            <a:avLst/>
          </a:prstGeom>
          <a:solidFill>
            <a:srgbClr val="FDC3A4">
              <a:alpha val="71000"/>
            </a:srgb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Reuse with different technology</a:t>
            </a:r>
          </a:p>
        </p:txBody>
      </p:sp>
      <p:sp>
        <p:nvSpPr>
          <p:cNvPr id="23" name="Rounded Rectangle 22"/>
          <p:cNvSpPr/>
          <p:nvPr/>
        </p:nvSpPr>
        <p:spPr>
          <a:xfrm>
            <a:off x="875718" y="417646"/>
            <a:ext cx="1141248" cy="1093065"/>
          </a:xfrm>
          <a:prstGeom prst="roundRect">
            <a:avLst/>
          </a:prstGeom>
          <a:solidFill>
            <a:srgbClr val="FDC3A4">
              <a:alpha val="71000"/>
            </a:srgb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Use outside original context</a:t>
            </a:r>
          </a:p>
        </p:txBody>
      </p:sp>
      <p:cxnSp>
        <p:nvCxnSpPr>
          <p:cNvPr id="30" name="Straight Arrow Connector 29"/>
          <p:cNvCxnSpPr/>
          <p:nvPr/>
        </p:nvCxnSpPr>
        <p:spPr>
          <a:xfrm flipV="1">
            <a:off x="364525" y="5879126"/>
            <a:ext cx="858399" cy="620336"/>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152399" y="5302971"/>
            <a:ext cx="118055" cy="1064301"/>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516925" y="6608137"/>
            <a:ext cx="1023488" cy="179578"/>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49921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ion_Belt.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230722" cy="6923042"/>
          </a:xfrm>
          <a:prstGeom prst="rect">
            <a:avLst/>
          </a:prstGeom>
        </p:spPr>
      </p:pic>
      <p:sp>
        <p:nvSpPr>
          <p:cNvPr id="18" name="Rounded Rectangle 17"/>
          <p:cNvSpPr/>
          <p:nvPr/>
        </p:nvSpPr>
        <p:spPr>
          <a:xfrm>
            <a:off x="5540123" y="4767208"/>
            <a:ext cx="1327064" cy="602718"/>
          </a:xfrm>
          <a:prstGeom prst="roundRect">
            <a:avLst/>
          </a:prstGeom>
          <a:solidFill>
            <a:srgbClr val="FDC3A4">
              <a:alpha val="71000"/>
            </a:srgb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t>Migration candidacy</a:t>
            </a:r>
          </a:p>
        </p:txBody>
      </p:sp>
      <p:sp>
        <p:nvSpPr>
          <p:cNvPr id="19" name="Rounded Rectangle 18"/>
          <p:cNvSpPr/>
          <p:nvPr/>
        </p:nvSpPr>
        <p:spPr>
          <a:xfrm>
            <a:off x="2117825" y="5115447"/>
            <a:ext cx="1527428"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t>Evolving user expectations</a:t>
            </a:r>
          </a:p>
        </p:txBody>
      </p:sp>
      <p:sp>
        <p:nvSpPr>
          <p:cNvPr id="20" name="Rounded Rectangle 19"/>
          <p:cNvSpPr/>
          <p:nvPr/>
        </p:nvSpPr>
        <p:spPr>
          <a:xfrm>
            <a:off x="282974" y="1979587"/>
            <a:ext cx="1516135" cy="602718"/>
          </a:xfrm>
          <a:prstGeom prst="roundRect">
            <a:avLst/>
          </a:prstGeom>
          <a:solidFill>
            <a:srgbClr val="FDC3A4">
              <a:alpha val="71000"/>
            </a:srgb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t>Preservation length</a:t>
            </a:r>
          </a:p>
        </p:txBody>
      </p:sp>
      <p:sp>
        <p:nvSpPr>
          <p:cNvPr id="22" name="Rounded Rectangle 21"/>
          <p:cNvSpPr/>
          <p:nvPr/>
        </p:nvSpPr>
        <p:spPr>
          <a:xfrm>
            <a:off x="6467214" y="1785538"/>
            <a:ext cx="1399478" cy="84789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t>Reuse with different technology</a:t>
            </a:r>
          </a:p>
        </p:txBody>
      </p:sp>
      <p:sp>
        <p:nvSpPr>
          <p:cNvPr id="23" name="Rounded Rectangle 22"/>
          <p:cNvSpPr/>
          <p:nvPr/>
        </p:nvSpPr>
        <p:spPr>
          <a:xfrm>
            <a:off x="875718" y="417646"/>
            <a:ext cx="1141248" cy="1093065"/>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t>Use outside original context</a:t>
            </a:r>
          </a:p>
        </p:txBody>
      </p:sp>
      <p:sp>
        <p:nvSpPr>
          <p:cNvPr id="24" name="Rounded Rectangle 23"/>
          <p:cNvSpPr/>
          <p:nvPr/>
        </p:nvSpPr>
        <p:spPr>
          <a:xfrm>
            <a:off x="3797016" y="2582431"/>
            <a:ext cx="1929559" cy="357545"/>
          </a:xfrm>
          <a:prstGeom prst="roundRect">
            <a:avLst/>
          </a:prstGeom>
          <a:solidFill>
            <a:srgbClr val="FDC3A4">
              <a:alpha val="71000"/>
            </a:srgb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t>De-accessioning</a:t>
            </a:r>
          </a:p>
        </p:txBody>
      </p:sp>
      <p:cxnSp>
        <p:nvCxnSpPr>
          <p:cNvPr id="21" name="Straight Arrow Connector 20"/>
          <p:cNvCxnSpPr/>
          <p:nvPr/>
        </p:nvCxnSpPr>
        <p:spPr>
          <a:xfrm flipV="1">
            <a:off x="364525" y="5879126"/>
            <a:ext cx="858399" cy="620336"/>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152399" y="5302971"/>
            <a:ext cx="118055" cy="1064301"/>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16925" y="6608137"/>
            <a:ext cx="1023488" cy="179578"/>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1594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ion_Belt.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230722" cy="6923042"/>
          </a:xfrm>
          <a:prstGeom prst="rect">
            <a:avLst/>
          </a:prstGeom>
          <a:solidFill>
            <a:schemeClr val="accent2">
              <a:lumMod val="40000"/>
              <a:lumOff val="60000"/>
            </a:schemeClr>
          </a:solidFill>
        </p:spPr>
      </p:pic>
      <p:sp>
        <p:nvSpPr>
          <p:cNvPr id="17" name="Rounded Rectangle 16"/>
          <p:cNvSpPr/>
          <p:nvPr/>
        </p:nvSpPr>
        <p:spPr>
          <a:xfrm>
            <a:off x="3130020" y="1287224"/>
            <a:ext cx="1361874" cy="602718"/>
          </a:xfrm>
          <a:prstGeom prst="roundRect">
            <a:avLst/>
          </a:prstGeom>
          <a:solidFill>
            <a:schemeClr val="accent2">
              <a:lumMod val="40000"/>
              <a:lumOff val="60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Preserving context</a:t>
            </a:r>
          </a:p>
        </p:txBody>
      </p:sp>
      <p:sp>
        <p:nvSpPr>
          <p:cNvPr id="18" name="Rounded Rectangle 17"/>
          <p:cNvSpPr/>
          <p:nvPr/>
        </p:nvSpPr>
        <p:spPr>
          <a:xfrm>
            <a:off x="5540123" y="4767208"/>
            <a:ext cx="1327064"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Migration candidacy</a:t>
            </a:r>
          </a:p>
        </p:txBody>
      </p:sp>
      <p:sp>
        <p:nvSpPr>
          <p:cNvPr id="19" name="Rounded Rectangle 18"/>
          <p:cNvSpPr/>
          <p:nvPr/>
        </p:nvSpPr>
        <p:spPr>
          <a:xfrm>
            <a:off x="2117825" y="5115447"/>
            <a:ext cx="1527428"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Evolving user expectations</a:t>
            </a:r>
          </a:p>
        </p:txBody>
      </p:sp>
      <p:sp>
        <p:nvSpPr>
          <p:cNvPr id="20" name="Rounded Rectangle 19"/>
          <p:cNvSpPr/>
          <p:nvPr/>
        </p:nvSpPr>
        <p:spPr>
          <a:xfrm>
            <a:off x="282974" y="1979587"/>
            <a:ext cx="1516135"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Preservation length</a:t>
            </a:r>
          </a:p>
        </p:txBody>
      </p:sp>
      <p:sp>
        <p:nvSpPr>
          <p:cNvPr id="22" name="Rounded Rectangle 21"/>
          <p:cNvSpPr/>
          <p:nvPr/>
        </p:nvSpPr>
        <p:spPr>
          <a:xfrm>
            <a:off x="6467214" y="1785538"/>
            <a:ext cx="1399478" cy="84789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Reuse with different technology</a:t>
            </a:r>
          </a:p>
        </p:txBody>
      </p:sp>
      <p:sp>
        <p:nvSpPr>
          <p:cNvPr id="23" name="Rounded Rectangle 22"/>
          <p:cNvSpPr/>
          <p:nvPr/>
        </p:nvSpPr>
        <p:spPr>
          <a:xfrm>
            <a:off x="875718" y="417646"/>
            <a:ext cx="1141248" cy="1093065"/>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Use outside original context</a:t>
            </a:r>
          </a:p>
        </p:txBody>
      </p:sp>
      <p:sp>
        <p:nvSpPr>
          <p:cNvPr id="24" name="Rounded Rectangle 23"/>
          <p:cNvSpPr/>
          <p:nvPr/>
        </p:nvSpPr>
        <p:spPr>
          <a:xfrm>
            <a:off x="3797016" y="2582431"/>
            <a:ext cx="1929559" cy="357545"/>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De-accessioning</a:t>
            </a:r>
          </a:p>
        </p:txBody>
      </p:sp>
      <p:sp>
        <p:nvSpPr>
          <p:cNvPr id="26" name="Rounded Rectangle 25"/>
          <p:cNvSpPr/>
          <p:nvPr/>
        </p:nvSpPr>
        <p:spPr>
          <a:xfrm>
            <a:off x="6961260" y="294678"/>
            <a:ext cx="1681518" cy="847892"/>
          </a:xfrm>
          <a:prstGeom prst="roundRect">
            <a:avLst/>
          </a:prstGeom>
          <a:solidFill>
            <a:schemeClr val="accent2">
              <a:lumMod val="40000"/>
              <a:lumOff val="60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Increasing heterogeneity &amp; complexity</a:t>
            </a:r>
            <a:endParaRPr lang="en-US" dirty="0">
              <a:solidFill>
                <a:srgbClr val="000000"/>
              </a:solidFill>
            </a:endParaRPr>
          </a:p>
        </p:txBody>
      </p:sp>
      <p:cxnSp>
        <p:nvCxnSpPr>
          <p:cNvPr id="21" name="Straight Arrow Connector 20"/>
          <p:cNvCxnSpPr/>
          <p:nvPr/>
        </p:nvCxnSpPr>
        <p:spPr>
          <a:xfrm flipV="1">
            <a:off x="364525" y="5879126"/>
            <a:ext cx="858399" cy="620336"/>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152399" y="5302971"/>
            <a:ext cx="118055" cy="1064301"/>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16925" y="6608137"/>
            <a:ext cx="1023488" cy="179578"/>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63903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ion_Belt.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230722" cy="6923042"/>
          </a:xfrm>
          <a:prstGeom prst="rect">
            <a:avLst/>
          </a:prstGeom>
        </p:spPr>
      </p:pic>
      <p:sp>
        <p:nvSpPr>
          <p:cNvPr id="16" name="Rounded Rectangle 15"/>
          <p:cNvSpPr/>
          <p:nvPr/>
        </p:nvSpPr>
        <p:spPr>
          <a:xfrm>
            <a:off x="7316646" y="5414825"/>
            <a:ext cx="1455479" cy="602718"/>
          </a:xfrm>
          <a:prstGeom prst="roundRect">
            <a:avLst/>
          </a:prstGeom>
          <a:solidFill>
            <a:schemeClr val="accent2">
              <a:lumMod val="40000"/>
              <a:lumOff val="6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Metadata remediation</a:t>
            </a:r>
          </a:p>
        </p:txBody>
      </p:sp>
      <p:sp>
        <p:nvSpPr>
          <p:cNvPr id="17" name="Rounded Rectangle 16"/>
          <p:cNvSpPr/>
          <p:nvPr/>
        </p:nvSpPr>
        <p:spPr>
          <a:xfrm>
            <a:off x="3130020" y="1287224"/>
            <a:ext cx="1361874"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Preserving context</a:t>
            </a:r>
          </a:p>
        </p:txBody>
      </p:sp>
      <p:sp>
        <p:nvSpPr>
          <p:cNvPr id="18" name="Rounded Rectangle 17"/>
          <p:cNvSpPr/>
          <p:nvPr/>
        </p:nvSpPr>
        <p:spPr>
          <a:xfrm>
            <a:off x="5540123" y="4767208"/>
            <a:ext cx="1327064"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Migration candidacy</a:t>
            </a:r>
          </a:p>
        </p:txBody>
      </p:sp>
      <p:sp>
        <p:nvSpPr>
          <p:cNvPr id="19" name="Rounded Rectangle 18"/>
          <p:cNvSpPr/>
          <p:nvPr/>
        </p:nvSpPr>
        <p:spPr>
          <a:xfrm>
            <a:off x="2117825" y="5115447"/>
            <a:ext cx="1527428"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Evolving user expectations</a:t>
            </a:r>
          </a:p>
        </p:txBody>
      </p:sp>
      <p:sp>
        <p:nvSpPr>
          <p:cNvPr id="20" name="Rounded Rectangle 19"/>
          <p:cNvSpPr/>
          <p:nvPr/>
        </p:nvSpPr>
        <p:spPr>
          <a:xfrm>
            <a:off x="282974" y="1979587"/>
            <a:ext cx="1516135"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Preservation length</a:t>
            </a:r>
          </a:p>
        </p:txBody>
      </p:sp>
      <p:sp>
        <p:nvSpPr>
          <p:cNvPr id="22" name="Rounded Rectangle 21"/>
          <p:cNvSpPr/>
          <p:nvPr/>
        </p:nvSpPr>
        <p:spPr>
          <a:xfrm>
            <a:off x="6467214" y="1785538"/>
            <a:ext cx="1399478" cy="84789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Reuse with different technology</a:t>
            </a:r>
          </a:p>
        </p:txBody>
      </p:sp>
      <p:sp>
        <p:nvSpPr>
          <p:cNvPr id="23" name="Rounded Rectangle 22"/>
          <p:cNvSpPr/>
          <p:nvPr/>
        </p:nvSpPr>
        <p:spPr>
          <a:xfrm>
            <a:off x="875718" y="417646"/>
            <a:ext cx="1141248" cy="1093065"/>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Use outside original context</a:t>
            </a:r>
          </a:p>
        </p:txBody>
      </p:sp>
      <p:sp>
        <p:nvSpPr>
          <p:cNvPr id="24" name="Rounded Rectangle 23"/>
          <p:cNvSpPr/>
          <p:nvPr/>
        </p:nvSpPr>
        <p:spPr>
          <a:xfrm>
            <a:off x="3797016" y="2582431"/>
            <a:ext cx="1929559" cy="357545"/>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De-accessioning</a:t>
            </a:r>
          </a:p>
        </p:txBody>
      </p:sp>
      <p:sp>
        <p:nvSpPr>
          <p:cNvPr id="26" name="Rounded Rectangle 25"/>
          <p:cNvSpPr/>
          <p:nvPr/>
        </p:nvSpPr>
        <p:spPr>
          <a:xfrm>
            <a:off x="6961260" y="294678"/>
            <a:ext cx="1681518" cy="84789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Increasing heterogeneity &amp; complexity</a:t>
            </a:r>
            <a:endParaRPr lang="en-US" dirty="0">
              <a:solidFill>
                <a:srgbClr val="000000"/>
              </a:solidFill>
            </a:endParaRPr>
          </a:p>
        </p:txBody>
      </p:sp>
      <p:sp>
        <p:nvSpPr>
          <p:cNvPr id="27" name="Rounded Rectangle 26"/>
          <p:cNvSpPr/>
          <p:nvPr/>
        </p:nvSpPr>
        <p:spPr>
          <a:xfrm>
            <a:off x="1857905" y="3543331"/>
            <a:ext cx="1951973" cy="602718"/>
          </a:xfrm>
          <a:prstGeom prst="roundRect">
            <a:avLst/>
          </a:prstGeom>
          <a:solidFill>
            <a:schemeClr val="accent2">
              <a:lumMod val="40000"/>
              <a:lumOff val="6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Which metadata</a:t>
            </a:r>
          </a:p>
          <a:p>
            <a:pPr>
              <a:lnSpc>
                <a:spcPct val="80000"/>
              </a:lnSpc>
            </a:pPr>
            <a:r>
              <a:rPr lang="en-US" dirty="0">
                <a:solidFill>
                  <a:srgbClr val="000000"/>
                </a:solidFill>
              </a:rPr>
              <a:t>standardization?</a:t>
            </a:r>
            <a:endParaRPr lang="en-US" dirty="0">
              <a:solidFill>
                <a:srgbClr val="000000"/>
              </a:solidFill>
            </a:endParaRPr>
          </a:p>
        </p:txBody>
      </p:sp>
      <p:cxnSp>
        <p:nvCxnSpPr>
          <p:cNvPr id="21" name="Straight Arrow Connector 20"/>
          <p:cNvCxnSpPr/>
          <p:nvPr/>
        </p:nvCxnSpPr>
        <p:spPr>
          <a:xfrm flipV="1">
            <a:off x="364525" y="5879126"/>
            <a:ext cx="858399" cy="620336"/>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152399" y="5302971"/>
            <a:ext cx="118055" cy="1064301"/>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16925" y="6608137"/>
            <a:ext cx="1023488" cy="179578"/>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00931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ion_Belt.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230722" cy="6923042"/>
          </a:xfrm>
          <a:prstGeom prst="rect">
            <a:avLst/>
          </a:prstGeom>
        </p:spPr>
      </p:pic>
      <p:cxnSp>
        <p:nvCxnSpPr>
          <p:cNvPr id="8" name="Straight Arrow Connector 7"/>
          <p:cNvCxnSpPr/>
          <p:nvPr/>
        </p:nvCxnSpPr>
        <p:spPr>
          <a:xfrm flipV="1">
            <a:off x="364525" y="5879126"/>
            <a:ext cx="858399" cy="620336"/>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152399" y="5302971"/>
            <a:ext cx="118055" cy="1064301"/>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16925" y="6608137"/>
            <a:ext cx="1023488" cy="179578"/>
          </a:xfrm>
          <a:prstGeom prst="straightConnector1">
            <a:avLst/>
          </a:prstGeom>
          <a:ln w="152400">
            <a:solidFill>
              <a:schemeClr val="accent2"/>
            </a:solidFill>
            <a:prstDash val="sysDot"/>
            <a:tailEnd type="stealth"/>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4201006" y="5967920"/>
            <a:ext cx="1266873" cy="602718"/>
          </a:xfrm>
          <a:prstGeom prst="roundRect">
            <a:avLst/>
          </a:prstGeom>
          <a:solidFill>
            <a:srgbClr val="FDC3A4">
              <a:alpha val="71000"/>
            </a:srgb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smtClean="0"/>
              <a:t>Semantic linking</a:t>
            </a:r>
          </a:p>
        </p:txBody>
      </p:sp>
      <p:sp>
        <p:nvSpPr>
          <p:cNvPr id="16" name="Rounded Rectangle 15"/>
          <p:cNvSpPr/>
          <p:nvPr/>
        </p:nvSpPr>
        <p:spPr>
          <a:xfrm>
            <a:off x="7316646" y="5414825"/>
            <a:ext cx="1455479"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Metadata remediation</a:t>
            </a:r>
          </a:p>
        </p:txBody>
      </p:sp>
      <p:sp>
        <p:nvSpPr>
          <p:cNvPr id="17" name="Rounded Rectangle 16"/>
          <p:cNvSpPr/>
          <p:nvPr/>
        </p:nvSpPr>
        <p:spPr>
          <a:xfrm>
            <a:off x="3130020" y="1287224"/>
            <a:ext cx="1361874"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Preserving context</a:t>
            </a:r>
          </a:p>
        </p:txBody>
      </p:sp>
      <p:sp>
        <p:nvSpPr>
          <p:cNvPr id="18" name="Rounded Rectangle 17"/>
          <p:cNvSpPr/>
          <p:nvPr/>
        </p:nvSpPr>
        <p:spPr>
          <a:xfrm>
            <a:off x="5540123" y="4767208"/>
            <a:ext cx="1327064"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Migration candidacy</a:t>
            </a:r>
          </a:p>
        </p:txBody>
      </p:sp>
      <p:sp>
        <p:nvSpPr>
          <p:cNvPr id="19" name="Rounded Rectangle 18"/>
          <p:cNvSpPr/>
          <p:nvPr/>
        </p:nvSpPr>
        <p:spPr>
          <a:xfrm>
            <a:off x="2117825" y="5115447"/>
            <a:ext cx="1527428"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Evolving user expectations</a:t>
            </a:r>
          </a:p>
        </p:txBody>
      </p:sp>
      <p:sp>
        <p:nvSpPr>
          <p:cNvPr id="20" name="Rounded Rectangle 19"/>
          <p:cNvSpPr/>
          <p:nvPr/>
        </p:nvSpPr>
        <p:spPr>
          <a:xfrm>
            <a:off x="282974" y="1979587"/>
            <a:ext cx="1516135"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Preservation length</a:t>
            </a:r>
          </a:p>
        </p:txBody>
      </p:sp>
      <p:sp>
        <p:nvSpPr>
          <p:cNvPr id="22" name="Rounded Rectangle 21"/>
          <p:cNvSpPr/>
          <p:nvPr/>
        </p:nvSpPr>
        <p:spPr>
          <a:xfrm>
            <a:off x="6467214" y="1785538"/>
            <a:ext cx="1399478" cy="84789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Reuse with different technology</a:t>
            </a:r>
          </a:p>
        </p:txBody>
      </p:sp>
      <p:sp>
        <p:nvSpPr>
          <p:cNvPr id="23" name="Rounded Rectangle 22"/>
          <p:cNvSpPr/>
          <p:nvPr/>
        </p:nvSpPr>
        <p:spPr>
          <a:xfrm>
            <a:off x="875718" y="417646"/>
            <a:ext cx="1141248" cy="1093065"/>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Use outside original context</a:t>
            </a:r>
          </a:p>
        </p:txBody>
      </p:sp>
      <p:sp>
        <p:nvSpPr>
          <p:cNvPr id="24" name="Rounded Rectangle 23"/>
          <p:cNvSpPr/>
          <p:nvPr/>
        </p:nvSpPr>
        <p:spPr>
          <a:xfrm>
            <a:off x="3797016" y="2582431"/>
            <a:ext cx="1929559" cy="357545"/>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De-accessioning</a:t>
            </a:r>
          </a:p>
        </p:txBody>
      </p:sp>
      <p:sp>
        <p:nvSpPr>
          <p:cNvPr id="26" name="Rounded Rectangle 25"/>
          <p:cNvSpPr/>
          <p:nvPr/>
        </p:nvSpPr>
        <p:spPr>
          <a:xfrm>
            <a:off x="6961260" y="294678"/>
            <a:ext cx="1681518" cy="84789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Increasing heterogeneity &amp; complexity</a:t>
            </a:r>
            <a:endParaRPr lang="en-US" dirty="0">
              <a:solidFill>
                <a:srgbClr val="000000"/>
              </a:solidFill>
            </a:endParaRPr>
          </a:p>
        </p:txBody>
      </p:sp>
      <p:sp>
        <p:nvSpPr>
          <p:cNvPr id="27" name="Rounded Rectangle 26"/>
          <p:cNvSpPr/>
          <p:nvPr/>
        </p:nvSpPr>
        <p:spPr>
          <a:xfrm>
            <a:off x="1857905" y="3543331"/>
            <a:ext cx="1951973" cy="602718"/>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a:solidFill>
                  <a:srgbClr val="000000"/>
                </a:solidFill>
              </a:rPr>
              <a:t>Which metadata</a:t>
            </a:r>
          </a:p>
          <a:p>
            <a:pPr>
              <a:lnSpc>
                <a:spcPct val="80000"/>
              </a:lnSpc>
            </a:pPr>
            <a:r>
              <a:rPr lang="en-US" dirty="0">
                <a:solidFill>
                  <a:srgbClr val="000000"/>
                </a:solidFill>
              </a:rPr>
              <a:t>standardization?</a:t>
            </a:r>
            <a:endParaRPr lang="en-US" dirty="0">
              <a:solidFill>
                <a:srgbClr val="000000"/>
              </a:solidFill>
            </a:endParaRPr>
          </a:p>
        </p:txBody>
      </p:sp>
      <p:sp>
        <p:nvSpPr>
          <p:cNvPr id="29" name="Rounded Rectangle 28"/>
          <p:cNvSpPr/>
          <p:nvPr/>
        </p:nvSpPr>
        <p:spPr>
          <a:xfrm>
            <a:off x="6502663" y="3362152"/>
            <a:ext cx="1528652" cy="602718"/>
          </a:xfrm>
          <a:prstGeom prst="roundRect">
            <a:avLst/>
          </a:prstGeom>
          <a:solidFill>
            <a:srgbClr val="FDC3A4">
              <a:alpha val="71000"/>
            </a:srgb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smtClean="0">
                <a:solidFill>
                  <a:srgbClr val="000000"/>
                </a:solidFill>
              </a:rPr>
              <a:t>Relationship mapping</a:t>
            </a:r>
            <a:endParaRPr lang="en-US" dirty="0">
              <a:solidFill>
                <a:srgbClr val="000000"/>
              </a:solidFill>
            </a:endParaRPr>
          </a:p>
        </p:txBody>
      </p:sp>
    </p:spTree>
    <p:extLst>
      <p:ext uri="{BB962C8B-B14F-4D97-AF65-F5344CB8AC3E}">
        <p14:creationId xmlns:p14="http://schemas.microsoft.com/office/powerpoint/2010/main" val="35851136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p:nvPr/>
        </p:nvSpPr>
        <p:spPr>
          <a:xfrm>
            <a:off x="129391" y="514316"/>
            <a:ext cx="8895784" cy="6128123"/>
          </a:xfrm>
          <a:prstGeom prst="roundRect">
            <a:avLst>
              <a:gd name="adj" fmla="val 16667"/>
            </a:avLst>
          </a:prstGeom>
          <a:solidFill>
            <a:srgbClr val="C4D8E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algn="ctr">
              <a:spcBef>
                <a:spcPts val="0"/>
              </a:spcBef>
              <a:buNone/>
            </a:pPr>
            <a:r>
              <a:rPr lang="en-US" sz="3200" dirty="0" smtClean="0">
                <a:latin typeface="+mj-lt"/>
              </a:rPr>
              <a:t>Institutional Repository Infrastructure</a:t>
            </a:r>
            <a:endParaRPr sz="3200" dirty="0">
              <a:latin typeface="+mj-lt"/>
            </a:endParaRPr>
          </a:p>
        </p:txBody>
      </p:sp>
      <p:sp>
        <p:nvSpPr>
          <p:cNvPr id="22" name="Rounded Rectangle 21"/>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Definition</a:t>
            </a:r>
            <a:endParaRPr lang="en-US" sz="2400" dirty="0">
              <a:latin typeface="+mj-lt"/>
            </a:endParaRPr>
          </a:p>
        </p:txBody>
      </p:sp>
    </p:spTree>
    <p:extLst>
      <p:ext uri="{BB962C8B-B14F-4D97-AF65-F5344CB8AC3E}">
        <p14:creationId xmlns:p14="http://schemas.microsoft.com/office/powerpoint/2010/main" val="214096839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9144000" cy="6858000"/>
          </a:xfrm>
          <a:prstGeom prst="rect">
            <a:avLst/>
          </a:prstGeom>
        </p:spPr>
      </p:pic>
      <p:sp>
        <p:nvSpPr>
          <p:cNvPr id="5" name="Rounded Rectangle 4"/>
          <p:cNvSpPr/>
          <p:nvPr/>
        </p:nvSpPr>
        <p:spPr>
          <a:xfrm>
            <a:off x="241392" y="776724"/>
            <a:ext cx="8816022" cy="3726176"/>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hape 23"/>
          <p:cNvSpPr txBox="1">
            <a:spLocks/>
          </p:cNvSpPr>
          <p:nvPr/>
        </p:nvSpPr>
        <p:spPr>
          <a:xfrm>
            <a:off x="759267" y="1281917"/>
            <a:ext cx="7772400" cy="1546500"/>
          </a:xfrm>
          <a:prstGeom prst="rect">
            <a:avLst/>
          </a:prstGeom>
        </p:spPr>
        <p:txBody>
          <a:bodyPr lIns="91425" tIns="91425" rIns="91425" bIns="91425" anchor="b"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 sz="3600" smtClean="0"/>
              <a:t>The stewardship challenges of long term open scholarship</a:t>
            </a:r>
            <a:endParaRPr lang="en" sz="3600" dirty="0"/>
          </a:p>
        </p:txBody>
      </p:sp>
      <p:sp>
        <p:nvSpPr>
          <p:cNvPr id="7" name="Shape 24"/>
          <p:cNvSpPr txBox="1">
            <a:spLocks/>
          </p:cNvSpPr>
          <p:nvPr/>
        </p:nvSpPr>
        <p:spPr>
          <a:xfrm>
            <a:off x="759267" y="3198945"/>
            <a:ext cx="7772400" cy="1046400"/>
          </a:xfrm>
          <a:prstGeom prst="rect">
            <a:avLst/>
          </a:prstGeom>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0"/>
              </a:spcBef>
              <a:buFont typeface="Arial"/>
              <a:buNone/>
            </a:pPr>
            <a:r>
              <a:rPr lang="en" sz="2400" b="1" dirty="0" smtClean="0">
                <a:solidFill>
                  <a:schemeClr val="dk1"/>
                </a:solidFill>
              </a:rPr>
              <a:t>An open access institutional repository perspective</a:t>
            </a:r>
            <a:endParaRPr lang="en" sz="2400" b="1" dirty="0">
              <a:solidFill>
                <a:schemeClr val="dk1"/>
              </a:solidFill>
            </a:endParaRPr>
          </a:p>
        </p:txBody>
      </p:sp>
      <p:sp>
        <p:nvSpPr>
          <p:cNvPr id="8" name="Rounded Rectangle 7"/>
          <p:cNvSpPr/>
          <p:nvPr/>
        </p:nvSpPr>
        <p:spPr>
          <a:xfrm>
            <a:off x="-73466" y="5877910"/>
            <a:ext cx="3463438" cy="980089"/>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ed Rectangle 8"/>
          <p:cNvSpPr/>
          <p:nvPr/>
        </p:nvSpPr>
        <p:spPr>
          <a:xfrm>
            <a:off x="5698929" y="5667985"/>
            <a:ext cx="3445071" cy="1190015"/>
          </a:xfrm>
          <a:prstGeom prst="roundRect">
            <a:avLst/>
          </a:prstGeom>
          <a:solidFill>
            <a:schemeClr val="accent1">
              <a:lumMod val="20000"/>
              <a:lumOff val="80000"/>
              <a:alpha val="80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9">
            <a:hlinkClick r:id="rId4"/>
          </p:cNvPr>
          <p:cNvPicPr>
            <a:picLocks noChangeAspect="1"/>
          </p:cNvPicPr>
          <p:nvPr/>
        </p:nvPicPr>
        <p:blipFill>
          <a:blip r:embed="rId5"/>
          <a:stretch>
            <a:fillRect/>
          </a:stretch>
        </p:blipFill>
        <p:spPr>
          <a:xfrm>
            <a:off x="127000" y="6217240"/>
            <a:ext cx="1117600" cy="393700"/>
          </a:xfrm>
          <a:prstGeom prst="rect">
            <a:avLst/>
          </a:prstGeom>
        </p:spPr>
      </p:pic>
      <p:sp>
        <p:nvSpPr>
          <p:cNvPr id="11" name="Rectangle 10"/>
          <p:cNvSpPr/>
          <p:nvPr/>
        </p:nvSpPr>
        <p:spPr>
          <a:xfrm>
            <a:off x="1171133" y="6155310"/>
            <a:ext cx="3790759" cy="489365"/>
          </a:xfrm>
          <a:prstGeom prst="rect">
            <a:avLst/>
          </a:prstGeom>
        </p:spPr>
        <p:txBody>
          <a:bodyPr wrap="square">
            <a:spAutoFit/>
          </a:bodyPr>
          <a:lstStyle/>
          <a:p>
            <a:pPr>
              <a:lnSpc>
                <a:spcPct val="70000"/>
              </a:lnSpc>
            </a:pPr>
            <a:r>
              <a:rPr lang="en-US" sz="1200" dirty="0" smtClean="0"/>
              <a:t>This work is licensed under a </a:t>
            </a:r>
            <a:r>
              <a:rPr lang="en-US" sz="1200" dirty="0" smtClean="0">
                <a:hlinkClick r:id="rId4"/>
              </a:rPr>
              <a:t>Creative Commons Attribution</a:t>
            </a:r>
          </a:p>
          <a:p>
            <a:pPr>
              <a:lnSpc>
                <a:spcPct val="70000"/>
              </a:lnSpc>
            </a:pPr>
            <a:r>
              <a:rPr lang="en-US" sz="1200" dirty="0" smtClean="0">
                <a:hlinkClick r:id="rId4"/>
              </a:rPr>
              <a:t> 4.0 International License</a:t>
            </a:r>
            <a:r>
              <a:rPr lang="en-US" sz="1200" dirty="0" smtClean="0"/>
              <a:t>.</a:t>
            </a:r>
            <a:endParaRPr lang="en-US" sz="1200" dirty="0"/>
          </a:p>
        </p:txBody>
      </p:sp>
      <p:sp>
        <p:nvSpPr>
          <p:cNvPr id="12" name="TextBox 11"/>
          <p:cNvSpPr txBox="1"/>
          <p:nvPr/>
        </p:nvSpPr>
        <p:spPr>
          <a:xfrm>
            <a:off x="6151957" y="5781928"/>
            <a:ext cx="2837185" cy="923330"/>
          </a:xfrm>
          <a:prstGeom prst="rect">
            <a:avLst/>
          </a:prstGeom>
          <a:noFill/>
        </p:spPr>
        <p:txBody>
          <a:bodyPr wrap="none" rtlCol="0">
            <a:spAutoFit/>
          </a:bodyPr>
          <a:lstStyle/>
          <a:p>
            <a:pPr algn="r"/>
            <a:r>
              <a:rPr lang="en-US" dirty="0" smtClean="0"/>
              <a:t>Simone </a:t>
            </a:r>
            <a:r>
              <a:rPr lang="en-US" dirty="0" err="1" smtClean="0"/>
              <a:t>Sacchi</a:t>
            </a:r>
            <a:endParaRPr lang="en-US" dirty="0" smtClean="0"/>
          </a:p>
          <a:p>
            <a:pPr algn="r"/>
            <a:r>
              <a:rPr lang="en-US" dirty="0" smtClean="0"/>
              <a:t>Amy Nurnberger</a:t>
            </a:r>
          </a:p>
          <a:p>
            <a:pPr algn="r"/>
            <a:r>
              <a:rPr lang="en-US" dirty="0" smtClean="0"/>
              <a:t>VIVO 2014: </a:t>
            </a:r>
            <a:r>
              <a:rPr lang="en-US" dirty="0" smtClean="0"/>
              <a:t>August 7, 2014</a:t>
            </a:r>
          </a:p>
        </p:txBody>
      </p:sp>
      <p:sp>
        <p:nvSpPr>
          <p:cNvPr id="13" name="TextBox 12"/>
          <p:cNvSpPr txBox="1"/>
          <p:nvPr/>
        </p:nvSpPr>
        <p:spPr>
          <a:xfrm rot="20574443">
            <a:off x="4345148" y="2505679"/>
            <a:ext cx="538209" cy="861774"/>
          </a:xfrm>
          <a:prstGeom prst="rect">
            <a:avLst/>
          </a:prstGeom>
          <a:noFill/>
        </p:spPr>
        <p:txBody>
          <a:bodyPr wrap="none" rtlCol="0">
            <a:spAutoFit/>
          </a:bodyPr>
          <a:lstStyle/>
          <a:p>
            <a:r>
              <a:rPr lang="en-US" sz="5000" b="1" dirty="0" smtClean="0">
                <a:solidFill>
                  <a:schemeClr val="accent2"/>
                </a:solidFill>
                <a:latin typeface="Chalkduster"/>
                <a:cs typeface="Chalkduster"/>
              </a:rPr>
              <a:t>^</a:t>
            </a:r>
            <a:endParaRPr lang="en-US" sz="5000" b="1" dirty="0">
              <a:solidFill>
                <a:schemeClr val="accent2"/>
              </a:solidFill>
              <a:latin typeface="Chalkduster"/>
              <a:cs typeface="Chalkduster"/>
            </a:endParaRPr>
          </a:p>
        </p:txBody>
      </p:sp>
      <p:sp>
        <p:nvSpPr>
          <p:cNvPr id="14" name="TextBox 13"/>
          <p:cNvSpPr txBox="1"/>
          <p:nvPr/>
        </p:nvSpPr>
        <p:spPr>
          <a:xfrm rot="20488320">
            <a:off x="4345354" y="2435011"/>
            <a:ext cx="3188426" cy="1015663"/>
          </a:xfrm>
          <a:prstGeom prst="rect">
            <a:avLst/>
          </a:prstGeom>
          <a:noFill/>
        </p:spPr>
        <p:txBody>
          <a:bodyPr wrap="none" rtlCol="0">
            <a:spAutoFit/>
          </a:bodyPr>
          <a:lstStyle/>
          <a:p>
            <a:r>
              <a:rPr lang="en-US" sz="6000" b="1" dirty="0" smtClean="0">
                <a:solidFill>
                  <a:schemeClr val="accent2"/>
                </a:solidFill>
                <a:latin typeface="Chalkduster"/>
                <a:cs typeface="Chalkduster"/>
              </a:rPr>
              <a:t>digital</a:t>
            </a:r>
            <a:endParaRPr lang="en-US" sz="6000" b="1" dirty="0">
              <a:solidFill>
                <a:schemeClr val="accent2"/>
              </a:solidFill>
              <a:latin typeface="Chalkduster"/>
              <a:cs typeface="Chalkduster"/>
            </a:endParaRPr>
          </a:p>
        </p:txBody>
      </p:sp>
    </p:spTree>
    <p:extLst>
      <p:ext uri="{BB962C8B-B14F-4D97-AF65-F5344CB8AC3E}">
        <p14:creationId xmlns:p14="http://schemas.microsoft.com/office/powerpoint/2010/main" val="11961370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p:nvPr/>
        </p:nvSpPr>
        <p:spPr>
          <a:xfrm>
            <a:off x="129391" y="514316"/>
            <a:ext cx="8895784" cy="6128123"/>
          </a:xfrm>
          <a:prstGeom prst="roundRect">
            <a:avLst>
              <a:gd name="adj" fmla="val 16667"/>
            </a:avLst>
          </a:prstGeom>
          <a:solidFill>
            <a:srgbClr val="C4D8E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algn="ctr">
              <a:spcBef>
                <a:spcPts val="0"/>
              </a:spcBef>
              <a:buNone/>
            </a:pPr>
            <a:r>
              <a:rPr lang="en-US" sz="3200" dirty="0" smtClean="0">
                <a:latin typeface="+mj-lt"/>
              </a:rPr>
              <a:t>Institutional Repository Infrastructure</a:t>
            </a:r>
            <a:endParaRPr sz="3200" dirty="0">
              <a:latin typeface="+mj-lt"/>
            </a:endParaRPr>
          </a:p>
        </p:txBody>
      </p:sp>
      <p:sp>
        <p:nvSpPr>
          <p:cNvPr id="48" name="Shape 48"/>
          <p:cNvSpPr/>
          <p:nvPr/>
        </p:nvSpPr>
        <p:spPr>
          <a:xfrm>
            <a:off x="4866598" y="2829079"/>
            <a:ext cx="3058887" cy="1204002"/>
          </a:xfrm>
          <a:prstGeom prst="roundRect">
            <a:avLst>
              <a:gd name="adj" fmla="val 16667"/>
            </a:avLst>
          </a:prstGeom>
          <a:solidFill>
            <a:schemeClr val="lt1"/>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US" sz="4000" dirty="0" smtClean="0">
                <a:latin typeface="Apple Chancery"/>
                <a:cs typeface="Apple Chancery"/>
              </a:rPr>
              <a:t>Policies</a:t>
            </a:r>
            <a:endParaRPr sz="4000" dirty="0">
              <a:latin typeface="Apple Chancery"/>
              <a:cs typeface="Apple Chancery"/>
            </a:endParaRPr>
          </a:p>
        </p:txBody>
      </p:sp>
      <p:sp>
        <p:nvSpPr>
          <p:cNvPr id="22" name="Rounded Rectangle 21"/>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Definition</a:t>
            </a:r>
            <a:endParaRPr lang="en-US" sz="2400" dirty="0">
              <a:latin typeface="+mj-lt"/>
            </a:endParaRPr>
          </a:p>
        </p:txBody>
      </p:sp>
      <p:sp>
        <p:nvSpPr>
          <p:cNvPr id="17" name="Shape 48"/>
          <p:cNvSpPr/>
          <p:nvPr/>
        </p:nvSpPr>
        <p:spPr>
          <a:xfrm>
            <a:off x="1385504" y="2828621"/>
            <a:ext cx="3058887" cy="1204002"/>
          </a:xfrm>
          <a:prstGeom prst="roundRect">
            <a:avLst>
              <a:gd name="adj" fmla="val 16667"/>
            </a:avLst>
          </a:prstGeom>
          <a:solidFill>
            <a:schemeClr val="lt1"/>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US" sz="3000" dirty="0" smtClean="0">
                <a:latin typeface="OCR A Std"/>
                <a:cs typeface="OCR A Std"/>
              </a:rPr>
              <a:t>Technology</a:t>
            </a:r>
            <a:endParaRPr sz="3000" dirty="0">
              <a:latin typeface="OCR A Std"/>
              <a:cs typeface="OCR A Std"/>
            </a:endParaRPr>
          </a:p>
        </p:txBody>
      </p:sp>
    </p:spTree>
    <p:extLst>
      <p:ext uri="{BB962C8B-B14F-4D97-AF65-F5344CB8AC3E}">
        <p14:creationId xmlns:p14="http://schemas.microsoft.com/office/powerpoint/2010/main" val="339809550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p:nvPr/>
        </p:nvSpPr>
        <p:spPr>
          <a:xfrm>
            <a:off x="129391" y="514316"/>
            <a:ext cx="8895784" cy="6128123"/>
          </a:xfrm>
          <a:prstGeom prst="roundRect">
            <a:avLst>
              <a:gd name="adj" fmla="val 16667"/>
            </a:avLst>
          </a:prstGeom>
          <a:solidFill>
            <a:srgbClr val="C4D8E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algn="ctr">
              <a:spcBef>
                <a:spcPts val="0"/>
              </a:spcBef>
              <a:buNone/>
            </a:pPr>
            <a:r>
              <a:rPr lang="en-US" sz="3900" dirty="0" smtClean="0">
                <a:latin typeface="+mj-lt"/>
              </a:rPr>
              <a:t>Institutional Repository Infrastructure</a:t>
            </a:r>
            <a:endParaRPr sz="3900" dirty="0">
              <a:latin typeface="+mj-lt"/>
            </a:endParaRPr>
          </a:p>
        </p:txBody>
      </p:sp>
      <p:sp>
        <p:nvSpPr>
          <p:cNvPr id="47" name="Shape 47"/>
          <p:cNvSpPr/>
          <p:nvPr/>
        </p:nvSpPr>
        <p:spPr>
          <a:xfrm>
            <a:off x="937886" y="1805373"/>
            <a:ext cx="7279500" cy="4387428"/>
          </a:xfrm>
          <a:prstGeom prst="roundRect">
            <a:avLst>
              <a:gd name="adj" fmla="val 16667"/>
            </a:avLst>
          </a:prstGeom>
          <a:solidFill>
            <a:srgbClr val="75AADB"/>
          </a:solidFill>
          <a:ln w="19050" cap="flat">
            <a:solidFill>
              <a:schemeClr val="dk2"/>
            </a:solidFill>
            <a:prstDash val="solid"/>
            <a:round/>
            <a:headEnd type="none" w="med" len="med"/>
            <a:tailEnd type="none" w="med" len="med"/>
          </a:ln>
        </p:spPr>
        <p:txBody>
          <a:bodyPr lIns="91425" tIns="91425" rIns="91425" bIns="91425" anchor="t" anchorCtr="0">
            <a:noAutofit/>
          </a:bodyPr>
          <a:lstStyle/>
          <a:p>
            <a:pPr algn="ctr">
              <a:spcBef>
                <a:spcPts val="0"/>
              </a:spcBef>
              <a:buNone/>
            </a:pPr>
            <a:r>
              <a:rPr lang="en-US" sz="3600" i="1" dirty="0" smtClean="0">
                <a:latin typeface="+mj-lt"/>
                <a:cs typeface="Chalkduster"/>
              </a:rPr>
              <a:t>People</a:t>
            </a:r>
            <a:endParaRPr sz="3600" i="1" dirty="0">
              <a:latin typeface="+mj-lt"/>
              <a:cs typeface="Chalkduster"/>
            </a:endParaRPr>
          </a:p>
        </p:txBody>
      </p:sp>
      <p:sp>
        <p:nvSpPr>
          <p:cNvPr id="48" name="Shape 48"/>
          <p:cNvSpPr/>
          <p:nvPr/>
        </p:nvSpPr>
        <p:spPr>
          <a:xfrm>
            <a:off x="4878357" y="3863805"/>
            <a:ext cx="3058887" cy="1204002"/>
          </a:xfrm>
          <a:prstGeom prst="roundRect">
            <a:avLst>
              <a:gd name="adj" fmla="val 16667"/>
            </a:avLst>
          </a:prstGeom>
          <a:solidFill>
            <a:schemeClr val="lt1"/>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US" sz="4000" dirty="0" smtClean="0">
                <a:latin typeface="Apple Chancery"/>
                <a:cs typeface="Apple Chancery"/>
              </a:rPr>
              <a:t>Policies</a:t>
            </a:r>
            <a:endParaRPr sz="4000" dirty="0">
              <a:latin typeface="Apple Chancery"/>
              <a:cs typeface="Apple Chancery"/>
            </a:endParaRPr>
          </a:p>
        </p:txBody>
      </p:sp>
      <p:sp>
        <p:nvSpPr>
          <p:cNvPr id="22" name="Rounded Rectangle 21"/>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Definition</a:t>
            </a:r>
            <a:endParaRPr lang="en-US" sz="2400" dirty="0">
              <a:latin typeface="+mj-lt"/>
            </a:endParaRPr>
          </a:p>
        </p:txBody>
      </p:sp>
      <p:sp>
        <p:nvSpPr>
          <p:cNvPr id="17" name="Shape 48"/>
          <p:cNvSpPr/>
          <p:nvPr/>
        </p:nvSpPr>
        <p:spPr>
          <a:xfrm>
            <a:off x="1397263" y="3863347"/>
            <a:ext cx="3058887" cy="1204002"/>
          </a:xfrm>
          <a:prstGeom prst="roundRect">
            <a:avLst>
              <a:gd name="adj" fmla="val 16667"/>
            </a:avLst>
          </a:prstGeom>
          <a:solidFill>
            <a:schemeClr val="lt1"/>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US" sz="3000" dirty="0" smtClean="0">
                <a:latin typeface="OCR A Std"/>
                <a:cs typeface="OCR A Std"/>
              </a:rPr>
              <a:t>Technology</a:t>
            </a:r>
            <a:endParaRPr sz="3000" dirty="0">
              <a:latin typeface="OCR A Std"/>
              <a:cs typeface="OCR A Std"/>
            </a:endParaRPr>
          </a:p>
        </p:txBody>
      </p:sp>
      <p:sp>
        <p:nvSpPr>
          <p:cNvPr id="7" name="Rectangle 6"/>
          <p:cNvSpPr/>
          <p:nvPr/>
        </p:nvSpPr>
        <p:spPr>
          <a:xfrm>
            <a:off x="4479667" y="3244334"/>
            <a:ext cx="184666" cy="369332"/>
          </a:xfrm>
          <a:prstGeom prst="rect">
            <a:avLst/>
          </a:prstGeom>
        </p:spPr>
        <p:txBody>
          <a:bodyPr wrap="none">
            <a:spAutoFit/>
          </a:bodyPr>
          <a:lstStyle/>
          <a:p>
            <a:r>
              <a:rPr lang="en-US" dirty="0" smtClean="0"/>
              <a:t> </a:t>
            </a:r>
            <a:endParaRPr lang="en-US" dirty="0"/>
          </a:p>
        </p:txBody>
      </p:sp>
      <p:pic>
        <p:nvPicPr>
          <p:cNvPr id="13" name="Shape 166"/>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263341" y="2018355"/>
            <a:ext cx="1512000" cy="1512000"/>
          </a:xfrm>
          <a:prstGeom prst="ellipse">
            <a:avLst/>
          </a:prstGeom>
          <a:noFill/>
          <a:ln w="9525" cap="flat">
            <a:solidFill>
              <a:srgbClr val="CCCCCC"/>
            </a:solidFill>
            <a:prstDash val="solid"/>
            <a:round/>
            <a:headEnd type="none" w="med" len="med"/>
            <a:tailEnd type="none" w="med" len="med"/>
          </a:ln>
        </p:spPr>
      </p:pic>
      <p:pic>
        <p:nvPicPr>
          <p:cNvPr id="14" name="Shape 167"/>
          <p:cNvPicPr preferRelativeResize="0"/>
          <p:nvPr/>
        </p:nvPicPr>
        <p:blipFill>
          <a:blip r:embed="rId4">
            <a:alphaModFix/>
          </a:blip>
          <a:stretch>
            <a:fillRect/>
          </a:stretch>
        </p:blipFill>
        <p:spPr>
          <a:xfrm>
            <a:off x="2865343" y="2686576"/>
            <a:ext cx="1512000" cy="1512000"/>
          </a:xfrm>
          <a:prstGeom prst="ellipse">
            <a:avLst/>
          </a:prstGeom>
          <a:noFill/>
          <a:ln w="9525" cap="flat">
            <a:solidFill>
              <a:srgbClr val="CCCCCC"/>
            </a:solidFill>
            <a:prstDash val="solid"/>
            <a:round/>
            <a:headEnd type="none" w="med" len="med"/>
            <a:tailEnd type="none" w="med" len="med"/>
          </a:ln>
        </p:spPr>
      </p:pic>
      <p:pic>
        <p:nvPicPr>
          <p:cNvPr id="15" name="Shape 168"/>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rot="1274817">
            <a:off x="6595104" y="4690461"/>
            <a:ext cx="1512000" cy="1455000"/>
          </a:xfrm>
          <a:prstGeom prst="ellipse">
            <a:avLst/>
          </a:prstGeom>
          <a:noFill/>
          <a:ln w="9525" cap="flat">
            <a:solidFill>
              <a:srgbClr val="CCCCCC"/>
            </a:solidFill>
            <a:prstDash val="solid"/>
            <a:round/>
            <a:headEnd type="none" w="med" len="med"/>
            <a:tailEnd type="none" w="med" len="med"/>
          </a:ln>
        </p:spPr>
      </p:pic>
      <p:pic>
        <p:nvPicPr>
          <p:cNvPr id="16" name="Shape 169"/>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4853554" y="2681789"/>
            <a:ext cx="1512000" cy="1512000"/>
          </a:xfrm>
          <a:prstGeom prst="ellipse">
            <a:avLst/>
          </a:prstGeom>
          <a:noFill/>
          <a:ln w="9525" cap="flat">
            <a:solidFill>
              <a:srgbClr val="CCCCCC"/>
            </a:solidFill>
            <a:prstDash val="solid"/>
            <a:round/>
            <a:headEnd type="none" w="med" len="med"/>
            <a:tailEnd type="none" w="med" len="med"/>
          </a:ln>
        </p:spPr>
      </p:pic>
      <p:pic>
        <p:nvPicPr>
          <p:cNvPr id="18" name="Shape 170"/>
          <p:cNvPicPr preferRelativeResize="0"/>
          <p:nvPr/>
        </p:nvPicPr>
        <p:blipFill>
          <a:blip r:embed="rId7">
            <a:alphaModFix/>
          </a:blip>
          <a:stretch>
            <a:fillRect/>
          </a:stretch>
        </p:blipFill>
        <p:spPr>
          <a:xfrm>
            <a:off x="1046360" y="4645417"/>
            <a:ext cx="1512000" cy="1512000"/>
          </a:xfrm>
          <a:prstGeom prst="ellipse">
            <a:avLst/>
          </a:prstGeom>
          <a:noFill/>
          <a:ln w="9525" cap="flat">
            <a:solidFill>
              <a:srgbClr val="CCCCCC"/>
            </a:solidFill>
            <a:prstDash val="solid"/>
            <a:round/>
            <a:headEnd type="none" w="med" len="med"/>
            <a:tailEnd type="none" w="med" len="med"/>
          </a:ln>
        </p:spPr>
      </p:pic>
      <p:pic>
        <p:nvPicPr>
          <p:cNvPr id="19" name="Shape 171"/>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rot="21233196">
            <a:off x="6339413" y="2016209"/>
            <a:ext cx="1512000" cy="1512000"/>
          </a:xfrm>
          <a:prstGeom prst="ellipse">
            <a:avLst/>
          </a:prstGeom>
          <a:noFill/>
          <a:ln w="9525" cap="flat">
            <a:solidFill>
              <a:srgbClr val="CCCCCC"/>
            </a:solidFill>
            <a:prstDash val="solid"/>
            <a:round/>
            <a:headEnd type="none" w="med" len="med"/>
            <a:tailEnd type="none" w="med" len="med"/>
          </a:ln>
        </p:spPr>
      </p:pic>
    </p:spTree>
    <p:extLst>
      <p:ext uri="{BB962C8B-B14F-4D97-AF65-F5344CB8AC3E}">
        <p14:creationId xmlns:p14="http://schemas.microsoft.com/office/powerpoint/2010/main" val="54328109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6948530"/>
          </a:xfrm>
          <a:prstGeom prst="rect">
            <a:avLst/>
          </a:prstGeom>
        </p:spPr>
      </p:pic>
      <p:sp>
        <p:nvSpPr>
          <p:cNvPr id="3" name="Rounded Rectangle 2"/>
          <p:cNvSpPr/>
          <p:nvPr/>
        </p:nvSpPr>
        <p:spPr>
          <a:xfrm>
            <a:off x="0" y="776724"/>
            <a:ext cx="9144000" cy="6360534"/>
          </a:xfrm>
          <a:prstGeom prst="roundRect">
            <a:avLst/>
          </a:prstGeom>
          <a:solidFill>
            <a:schemeClr val="accent1">
              <a:lumMod val="20000"/>
              <a:lumOff val="80000"/>
              <a:alpha val="95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1" name="Straight Connector 70"/>
          <p:cNvCxnSpPr/>
          <p:nvPr/>
        </p:nvCxnSpPr>
        <p:spPr>
          <a:xfrm>
            <a:off x="7473404" y="3446808"/>
            <a:ext cx="0" cy="20285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2" name="Picture 7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794916" y="2329834"/>
            <a:ext cx="2978728" cy="797223"/>
          </a:xfrm>
          <a:prstGeom prst="rect">
            <a:avLst/>
          </a:prstGeom>
        </p:spPr>
      </p:pic>
      <p:grpSp>
        <p:nvGrpSpPr>
          <p:cNvPr id="73" name="Group 72"/>
          <p:cNvGrpSpPr/>
          <p:nvPr/>
        </p:nvGrpSpPr>
        <p:grpSpPr>
          <a:xfrm>
            <a:off x="580965" y="3829337"/>
            <a:ext cx="5770158" cy="539693"/>
            <a:chOff x="98845" y="2744743"/>
            <a:chExt cx="6467578" cy="612648"/>
          </a:xfrm>
        </p:grpSpPr>
        <p:pic>
          <p:nvPicPr>
            <p:cNvPr id="129" name="Picture 128"/>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505137" y="2758436"/>
              <a:ext cx="1762700" cy="588494"/>
            </a:xfrm>
            <a:prstGeom prst="rect">
              <a:avLst/>
            </a:prstGeom>
          </p:spPr>
        </p:pic>
        <p:sp>
          <p:nvSpPr>
            <p:cNvPr id="130" name="Process 129"/>
            <p:cNvSpPr/>
            <p:nvPr/>
          </p:nvSpPr>
          <p:spPr>
            <a:xfrm>
              <a:off x="98845" y="2744743"/>
              <a:ext cx="6467578" cy="612648"/>
            </a:xfrm>
            <a:prstGeom prst="flowChartProcess">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solidFill>
                  <a:schemeClr val="tx1"/>
                </a:solidFill>
                <a:latin typeface="Franklin Gothic Book"/>
                <a:cs typeface="Franklin Gothic Book"/>
              </a:endParaRPr>
            </a:p>
          </p:txBody>
        </p:sp>
      </p:grpSp>
      <p:sp>
        <p:nvSpPr>
          <p:cNvPr id="74" name="Round Same Side Corner Rectangle 73"/>
          <p:cNvSpPr/>
          <p:nvPr/>
        </p:nvSpPr>
        <p:spPr>
          <a:xfrm>
            <a:off x="2906646" y="6455362"/>
            <a:ext cx="1032476" cy="401337"/>
          </a:xfrm>
          <a:prstGeom prst="round2SameRect">
            <a:avLst>
              <a:gd name="adj1" fmla="val 19686"/>
              <a:gd name="adj2"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70000"/>
              </a:lnSpc>
            </a:pPr>
            <a:r>
              <a:rPr lang="en-US" dirty="0" smtClean="0">
                <a:solidFill>
                  <a:schemeClr val="tx1"/>
                </a:solidFill>
                <a:latin typeface="Franklin Gothic Book"/>
                <a:cs typeface="Franklin Gothic Book"/>
              </a:rPr>
              <a:t>Outreach activities</a:t>
            </a:r>
            <a:endParaRPr lang="en-US" dirty="0">
              <a:solidFill>
                <a:schemeClr val="tx1"/>
              </a:solidFill>
              <a:latin typeface="Franklin Gothic Book"/>
              <a:cs typeface="Franklin Gothic Book"/>
            </a:endParaRPr>
          </a:p>
        </p:txBody>
      </p:sp>
      <p:sp>
        <p:nvSpPr>
          <p:cNvPr id="75" name="Magnetic Disk 74"/>
          <p:cNvSpPr/>
          <p:nvPr/>
        </p:nvSpPr>
        <p:spPr>
          <a:xfrm>
            <a:off x="6562208" y="3804678"/>
            <a:ext cx="1034724" cy="595424"/>
          </a:xfrm>
          <a:prstGeom prst="flowChartMagneticDisk">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80000"/>
              </a:lnSpc>
            </a:pPr>
            <a:r>
              <a:rPr lang="en-US" sz="1400" dirty="0" err="1" smtClean="0">
                <a:solidFill>
                  <a:schemeClr val="tx1"/>
                </a:solidFill>
                <a:latin typeface="Franklin Gothic Book"/>
                <a:cs typeface="Franklin Gothic Book"/>
              </a:rPr>
              <a:t>Isilon</a:t>
            </a:r>
            <a:r>
              <a:rPr lang="en-US" sz="1400" dirty="0" smtClean="0">
                <a:solidFill>
                  <a:schemeClr val="tx1"/>
                </a:solidFill>
                <a:latin typeface="Franklin Gothic Book"/>
                <a:cs typeface="Franklin Gothic Book"/>
              </a:rPr>
              <a:t>  storage</a:t>
            </a:r>
            <a:endParaRPr lang="en-US" sz="1400" dirty="0">
              <a:solidFill>
                <a:schemeClr val="tx1"/>
              </a:solidFill>
              <a:latin typeface="Franklin Gothic Book"/>
              <a:cs typeface="Franklin Gothic Book"/>
            </a:endParaRPr>
          </a:p>
        </p:txBody>
      </p:sp>
      <p:pic>
        <p:nvPicPr>
          <p:cNvPr id="76" name="Picture 75"/>
          <p:cNvPicPr>
            <a:picLocks noChangeAspect="1"/>
          </p:cNvPicPr>
          <p:nvPr/>
        </p:nvPicPr>
        <p:blipFill>
          <a:blip r:embed="rId6"/>
          <a:stretch>
            <a:fillRect/>
          </a:stretch>
        </p:blipFill>
        <p:spPr>
          <a:xfrm>
            <a:off x="1692282" y="5259348"/>
            <a:ext cx="1214364" cy="352222"/>
          </a:xfrm>
          <a:prstGeom prst="rect">
            <a:avLst/>
          </a:prstGeom>
        </p:spPr>
      </p:pic>
      <p:sp>
        <p:nvSpPr>
          <p:cNvPr id="77" name="Magnetic Disk 76"/>
          <p:cNvSpPr/>
          <p:nvPr/>
        </p:nvSpPr>
        <p:spPr>
          <a:xfrm>
            <a:off x="7596932" y="3181238"/>
            <a:ext cx="963539" cy="531138"/>
          </a:xfrm>
          <a:prstGeom prst="flowChartMagneticDisk">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1400" dirty="0" smtClean="0">
                <a:solidFill>
                  <a:schemeClr val="tx1"/>
                </a:solidFill>
                <a:latin typeface="Franklin Gothic Book"/>
                <a:cs typeface="Franklin Gothic Book"/>
              </a:rPr>
              <a:t>Onsite Disk Array</a:t>
            </a:r>
            <a:endParaRPr lang="en-US" sz="1400" dirty="0">
              <a:solidFill>
                <a:schemeClr val="tx1"/>
              </a:solidFill>
              <a:latin typeface="Franklin Gothic Book"/>
              <a:cs typeface="Franklin Gothic Book"/>
            </a:endParaRPr>
          </a:p>
        </p:txBody>
      </p:sp>
      <p:sp>
        <p:nvSpPr>
          <p:cNvPr id="78" name="Magnetic Disk 77"/>
          <p:cNvSpPr/>
          <p:nvPr/>
        </p:nvSpPr>
        <p:spPr>
          <a:xfrm>
            <a:off x="7596932" y="5206118"/>
            <a:ext cx="963539" cy="531138"/>
          </a:xfrm>
          <a:prstGeom prst="flowChartMagneticDisk">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nchorCtr="0"/>
          <a:lstStyle/>
          <a:p>
            <a:pPr algn="ctr"/>
            <a:r>
              <a:rPr lang="en-US" sz="1400" dirty="0" smtClean="0">
                <a:solidFill>
                  <a:schemeClr val="tx1"/>
                </a:solidFill>
                <a:latin typeface="Franklin Gothic Book"/>
                <a:cs typeface="Franklin Gothic Book"/>
              </a:rPr>
              <a:t>Offsite Disk Array</a:t>
            </a:r>
            <a:endParaRPr lang="en-US" sz="1400" dirty="0">
              <a:solidFill>
                <a:schemeClr val="tx1"/>
              </a:solidFill>
              <a:latin typeface="Franklin Gothic Book"/>
              <a:cs typeface="Franklin Gothic Book"/>
            </a:endParaRPr>
          </a:p>
        </p:txBody>
      </p:sp>
      <p:sp>
        <p:nvSpPr>
          <p:cNvPr id="79" name="Sequential Access Storage 78"/>
          <p:cNvSpPr/>
          <p:nvPr/>
        </p:nvSpPr>
        <p:spPr>
          <a:xfrm>
            <a:off x="7676072" y="4362650"/>
            <a:ext cx="884399" cy="628421"/>
          </a:xfrm>
          <a:prstGeom prst="flowChartMagneticTap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1400" dirty="0" smtClean="0">
                <a:solidFill>
                  <a:schemeClr val="tx1"/>
                </a:solidFill>
                <a:latin typeface="Franklin Gothic Book"/>
                <a:cs typeface="Franklin Gothic Book"/>
              </a:rPr>
              <a:t>Offsite Tape Archive</a:t>
            </a:r>
            <a:endParaRPr lang="en-US" sz="1400" dirty="0">
              <a:solidFill>
                <a:schemeClr val="tx1"/>
              </a:solidFill>
              <a:latin typeface="Franklin Gothic Book"/>
              <a:cs typeface="Franklin Gothic Book"/>
            </a:endParaRPr>
          </a:p>
        </p:txBody>
      </p:sp>
      <p:pic>
        <p:nvPicPr>
          <p:cNvPr id="80" name="Picture 7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87244" y="5691552"/>
            <a:ext cx="1460825" cy="582114"/>
          </a:xfrm>
          <a:prstGeom prst="rect">
            <a:avLst/>
          </a:prstGeom>
        </p:spPr>
      </p:pic>
      <p:sp>
        <p:nvSpPr>
          <p:cNvPr id="81" name="Round Same Side Corner Rectangle 80"/>
          <p:cNvSpPr/>
          <p:nvPr/>
        </p:nvSpPr>
        <p:spPr>
          <a:xfrm>
            <a:off x="706897" y="6453780"/>
            <a:ext cx="815797" cy="401337"/>
          </a:xfrm>
          <a:prstGeom prst="round2SameRect">
            <a:avLst>
              <a:gd name="adj1" fmla="val 19686"/>
              <a:gd name="adj2"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70000"/>
              </a:lnSpc>
            </a:pPr>
            <a:r>
              <a:rPr lang="en-US" dirty="0" smtClean="0">
                <a:solidFill>
                  <a:schemeClr val="tx1"/>
                </a:solidFill>
                <a:latin typeface="Franklin Gothic Book"/>
                <a:cs typeface="Franklin Gothic Book"/>
              </a:rPr>
              <a:t>Self deposit</a:t>
            </a:r>
            <a:endParaRPr lang="en-US" dirty="0">
              <a:solidFill>
                <a:schemeClr val="tx1"/>
              </a:solidFill>
              <a:latin typeface="Franklin Gothic Book"/>
              <a:cs typeface="Franklin Gothic Book"/>
            </a:endParaRPr>
          </a:p>
        </p:txBody>
      </p:sp>
      <p:sp>
        <p:nvSpPr>
          <p:cNvPr id="82" name="Round Same Side Corner Rectangle 81"/>
          <p:cNvSpPr/>
          <p:nvPr/>
        </p:nvSpPr>
        <p:spPr>
          <a:xfrm>
            <a:off x="1522694" y="940658"/>
            <a:ext cx="3934072" cy="401337"/>
          </a:xfrm>
          <a:prstGeom prst="round2SameRect">
            <a:avLst>
              <a:gd name="adj1" fmla="val 19686"/>
              <a:gd name="adj2"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smtClean="0">
                <a:solidFill>
                  <a:schemeClr val="tx1"/>
                </a:solidFill>
                <a:latin typeface="Franklin Gothic Book"/>
                <a:cs typeface="Franklin Gothic Book"/>
              </a:rPr>
              <a:t>The World (those with Internet access)</a:t>
            </a:r>
            <a:endParaRPr lang="en-US" dirty="0">
              <a:solidFill>
                <a:schemeClr val="tx1"/>
              </a:solidFill>
              <a:latin typeface="Franklin Gothic Book"/>
              <a:cs typeface="Franklin Gothic Book"/>
            </a:endParaRPr>
          </a:p>
        </p:txBody>
      </p:sp>
      <p:sp>
        <p:nvSpPr>
          <p:cNvPr id="83" name="Round Same Side Corner Rectangle 82"/>
          <p:cNvSpPr/>
          <p:nvPr/>
        </p:nvSpPr>
        <p:spPr>
          <a:xfrm>
            <a:off x="1794916" y="6455362"/>
            <a:ext cx="815797" cy="401337"/>
          </a:xfrm>
          <a:prstGeom prst="round2SameRect">
            <a:avLst>
              <a:gd name="adj1" fmla="val 19686"/>
              <a:gd name="adj2"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70000"/>
              </a:lnSpc>
            </a:pPr>
            <a:r>
              <a:rPr lang="en-US" dirty="0" smtClean="0">
                <a:solidFill>
                  <a:schemeClr val="tx1"/>
                </a:solidFill>
                <a:latin typeface="Franklin Gothic Book"/>
                <a:cs typeface="Franklin Gothic Book"/>
              </a:rPr>
              <a:t>CV Review</a:t>
            </a:r>
            <a:endParaRPr lang="en-US" dirty="0">
              <a:solidFill>
                <a:schemeClr val="tx1"/>
              </a:solidFill>
              <a:latin typeface="Franklin Gothic Book"/>
              <a:cs typeface="Franklin Gothic Book"/>
            </a:endParaRPr>
          </a:p>
        </p:txBody>
      </p:sp>
      <p:pic>
        <p:nvPicPr>
          <p:cNvPr id="84" name="Picture 83"/>
          <p:cNvPicPr>
            <a:picLocks noChangeAspect="1"/>
          </p:cNvPicPr>
          <p:nvPr/>
        </p:nvPicPr>
        <p:blipFill>
          <a:blip r:embed="rId8"/>
          <a:stretch>
            <a:fillRect/>
          </a:stretch>
        </p:blipFill>
        <p:spPr>
          <a:xfrm>
            <a:off x="580965" y="5229798"/>
            <a:ext cx="1133052" cy="492257"/>
          </a:xfrm>
          <a:prstGeom prst="rect">
            <a:avLst/>
          </a:prstGeom>
        </p:spPr>
      </p:pic>
      <p:sp>
        <p:nvSpPr>
          <p:cNvPr id="85" name="Manual Input 84"/>
          <p:cNvSpPr/>
          <p:nvPr/>
        </p:nvSpPr>
        <p:spPr>
          <a:xfrm>
            <a:off x="580965" y="4822493"/>
            <a:ext cx="5770158" cy="1461368"/>
          </a:xfrm>
          <a:prstGeom prst="flowChartManualInpu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t" anchorCtr="0"/>
          <a:lstStyle/>
          <a:p>
            <a:pPr algn="ctr"/>
            <a:endParaRPr lang="en-US" dirty="0">
              <a:solidFill>
                <a:schemeClr val="tx1"/>
              </a:solidFill>
              <a:latin typeface="Franklin Gothic Book"/>
              <a:cs typeface="Franklin Gothic Book"/>
            </a:endParaRPr>
          </a:p>
        </p:txBody>
      </p:sp>
      <p:sp>
        <p:nvSpPr>
          <p:cNvPr id="86" name="TextBox 85"/>
          <p:cNvSpPr txBox="1"/>
          <p:nvPr/>
        </p:nvSpPr>
        <p:spPr>
          <a:xfrm>
            <a:off x="4935711" y="4828619"/>
            <a:ext cx="1330953" cy="338554"/>
          </a:xfrm>
          <a:prstGeom prst="rect">
            <a:avLst/>
          </a:prstGeom>
          <a:noFill/>
        </p:spPr>
        <p:txBody>
          <a:bodyPr wrap="square" lIns="0" rIns="0" rtlCol="0">
            <a:spAutoFit/>
          </a:bodyPr>
          <a:lstStyle/>
          <a:p>
            <a:r>
              <a:rPr lang="en-US" sz="1600" b="1" dirty="0">
                <a:latin typeface="Franklin Gothic Medium"/>
                <a:cs typeface="Franklin Gothic Medium"/>
              </a:rPr>
              <a:t>Ingest </a:t>
            </a:r>
            <a:r>
              <a:rPr lang="en-US" sz="1600" b="1" dirty="0" smtClean="0">
                <a:latin typeface="Franklin Gothic Medium"/>
                <a:cs typeface="Franklin Gothic Medium"/>
              </a:rPr>
              <a:t>Services</a:t>
            </a:r>
            <a:endParaRPr lang="en-US" sz="1600" b="1" dirty="0">
              <a:latin typeface="Franklin Gothic Medium"/>
              <a:cs typeface="Franklin Gothic Medium"/>
            </a:endParaRPr>
          </a:p>
        </p:txBody>
      </p:sp>
      <p:sp>
        <p:nvSpPr>
          <p:cNvPr id="87" name="TextBox 86"/>
          <p:cNvSpPr txBox="1"/>
          <p:nvPr/>
        </p:nvSpPr>
        <p:spPr>
          <a:xfrm>
            <a:off x="601947" y="5035526"/>
            <a:ext cx="3358157" cy="307777"/>
          </a:xfrm>
          <a:prstGeom prst="rect">
            <a:avLst/>
          </a:prstGeom>
          <a:noFill/>
        </p:spPr>
        <p:txBody>
          <a:bodyPr wrap="square" lIns="0" rIns="0" rtlCol="0">
            <a:spAutoFit/>
          </a:bodyPr>
          <a:lstStyle/>
          <a:p>
            <a:r>
              <a:rPr lang="en-US" sz="1400" dirty="0" smtClean="0">
                <a:latin typeface="Franklin Gothic Book"/>
                <a:cs typeface="Franklin Gothic Book"/>
              </a:rPr>
              <a:t>Manual Metadata generation, sources:</a:t>
            </a:r>
            <a:endParaRPr lang="en-US" sz="1400" dirty="0">
              <a:latin typeface="Franklin Gothic Book"/>
              <a:cs typeface="Franklin Gothic Book"/>
            </a:endParaRPr>
          </a:p>
        </p:txBody>
      </p:sp>
      <p:sp>
        <p:nvSpPr>
          <p:cNvPr id="88" name="TextBox 87"/>
          <p:cNvSpPr txBox="1"/>
          <p:nvPr/>
        </p:nvSpPr>
        <p:spPr>
          <a:xfrm>
            <a:off x="875587" y="2675478"/>
            <a:ext cx="368538" cy="298238"/>
          </a:xfrm>
          <a:prstGeom prst="rect">
            <a:avLst/>
          </a:prstGeom>
          <a:noFill/>
        </p:spPr>
        <p:txBody>
          <a:bodyPr wrap="square" lIns="0" rIns="0" rtlCol="0">
            <a:spAutoFit/>
          </a:bodyPr>
          <a:lstStyle/>
          <a:p>
            <a:r>
              <a:rPr lang="en-US" sz="1600" dirty="0" smtClean="0">
                <a:latin typeface="Franklin Gothic Book"/>
                <a:cs typeface="Franklin Gothic Book"/>
              </a:rPr>
              <a:t>SEO:</a:t>
            </a:r>
            <a:endParaRPr lang="en-US" sz="1600" dirty="0">
              <a:latin typeface="Franklin Gothic Book"/>
              <a:cs typeface="Franklin Gothic Book"/>
            </a:endParaRPr>
          </a:p>
        </p:txBody>
      </p:sp>
      <p:sp>
        <p:nvSpPr>
          <p:cNvPr id="89" name="TextBox 88"/>
          <p:cNvSpPr txBox="1"/>
          <p:nvPr/>
        </p:nvSpPr>
        <p:spPr>
          <a:xfrm>
            <a:off x="2517086" y="5841001"/>
            <a:ext cx="1279305" cy="444224"/>
          </a:xfrm>
          <a:prstGeom prst="rect">
            <a:avLst/>
          </a:prstGeom>
          <a:noFill/>
        </p:spPr>
        <p:txBody>
          <a:bodyPr wrap="square" lIns="0" rIns="0" rtlCol="0">
            <a:spAutoFit/>
          </a:bodyPr>
          <a:lstStyle/>
          <a:p>
            <a:pPr algn="r">
              <a:lnSpc>
                <a:spcPct val="80000"/>
              </a:lnSpc>
            </a:pPr>
            <a:r>
              <a:rPr lang="en-US" sz="1400" dirty="0" smtClean="0">
                <a:latin typeface="Franklin Gothic Book"/>
                <a:cs typeface="Franklin Gothic Book"/>
              </a:rPr>
              <a:t>Name &amp; Funder authority: </a:t>
            </a:r>
            <a:endParaRPr lang="en-US" sz="1400" dirty="0">
              <a:latin typeface="Franklin Gothic Book"/>
              <a:cs typeface="Franklin Gothic Book"/>
            </a:endParaRPr>
          </a:p>
        </p:txBody>
      </p:sp>
      <p:pic>
        <p:nvPicPr>
          <p:cNvPr id="90" name="Picture 8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842147" y="5885105"/>
            <a:ext cx="2447392" cy="376893"/>
          </a:xfrm>
          <a:prstGeom prst="rect">
            <a:avLst/>
          </a:prstGeom>
        </p:spPr>
      </p:pic>
      <p:sp>
        <p:nvSpPr>
          <p:cNvPr id="91" name="TextBox 90"/>
          <p:cNvSpPr txBox="1"/>
          <p:nvPr/>
        </p:nvSpPr>
        <p:spPr>
          <a:xfrm>
            <a:off x="2517086" y="5568697"/>
            <a:ext cx="1279305" cy="271869"/>
          </a:xfrm>
          <a:prstGeom prst="rect">
            <a:avLst/>
          </a:prstGeom>
          <a:noFill/>
        </p:spPr>
        <p:txBody>
          <a:bodyPr wrap="square" lIns="0" rIns="0" rtlCol="0">
            <a:spAutoFit/>
          </a:bodyPr>
          <a:lstStyle/>
          <a:p>
            <a:pPr algn="r">
              <a:lnSpc>
                <a:spcPct val="80000"/>
              </a:lnSpc>
            </a:pPr>
            <a:r>
              <a:rPr lang="en-US" sz="1400" dirty="0" smtClean="0">
                <a:latin typeface="Franklin Gothic Book"/>
                <a:cs typeface="Franklin Gothic Book"/>
              </a:rPr>
              <a:t>Abstracts: </a:t>
            </a:r>
            <a:endParaRPr lang="en-US" sz="1400" dirty="0">
              <a:latin typeface="Franklin Gothic Book"/>
              <a:cs typeface="Franklin Gothic Book"/>
            </a:endParaRPr>
          </a:p>
        </p:txBody>
      </p:sp>
      <p:sp>
        <p:nvSpPr>
          <p:cNvPr id="92" name="TextBox 91"/>
          <p:cNvSpPr txBox="1"/>
          <p:nvPr/>
        </p:nvSpPr>
        <p:spPr>
          <a:xfrm>
            <a:off x="3842147" y="5574690"/>
            <a:ext cx="1761434" cy="271869"/>
          </a:xfrm>
          <a:prstGeom prst="rect">
            <a:avLst/>
          </a:prstGeom>
          <a:noFill/>
        </p:spPr>
        <p:txBody>
          <a:bodyPr wrap="square" lIns="0" rIns="0" rtlCol="0">
            <a:spAutoFit/>
          </a:bodyPr>
          <a:lstStyle/>
          <a:p>
            <a:pPr>
              <a:lnSpc>
                <a:spcPct val="80000"/>
              </a:lnSpc>
            </a:pPr>
            <a:r>
              <a:rPr lang="en-US" sz="1400" dirty="0" smtClean="0">
                <a:latin typeface="Franklin Gothic Book"/>
                <a:cs typeface="Franklin Gothic Book"/>
              </a:rPr>
              <a:t>Authors OR Catalogers </a:t>
            </a:r>
            <a:endParaRPr lang="en-US" sz="1400" dirty="0">
              <a:latin typeface="Franklin Gothic Book"/>
              <a:cs typeface="Franklin Gothic Book"/>
            </a:endParaRPr>
          </a:p>
        </p:txBody>
      </p:sp>
      <p:sp>
        <p:nvSpPr>
          <p:cNvPr id="93" name="Round Same Side Corner Rectangle 92"/>
          <p:cNvSpPr/>
          <p:nvPr/>
        </p:nvSpPr>
        <p:spPr>
          <a:xfrm>
            <a:off x="4215551" y="6453780"/>
            <a:ext cx="1032476" cy="401337"/>
          </a:xfrm>
          <a:prstGeom prst="round2SameRect">
            <a:avLst>
              <a:gd name="adj1" fmla="val 19686"/>
              <a:gd name="adj2" fmla="val 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70000"/>
              </a:lnSpc>
            </a:pPr>
            <a:r>
              <a:rPr lang="en-US" dirty="0" smtClean="0">
                <a:solidFill>
                  <a:schemeClr val="tx1"/>
                </a:solidFill>
                <a:latin typeface="Franklin Gothic Book"/>
                <a:cs typeface="Franklin Gothic Book"/>
              </a:rPr>
              <a:t>SWORD from BMC</a:t>
            </a:r>
            <a:endParaRPr lang="en-US" dirty="0">
              <a:solidFill>
                <a:schemeClr val="tx1"/>
              </a:solidFill>
              <a:latin typeface="Franklin Gothic Book"/>
              <a:cs typeface="Franklin Gothic Book"/>
            </a:endParaRPr>
          </a:p>
        </p:txBody>
      </p:sp>
      <p:pic>
        <p:nvPicPr>
          <p:cNvPr id="94" name="Picture 93"/>
          <p:cNvPicPr>
            <a:picLocks noChangeAspect="1"/>
          </p:cNvPicPr>
          <p:nvPr/>
        </p:nvPicPr>
        <p:blipFill>
          <a:blip r:embed="rId10"/>
          <a:stretch>
            <a:fillRect/>
          </a:stretch>
        </p:blipFill>
        <p:spPr>
          <a:xfrm>
            <a:off x="2063949" y="4522223"/>
            <a:ext cx="769342" cy="281929"/>
          </a:xfrm>
          <a:prstGeom prst="rect">
            <a:avLst/>
          </a:prstGeom>
        </p:spPr>
      </p:pic>
      <p:sp>
        <p:nvSpPr>
          <p:cNvPr id="95" name="Round Diagonal Corner Rectangle 94"/>
          <p:cNvSpPr/>
          <p:nvPr/>
        </p:nvSpPr>
        <p:spPr>
          <a:xfrm>
            <a:off x="1692283" y="4465013"/>
            <a:ext cx="3474479" cy="386843"/>
          </a:xfrm>
          <a:prstGeom prst="round2DiagRect">
            <a:avLst>
              <a:gd name="adj1" fmla="val 16667"/>
              <a:gd name="adj2"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dirty="0">
              <a:solidFill>
                <a:schemeClr val="tx1"/>
              </a:solidFill>
              <a:latin typeface="Franklin Gothic Book"/>
              <a:cs typeface="Franklin Gothic Book"/>
            </a:endParaRPr>
          </a:p>
        </p:txBody>
      </p:sp>
      <p:pic>
        <p:nvPicPr>
          <p:cNvPr id="96" name="Picture 95"/>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54801" y="2953900"/>
            <a:ext cx="1162482" cy="405351"/>
          </a:xfrm>
          <a:prstGeom prst="rect">
            <a:avLst/>
          </a:prstGeom>
        </p:spPr>
      </p:pic>
      <p:pic>
        <p:nvPicPr>
          <p:cNvPr id="97" name="Picture 96"/>
          <p:cNvPicPr>
            <a:picLocks noChangeAspect="1"/>
          </p:cNvPicPr>
          <p:nvPr/>
        </p:nvPicPr>
        <p:blipFill>
          <a:blip r:embed="rId12"/>
          <a:stretch>
            <a:fillRect/>
          </a:stretch>
        </p:blipFill>
        <p:spPr>
          <a:xfrm>
            <a:off x="2017283" y="3127057"/>
            <a:ext cx="896921" cy="195253"/>
          </a:xfrm>
          <a:prstGeom prst="rect">
            <a:avLst/>
          </a:prstGeom>
        </p:spPr>
      </p:pic>
      <p:pic>
        <p:nvPicPr>
          <p:cNvPr id="98" name="Picture 97"/>
          <p:cNvPicPr>
            <a:picLocks noChangeAspect="1"/>
          </p:cNvPicPr>
          <p:nvPr/>
        </p:nvPicPr>
        <p:blipFill>
          <a:blip r:embed="rId13"/>
          <a:stretch>
            <a:fillRect/>
          </a:stretch>
        </p:blipFill>
        <p:spPr>
          <a:xfrm>
            <a:off x="2921906" y="3033590"/>
            <a:ext cx="1540950" cy="380381"/>
          </a:xfrm>
          <a:prstGeom prst="rect">
            <a:avLst/>
          </a:prstGeom>
        </p:spPr>
      </p:pic>
      <p:sp>
        <p:nvSpPr>
          <p:cNvPr id="99" name="Display 98"/>
          <p:cNvSpPr/>
          <p:nvPr/>
        </p:nvSpPr>
        <p:spPr>
          <a:xfrm rot="16200000">
            <a:off x="2736760" y="-23348"/>
            <a:ext cx="1444661" cy="5756251"/>
          </a:xfrm>
          <a:prstGeom prst="flowChartDisplay">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 lIns="0" rIns="0" rtlCol="0" anchor="ctr"/>
          <a:lstStyle/>
          <a:p>
            <a:pPr algn="ctr"/>
            <a:endParaRPr lang="en-US" dirty="0">
              <a:solidFill>
                <a:schemeClr val="tx1"/>
              </a:solidFill>
              <a:latin typeface="Franklin Gothic Book"/>
              <a:cs typeface="Franklin Gothic Book"/>
            </a:endParaRPr>
          </a:p>
        </p:txBody>
      </p:sp>
      <p:pic>
        <p:nvPicPr>
          <p:cNvPr id="100" name="Picture 99"/>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4462856" y="2973717"/>
            <a:ext cx="995911" cy="385534"/>
          </a:xfrm>
          <a:prstGeom prst="rect">
            <a:avLst/>
          </a:prstGeom>
        </p:spPr>
      </p:pic>
      <p:pic>
        <p:nvPicPr>
          <p:cNvPr id="101" name="Picture 100"/>
          <p:cNvPicPr>
            <a:picLocks noChangeAspect="1"/>
          </p:cNvPicPr>
          <p:nvPr/>
        </p:nvPicPr>
        <p:blipFill>
          <a:blip r:embed="rId15"/>
          <a:stretch>
            <a:fillRect/>
          </a:stretch>
        </p:blipFill>
        <p:spPr>
          <a:xfrm>
            <a:off x="1271484" y="1914042"/>
            <a:ext cx="4469929" cy="482278"/>
          </a:xfrm>
          <a:prstGeom prst="rect">
            <a:avLst/>
          </a:prstGeom>
        </p:spPr>
      </p:pic>
      <p:sp>
        <p:nvSpPr>
          <p:cNvPr id="102" name="Up Arrow 101"/>
          <p:cNvSpPr/>
          <p:nvPr/>
        </p:nvSpPr>
        <p:spPr>
          <a:xfrm>
            <a:off x="2260354" y="4804925"/>
            <a:ext cx="282628" cy="230601"/>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Up Arrow 102"/>
          <p:cNvSpPr/>
          <p:nvPr/>
        </p:nvSpPr>
        <p:spPr>
          <a:xfrm>
            <a:off x="3430206" y="4289628"/>
            <a:ext cx="282628" cy="217059"/>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4" name="Picture 103"/>
          <p:cNvPicPr>
            <a:picLocks noChangeAspect="1"/>
          </p:cNvPicPr>
          <p:nvPr/>
        </p:nvPicPr>
        <p:blipFill rotWithShape="1">
          <a:blip r:embed="rId16" cstate="screen">
            <a:extLst>
              <a:ext uri="{28A0092B-C50C-407E-A947-70E740481C1C}">
                <a14:useLocalDpi xmlns:a14="http://schemas.microsoft.com/office/drawing/2010/main"/>
              </a:ext>
            </a:extLst>
          </a:blip>
          <a:srcRect/>
          <a:stretch/>
        </p:blipFill>
        <p:spPr>
          <a:xfrm>
            <a:off x="3011024" y="1581687"/>
            <a:ext cx="1273748" cy="393874"/>
          </a:xfrm>
          <a:prstGeom prst="rect">
            <a:avLst/>
          </a:prstGeom>
        </p:spPr>
      </p:pic>
      <p:pic>
        <p:nvPicPr>
          <p:cNvPr id="105" name="Picture 104"/>
          <p:cNvPicPr>
            <a:picLocks noChangeAspect="1"/>
          </p:cNvPicPr>
          <p:nvPr/>
        </p:nvPicPr>
        <p:blipFill>
          <a:blip r:embed="rId17"/>
          <a:stretch>
            <a:fillRect/>
          </a:stretch>
        </p:blipFill>
        <p:spPr>
          <a:xfrm>
            <a:off x="2048069" y="1507164"/>
            <a:ext cx="829869" cy="478421"/>
          </a:xfrm>
          <a:prstGeom prst="rect">
            <a:avLst/>
          </a:prstGeom>
        </p:spPr>
      </p:pic>
      <p:sp>
        <p:nvSpPr>
          <p:cNvPr id="106" name="Up Arrow 105"/>
          <p:cNvSpPr/>
          <p:nvPr/>
        </p:nvSpPr>
        <p:spPr>
          <a:xfrm>
            <a:off x="1511642" y="1293446"/>
            <a:ext cx="282628" cy="651670"/>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2033960" y="1554798"/>
            <a:ext cx="885194" cy="307777"/>
          </a:xfrm>
          <a:prstGeom prst="rect">
            <a:avLst/>
          </a:prstGeom>
          <a:noFill/>
        </p:spPr>
        <p:txBody>
          <a:bodyPr wrap="square" rtlCol="0">
            <a:spAutoFit/>
          </a:bodyPr>
          <a:lstStyle/>
          <a:p>
            <a:r>
              <a:rPr lang="en-US" sz="1400" b="1" dirty="0" smtClean="0">
                <a:ln>
                  <a:solidFill>
                    <a:schemeClr val="tx2">
                      <a:lumMod val="50000"/>
                    </a:schemeClr>
                  </a:solidFill>
                </a:ln>
                <a:latin typeface="Franklin Gothic Medium"/>
                <a:cs typeface="Franklin Gothic Medium"/>
              </a:rPr>
              <a:t>OAI-PMH</a:t>
            </a:r>
            <a:endParaRPr lang="en-US" sz="1400" b="1" dirty="0">
              <a:ln>
                <a:solidFill>
                  <a:schemeClr val="tx2">
                    <a:lumMod val="50000"/>
                  </a:schemeClr>
                </a:solidFill>
              </a:ln>
              <a:latin typeface="Franklin Gothic Medium"/>
              <a:cs typeface="Franklin Gothic Medium"/>
            </a:endParaRPr>
          </a:p>
        </p:txBody>
      </p:sp>
      <p:pic>
        <p:nvPicPr>
          <p:cNvPr id="108" name="Picture 107"/>
          <p:cNvPicPr>
            <a:picLocks noChangeAspect="1"/>
          </p:cNvPicPr>
          <p:nvPr/>
        </p:nvPicPr>
        <p:blipFill>
          <a:blip r:embed="rId18"/>
          <a:stretch>
            <a:fillRect/>
          </a:stretch>
        </p:blipFill>
        <p:spPr>
          <a:xfrm>
            <a:off x="4300401" y="1618709"/>
            <a:ext cx="2186790" cy="335630"/>
          </a:xfrm>
          <a:prstGeom prst="rect">
            <a:avLst/>
          </a:prstGeom>
        </p:spPr>
      </p:pic>
      <p:sp>
        <p:nvSpPr>
          <p:cNvPr id="109" name="Up Arrow 108"/>
          <p:cNvSpPr/>
          <p:nvPr/>
        </p:nvSpPr>
        <p:spPr>
          <a:xfrm>
            <a:off x="4773644" y="1290106"/>
            <a:ext cx="282628" cy="217059"/>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Up Arrow 109"/>
          <p:cNvSpPr/>
          <p:nvPr/>
        </p:nvSpPr>
        <p:spPr>
          <a:xfrm>
            <a:off x="3556747" y="1290106"/>
            <a:ext cx="282628" cy="217059"/>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Up Arrow 110"/>
          <p:cNvSpPr/>
          <p:nvPr/>
        </p:nvSpPr>
        <p:spPr>
          <a:xfrm>
            <a:off x="2328085" y="1290106"/>
            <a:ext cx="282628" cy="217059"/>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TextBox 111"/>
          <p:cNvSpPr txBox="1"/>
          <p:nvPr/>
        </p:nvSpPr>
        <p:spPr>
          <a:xfrm>
            <a:off x="2876919" y="4506687"/>
            <a:ext cx="2371107" cy="298238"/>
          </a:xfrm>
          <a:prstGeom prst="rect">
            <a:avLst/>
          </a:prstGeom>
          <a:noFill/>
        </p:spPr>
        <p:txBody>
          <a:bodyPr wrap="square" lIns="0" rIns="0" rtlCol="0">
            <a:spAutoFit/>
          </a:bodyPr>
          <a:lstStyle/>
          <a:p>
            <a:r>
              <a:rPr lang="en-US" sz="1600" dirty="0" smtClean="0">
                <a:latin typeface="Franklin Gothic Book"/>
                <a:cs typeface="Franklin Gothic Book"/>
              </a:rPr>
              <a:t>➔MODS, RIOXX, </a:t>
            </a:r>
            <a:r>
              <a:rPr lang="en-US" sz="1600" dirty="0" err="1" smtClean="0">
                <a:latin typeface="Franklin Gothic Book"/>
                <a:cs typeface="Franklin Gothic Book"/>
              </a:rPr>
              <a:t>DataCite</a:t>
            </a:r>
            <a:endParaRPr lang="en-US" sz="1600" dirty="0">
              <a:latin typeface="Franklin Gothic Book"/>
              <a:cs typeface="Franklin Gothic Book"/>
            </a:endParaRPr>
          </a:p>
        </p:txBody>
      </p:sp>
      <p:sp>
        <p:nvSpPr>
          <p:cNvPr id="113" name="Up Arrow 112"/>
          <p:cNvSpPr/>
          <p:nvPr/>
        </p:nvSpPr>
        <p:spPr>
          <a:xfrm>
            <a:off x="4628858" y="6261416"/>
            <a:ext cx="282628" cy="217059"/>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Up Arrow 113"/>
          <p:cNvSpPr/>
          <p:nvPr/>
        </p:nvSpPr>
        <p:spPr>
          <a:xfrm>
            <a:off x="3288893" y="6268893"/>
            <a:ext cx="282628" cy="217059"/>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Up Arrow 114"/>
          <p:cNvSpPr/>
          <p:nvPr/>
        </p:nvSpPr>
        <p:spPr>
          <a:xfrm>
            <a:off x="2065624" y="6265552"/>
            <a:ext cx="282628" cy="217059"/>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Up Arrow 115"/>
          <p:cNvSpPr/>
          <p:nvPr/>
        </p:nvSpPr>
        <p:spPr>
          <a:xfrm>
            <a:off x="967620" y="6268893"/>
            <a:ext cx="282628" cy="217059"/>
          </a:xfrm>
          <a:prstGeom prst="upArrow">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7" name="Group 116"/>
          <p:cNvGrpSpPr/>
          <p:nvPr/>
        </p:nvGrpSpPr>
        <p:grpSpPr>
          <a:xfrm>
            <a:off x="1462382" y="3400781"/>
            <a:ext cx="1339229" cy="507840"/>
            <a:chOff x="2516071" y="2027832"/>
            <a:chExt cx="1196445" cy="556064"/>
          </a:xfrm>
        </p:grpSpPr>
        <p:sp>
          <p:nvSpPr>
            <p:cNvPr id="127" name="Round Diagonal Corner Rectangle 126"/>
            <p:cNvSpPr/>
            <p:nvPr/>
          </p:nvSpPr>
          <p:spPr>
            <a:xfrm>
              <a:off x="2516071" y="2027832"/>
              <a:ext cx="1196445" cy="556064"/>
            </a:xfrm>
            <a:prstGeom prst="round2DiagRect">
              <a:avLst>
                <a:gd name="adj1" fmla="val 16667"/>
                <a:gd name="adj2"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dirty="0">
                <a:solidFill>
                  <a:schemeClr val="tx1"/>
                </a:solidFill>
                <a:latin typeface="Franklin Gothic Book"/>
                <a:cs typeface="Franklin Gothic Book"/>
              </a:endParaRPr>
            </a:p>
          </p:txBody>
        </p:sp>
        <p:pic>
          <p:nvPicPr>
            <p:cNvPr id="128" name="Picture 127"/>
            <p:cNvPicPr>
              <a:picLocks noChangeAspect="1"/>
            </p:cNvPicPr>
            <p:nvPr/>
          </p:nvPicPr>
          <p:blipFill rotWithShape="1">
            <a:blip r:embed="rId19" cstate="screen">
              <a:extLst>
                <a:ext uri="{28A0092B-C50C-407E-A947-70E740481C1C}">
                  <a14:useLocalDpi xmlns:a14="http://schemas.microsoft.com/office/drawing/2010/main"/>
                </a:ext>
              </a:extLst>
            </a:blip>
            <a:srcRect/>
            <a:stretch/>
          </p:blipFill>
          <p:spPr>
            <a:xfrm>
              <a:off x="2721971" y="2081941"/>
              <a:ext cx="947040" cy="487259"/>
            </a:xfrm>
            <a:prstGeom prst="rect">
              <a:avLst/>
            </a:prstGeom>
          </p:spPr>
        </p:pic>
      </p:grpSp>
      <p:grpSp>
        <p:nvGrpSpPr>
          <p:cNvPr id="118" name="Group 117"/>
          <p:cNvGrpSpPr/>
          <p:nvPr/>
        </p:nvGrpSpPr>
        <p:grpSpPr>
          <a:xfrm>
            <a:off x="4493582" y="3390866"/>
            <a:ext cx="963184" cy="382739"/>
            <a:chOff x="4865699" y="2027832"/>
            <a:chExt cx="1200477" cy="556064"/>
          </a:xfrm>
        </p:grpSpPr>
        <p:sp>
          <p:nvSpPr>
            <p:cNvPr id="125" name="Round Diagonal Corner Rectangle 124"/>
            <p:cNvSpPr/>
            <p:nvPr/>
          </p:nvSpPr>
          <p:spPr>
            <a:xfrm>
              <a:off x="4865699" y="2027832"/>
              <a:ext cx="1200477" cy="556064"/>
            </a:xfrm>
            <a:prstGeom prst="round2DiagRect">
              <a:avLst>
                <a:gd name="adj1" fmla="val 16667"/>
                <a:gd name="adj2"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dirty="0">
                <a:solidFill>
                  <a:schemeClr val="tx1"/>
                </a:solidFill>
                <a:latin typeface="Franklin Gothic Book"/>
                <a:cs typeface="Franklin Gothic Book"/>
              </a:endParaRPr>
            </a:p>
          </p:txBody>
        </p:sp>
        <p:pic>
          <p:nvPicPr>
            <p:cNvPr id="126" name="Picture 125"/>
            <p:cNvPicPr>
              <a:picLocks noChangeAspect="1"/>
            </p:cNvPicPr>
            <p:nvPr/>
          </p:nvPicPr>
          <p:blipFill rotWithShape="1">
            <a:blip r:embed="rId20" cstate="print">
              <a:extLst>
                <a:ext uri="{28A0092B-C50C-407E-A947-70E740481C1C}">
                  <a14:useLocalDpi xmlns:a14="http://schemas.microsoft.com/office/drawing/2010/main"/>
                </a:ext>
              </a:extLst>
            </a:blip>
            <a:srcRect/>
            <a:stretch/>
          </p:blipFill>
          <p:spPr>
            <a:xfrm>
              <a:off x="5156102" y="2073024"/>
              <a:ext cx="704205" cy="481419"/>
            </a:xfrm>
            <a:prstGeom prst="rect">
              <a:avLst/>
            </a:prstGeom>
          </p:spPr>
        </p:pic>
      </p:grpSp>
      <p:cxnSp>
        <p:nvCxnSpPr>
          <p:cNvPr id="119" name="Straight Connector 118"/>
          <p:cNvCxnSpPr>
            <a:stCxn id="130" idx="3"/>
            <a:endCxn id="75" idx="2"/>
          </p:cNvCxnSpPr>
          <p:nvPr/>
        </p:nvCxnSpPr>
        <p:spPr>
          <a:xfrm>
            <a:off x="6351123" y="4099184"/>
            <a:ext cx="211085" cy="320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endCxn id="79" idx="1"/>
          </p:cNvCxnSpPr>
          <p:nvPr/>
        </p:nvCxnSpPr>
        <p:spPr>
          <a:xfrm>
            <a:off x="7473404" y="4676046"/>
            <a:ext cx="202668" cy="81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endCxn id="78" idx="2"/>
          </p:cNvCxnSpPr>
          <p:nvPr/>
        </p:nvCxnSpPr>
        <p:spPr>
          <a:xfrm>
            <a:off x="7473404" y="5471687"/>
            <a:ext cx="12352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endCxn id="77" idx="2"/>
          </p:cNvCxnSpPr>
          <p:nvPr/>
        </p:nvCxnSpPr>
        <p:spPr>
          <a:xfrm>
            <a:off x="7473403" y="3446808"/>
            <a:ext cx="12352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3" name="Picture 122" descr="icon_23665.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5741413" y="5108360"/>
            <a:ext cx="625106" cy="617224"/>
          </a:xfrm>
          <a:prstGeom prst="rect">
            <a:avLst/>
          </a:prstGeom>
        </p:spPr>
      </p:pic>
      <p:sp>
        <p:nvSpPr>
          <p:cNvPr id="124" name="TextBox 123"/>
          <p:cNvSpPr txBox="1"/>
          <p:nvPr/>
        </p:nvSpPr>
        <p:spPr>
          <a:xfrm>
            <a:off x="7642366" y="6668211"/>
            <a:ext cx="1400398" cy="189789"/>
          </a:xfrm>
          <a:prstGeom prst="rect">
            <a:avLst/>
          </a:prstGeom>
          <a:noFill/>
        </p:spPr>
        <p:txBody>
          <a:bodyPr wrap="none" rtlCol="0">
            <a:spAutoFit/>
          </a:bodyPr>
          <a:lstStyle/>
          <a:p>
            <a:r>
              <a:rPr lang="en-US" sz="800" dirty="0" smtClean="0">
                <a:latin typeface="Franklin Gothic Book"/>
                <a:cs typeface="Franklin Gothic Book"/>
              </a:rPr>
              <a:t>23665 Noun Project-</a:t>
            </a:r>
            <a:r>
              <a:rPr lang="en-US" sz="800" dirty="0" err="1" smtClean="0">
                <a:latin typeface="Franklin Gothic Book"/>
                <a:cs typeface="Franklin Gothic Book"/>
              </a:rPr>
              <a:t>Gubi</a:t>
            </a:r>
            <a:r>
              <a:rPr lang="en-US" sz="800" dirty="0" smtClean="0">
                <a:latin typeface="Franklin Gothic Book"/>
                <a:cs typeface="Franklin Gothic Book"/>
              </a:rPr>
              <a:t> Mann</a:t>
            </a:r>
            <a:endParaRPr lang="en-US" sz="800" dirty="0">
              <a:latin typeface="Franklin Gothic Book"/>
              <a:cs typeface="Franklin Gothic Book"/>
            </a:endParaRPr>
          </a:p>
        </p:txBody>
      </p:sp>
      <p:sp>
        <p:nvSpPr>
          <p:cNvPr id="131" name="Rounded Rectangle 130"/>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Technology</a:t>
            </a:r>
            <a:endParaRPr lang="en-US" sz="2400" dirty="0">
              <a:latin typeface="+mj-lt"/>
            </a:endParaRPr>
          </a:p>
        </p:txBody>
      </p:sp>
    </p:spTree>
    <p:extLst>
      <p:ext uri="{BB962C8B-B14F-4D97-AF65-F5344CB8AC3E}">
        <p14:creationId xmlns:p14="http://schemas.microsoft.com/office/powerpoint/2010/main" val="25787985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sp>
        <p:nvSpPr>
          <p:cNvPr id="5" name="Rounded Rectangle 4"/>
          <p:cNvSpPr/>
          <p:nvPr/>
        </p:nvSpPr>
        <p:spPr>
          <a:xfrm>
            <a:off x="117419" y="6129337"/>
            <a:ext cx="1399478" cy="602718"/>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err="1" smtClean="0"/>
              <a:t>Bepress</a:t>
            </a:r>
            <a:r>
              <a:rPr lang="en-US" dirty="0" smtClean="0"/>
              <a:t> repository</a:t>
            </a:r>
            <a:endParaRPr lang="en-US" dirty="0"/>
          </a:p>
        </p:txBody>
      </p:sp>
      <p:sp>
        <p:nvSpPr>
          <p:cNvPr id="6" name="Rounded Rectangle 5"/>
          <p:cNvSpPr/>
          <p:nvPr/>
        </p:nvSpPr>
        <p:spPr>
          <a:xfrm>
            <a:off x="3668133" y="5385172"/>
            <a:ext cx="1399478" cy="602718"/>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err="1" smtClean="0"/>
              <a:t>DSpace</a:t>
            </a:r>
            <a:r>
              <a:rPr lang="en-US" dirty="0" smtClean="0"/>
              <a:t> repository</a:t>
            </a:r>
            <a:endParaRPr lang="en-US" dirty="0"/>
          </a:p>
        </p:txBody>
      </p:sp>
      <p:sp>
        <p:nvSpPr>
          <p:cNvPr id="8" name="TextBox 7"/>
          <p:cNvSpPr txBox="1"/>
          <p:nvPr/>
        </p:nvSpPr>
        <p:spPr>
          <a:xfrm>
            <a:off x="7554188" y="6573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cxnSp>
        <p:nvCxnSpPr>
          <p:cNvPr id="14" name="Straight Arrow Connector 13"/>
          <p:cNvCxnSpPr/>
          <p:nvPr/>
        </p:nvCxnSpPr>
        <p:spPr>
          <a:xfrm flipV="1">
            <a:off x="446837" y="5764019"/>
            <a:ext cx="301371" cy="314997"/>
          </a:xfrm>
          <a:prstGeom prst="straightConnector1">
            <a:avLst/>
          </a:prstGeom>
          <a:ln w="38100" cmpd="sng">
            <a:solidFill>
              <a:srgbClr val="FBA676"/>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2998516" y="4268246"/>
            <a:ext cx="1164128" cy="1070000"/>
          </a:xfrm>
          <a:prstGeom prst="straightConnector1">
            <a:avLst/>
          </a:prstGeom>
          <a:ln w="38100" cmpd="sng">
            <a:solidFill>
              <a:schemeClr val="accent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551182" y="2245826"/>
            <a:ext cx="482114" cy="305715"/>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Donut 26"/>
          <p:cNvSpPr/>
          <p:nvPr/>
        </p:nvSpPr>
        <p:spPr>
          <a:xfrm>
            <a:off x="3962743" y="2469233"/>
            <a:ext cx="587944" cy="540879"/>
          </a:xfrm>
          <a:prstGeom prst="donut">
            <a:avLst>
              <a:gd name="adj" fmla="val 805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267005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sp>
        <p:nvSpPr>
          <p:cNvPr id="5" name="Rounded Rectangle 4"/>
          <p:cNvSpPr/>
          <p:nvPr/>
        </p:nvSpPr>
        <p:spPr>
          <a:xfrm>
            <a:off x="117419" y="6129337"/>
            <a:ext cx="1399478" cy="602718"/>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err="1" smtClean="0"/>
              <a:t>Bepress</a:t>
            </a:r>
            <a:r>
              <a:rPr lang="en-US" dirty="0" smtClean="0"/>
              <a:t> repository</a:t>
            </a:r>
            <a:endParaRPr lang="en-US" dirty="0"/>
          </a:p>
        </p:txBody>
      </p:sp>
      <p:sp>
        <p:nvSpPr>
          <p:cNvPr id="6" name="Rounded Rectangle 5"/>
          <p:cNvSpPr/>
          <p:nvPr/>
        </p:nvSpPr>
        <p:spPr>
          <a:xfrm>
            <a:off x="3668133" y="5385172"/>
            <a:ext cx="1399478" cy="602718"/>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err="1" smtClean="0"/>
              <a:t>DSpace</a:t>
            </a:r>
            <a:r>
              <a:rPr lang="en-US" dirty="0" smtClean="0"/>
              <a:t> repository</a:t>
            </a:r>
            <a:endParaRPr lang="en-US" dirty="0"/>
          </a:p>
        </p:txBody>
      </p:sp>
      <p:sp>
        <p:nvSpPr>
          <p:cNvPr id="8" name="TextBox 7"/>
          <p:cNvSpPr txBox="1"/>
          <p:nvPr/>
        </p:nvSpPr>
        <p:spPr>
          <a:xfrm>
            <a:off x="7554188" y="6573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cxnSp>
        <p:nvCxnSpPr>
          <p:cNvPr id="14" name="Straight Arrow Connector 13"/>
          <p:cNvCxnSpPr/>
          <p:nvPr/>
        </p:nvCxnSpPr>
        <p:spPr>
          <a:xfrm flipV="1">
            <a:off x="446837" y="5764019"/>
            <a:ext cx="301371" cy="314997"/>
          </a:xfrm>
          <a:prstGeom prst="straightConnector1">
            <a:avLst/>
          </a:prstGeom>
          <a:ln w="38100" cmpd="sng">
            <a:solidFill>
              <a:srgbClr val="FBA676"/>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2998516" y="4268246"/>
            <a:ext cx="1164128" cy="1070000"/>
          </a:xfrm>
          <a:prstGeom prst="straightConnector1">
            <a:avLst/>
          </a:prstGeom>
          <a:ln w="38100" cmpd="sng">
            <a:solidFill>
              <a:schemeClr val="accent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551182" y="2245826"/>
            <a:ext cx="482114" cy="305715"/>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Donut 26"/>
          <p:cNvSpPr/>
          <p:nvPr/>
        </p:nvSpPr>
        <p:spPr>
          <a:xfrm>
            <a:off x="3962743" y="2469233"/>
            <a:ext cx="587944" cy="540879"/>
          </a:xfrm>
          <a:prstGeom prst="donut">
            <a:avLst>
              <a:gd name="adj" fmla="val 805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Rounded Rectangle 27"/>
          <p:cNvSpPr/>
          <p:nvPr/>
        </p:nvSpPr>
        <p:spPr>
          <a:xfrm>
            <a:off x="0" y="118262"/>
            <a:ext cx="5315014" cy="2045256"/>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Rounded Rectangle 49"/>
          <p:cNvSpPr/>
          <p:nvPr/>
        </p:nvSpPr>
        <p:spPr>
          <a:xfrm>
            <a:off x="84425" y="-49941"/>
            <a:ext cx="3067994"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Technology</a:t>
            </a:r>
            <a:endParaRPr lang="en-US" sz="2400" dirty="0">
              <a:solidFill>
                <a:srgbClr val="F96A1B"/>
              </a:solidFill>
              <a:latin typeface="+mj-lt"/>
            </a:endParaRPr>
          </a:p>
        </p:txBody>
      </p:sp>
      <p:sp>
        <p:nvSpPr>
          <p:cNvPr id="51" name="TextBox 50"/>
          <p:cNvSpPr txBox="1"/>
          <p:nvPr/>
        </p:nvSpPr>
        <p:spPr>
          <a:xfrm>
            <a:off x="141105" y="329229"/>
            <a:ext cx="2446553" cy="1477328"/>
          </a:xfrm>
          <a:prstGeom prst="rect">
            <a:avLst/>
          </a:prstGeom>
          <a:noFill/>
        </p:spPr>
        <p:txBody>
          <a:bodyPr wrap="none" rtlCol="0">
            <a:spAutoFit/>
          </a:bodyPr>
          <a:lstStyle/>
          <a:p>
            <a:r>
              <a:rPr lang="en-US" dirty="0" smtClean="0"/>
              <a:t>Fedora </a:t>
            </a:r>
          </a:p>
          <a:p>
            <a:r>
              <a:rPr lang="en-US" dirty="0" smtClean="0"/>
              <a:t>MODS, RIOXX, </a:t>
            </a:r>
            <a:r>
              <a:rPr lang="en-US" dirty="0" err="1" smtClean="0"/>
              <a:t>DataCite</a:t>
            </a:r>
            <a:r>
              <a:rPr lang="en-US" dirty="0" smtClean="0"/>
              <a:t> </a:t>
            </a:r>
          </a:p>
          <a:p>
            <a:r>
              <a:rPr lang="en-US" dirty="0" err="1" smtClean="0"/>
              <a:t>Blacklight</a:t>
            </a:r>
            <a:r>
              <a:rPr lang="en-US" dirty="0" smtClean="0"/>
              <a:t> </a:t>
            </a:r>
          </a:p>
          <a:p>
            <a:r>
              <a:rPr lang="en-US" dirty="0" smtClean="0"/>
              <a:t>Self-deposit &amp; SWORD</a:t>
            </a:r>
          </a:p>
          <a:p>
            <a:r>
              <a:rPr lang="en-US" dirty="0" smtClean="0"/>
              <a:t>Library IT </a:t>
            </a:r>
          </a:p>
        </p:txBody>
      </p:sp>
      <p:sp>
        <p:nvSpPr>
          <p:cNvPr id="52" name="TextBox 51"/>
          <p:cNvSpPr txBox="1"/>
          <p:nvPr/>
        </p:nvSpPr>
        <p:spPr>
          <a:xfrm>
            <a:off x="3163138" y="328772"/>
            <a:ext cx="2048201" cy="1754327"/>
          </a:xfrm>
          <a:prstGeom prst="rect">
            <a:avLst/>
          </a:prstGeom>
          <a:noFill/>
        </p:spPr>
        <p:txBody>
          <a:bodyPr wrap="square" rtlCol="0">
            <a:spAutoFit/>
          </a:bodyPr>
          <a:lstStyle/>
          <a:p>
            <a:r>
              <a:rPr lang="en-US" dirty="0" smtClean="0"/>
              <a:t>Heterogeneity</a:t>
            </a:r>
          </a:p>
          <a:p>
            <a:r>
              <a:rPr lang="en-US" dirty="0" smtClean="0"/>
              <a:t>Standard metadata</a:t>
            </a:r>
          </a:p>
          <a:p>
            <a:r>
              <a:rPr lang="en-US" dirty="0" smtClean="0"/>
              <a:t>Discovery &amp; access</a:t>
            </a:r>
          </a:p>
          <a:p>
            <a:r>
              <a:rPr lang="en-US" dirty="0" smtClean="0"/>
              <a:t>Collection active!</a:t>
            </a:r>
          </a:p>
          <a:p>
            <a:r>
              <a:rPr lang="en-US" dirty="0" smtClean="0"/>
              <a:t>Long term storage and flexible tech</a:t>
            </a:r>
          </a:p>
        </p:txBody>
      </p:sp>
      <p:cxnSp>
        <p:nvCxnSpPr>
          <p:cNvPr id="53" name="Straight Arrow Connector 52"/>
          <p:cNvCxnSpPr/>
          <p:nvPr/>
        </p:nvCxnSpPr>
        <p:spPr>
          <a:xfrm>
            <a:off x="1188020" y="1640840"/>
            <a:ext cx="1975958" cy="455"/>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951538" y="561760"/>
            <a:ext cx="2211601" cy="913"/>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2503246" y="809596"/>
            <a:ext cx="648134" cy="10388"/>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1221061" y="1078208"/>
            <a:ext cx="1942078" cy="13586"/>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408244" y="1348190"/>
            <a:ext cx="754895" cy="2286"/>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37753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sp>
        <p:nvSpPr>
          <p:cNvPr id="5" name="Rounded Rectangle 4"/>
          <p:cNvSpPr/>
          <p:nvPr/>
        </p:nvSpPr>
        <p:spPr>
          <a:xfrm>
            <a:off x="117419" y="6129337"/>
            <a:ext cx="1399478" cy="602718"/>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err="1" smtClean="0"/>
              <a:t>Bepress</a:t>
            </a:r>
            <a:r>
              <a:rPr lang="en-US" dirty="0" smtClean="0"/>
              <a:t> repository</a:t>
            </a:r>
            <a:endParaRPr lang="en-US" dirty="0"/>
          </a:p>
        </p:txBody>
      </p:sp>
      <p:sp>
        <p:nvSpPr>
          <p:cNvPr id="6" name="Rounded Rectangle 5"/>
          <p:cNvSpPr/>
          <p:nvPr/>
        </p:nvSpPr>
        <p:spPr>
          <a:xfrm>
            <a:off x="3668133" y="5385172"/>
            <a:ext cx="1399478" cy="602718"/>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nSpc>
                <a:spcPct val="80000"/>
              </a:lnSpc>
            </a:pPr>
            <a:r>
              <a:rPr lang="en-US" dirty="0" err="1" smtClean="0"/>
              <a:t>DSpace</a:t>
            </a:r>
            <a:r>
              <a:rPr lang="en-US" dirty="0" smtClean="0"/>
              <a:t> repository</a:t>
            </a:r>
            <a:endParaRPr lang="en-US" dirty="0"/>
          </a:p>
        </p:txBody>
      </p:sp>
      <p:sp>
        <p:nvSpPr>
          <p:cNvPr id="8" name="TextBox 7"/>
          <p:cNvSpPr txBox="1"/>
          <p:nvPr/>
        </p:nvSpPr>
        <p:spPr>
          <a:xfrm>
            <a:off x="7554188" y="6573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cxnSp>
        <p:nvCxnSpPr>
          <p:cNvPr id="14" name="Straight Arrow Connector 13"/>
          <p:cNvCxnSpPr/>
          <p:nvPr/>
        </p:nvCxnSpPr>
        <p:spPr>
          <a:xfrm flipV="1">
            <a:off x="446837" y="5764019"/>
            <a:ext cx="301371" cy="314997"/>
          </a:xfrm>
          <a:prstGeom prst="straightConnector1">
            <a:avLst/>
          </a:prstGeom>
          <a:ln w="38100" cmpd="sng">
            <a:solidFill>
              <a:srgbClr val="FBA676"/>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2998516" y="4268246"/>
            <a:ext cx="1164128" cy="1070000"/>
          </a:xfrm>
          <a:prstGeom prst="straightConnector1">
            <a:avLst/>
          </a:prstGeom>
          <a:ln w="38100" cmpd="sng">
            <a:solidFill>
              <a:schemeClr val="accent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551182" y="2245826"/>
            <a:ext cx="482114" cy="305715"/>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Donut 26"/>
          <p:cNvSpPr/>
          <p:nvPr/>
        </p:nvSpPr>
        <p:spPr>
          <a:xfrm>
            <a:off x="3962743" y="2469233"/>
            <a:ext cx="587944" cy="540879"/>
          </a:xfrm>
          <a:prstGeom prst="donut">
            <a:avLst>
              <a:gd name="adj" fmla="val 8051"/>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Rounded Rectangle 27"/>
          <p:cNvSpPr/>
          <p:nvPr/>
        </p:nvSpPr>
        <p:spPr>
          <a:xfrm>
            <a:off x="0" y="118262"/>
            <a:ext cx="5315014" cy="2045256"/>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ounded Rectangle 28"/>
          <p:cNvSpPr/>
          <p:nvPr/>
        </p:nvSpPr>
        <p:spPr>
          <a:xfrm>
            <a:off x="0" y="1981174"/>
            <a:ext cx="3527664" cy="1875531"/>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141105" y="329229"/>
            <a:ext cx="2446553" cy="1477328"/>
          </a:xfrm>
          <a:prstGeom prst="rect">
            <a:avLst/>
          </a:prstGeom>
          <a:noFill/>
        </p:spPr>
        <p:txBody>
          <a:bodyPr wrap="none" rtlCol="0">
            <a:spAutoFit/>
          </a:bodyPr>
          <a:lstStyle/>
          <a:p>
            <a:r>
              <a:rPr lang="en-US" dirty="0" smtClean="0"/>
              <a:t>Fedora </a:t>
            </a:r>
          </a:p>
          <a:p>
            <a:r>
              <a:rPr lang="en-US" dirty="0" smtClean="0"/>
              <a:t>MODS, RIOXX, </a:t>
            </a:r>
            <a:r>
              <a:rPr lang="en-US" dirty="0" err="1" smtClean="0"/>
              <a:t>DataCite</a:t>
            </a:r>
            <a:r>
              <a:rPr lang="en-US" dirty="0" smtClean="0"/>
              <a:t> </a:t>
            </a:r>
          </a:p>
          <a:p>
            <a:r>
              <a:rPr lang="en-US" dirty="0" err="1" smtClean="0"/>
              <a:t>Blacklight</a:t>
            </a:r>
            <a:r>
              <a:rPr lang="en-US" dirty="0" smtClean="0"/>
              <a:t> </a:t>
            </a:r>
          </a:p>
          <a:p>
            <a:r>
              <a:rPr lang="en-US" dirty="0" smtClean="0"/>
              <a:t>Self-deposit &amp; SWORD</a:t>
            </a:r>
          </a:p>
          <a:p>
            <a:r>
              <a:rPr lang="en-US" dirty="0" smtClean="0"/>
              <a:t>Library IT </a:t>
            </a:r>
          </a:p>
        </p:txBody>
      </p:sp>
      <p:sp>
        <p:nvSpPr>
          <p:cNvPr id="31" name="TextBox 30"/>
          <p:cNvSpPr txBox="1"/>
          <p:nvPr/>
        </p:nvSpPr>
        <p:spPr>
          <a:xfrm>
            <a:off x="3163138" y="328772"/>
            <a:ext cx="2048201" cy="1754327"/>
          </a:xfrm>
          <a:prstGeom prst="rect">
            <a:avLst/>
          </a:prstGeom>
          <a:noFill/>
        </p:spPr>
        <p:txBody>
          <a:bodyPr wrap="square" rtlCol="0">
            <a:spAutoFit/>
          </a:bodyPr>
          <a:lstStyle/>
          <a:p>
            <a:r>
              <a:rPr lang="en-US" dirty="0" smtClean="0"/>
              <a:t>Heterogeneity</a:t>
            </a:r>
          </a:p>
          <a:p>
            <a:r>
              <a:rPr lang="en-US" dirty="0" smtClean="0"/>
              <a:t>Standard metadata</a:t>
            </a:r>
          </a:p>
          <a:p>
            <a:r>
              <a:rPr lang="en-US" dirty="0" smtClean="0"/>
              <a:t>Discovery &amp; access</a:t>
            </a:r>
          </a:p>
          <a:p>
            <a:r>
              <a:rPr lang="en-US" dirty="0" smtClean="0"/>
              <a:t>Collection active!</a:t>
            </a:r>
          </a:p>
          <a:p>
            <a:r>
              <a:rPr lang="en-US" dirty="0" smtClean="0"/>
              <a:t>Long term storage and flexible tech</a:t>
            </a:r>
          </a:p>
        </p:txBody>
      </p:sp>
      <p:cxnSp>
        <p:nvCxnSpPr>
          <p:cNvPr id="32" name="Straight Arrow Connector 31"/>
          <p:cNvCxnSpPr/>
          <p:nvPr/>
        </p:nvCxnSpPr>
        <p:spPr>
          <a:xfrm>
            <a:off x="1188020" y="1640840"/>
            <a:ext cx="1975958" cy="455"/>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951538" y="561760"/>
            <a:ext cx="2211601" cy="913"/>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2503246" y="809596"/>
            <a:ext cx="648134" cy="10388"/>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1221061" y="1078208"/>
            <a:ext cx="1942078" cy="13586"/>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2408244" y="1348190"/>
            <a:ext cx="754895" cy="2286"/>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82312" y="2256666"/>
            <a:ext cx="3304246" cy="1754327"/>
          </a:xfrm>
          <a:prstGeom prst="rect">
            <a:avLst/>
          </a:prstGeom>
          <a:noFill/>
        </p:spPr>
        <p:txBody>
          <a:bodyPr wrap="square" rtlCol="0">
            <a:spAutoFit/>
          </a:bodyPr>
          <a:lstStyle/>
          <a:p>
            <a:r>
              <a:rPr lang="en-US" dirty="0" smtClean="0"/>
              <a:t>Depositor agreements</a:t>
            </a:r>
          </a:p>
          <a:p>
            <a:r>
              <a:rPr lang="en-US" dirty="0" smtClean="0"/>
              <a:t>Re-use policy</a:t>
            </a:r>
          </a:p>
          <a:p>
            <a:r>
              <a:rPr lang="en-US" dirty="0" smtClean="0"/>
              <a:t>Library publishing partner</a:t>
            </a:r>
          </a:p>
          <a:p>
            <a:r>
              <a:rPr lang="en-US" dirty="0" smtClean="0"/>
              <a:t>Journal requirements</a:t>
            </a:r>
          </a:p>
          <a:p>
            <a:r>
              <a:rPr lang="en-US" dirty="0" smtClean="0"/>
              <a:t>Funder mandates</a:t>
            </a:r>
          </a:p>
          <a:p>
            <a:endParaRPr lang="en-US" dirty="0"/>
          </a:p>
        </p:txBody>
      </p:sp>
      <p:sp>
        <p:nvSpPr>
          <p:cNvPr id="21" name="Rounded Rectangle 20"/>
          <p:cNvSpPr/>
          <p:nvPr/>
        </p:nvSpPr>
        <p:spPr>
          <a:xfrm>
            <a:off x="84425" y="-49941"/>
            <a:ext cx="3067994"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Technology</a:t>
            </a:r>
            <a:endParaRPr lang="en-US" sz="2400" dirty="0">
              <a:solidFill>
                <a:srgbClr val="F96A1B"/>
              </a:solidFill>
              <a:latin typeface="+mj-lt"/>
            </a:endParaRPr>
          </a:p>
        </p:txBody>
      </p:sp>
      <p:sp>
        <p:nvSpPr>
          <p:cNvPr id="22" name="Rounded Rectangle 21"/>
          <p:cNvSpPr/>
          <p:nvPr/>
        </p:nvSpPr>
        <p:spPr>
          <a:xfrm>
            <a:off x="70087" y="1857347"/>
            <a:ext cx="3082332"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Policy</a:t>
            </a:r>
            <a:endParaRPr lang="en-US" sz="2400" dirty="0">
              <a:solidFill>
                <a:srgbClr val="F96A1B"/>
              </a:solidFill>
              <a:latin typeface="+mj-lt"/>
            </a:endParaRPr>
          </a:p>
        </p:txBody>
      </p:sp>
    </p:spTree>
    <p:extLst>
      <p:ext uri="{BB962C8B-B14F-4D97-AF65-F5344CB8AC3E}">
        <p14:creationId xmlns:p14="http://schemas.microsoft.com/office/powerpoint/2010/main" val="220642852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sp>
        <p:nvSpPr>
          <p:cNvPr id="2" name="Freeform 1"/>
          <p:cNvSpPr/>
          <p:nvPr/>
        </p:nvSpPr>
        <p:spPr>
          <a:xfrm>
            <a:off x="2494040" y="2425018"/>
            <a:ext cx="1187647" cy="396705"/>
          </a:xfrm>
          <a:custGeom>
            <a:avLst/>
            <a:gdLst>
              <a:gd name="connsiteX0" fmla="*/ 1187647 w 1187647"/>
              <a:gd name="connsiteY0" fmla="*/ 149781 h 396705"/>
              <a:gd name="connsiteX1" fmla="*/ 293972 w 1187647"/>
              <a:gd name="connsiteY1" fmla="*/ 8682 h 396705"/>
              <a:gd name="connsiteX2" fmla="*/ 11759 w 1187647"/>
              <a:gd name="connsiteY2" fmla="*/ 373188 h 396705"/>
              <a:gd name="connsiteX3" fmla="*/ 11759 w 1187647"/>
              <a:gd name="connsiteY3" fmla="*/ 373188 h 396705"/>
              <a:gd name="connsiteX4" fmla="*/ 0 w 1187647"/>
              <a:gd name="connsiteY4" fmla="*/ 396705 h 396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647" h="396705">
                <a:moveTo>
                  <a:pt x="1187647" y="149781"/>
                </a:moveTo>
                <a:cubicBezTo>
                  <a:pt x="838800" y="60614"/>
                  <a:pt x="489953" y="-28553"/>
                  <a:pt x="293972" y="8682"/>
                </a:cubicBezTo>
                <a:cubicBezTo>
                  <a:pt x="97991" y="45917"/>
                  <a:pt x="11759" y="373188"/>
                  <a:pt x="11759" y="373188"/>
                </a:cubicBezTo>
                <a:lnTo>
                  <a:pt x="11759" y="373188"/>
                </a:lnTo>
                <a:lnTo>
                  <a:pt x="0" y="396705"/>
                </a:lnTo>
              </a:path>
            </a:pathLst>
          </a:custGeom>
          <a:ln w="38100">
            <a:solidFill>
              <a:srgbClr val="F96A1B"/>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7554188" y="6573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sp>
        <p:nvSpPr>
          <p:cNvPr id="13" name="Rounded Rectangle 12"/>
          <p:cNvSpPr/>
          <p:nvPr/>
        </p:nvSpPr>
        <p:spPr>
          <a:xfrm>
            <a:off x="1207435" y="2856302"/>
            <a:ext cx="1399478" cy="602718"/>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dirty="0" smtClean="0"/>
              <a:t>Paths not taken</a:t>
            </a:r>
            <a:endParaRPr lang="en-US" dirty="0"/>
          </a:p>
        </p:txBody>
      </p:sp>
    </p:spTree>
    <p:extLst>
      <p:ext uri="{BB962C8B-B14F-4D97-AF65-F5344CB8AC3E}">
        <p14:creationId xmlns:p14="http://schemas.microsoft.com/office/powerpoint/2010/main" val="32795300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sp>
        <p:nvSpPr>
          <p:cNvPr id="12" name="TextBox 11"/>
          <p:cNvSpPr txBox="1"/>
          <p:nvPr/>
        </p:nvSpPr>
        <p:spPr>
          <a:xfrm>
            <a:off x="7654076" y="6587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cxnSp>
        <p:nvCxnSpPr>
          <p:cNvPr id="54" name="Straight Arrow Connector 53"/>
          <p:cNvCxnSpPr/>
          <p:nvPr/>
        </p:nvCxnSpPr>
        <p:spPr>
          <a:xfrm>
            <a:off x="7408095" y="3574508"/>
            <a:ext cx="517391" cy="282198"/>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23416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sp>
        <p:nvSpPr>
          <p:cNvPr id="12" name="TextBox 11"/>
          <p:cNvSpPr txBox="1"/>
          <p:nvPr/>
        </p:nvSpPr>
        <p:spPr>
          <a:xfrm>
            <a:off x="7654076" y="6587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cxnSp>
        <p:nvCxnSpPr>
          <p:cNvPr id="13" name="Straight Arrow Connector 12"/>
          <p:cNvCxnSpPr/>
          <p:nvPr/>
        </p:nvCxnSpPr>
        <p:spPr>
          <a:xfrm>
            <a:off x="7408095" y="3574508"/>
            <a:ext cx="517391" cy="282198"/>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125974" y="5611626"/>
            <a:ext cx="2445846" cy="124637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Scholarship advancement</a:t>
            </a:r>
          </a:p>
          <a:p>
            <a:pPr>
              <a:lnSpc>
                <a:spcPct val="80000"/>
              </a:lnSpc>
            </a:pPr>
            <a:r>
              <a:rPr lang="en-US" dirty="0" smtClean="0"/>
              <a:t>	Distribution</a:t>
            </a:r>
          </a:p>
          <a:p>
            <a:pPr>
              <a:lnSpc>
                <a:spcPct val="80000"/>
              </a:lnSpc>
            </a:pPr>
            <a:r>
              <a:rPr lang="en-US" dirty="0" smtClean="0"/>
              <a:t>	Access</a:t>
            </a:r>
          </a:p>
          <a:p>
            <a:pPr>
              <a:lnSpc>
                <a:spcPct val="80000"/>
              </a:lnSpc>
            </a:pPr>
            <a:r>
              <a:rPr lang="en-US" dirty="0"/>
              <a:t>	</a:t>
            </a:r>
            <a:r>
              <a:rPr lang="en-US" dirty="0" smtClean="0">
                <a:solidFill>
                  <a:schemeClr val="tx1"/>
                </a:solidFill>
              </a:rPr>
              <a:t>Interoperability</a:t>
            </a:r>
            <a:endParaRPr lang="en-US" dirty="0">
              <a:solidFill>
                <a:schemeClr val="tx1"/>
              </a:solidFill>
            </a:endParaRPr>
          </a:p>
        </p:txBody>
      </p:sp>
      <p:sp>
        <p:nvSpPr>
          <p:cNvPr id="33" name="Rounded Rectangle 32"/>
          <p:cNvSpPr/>
          <p:nvPr/>
        </p:nvSpPr>
        <p:spPr>
          <a:xfrm>
            <a:off x="2653475" y="5213358"/>
            <a:ext cx="2537803" cy="986566"/>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a:t>Non-traditional digital scholarly works</a:t>
            </a:r>
          </a:p>
          <a:p>
            <a:pPr>
              <a:lnSpc>
                <a:spcPct val="80000"/>
              </a:lnSpc>
            </a:pPr>
            <a:r>
              <a:rPr lang="en-US" dirty="0"/>
              <a:t>	Heterogeneity</a:t>
            </a:r>
          </a:p>
          <a:p>
            <a:pPr>
              <a:lnSpc>
                <a:spcPct val="80000"/>
              </a:lnSpc>
            </a:pPr>
            <a:r>
              <a:rPr lang="en-US" dirty="0"/>
              <a:t>	Complexity</a:t>
            </a:r>
            <a:endParaRPr lang="en-US" dirty="0"/>
          </a:p>
        </p:txBody>
      </p:sp>
      <p:sp>
        <p:nvSpPr>
          <p:cNvPr id="34" name="Rounded Rectangle 33"/>
          <p:cNvSpPr/>
          <p:nvPr/>
        </p:nvSpPr>
        <p:spPr>
          <a:xfrm>
            <a:off x="5285511" y="5578435"/>
            <a:ext cx="2445846" cy="59973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Metadata standardization</a:t>
            </a:r>
            <a:endParaRPr lang="en-US" dirty="0"/>
          </a:p>
        </p:txBody>
      </p:sp>
      <p:sp>
        <p:nvSpPr>
          <p:cNvPr id="35" name="Rounded Rectangle 34"/>
          <p:cNvSpPr/>
          <p:nvPr/>
        </p:nvSpPr>
        <p:spPr>
          <a:xfrm>
            <a:off x="5285513" y="5125750"/>
            <a:ext cx="2445846" cy="377279"/>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Federation</a:t>
            </a:r>
            <a:endParaRPr lang="en-US" dirty="0"/>
          </a:p>
        </p:txBody>
      </p:sp>
      <p:sp>
        <p:nvSpPr>
          <p:cNvPr id="36" name="Rounded Rectangle 35"/>
          <p:cNvSpPr/>
          <p:nvPr/>
        </p:nvSpPr>
        <p:spPr>
          <a:xfrm>
            <a:off x="5285509" y="6265663"/>
            <a:ext cx="2445846" cy="592337"/>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solidFill>
                  <a:srgbClr val="000000"/>
                </a:solidFill>
              </a:rPr>
              <a:t>Relationship representation</a:t>
            </a:r>
            <a:endParaRPr lang="en-US" dirty="0">
              <a:solidFill>
                <a:srgbClr val="000000"/>
              </a:solidFill>
            </a:endParaRPr>
          </a:p>
        </p:txBody>
      </p:sp>
      <p:sp>
        <p:nvSpPr>
          <p:cNvPr id="37" name="Rounded Rectangle 36"/>
          <p:cNvSpPr/>
          <p:nvPr/>
        </p:nvSpPr>
        <p:spPr>
          <a:xfrm>
            <a:off x="2658629" y="6254496"/>
            <a:ext cx="2534925"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Collection development and curation</a:t>
            </a:r>
            <a:endParaRPr lang="en-US" dirty="0"/>
          </a:p>
        </p:txBody>
      </p:sp>
    </p:spTree>
    <p:extLst>
      <p:ext uri="{BB962C8B-B14F-4D97-AF65-F5344CB8AC3E}">
        <p14:creationId xmlns:p14="http://schemas.microsoft.com/office/powerpoint/2010/main" val="35840315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sp>
        <p:nvSpPr>
          <p:cNvPr id="28" name="Rounded Rectangle 27"/>
          <p:cNvSpPr/>
          <p:nvPr/>
        </p:nvSpPr>
        <p:spPr>
          <a:xfrm>
            <a:off x="0" y="2142222"/>
            <a:ext cx="6894500" cy="2847475"/>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a:off x="7408095" y="3574508"/>
            <a:ext cx="517391" cy="282198"/>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125974" y="5611626"/>
            <a:ext cx="2445846" cy="124637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Scholarship advancement</a:t>
            </a:r>
          </a:p>
          <a:p>
            <a:pPr>
              <a:lnSpc>
                <a:spcPct val="80000"/>
              </a:lnSpc>
            </a:pPr>
            <a:r>
              <a:rPr lang="en-US" dirty="0" smtClean="0"/>
              <a:t>	Distribution</a:t>
            </a:r>
          </a:p>
          <a:p>
            <a:pPr>
              <a:lnSpc>
                <a:spcPct val="80000"/>
              </a:lnSpc>
            </a:pPr>
            <a:r>
              <a:rPr lang="en-US" dirty="0" smtClean="0"/>
              <a:t>	Access</a:t>
            </a:r>
          </a:p>
          <a:p>
            <a:pPr>
              <a:lnSpc>
                <a:spcPct val="80000"/>
              </a:lnSpc>
            </a:pPr>
            <a:r>
              <a:rPr lang="en-US" dirty="0"/>
              <a:t>	</a:t>
            </a:r>
            <a:r>
              <a:rPr lang="en-US" dirty="0" smtClean="0">
                <a:solidFill>
                  <a:schemeClr val="tx1"/>
                </a:solidFill>
              </a:rPr>
              <a:t>Interoperability</a:t>
            </a:r>
            <a:endParaRPr lang="en-US" dirty="0">
              <a:solidFill>
                <a:schemeClr val="tx1"/>
              </a:solidFill>
            </a:endParaRPr>
          </a:p>
        </p:txBody>
      </p:sp>
      <p:sp>
        <p:nvSpPr>
          <p:cNvPr id="33" name="Rounded Rectangle 32"/>
          <p:cNvSpPr/>
          <p:nvPr/>
        </p:nvSpPr>
        <p:spPr>
          <a:xfrm>
            <a:off x="2653475" y="5213358"/>
            <a:ext cx="2537803" cy="986566"/>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a:t>Non-traditional digital scholarly works</a:t>
            </a:r>
          </a:p>
          <a:p>
            <a:pPr>
              <a:lnSpc>
                <a:spcPct val="80000"/>
              </a:lnSpc>
            </a:pPr>
            <a:r>
              <a:rPr lang="en-US" dirty="0"/>
              <a:t>	Heterogeneity</a:t>
            </a:r>
          </a:p>
          <a:p>
            <a:pPr>
              <a:lnSpc>
                <a:spcPct val="80000"/>
              </a:lnSpc>
            </a:pPr>
            <a:r>
              <a:rPr lang="en-US" dirty="0"/>
              <a:t>	Complexity</a:t>
            </a:r>
            <a:endParaRPr lang="en-US" dirty="0"/>
          </a:p>
        </p:txBody>
      </p:sp>
      <p:sp>
        <p:nvSpPr>
          <p:cNvPr id="34" name="Rounded Rectangle 33"/>
          <p:cNvSpPr/>
          <p:nvPr/>
        </p:nvSpPr>
        <p:spPr>
          <a:xfrm>
            <a:off x="5285511" y="5578435"/>
            <a:ext cx="2445846" cy="59973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Metadata standardization</a:t>
            </a:r>
            <a:endParaRPr lang="en-US" dirty="0"/>
          </a:p>
        </p:txBody>
      </p:sp>
      <p:sp>
        <p:nvSpPr>
          <p:cNvPr id="35" name="Rounded Rectangle 34"/>
          <p:cNvSpPr/>
          <p:nvPr/>
        </p:nvSpPr>
        <p:spPr>
          <a:xfrm>
            <a:off x="5285513" y="5125750"/>
            <a:ext cx="2445846" cy="377279"/>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Federation</a:t>
            </a:r>
            <a:endParaRPr lang="en-US" dirty="0"/>
          </a:p>
        </p:txBody>
      </p:sp>
      <p:sp>
        <p:nvSpPr>
          <p:cNvPr id="36" name="Rounded Rectangle 35"/>
          <p:cNvSpPr/>
          <p:nvPr/>
        </p:nvSpPr>
        <p:spPr>
          <a:xfrm>
            <a:off x="5285509" y="6265663"/>
            <a:ext cx="2445846" cy="592337"/>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solidFill>
                  <a:srgbClr val="000000"/>
                </a:solidFill>
              </a:rPr>
              <a:t>Relationship representation</a:t>
            </a:r>
            <a:endParaRPr lang="en-US" dirty="0">
              <a:solidFill>
                <a:srgbClr val="000000"/>
              </a:solidFill>
            </a:endParaRPr>
          </a:p>
        </p:txBody>
      </p:sp>
      <p:sp>
        <p:nvSpPr>
          <p:cNvPr id="37" name="Rounded Rectangle 36"/>
          <p:cNvSpPr/>
          <p:nvPr/>
        </p:nvSpPr>
        <p:spPr>
          <a:xfrm>
            <a:off x="2658629" y="6254496"/>
            <a:ext cx="2534925"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Collection development and curation</a:t>
            </a:r>
            <a:endParaRPr lang="en-US" dirty="0"/>
          </a:p>
        </p:txBody>
      </p:sp>
      <p:sp>
        <p:nvSpPr>
          <p:cNvPr id="38" name="TextBox 37"/>
          <p:cNvSpPr txBox="1"/>
          <p:nvPr/>
        </p:nvSpPr>
        <p:spPr>
          <a:xfrm>
            <a:off x="127669" y="2638574"/>
            <a:ext cx="3609977" cy="2308324"/>
          </a:xfrm>
          <a:prstGeom prst="rect">
            <a:avLst/>
          </a:prstGeom>
          <a:noFill/>
        </p:spPr>
        <p:txBody>
          <a:bodyPr wrap="square" rtlCol="0">
            <a:spAutoFit/>
          </a:bodyPr>
          <a:lstStyle/>
          <a:p>
            <a:r>
              <a:rPr lang="en-US" dirty="0" smtClean="0"/>
              <a:t>Robust policy statements</a:t>
            </a:r>
          </a:p>
          <a:p>
            <a:r>
              <a:rPr lang="en-US" dirty="0" smtClean="0"/>
              <a:t> </a:t>
            </a:r>
            <a:endParaRPr lang="en-US" dirty="0"/>
          </a:p>
          <a:p>
            <a:endParaRPr lang="en-US" dirty="0" smtClean="0"/>
          </a:p>
          <a:p>
            <a:r>
              <a:rPr lang="en-US" dirty="0" smtClean="0"/>
              <a:t>Depositor agreements</a:t>
            </a:r>
          </a:p>
          <a:p>
            <a:endParaRPr lang="en-US" dirty="0"/>
          </a:p>
          <a:p>
            <a:endParaRPr lang="en-US" dirty="0" smtClean="0"/>
          </a:p>
          <a:p>
            <a:r>
              <a:rPr lang="en-US" dirty="0" smtClean="0"/>
              <a:t>Institutional policy</a:t>
            </a:r>
          </a:p>
          <a:p>
            <a:endParaRPr lang="en-US" dirty="0"/>
          </a:p>
        </p:txBody>
      </p:sp>
      <p:sp>
        <p:nvSpPr>
          <p:cNvPr id="39" name="TextBox 38"/>
          <p:cNvSpPr txBox="1"/>
          <p:nvPr/>
        </p:nvSpPr>
        <p:spPr>
          <a:xfrm>
            <a:off x="2920753" y="2641029"/>
            <a:ext cx="3917048" cy="2585323"/>
          </a:xfrm>
          <a:prstGeom prst="rect">
            <a:avLst/>
          </a:prstGeom>
          <a:noFill/>
        </p:spPr>
        <p:txBody>
          <a:bodyPr wrap="square" rtlCol="0">
            <a:spAutoFit/>
          </a:bodyPr>
          <a:lstStyle/>
          <a:p>
            <a:r>
              <a:rPr lang="en-US" dirty="0" smtClean="0"/>
              <a:t>Permit certification and listing</a:t>
            </a:r>
          </a:p>
          <a:p>
            <a:r>
              <a:rPr lang="en-US" dirty="0" smtClean="0"/>
              <a:t>Address collection assessment</a:t>
            </a:r>
          </a:p>
          <a:p>
            <a:r>
              <a:rPr lang="en-US" dirty="0" smtClean="0"/>
              <a:t>Define possible rights assertions</a:t>
            </a:r>
          </a:p>
          <a:p>
            <a:r>
              <a:rPr lang="en-US" dirty="0" smtClean="0"/>
              <a:t>Explicitly permit migration &amp; visualization</a:t>
            </a:r>
          </a:p>
          <a:p>
            <a:r>
              <a:rPr lang="en-US" dirty="0" smtClean="0"/>
              <a:t>Enable data slices and transformation</a:t>
            </a:r>
          </a:p>
          <a:p>
            <a:r>
              <a:rPr lang="en-US" dirty="0" smtClean="0"/>
              <a:t>Repository use as responsible research</a:t>
            </a:r>
          </a:p>
          <a:p>
            <a:endParaRPr lang="en-US" dirty="0" smtClean="0"/>
          </a:p>
        </p:txBody>
      </p:sp>
      <p:sp>
        <p:nvSpPr>
          <p:cNvPr id="43" name="Rounded Rectangle 42"/>
          <p:cNvSpPr/>
          <p:nvPr/>
        </p:nvSpPr>
        <p:spPr>
          <a:xfrm>
            <a:off x="70087" y="2197547"/>
            <a:ext cx="3082332"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Policy</a:t>
            </a:r>
            <a:endParaRPr lang="en-US" sz="2400" dirty="0">
              <a:solidFill>
                <a:srgbClr val="F96A1B"/>
              </a:solidFill>
              <a:latin typeface="+mj-lt"/>
            </a:endParaRPr>
          </a:p>
        </p:txBody>
      </p:sp>
      <p:sp>
        <p:nvSpPr>
          <p:cNvPr id="7" name="TextBox 6"/>
          <p:cNvSpPr txBox="1"/>
          <p:nvPr/>
        </p:nvSpPr>
        <p:spPr>
          <a:xfrm>
            <a:off x="510284" y="5987637"/>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44" name="TextBox 43"/>
          <p:cNvSpPr txBox="1"/>
          <p:nvPr/>
        </p:nvSpPr>
        <p:spPr>
          <a:xfrm>
            <a:off x="510546" y="6206186"/>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47" name="TextBox 46"/>
          <p:cNvSpPr txBox="1"/>
          <p:nvPr/>
        </p:nvSpPr>
        <p:spPr>
          <a:xfrm>
            <a:off x="511332" y="6427113"/>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50" name="TextBox 49"/>
          <p:cNvSpPr txBox="1"/>
          <p:nvPr/>
        </p:nvSpPr>
        <p:spPr>
          <a:xfrm>
            <a:off x="2556058" y="6201114"/>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53" name="TextBox 52"/>
          <p:cNvSpPr txBox="1"/>
          <p:nvPr/>
        </p:nvSpPr>
        <p:spPr>
          <a:xfrm>
            <a:off x="2990699" y="6401457"/>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cxnSp>
        <p:nvCxnSpPr>
          <p:cNvPr id="29" name="Straight Arrow Connector 28"/>
          <p:cNvCxnSpPr/>
          <p:nvPr/>
        </p:nvCxnSpPr>
        <p:spPr>
          <a:xfrm flipV="1">
            <a:off x="2679650" y="2851961"/>
            <a:ext cx="313052" cy="2314"/>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2673846" y="3127404"/>
            <a:ext cx="313052" cy="2314"/>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2681225" y="3389664"/>
            <a:ext cx="313052" cy="2314"/>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2390646" y="3656135"/>
            <a:ext cx="602221" cy="183"/>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2389236" y="4195241"/>
            <a:ext cx="602221" cy="183"/>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1990740" y="4485454"/>
            <a:ext cx="1000718" cy="1222"/>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7654076" y="6587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spTree>
    <p:extLst>
      <p:ext uri="{BB962C8B-B14F-4D97-AF65-F5344CB8AC3E}">
        <p14:creationId xmlns:p14="http://schemas.microsoft.com/office/powerpoint/2010/main" val="19416026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13" name="Rounded Rectangle 12"/>
          <p:cNvSpPr/>
          <p:nvPr/>
        </p:nvSpPr>
        <p:spPr>
          <a:xfrm>
            <a:off x="94458" y="4098996"/>
            <a:ext cx="8907199" cy="2382654"/>
          </a:xfrm>
          <a:prstGeom prst="roundRect">
            <a:avLst/>
          </a:prstGeom>
          <a:gradFill>
            <a:gsLst>
              <a:gs pos="0">
                <a:schemeClr val="accent2">
                  <a:tint val="100000"/>
                  <a:shade val="100000"/>
                  <a:satMod val="130000"/>
                  <a:alpha val="85000"/>
                </a:schemeClr>
              </a:gs>
              <a:gs pos="100000">
                <a:schemeClr val="accent2">
                  <a:tint val="50000"/>
                  <a:shade val="100000"/>
                  <a:satMod val="350000"/>
                  <a:alpha val="85000"/>
                </a:schemeClr>
              </a:gs>
            </a:gsLst>
          </a:gra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Rounded Rectangle 3"/>
          <p:cNvSpPr/>
          <p:nvPr/>
        </p:nvSpPr>
        <p:spPr>
          <a:xfrm>
            <a:off x="94457" y="1333025"/>
            <a:ext cx="8907199" cy="2382654"/>
          </a:xfrm>
          <a:prstGeom prst="roundRect">
            <a:avLst/>
          </a:prstGeom>
          <a:gradFill>
            <a:gsLst>
              <a:gs pos="0">
                <a:schemeClr val="accent2">
                  <a:tint val="100000"/>
                  <a:shade val="100000"/>
                  <a:satMod val="130000"/>
                  <a:alpha val="85000"/>
                </a:schemeClr>
              </a:gs>
              <a:gs pos="100000">
                <a:schemeClr val="accent2">
                  <a:tint val="50000"/>
                  <a:shade val="100000"/>
                  <a:satMod val="350000"/>
                  <a:alpha val="85000"/>
                </a:schemeClr>
              </a:gs>
            </a:gsLst>
          </a:gra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Shape 36"/>
          <p:cNvSpPr txBox="1">
            <a:spLocks noGrp="1"/>
          </p:cNvSpPr>
          <p:nvPr>
            <p:ph type="body" idx="4294967295"/>
          </p:nvPr>
        </p:nvSpPr>
        <p:spPr>
          <a:xfrm>
            <a:off x="2770890" y="1629734"/>
            <a:ext cx="6037262" cy="1857375"/>
          </a:xfrm>
          <a:prstGeom prst="rect">
            <a:avLst/>
          </a:prstGeom>
        </p:spPr>
        <p:txBody>
          <a:bodyPr lIns="91425" tIns="91425" rIns="91425" bIns="91425" anchor="t" anchorCtr="0">
            <a:noAutofit/>
          </a:bodyPr>
          <a:lstStyle/>
          <a:p>
            <a:pPr rtl="0">
              <a:spcBef>
                <a:spcPts val="0"/>
              </a:spcBef>
              <a:buNone/>
            </a:pPr>
            <a:r>
              <a:rPr lang="en" dirty="0"/>
              <a:t>Simone Sacchi, Research and Scholarship Initiatives Manager</a:t>
            </a:r>
          </a:p>
          <a:p>
            <a:pPr>
              <a:spcBef>
                <a:spcPts val="0"/>
              </a:spcBef>
              <a:buNone/>
            </a:pPr>
            <a:r>
              <a:rPr lang="en" dirty="0"/>
              <a:t>@ScholComm @simosacchi </a:t>
            </a:r>
          </a:p>
        </p:txBody>
      </p:sp>
      <p:sp>
        <p:nvSpPr>
          <p:cNvPr id="39" name="Shape 39"/>
          <p:cNvSpPr txBox="1">
            <a:spLocks noGrp="1"/>
          </p:cNvSpPr>
          <p:nvPr>
            <p:ph type="body" idx="4294967295"/>
          </p:nvPr>
        </p:nvSpPr>
        <p:spPr>
          <a:xfrm>
            <a:off x="3106738" y="4535287"/>
            <a:ext cx="6037262" cy="1498600"/>
          </a:xfrm>
          <a:prstGeom prst="rect">
            <a:avLst/>
          </a:prstGeom>
        </p:spPr>
        <p:txBody>
          <a:bodyPr lIns="91425" tIns="91425" rIns="91425" bIns="91425" anchor="t" anchorCtr="0">
            <a:noAutofit/>
          </a:bodyPr>
          <a:lstStyle/>
          <a:p>
            <a:pPr lvl="0" rtl="0">
              <a:spcBef>
                <a:spcPts val="0"/>
              </a:spcBef>
              <a:buNone/>
            </a:pPr>
            <a:r>
              <a:rPr lang="en" dirty="0"/>
              <a:t>Amy Nurnberger, Research Data Manager</a:t>
            </a:r>
          </a:p>
          <a:p>
            <a:pPr lvl="0" rtl="0">
              <a:spcBef>
                <a:spcPts val="0"/>
              </a:spcBef>
              <a:buNone/>
            </a:pPr>
            <a:r>
              <a:rPr lang="en" dirty="0"/>
              <a:t>@DataAtCU @anurnberger </a:t>
            </a:r>
          </a:p>
        </p:txBody>
      </p:sp>
      <p:pic>
        <p:nvPicPr>
          <p:cNvPr id="37" name="Shape 37"/>
          <p:cNvPicPr preferRelativeResize="0"/>
          <p:nvPr/>
        </p:nvPicPr>
        <p:blipFill>
          <a:blip r:embed="rId3">
            <a:alphaModFix/>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rot="-1697909">
            <a:off x="226428" y="1488874"/>
            <a:ext cx="2057945" cy="2057945"/>
          </a:xfrm>
          <a:prstGeom prst="ellipse">
            <a:avLst/>
          </a:prstGeom>
          <a:noFill/>
          <a:ln>
            <a:solidFill>
              <a:schemeClr val="bg2"/>
            </a:solidFill>
          </a:ln>
        </p:spPr>
      </p:pic>
      <p:pic>
        <p:nvPicPr>
          <p:cNvPr id="38" name="Shape 38"/>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255500" y="4290537"/>
            <a:ext cx="1999799" cy="1983599"/>
          </a:xfrm>
          <a:prstGeom prst="ellipse">
            <a:avLst/>
          </a:prstGeom>
          <a:noFill/>
          <a:ln>
            <a:solidFill>
              <a:srgbClr val="CDD7D9"/>
            </a:solidFill>
          </a:ln>
        </p:spPr>
      </p:pic>
      <p:sp>
        <p:nvSpPr>
          <p:cNvPr id="11" name="Rounded Rectangle 10"/>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Context</a:t>
            </a:r>
            <a:endParaRPr lang="en-US" sz="2400" dirty="0">
              <a:latin typeface="+mj-lt"/>
            </a:endParaRPr>
          </a:p>
        </p:txBody>
      </p:sp>
    </p:spTree>
    <p:extLst>
      <p:ext uri="{BB962C8B-B14F-4D97-AF65-F5344CB8AC3E}">
        <p14:creationId xmlns:p14="http://schemas.microsoft.com/office/powerpoint/2010/main" val="67583341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sp>
        <p:nvSpPr>
          <p:cNvPr id="28" name="Rounded Rectangle 27"/>
          <p:cNvSpPr/>
          <p:nvPr/>
        </p:nvSpPr>
        <p:spPr>
          <a:xfrm>
            <a:off x="0" y="1"/>
            <a:ext cx="6894500" cy="4989697"/>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a:off x="7408095" y="3574508"/>
            <a:ext cx="517391" cy="282198"/>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125974" y="5611626"/>
            <a:ext cx="2445846" cy="124637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Scholarship advancement</a:t>
            </a:r>
          </a:p>
          <a:p>
            <a:pPr>
              <a:lnSpc>
                <a:spcPct val="80000"/>
              </a:lnSpc>
            </a:pPr>
            <a:r>
              <a:rPr lang="en-US" dirty="0" smtClean="0"/>
              <a:t>	Distribution</a:t>
            </a:r>
          </a:p>
          <a:p>
            <a:pPr>
              <a:lnSpc>
                <a:spcPct val="80000"/>
              </a:lnSpc>
            </a:pPr>
            <a:r>
              <a:rPr lang="en-US" dirty="0" smtClean="0"/>
              <a:t>	Access</a:t>
            </a:r>
          </a:p>
          <a:p>
            <a:pPr>
              <a:lnSpc>
                <a:spcPct val="80000"/>
              </a:lnSpc>
            </a:pPr>
            <a:r>
              <a:rPr lang="en-US" dirty="0"/>
              <a:t>	</a:t>
            </a:r>
            <a:r>
              <a:rPr lang="en-US" dirty="0" smtClean="0">
                <a:solidFill>
                  <a:schemeClr val="tx1"/>
                </a:solidFill>
              </a:rPr>
              <a:t>Interoperability</a:t>
            </a:r>
            <a:endParaRPr lang="en-US" dirty="0">
              <a:solidFill>
                <a:schemeClr val="tx1"/>
              </a:solidFill>
            </a:endParaRPr>
          </a:p>
        </p:txBody>
      </p:sp>
      <p:sp>
        <p:nvSpPr>
          <p:cNvPr id="33" name="Rounded Rectangle 32"/>
          <p:cNvSpPr/>
          <p:nvPr/>
        </p:nvSpPr>
        <p:spPr>
          <a:xfrm>
            <a:off x="2653475" y="5213358"/>
            <a:ext cx="2537803" cy="986566"/>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a:t>Non-traditional digital scholarly works</a:t>
            </a:r>
          </a:p>
          <a:p>
            <a:pPr>
              <a:lnSpc>
                <a:spcPct val="80000"/>
              </a:lnSpc>
            </a:pPr>
            <a:r>
              <a:rPr lang="en-US" dirty="0"/>
              <a:t>	Heterogeneity</a:t>
            </a:r>
          </a:p>
          <a:p>
            <a:pPr>
              <a:lnSpc>
                <a:spcPct val="80000"/>
              </a:lnSpc>
            </a:pPr>
            <a:r>
              <a:rPr lang="en-US" dirty="0"/>
              <a:t>	Complexity</a:t>
            </a:r>
            <a:endParaRPr lang="en-US" dirty="0"/>
          </a:p>
        </p:txBody>
      </p:sp>
      <p:sp>
        <p:nvSpPr>
          <p:cNvPr id="34" name="Rounded Rectangle 33"/>
          <p:cNvSpPr/>
          <p:nvPr/>
        </p:nvSpPr>
        <p:spPr>
          <a:xfrm>
            <a:off x="5285511" y="5578435"/>
            <a:ext cx="2445846" cy="59973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Metadata standardization</a:t>
            </a:r>
            <a:endParaRPr lang="en-US" dirty="0"/>
          </a:p>
        </p:txBody>
      </p:sp>
      <p:sp>
        <p:nvSpPr>
          <p:cNvPr id="35" name="Rounded Rectangle 34"/>
          <p:cNvSpPr/>
          <p:nvPr/>
        </p:nvSpPr>
        <p:spPr>
          <a:xfrm>
            <a:off x="5285513" y="5125750"/>
            <a:ext cx="2445846" cy="377279"/>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Federation</a:t>
            </a:r>
            <a:endParaRPr lang="en-US" dirty="0"/>
          </a:p>
        </p:txBody>
      </p:sp>
      <p:sp>
        <p:nvSpPr>
          <p:cNvPr id="36" name="Rounded Rectangle 35"/>
          <p:cNvSpPr/>
          <p:nvPr/>
        </p:nvSpPr>
        <p:spPr>
          <a:xfrm>
            <a:off x="5285509" y="6265663"/>
            <a:ext cx="2445846" cy="592337"/>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solidFill>
                  <a:srgbClr val="000000"/>
                </a:solidFill>
              </a:rPr>
              <a:t>Relationship representation</a:t>
            </a:r>
            <a:endParaRPr lang="en-US" dirty="0">
              <a:solidFill>
                <a:srgbClr val="000000"/>
              </a:solidFill>
            </a:endParaRPr>
          </a:p>
        </p:txBody>
      </p:sp>
      <p:sp>
        <p:nvSpPr>
          <p:cNvPr id="37" name="Rounded Rectangle 36"/>
          <p:cNvSpPr/>
          <p:nvPr/>
        </p:nvSpPr>
        <p:spPr>
          <a:xfrm>
            <a:off x="2658629" y="6254496"/>
            <a:ext cx="2534925" cy="603504"/>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dirty="0" smtClean="0"/>
              <a:t>Collection development and curation</a:t>
            </a:r>
            <a:endParaRPr lang="en-US" dirty="0"/>
          </a:p>
        </p:txBody>
      </p:sp>
      <p:sp>
        <p:nvSpPr>
          <p:cNvPr id="38" name="TextBox 37"/>
          <p:cNvSpPr txBox="1"/>
          <p:nvPr/>
        </p:nvSpPr>
        <p:spPr>
          <a:xfrm>
            <a:off x="127669" y="2638574"/>
            <a:ext cx="3609977" cy="2308324"/>
          </a:xfrm>
          <a:prstGeom prst="rect">
            <a:avLst/>
          </a:prstGeom>
          <a:noFill/>
        </p:spPr>
        <p:txBody>
          <a:bodyPr wrap="square" rtlCol="0">
            <a:spAutoFit/>
          </a:bodyPr>
          <a:lstStyle/>
          <a:p>
            <a:r>
              <a:rPr lang="en-US" dirty="0" smtClean="0"/>
              <a:t>Robust policy statements</a:t>
            </a:r>
          </a:p>
          <a:p>
            <a:r>
              <a:rPr lang="en-US" dirty="0" smtClean="0"/>
              <a:t> </a:t>
            </a:r>
            <a:endParaRPr lang="en-US" dirty="0"/>
          </a:p>
          <a:p>
            <a:endParaRPr lang="en-US" dirty="0" smtClean="0"/>
          </a:p>
          <a:p>
            <a:r>
              <a:rPr lang="en-US" dirty="0" smtClean="0"/>
              <a:t>Depositor agreements</a:t>
            </a:r>
          </a:p>
          <a:p>
            <a:endParaRPr lang="en-US" dirty="0"/>
          </a:p>
          <a:p>
            <a:endParaRPr lang="en-US" dirty="0" smtClean="0"/>
          </a:p>
          <a:p>
            <a:r>
              <a:rPr lang="en-US" dirty="0" smtClean="0"/>
              <a:t>Institutional policy</a:t>
            </a:r>
          </a:p>
          <a:p>
            <a:endParaRPr lang="en-US" dirty="0"/>
          </a:p>
        </p:txBody>
      </p:sp>
      <p:sp>
        <p:nvSpPr>
          <p:cNvPr id="39" name="TextBox 38"/>
          <p:cNvSpPr txBox="1"/>
          <p:nvPr/>
        </p:nvSpPr>
        <p:spPr>
          <a:xfrm>
            <a:off x="2920753" y="2641029"/>
            <a:ext cx="3917048" cy="2585323"/>
          </a:xfrm>
          <a:prstGeom prst="rect">
            <a:avLst/>
          </a:prstGeom>
          <a:noFill/>
        </p:spPr>
        <p:txBody>
          <a:bodyPr wrap="square" rtlCol="0">
            <a:spAutoFit/>
          </a:bodyPr>
          <a:lstStyle/>
          <a:p>
            <a:r>
              <a:rPr lang="en-US" dirty="0" smtClean="0"/>
              <a:t>Permit certification and listing</a:t>
            </a:r>
          </a:p>
          <a:p>
            <a:r>
              <a:rPr lang="en-US" dirty="0" smtClean="0"/>
              <a:t>Address collection assessment</a:t>
            </a:r>
          </a:p>
          <a:p>
            <a:r>
              <a:rPr lang="en-US" dirty="0" smtClean="0"/>
              <a:t>Define possible rights assertions</a:t>
            </a:r>
          </a:p>
          <a:p>
            <a:r>
              <a:rPr lang="en-US" dirty="0" smtClean="0"/>
              <a:t>Explicitly permit migration &amp; visualization</a:t>
            </a:r>
          </a:p>
          <a:p>
            <a:r>
              <a:rPr lang="en-US" dirty="0" smtClean="0"/>
              <a:t>Enable data slices and transformation</a:t>
            </a:r>
          </a:p>
          <a:p>
            <a:r>
              <a:rPr lang="en-US" dirty="0" smtClean="0"/>
              <a:t>Repository use as responsible research</a:t>
            </a:r>
          </a:p>
          <a:p>
            <a:endParaRPr lang="en-US" dirty="0" smtClean="0"/>
          </a:p>
        </p:txBody>
      </p:sp>
      <p:sp>
        <p:nvSpPr>
          <p:cNvPr id="40" name="TextBox 39"/>
          <p:cNvSpPr txBox="1"/>
          <p:nvPr/>
        </p:nvSpPr>
        <p:spPr>
          <a:xfrm>
            <a:off x="141105" y="397265"/>
            <a:ext cx="2565238" cy="1754327"/>
          </a:xfrm>
          <a:prstGeom prst="rect">
            <a:avLst/>
          </a:prstGeom>
          <a:noFill/>
        </p:spPr>
        <p:txBody>
          <a:bodyPr wrap="none" rtlCol="0">
            <a:spAutoFit/>
          </a:bodyPr>
          <a:lstStyle/>
          <a:p>
            <a:r>
              <a:rPr lang="en-US" dirty="0" smtClean="0"/>
              <a:t>Display tools e.g. d3js</a:t>
            </a:r>
          </a:p>
          <a:p>
            <a:r>
              <a:rPr lang="en-US" dirty="0" smtClean="0"/>
              <a:t>Multiple representations</a:t>
            </a:r>
          </a:p>
          <a:p>
            <a:r>
              <a:rPr lang="en-US" dirty="0" smtClean="0"/>
              <a:t>Ingest APIs</a:t>
            </a:r>
          </a:p>
          <a:p>
            <a:r>
              <a:rPr lang="en-US" dirty="0" smtClean="0"/>
              <a:t>Exposure APIs</a:t>
            </a:r>
          </a:p>
          <a:p>
            <a:r>
              <a:rPr lang="en-US" dirty="0" smtClean="0"/>
              <a:t>Linked open data</a:t>
            </a:r>
          </a:p>
          <a:p>
            <a:r>
              <a:rPr lang="en-US" dirty="0" smtClean="0"/>
              <a:t>	MODS-RDF</a:t>
            </a:r>
          </a:p>
        </p:txBody>
      </p:sp>
      <p:sp>
        <p:nvSpPr>
          <p:cNvPr id="41" name="TextBox 40"/>
          <p:cNvSpPr txBox="1"/>
          <p:nvPr/>
        </p:nvSpPr>
        <p:spPr>
          <a:xfrm>
            <a:off x="2925626" y="396807"/>
            <a:ext cx="3594665" cy="1477328"/>
          </a:xfrm>
          <a:prstGeom prst="rect">
            <a:avLst/>
          </a:prstGeom>
          <a:noFill/>
        </p:spPr>
        <p:txBody>
          <a:bodyPr wrap="square" rtlCol="0">
            <a:spAutoFit/>
          </a:bodyPr>
          <a:lstStyle/>
          <a:p>
            <a:r>
              <a:rPr lang="en-US" dirty="0" smtClean="0"/>
              <a:t>Embedded displays and operations</a:t>
            </a:r>
          </a:p>
          <a:p>
            <a:r>
              <a:rPr lang="en-US" dirty="0" smtClean="0"/>
              <a:t>Of metadata, of objects, of uses</a:t>
            </a:r>
          </a:p>
          <a:p>
            <a:r>
              <a:rPr lang="en-US" dirty="0" smtClean="0"/>
              <a:t>Variety of incoming data, e.g. ELNs</a:t>
            </a:r>
          </a:p>
          <a:p>
            <a:r>
              <a:rPr lang="en-US" dirty="0" smtClean="0"/>
              <a:t>For associated apps e.g. VIVO</a:t>
            </a:r>
          </a:p>
          <a:p>
            <a:r>
              <a:rPr lang="en-US" dirty="0" smtClean="0"/>
              <a:t>For so many things…</a:t>
            </a:r>
            <a:endParaRPr lang="en-US" dirty="0"/>
          </a:p>
        </p:txBody>
      </p:sp>
      <p:sp>
        <p:nvSpPr>
          <p:cNvPr id="42" name="Rounded Rectangle 41"/>
          <p:cNvSpPr/>
          <p:nvPr/>
        </p:nvSpPr>
        <p:spPr>
          <a:xfrm>
            <a:off x="84425" y="-49941"/>
            <a:ext cx="3067994"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Technology</a:t>
            </a:r>
            <a:endParaRPr lang="en-US" sz="2400" dirty="0">
              <a:solidFill>
                <a:srgbClr val="F96A1B"/>
              </a:solidFill>
              <a:latin typeface="+mj-lt"/>
            </a:endParaRPr>
          </a:p>
        </p:txBody>
      </p:sp>
      <p:sp>
        <p:nvSpPr>
          <p:cNvPr id="43" name="Rounded Rectangle 42"/>
          <p:cNvSpPr/>
          <p:nvPr/>
        </p:nvSpPr>
        <p:spPr>
          <a:xfrm>
            <a:off x="70087" y="2197547"/>
            <a:ext cx="3082332"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Policy</a:t>
            </a:r>
            <a:endParaRPr lang="en-US" sz="2400" dirty="0">
              <a:solidFill>
                <a:srgbClr val="F96A1B"/>
              </a:solidFill>
              <a:latin typeface="+mj-lt"/>
            </a:endParaRPr>
          </a:p>
        </p:txBody>
      </p:sp>
      <p:sp>
        <p:nvSpPr>
          <p:cNvPr id="7" name="TextBox 6"/>
          <p:cNvSpPr txBox="1"/>
          <p:nvPr/>
        </p:nvSpPr>
        <p:spPr>
          <a:xfrm>
            <a:off x="510284" y="5987637"/>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44" name="TextBox 43"/>
          <p:cNvSpPr txBox="1"/>
          <p:nvPr/>
        </p:nvSpPr>
        <p:spPr>
          <a:xfrm>
            <a:off x="510546" y="6206186"/>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46" name="TextBox 45"/>
          <p:cNvSpPr txBox="1"/>
          <p:nvPr/>
        </p:nvSpPr>
        <p:spPr>
          <a:xfrm>
            <a:off x="3037887" y="5551826"/>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47" name="TextBox 46"/>
          <p:cNvSpPr txBox="1"/>
          <p:nvPr/>
        </p:nvSpPr>
        <p:spPr>
          <a:xfrm>
            <a:off x="511332" y="6427113"/>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48" name="TextBox 47"/>
          <p:cNvSpPr txBox="1"/>
          <p:nvPr/>
        </p:nvSpPr>
        <p:spPr>
          <a:xfrm>
            <a:off x="5194808" y="5506035"/>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49" name="TextBox 48"/>
          <p:cNvSpPr txBox="1"/>
          <p:nvPr/>
        </p:nvSpPr>
        <p:spPr>
          <a:xfrm>
            <a:off x="5181834" y="5056479"/>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50" name="TextBox 49"/>
          <p:cNvSpPr txBox="1"/>
          <p:nvPr/>
        </p:nvSpPr>
        <p:spPr>
          <a:xfrm>
            <a:off x="2556058" y="6201114"/>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51" name="TextBox 50"/>
          <p:cNvSpPr txBox="1"/>
          <p:nvPr/>
        </p:nvSpPr>
        <p:spPr>
          <a:xfrm>
            <a:off x="3039196" y="5771403"/>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52" name="TextBox 51"/>
          <p:cNvSpPr txBox="1"/>
          <p:nvPr/>
        </p:nvSpPr>
        <p:spPr>
          <a:xfrm>
            <a:off x="5187143" y="6192956"/>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sp>
        <p:nvSpPr>
          <p:cNvPr id="53" name="TextBox 52"/>
          <p:cNvSpPr txBox="1"/>
          <p:nvPr/>
        </p:nvSpPr>
        <p:spPr>
          <a:xfrm>
            <a:off x="2990699" y="6401457"/>
            <a:ext cx="466794" cy="430887"/>
          </a:xfrm>
          <a:prstGeom prst="rect">
            <a:avLst/>
          </a:prstGeom>
          <a:noFill/>
        </p:spPr>
        <p:txBody>
          <a:bodyPr wrap="none" rtlCol="0">
            <a:spAutoFit/>
          </a:bodyPr>
          <a:lstStyle/>
          <a:p>
            <a:r>
              <a:rPr lang="en-US" sz="2200" dirty="0" smtClean="0">
                <a:solidFill>
                  <a:schemeClr val="accent2"/>
                </a:solidFill>
                <a:latin typeface="+mj-lt"/>
                <a:cs typeface="Chalkduster"/>
              </a:rPr>
              <a:t>✓</a:t>
            </a:r>
            <a:endParaRPr lang="en-US" sz="2200" dirty="0">
              <a:solidFill>
                <a:schemeClr val="accent2"/>
              </a:solidFill>
              <a:latin typeface="+mj-lt"/>
              <a:cs typeface="Chalkduster"/>
            </a:endParaRPr>
          </a:p>
        </p:txBody>
      </p:sp>
      <p:cxnSp>
        <p:nvCxnSpPr>
          <p:cNvPr id="29" name="Straight Arrow Connector 28"/>
          <p:cNvCxnSpPr/>
          <p:nvPr/>
        </p:nvCxnSpPr>
        <p:spPr>
          <a:xfrm>
            <a:off x="2386251" y="615215"/>
            <a:ext cx="538803" cy="514"/>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V="1">
            <a:off x="2628433" y="883273"/>
            <a:ext cx="285166" cy="305"/>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664694" y="1420809"/>
            <a:ext cx="1248905" cy="2974"/>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1340344" y="1157443"/>
            <a:ext cx="1585282" cy="2677"/>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1982323" y="1696236"/>
            <a:ext cx="944460" cy="3717"/>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2679650" y="2851961"/>
            <a:ext cx="313052" cy="2314"/>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2673846" y="3127404"/>
            <a:ext cx="313052" cy="2314"/>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2681225" y="3389664"/>
            <a:ext cx="313052" cy="2314"/>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390646" y="3656135"/>
            <a:ext cx="602221" cy="183"/>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389236" y="4195241"/>
            <a:ext cx="602221" cy="183"/>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V="1">
            <a:off x="1990740" y="4485454"/>
            <a:ext cx="1000718" cy="1222"/>
          </a:xfrm>
          <a:prstGeom prst="straightConnector1">
            <a:avLst/>
          </a:prstGeom>
          <a:ln w="19050" cmpd="sng">
            <a:solidFill>
              <a:schemeClr val="accent2"/>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7654076" y="6587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spTree>
    <p:extLst>
      <p:ext uri="{BB962C8B-B14F-4D97-AF65-F5344CB8AC3E}">
        <p14:creationId xmlns:p14="http://schemas.microsoft.com/office/powerpoint/2010/main" val="198805682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cxnSp>
        <p:nvCxnSpPr>
          <p:cNvPr id="13" name="Straight Arrow Connector 12"/>
          <p:cNvCxnSpPr/>
          <p:nvPr/>
        </p:nvCxnSpPr>
        <p:spPr>
          <a:xfrm flipH="1" flipV="1">
            <a:off x="5821114" y="1746475"/>
            <a:ext cx="2328446" cy="2081656"/>
          </a:xfrm>
          <a:prstGeom prst="straightConnector1">
            <a:avLst/>
          </a:prstGeom>
          <a:ln w="38100" cmpd="sng">
            <a:solidFill>
              <a:schemeClr val="accent2"/>
            </a:solidFill>
            <a:prstDash val="dash"/>
            <a:tailEnd type="arrow"/>
          </a:ln>
          <a:effectLst>
            <a:glow rad="38100">
              <a:schemeClr val="accent2">
                <a:lumMod val="75000"/>
                <a:alpha val="75000"/>
              </a:schemeClr>
            </a:glow>
          </a:effectLst>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56699" y="-170099"/>
            <a:ext cx="3356534" cy="748450"/>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p:nvSpPr>
        <p:spPr>
          <a:xfrm>
            <a:off x="4479667" y="3244334"/>
            <a:ext cx="184666" cy="369332"/>
          </a:xfrm>
          <a:prstGeom prst="rect">
            <a:avLst/>
          </a:prstGeom>
        </p:spPr>
        <p:txBody>
          <a:bodyPr wrap="none">
            <a:spAutoFit/>
          </a:bodyPr>
          <a:lstStyle/>
          <a:p>
            <a:r>
              <a:rPr lang="en-US" dirty="0" smtClean="0"/>
              <a:t> </a:t>
            </a:r>
            <a:endParaRPr lang="en-US" dirty="0"/>
          </a:p>
        </p:txBody>
      </p:sp>
      <p:pic>
        <p:nvPicPr>
          <p:cNvPr id="53"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a:off x="2409241" y="2785692"/>
            <a:ext cx="930778" cy="914400"/>
          </a:xfrm>
          <a:prstGeom prst="ellipse">
            <a:avLst/>
          </a:prstGeom>
          <a:noFill/>
          <a:ln>
            <a:noFill/>
          </a:ln>
        </p:spPr>
      </p:pic>
      <p:pic>
        <p:nvPicPr>
          <p:cNvPr id="55"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flipH="1">
            <a:off x="4137850" y="1667990"/>
            <a:ext cx="930778" cy="914400"/>
          </a:xfrm>
          <a:prstGeom prst="ellipse">
            <a:avLst/>
          </a:prstGeom>
          <a:noFill/>
          <a:ln>
            <a:noFill/>
          </a:ln>
        </p:spPr>
      </p:pic>
      <p:sp>
        <p:nvSpPr>
          <p:cNvPr id="58" name="Rectangle 57"/>
          <p:cNvSpPr/>
          <p:nvPr/>
        </p:nvSpPr>
        <p:spPr>
          <a:xfrm>
            <a:off x="4632067" y="3396734"/>
            <a:ext cx="184666" cy="369332"/>
          </a:xfrm>
          <a:prstGeom prst="rect">
            <a:avLst/>
          </a:prstGeom>
        </p:spPr>
        <p:txBody>
          <a:bodyPr wrap="none">
            <a:spAutoFit/>
          </a:bodyPr>
          <a:lstStyle/>
          <a:p>
            <a:r>
              <a:rPr lang="en-US" dirty="0" smtClean="0"/>
              <a:t> </a:t>
            </a:r>
            <a:endParaRPr lang="en-US" dirty="0"/>
          </a:p>
        </p:txBody>
      </p:sp>
      <p:sp>
        <p:nvSpPr>
          <p:cNvPr id="63" name="Rectangle 62"/>
          <p:cNvSpPr/>
          <p:nvPr/>
        </p:nvSpPr>
        <p:spPr>
          <a:xfrm>
            <a:off x="4784467" y="3549134"/>
            <a:ext cx="184666" cy="369332"/>
          </a:xfrm>
          <a:prstGeom prst="rect">
            <a:avLst/>
          </a:prstGeom>
        </p:spPr>
        <p:txBody>
          <a:bodyPr wrap="none">
            <a:spAutoFit/>
          </a:bodyPr>
          <a:lstStyle/>
          <a:p>
            <a:r>
              <a:rPr lang="en-US" dirty="0" smtClean="0"/>
              <a:t> </a:t>
            </a:r>
            <a:endParaRPr lang="en-US" dirty="0"/>
          </a:p>
        </p:txBody>
      </p:sp>
      <p:sp>
        <p:nvSpPr>
          <p:cNvPr id="68" name="Rectangle 67"/>
          <p:cNvSpPr/>
          <p:nvPr/>
        </p:nvSpPr>
        <p:spPr>
          <a:xfrm>
            <a:off x="4936867" y="3701534"/>
            <a:ext cx="184666" cy="369332"/>
          </a:xfrm>
          <a:prstGeom prst="rect">
            <a:avLst/>
          </a:prstGeom>
        </p:spPr>
        <p:txBody>
          <a:bodyPr wrap="none">
            <a:spAutoFit/>
          </a:bodyPr>
          <a:lstStyle/>
          <a:p>
            <a:r>
              <a:rPr lang="en-US" dirty="0" smtClean="0"/>
              <a:t> </a:t>
            </a:r>
            <a:endParaRPr lang="en-US" dirty="0"/>
          </a:p>
        </p:txBody>
      </p:sp>
      <p:sp>
        <p:nvSpPr>
          <p:cNvPr id="73" name="Rectangle 72"/>
          <p:cNvSpPr/>
          <p:nvPr/>
        </p:nvSpPr>
        <p:spPr>
          <a:xfrm>
            <a:off x="5089267" y="3853934"/>
            <a:ext cx="184666" cy="369332"/>
          </a:xfrm>
          <a:prstGeom prst="rect">
            <a:avLst/>
          </a:prstGeom>
        </p:spPr>
        <p:txBody>
          <a:bodyPr wrap="none">
            <a:spAutoFit/>
          </a:bodyPr>
          <a:lstStyle/>
          <a:p>
            <a:r>
              <a:rPr lang="en-US" dirty="0" smtClean="0"/>
              <a:t> </a:t>
            </a:r>
            <a:endParaRPr lang="en-US" dirty="0"/>
          </a:p>
        </p:txBody>
      </p:sp>
      <p:pic>
        <p:nvPicPr>
          <p:cNvPr id="80"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l="4519" t="2385" r="5080" b="10559"/>
          <a:stretch/>
        </p:blipFill>
        <p:spPr>
          <a:xfrm>
            <a:off x="4686555" y="543614"/>
            <a:ext cx="930778" cy="914400"/>
          </a:xfrm>
          <a:prstGeom prst="ellipse">
            <a:avLst/>
          </a:prstGeom>
          <a:noFill/>
          <a:ln>
            <a:noFill/>
          </a:ln>
        </p:spPr>
      </p:pic>
      <p:pic>
        <p:nvPicPr>
          <p:cNvPr id="85"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a:ext>
            </a:extLst>
          </a:blip>
          <a:srcRect l="4519" t="2385" r="5080" b="10559"/>
          <a:stretch/>
        </p:blipFill>
        <p:spPr>
          <a:xfrm>
            <a:off x="2616386" y="1659932"/>
            <a:ext cx="930778" cy="914400"/>
          </a:xfrm>
          <a:prstGeom prst="ellipse">
            <a:avLst/>
          </a:prstGeom>
          <a:noFill/>
          <a:ln>
            <a:noFill/>
          </a:ln>
        </p:spPr>
      </p:pic>
      <p:pic>
        <p:nvPicPr>
          <p:cNvPr id="86"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flipH="1">
            <a:off x="901942" y="2162801"/>
            <a:ext cx="930778" cy="914400"/>
          </a:xfrm>
          <a:prstGeom prst="ellipse">
            <a:avLst/>
          </a:prstGeom>
          <a:noFill/>
          <a:ln>
            <a:noFill/>
          </a:ln>
        </p:spPr>
      </p:pic>
      <p:pic>
        <p:nvPicPr>
          <p:cNvPr id="89"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a:off x="266923" y="1085479"/>
            <a:ext cx="930778" cy="914400"/>
          </a:xfrm>
          <a:prstGeom prst="ellipse">
            <a:avLst/>
          </a:prstGeom>
          <a:noFill/>
          <a:ln>
            <a:noFill/>
          </a:ln>
        </p:spPr>
      </p:pic>
      <p:pic>
        <p:nvPicPr>
          <p:cNvPr id="90"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a:ext>
            </a:extLst>
          </a:blip>
          <a:srcRect l="4519" t="2385" r="5080" b="10559"/>
          <a:stretch/>
        </p:blipFill>
        <p:spPr>
          <a:xfrm>
            <a:off x="376122" y="3241200"/>
            <a:ext cx="930778" cy="914400"/>
          </a:xfrm>
          <a:prstGeom prst="ellipse">
            <a:avLst/>
          </a:prstGeom>
          <a:noFill/>
          <a:ln>
            <a:noFill/>
          </a:ln>
        </p:spPr>
      </p:pic>
      <p:pic>
        <p:nvPicPr>
          <p:cNvPr id="91"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flipH="1">
            <a:off x="3469684" y="81176"/>
            <a:ext cx="930778" cy="914400"/>
          </a:xfrm>
          <a:prstGeom prst="ellipse">
            <a:avLst/>
          </a:prstGeom>
          <a:noFill/>
          <a:ln>
            <a:noFill/>
          </a:ln>
        </p:spPr>
      </p:pic>
      <p:pic>
        <p:nvPicPr>
          <p:cNvPr id="92"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a:ext>
            </a:extLst>
          </a:blip>
          <a:srcRect l="4519" t="2385" r="5080" b="10559"/>
          <a:stretch/>
        </p:blipFill>
        <p:spPr>
          <a:xfrm flipH="1">
            <a:off x="1991335" y="592565"/>
            <a:ext cx="930778" cy="914400"/>
          </a:xfrm>
          <a:prstGeom prst="ellipse">
            <a:avLst/>
          </a:prstGeom>
          <a:noFill/>
          <a:ln>
            <a:noFill/>
          </a:ln>
        </p:spPr>
      </p:pic>
      <p:sp>
        <p:nvSpPr>
          <p:cNvPr id="93" name="Rounded Rectangle 92"/>
          <p:cNvSpPr/>
          <p:nvPr/>
        </p:nvSpPr>
        <p:spPr>
          <a:xfrm>
            <a:off x="84425" y="-49941"/>
            <a:ext cx="3067994"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People</a:t>
            </a:r>
            <a:endParaRPr lang="en-US" sz="2400" dirty="0">
              <a:solidFill>
                <a:srgbClr val="F96A1B"/>
              </a:solidFill>
              <a:latin typeface="+mj-lt"/>
            </a:endParaRPr>
          </a:p>
        </p:txBody>
      </p:sp>
      <p:sp>
        <p:nvSpPr>
          <p:cNvPr id="94" name="Rounded Rectangle 93"/>
          <p:cNvSpPr/>
          <p:nvPr/>
        </p:nvSpPr>
        <p:spPr>
          <a:xfrm>
            <a:off x="5012817" y="5957898"/>
            <a:ext cx="2718538" cy="90010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sz="2400" dirty="0" smtClean="0">
                <a:solidFill>
                  <a:srgbClr val="000000"/>
                </a:solidFill>
              </a:rPr>
              <a:t>Relationship representation</a:t>
            </a:r>
            <a:endParaRPr lang="en-US" sz="2400" dirty="0">
              <a:solidFill>
                <a:srgbClr val="000000"/>
              </a:solidFill>
            </a:endParaRPr>
          </a:p>
        </p:txBody>
      </p:sp>
      <p:sp>
        <p:nvSpPr>
          <p:cNvPr id="100" name="TextBox 99"/>
          <p:cNvSpPr txBox="1"/>
          <p:nvPr/>
        </p:nvSpPr>
        <p:spPr>
          <a:xfrm>
            <a:off x="7654076" y="6587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spTree>
    <p:extLst>
      <p:ext uri="{BB962C8B-B14F-4D97-AF65-F5344CB8AC3E}">
        <p14:creationId xmlns:p14="http://schemas.microsoft.com/office/powerpoint/2010/main" val="400091321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cxnSp>
        <p:nvCxnSpPr>
          <p:cNvPr id="13" name="Straight Arrow Connector 12"/>
          <p:cNvCxnSpPr/>
          <p:nvPr/>
        </p:nvCxnSpPr>
        <p:spPr>
          <a:xfrm flipH="1" flipV="1">
            <a:off x="5821114" y="1746475"/>
            <a:ext cx="2328446" cy="2081656"/>
          </a:xfrm>
          <a:prstGeom prst="straightConnector1">
            <a:avLst/>
          </a:prstGeom>
          <a:ln w="38100" cmpd="sng">
            <a:solidFill>
              <a:srgbClr val="FF6600"/>
            </a:solidFill>
            <a:prstDash val="dash"/>
            <a:tailEnd type="arrow"/>
          </a:ln>
          <a:effectLst>
            <a:glow rad="38100">
              <a:schemeClr val="accent2">
                <a:lumMod val="75000"/>
                <a:alpha val="75000"/>
              </a:schemeClr>
            </a:glow>
          </a:effectLst>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56699" y="-170099"/>
            <a:ext cx="3356534" cy="748450"/>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p:nvSpPr>
        <p:spPr>
          <a:xfrm>
            <a:off x="4479667" y="3244334"/>
            <a:ext cx="184666" cy="369332"/>
          </a:xfrm>
          <a:prstGeom prst="rect">
            <a:avLst/>
          </a:prstGeom>
        </p:spPr>
        <p:txBody>
          <a:bodyPr wrap="none">
            <a:spAutoFit/>
          </a:bodyPr>
          <a:lstStyle/>
          <a:p>
            <a:r>
              <a:rPr lang="en-US" dirty="0" smtClean="0"/>
              <a:t> </a:t>
            </a:r>
            <a:endParaRPr lang="en-US" dirty="0"/>
          </a:p>
        </p:txBody>
      </p:sp>
      <p:pic>
        <p:nvPicPr>
          <p:cNvPr id="53"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a:off x="2409241" y="2785692"/>
            <a:ext cx="930778" cy="914400"/>
          </a:xfrm>
          <a:prstGeom prst="ellipse">
            <a:avLst/>
          </a:prstGeom>
          <a:noFill/>
          <a:ln>
            <a:noFill/>
          </a:ln>
        </p:spPr>
      </p:pic>
      <p:pic>
        <p:nvPicPr>
          <p:cNvPr id="55"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flipH="1">
            <a:off x="4137850" y="1667990"/>
            <a:ext cx="930778" cy="914400"/>
          </a:xfrm>
          <a:prstGeom prst="ellipse">
            <a:avLst/>
          </a:prstGeom>
          <a:noFill/>
          <a:ln>
            <a:noFill/>
          </a:ln>
        </p:spPr>
      </p:pic>
      <p:sp>
        <p:nvSpPr>
          <p:cNvPr id="58" name="Rectangle 57"/>
          <p:cNvSpPr/>
          <p:nvPr/>
        </p:nvSpPr>
        <p:spPr>
          <a:xfrm>
            <a:off x="4632067" y="3396734"/>
            <a:ext cx="184666" cy="369332"/>
          </a:xfrm>
          <a:prstGeom prst="rect">
            <a:avLst/>
          </a:prstGeom>
        </p:spPr>
        <p:txBody>
          <a:bodyPr wrap="none">
            <a:spAutoFit/>
          </a:bodyPr>
          <a:lstStyle/>
          <a:p>
            <a:r>
              <a:rPr lang="en-US" dirty="0" smtClean="0"/>
              <a:t> </a:t>
            </a:r>
            <a:endParaRPr lang="en-US" dirty="0"/>
          </a:p>
        </p:txBody>
      </p:sp>
      <p:sp>
        <p:nvSpPr>
          <p:cNvPr id="63" name="Rectangle 62"/>
          <p:cNvSpPr/>
          <p:nvPr/>
        </p:nvSpPr>
        <p:spPr>
          <a:xfrm>
            <a:off x="4784467" y="3549134"/>
            <a:ext cx="184666" cy="369332"/>
          </a:xfrm>
          <a:prstGeom prst="rect">
            <a:avLst/>
          </a:prstGeom>
        </p:spPr>
        <p:txBody>
          <a:bodyPr wrap="none">
            <a:spAutoFit/>
          </a:bodyPr>
          <a:lstStyle/>
          <a:p>
            <a:r>
              <a:rPr lang="en-US" dirty="0" smtClean="0"/>
              <a:t> </a:t>
            </a:r>
            <a:endParaRPr lang="en-US" dirty="0"/>
          </a:p>
        </p:txBody>
      </p:sp>
      <p:sp>
        <p:nvSpPr>
          <p:cNvPr id="68" name="Rectangle 67"/>
          <p:cNvSpPr/>
          <p:nvPr/>
        </p:nvSpPr>
        <p:spPr>
          <a:xfrm>
            <a:off x="4936867" y="3701534"/>
            <a:ext cx="184666" cy="369332"/>
          </a:xfrm>
          <a:prstGeom prst="rect">
            <a:avLst/>
          </a:prstGeom>
        </p:spPr>
        <p:txBody>
          <a:bodyPr wrap="none">
            <a:spAutoFit/>
          </a:bodyPr>
          <a:lstStyle/>
          <a:p>
            <a:r>
              <a:rPr lang="en-US" dirty="0" smtClean="0"/>
              <a:t> </a:t>
            </a:r>
            <a:endParaRPr lang="en-US" dirty="0"/>
          </a:p>
        </p:txBody>
      </p:sp>
      <p:sp>
        <p:nvSpPr>
          <p:cNvPr id="73" name="Rectangle 72"/>
          <p:cNvSpPr/>
          <p:nvPr/>
        </p:nvSpPr>
        <p:spPr>
          <a:xfrm>
            <a:off x="5089267" y="3853934"/>
            <a:ext cx="184666" cy="369332"/>
          </a:xfrm>
          <a:prstGeom prst="rect">
            <a:avLst/>
          </a:prstGeom>
        </p:spPr>
        <p:txBody>
          <a:bodyPr wrap="none">
            <a:spAutoFit/>
          </a:bodyPr>
          <a:lstStyle/>
          <a:p>
            <a:r>
              <a:rPr lang="en-US" dirty="0" smtClean="0"/>
              <a:t> </a:t>
            </a:r>
            <a:endParaRPr lang="en-US" dirty="0"/>
          </a:p>
        </p:txBody>
      </p:sp>
      <p:pic>
        <p:nvPicPr>
          <p:cNvPr id="80"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l="4519" t="2385" r="5080" b="10559"/>
          <a:stretch/>
        </p:blipFill>
        <p:spPr>
          <a:xfrm>
            <a:off x="4686555" y="543614"/>
            <a:ext cx="930778" cy="914400"/>
          </a:xfrm>
          <a:prstGeom prst="ellipse">
            <a:avLst/>
          </a:prstGeom>
          <a:noFill/>
          <a:ln>
            <a:noFill/>
          </a:ln>
        </p:spPr>
      </p:pic>
      <p:pic>
        <p:nvPicPr>
          <p:cNvPr id="85"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l="4519" t="2385" r="5080" b="10559"/>
          <a:stretch/>
        </p:blipFill>
        <p:spPr>
          <a:xfrm>
            <a:off x="2616386" y="1659932"/>
            <a:ext cx="930778" cy="914400"/>
          </a:xfrm>
          <a:prstGeom prst="ellipse">
            <a:avLst/>
          </a:prstGeom>
          <a:noFill/>
          <a:ln>
            <a:noFill/>
          </a:ln>
        </p:spPr>
      </p:pic>
      <p:pic>
        <p:nvPicPr>
          <p:cNvPr id="86"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flipH="1">
            <a:off x="901942" y="2162801"/>
            <a:ext cx="930778" cy="914400"/>
          </a:xfrm>
          <a:prstGeom prst="ellipse">
            <a:avLst/>
          </a:prstGeom>
          <a:noFill/>
          <a:ln>
            <a:noFill/>
          </a:ln>
        </p:spPr>
      </p:pic>
      <p:pic>
        <p:nvPicPr>
          <p:cNvPr id="89"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a:off x="266923" y="1085479"/>
            <a:ext cx="930778" cy="914400"/>
          </a:xfrm>
          <a:prstGeom prst="ellipse">
            <a:avLst/>
          </a:prstGeom>
          <a:noFill/>
          <a:ln>
            <a:noFill/>
          </a:ln>
        </p:spPr>
      </p:pic>
      <p:pic>
        <p:nvPicPr>
          <p:cNvPr id="90"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l="4519" t="2385" r="5080" b="10559"/>
          <a:stretch/>
        </p:blipFill>
        <p:spPr>
          <a:xfrm>
            <a:off x="376122" y="3241200"/>
            <a:ext cx="930778" cy="914400"/>
          </a:xfrm>
          <a:prstGeom prst="ellipse">
            <a:avLst/>
          </a:prstGeom>
          <a:noFill/>
          <a:ln>
            <a:noFill/>
          </a:ln>
        </p:spPr>
      </p:pic>
      <p:pic>
        <p:nvPicPr>
          <p:cNvPr id="91"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flipH="1">
            <a:off x="3469684" y="81176"/>
            <a:ext cx="930778" cy="914400"/>
          </a:xfrm>
          <a:prstGeom prst="ellipse">
            <a:avLst/>
          </a:prstGeom>
          <a:noFill/>
          <a:ln>
            <a:noFill/>
          </a:ln>
        </p:spPr>
      </p:pic>
      <p:pic>
        <p:nvPicPr>
          <p:cNvPr id="92"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l="4519" t="2385" r="5080" b="10559"/>
          <a:stretch/>
        </p:blipFill>
        <p:spPr>
          <a:xfrm flipH="1">
            <a:off x="1991335" y="592565"/>
            <a:ext cx="930778" cy="914400"/>
          </a:xfrm>
          <a:prstGeom prst="ellipse">
            <a:avLst/>
          </a:prstGeom>
          <a:noFill/>
          <a:ln>
            <a:noFill/>
          </a:ln>
        </p:spPr>
      </p:pic>
      <p:sp>
        <p:nvSpPr>
          <p:cNvPr id="93" name="Rounded Rectangle 92"/>
          <p:cNvSpPr/>
          <p:nvPr/>
        </p:nvSpPr>
        <p:spPr>
          <a:xfrm>
            <a:off x="84425" y="-49941"/>
            <a:ext cx="3067994"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People</a:t>
            </a:r>
            <a:endParaRPr lang="en-US" sz="2400" dirty="0">
              <a:solidFill>
                <a:srgbClr val="F96A1B"/>
              </a:solidFill>
              <a:latin typeface="+mj-lt"/>
            </a:endParaRPr>
          </a:p>
        </p:txBody>
      </p:sp>
      <p:sp>
        <p:nvSpPr>
          <p:cNvPr id="100" name="TextBox 99"/>
          <p:cNvSpPr txBox="1"/>
          <p:nvPr/>
        </p:nvSpPr>
        <p:spPr>
          <a:xfrm>
            <a:off x="7654076" y="6587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cxnSp>
        <p:nvCxnSpPr>
          <p:cNvPr id="5" name="Straight Connector 4"/>
          <p:cNvCxnSpPr>
            <a:stCxn id="89" idx="6"/>
            <a:endCxn id="92" idx="6"/>
          </p:cNvCxnSpPr>
          <p:nvPr/>
        </p:nvCxnSpPr>
        <p:spPr>
          <a:xfrm flipV="1">
            <a:off x="1197701" y="1049765"/>
            <a:ext cx="793634" cy="492914"/>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6" idx="2"/>
          </p:cNvCxnSpPr>
          <p:nvPr/>
        </p:nvCxnSpPr>
        <p:spPr>
          <a:xfrm flipV="1">
            <a:off x="1832720" y="2148086"/>
            <a:ext cx="734491" cy="47191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9" idx="4"/>
            <a:endCxn id="90" idx="0"/>
          </p:cNvCxnSpPr>
          <p:nvPr/>
        </p:nvCxnSpPr>
        <p:spPr>
          <a:xfrm>
            <a:off x="732312" y="1999879"/>
            <a:ext cx="109199" cy="1241321"/>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86" idx="1"/>
            <a:endCxn id="92" idx="4"/>
          </p:cNvCxnSpPr>
          <p:nvPr/>
        </p:nvCxnSpPr>
        <p:spPr>
          <a:xfrm flipV="1">
            <a:off x="1696411" y="1506965"/>
            <a:ext cx="760313" cy="789747"/>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89" idx="6"/>
            <a:endCxn id="85" idx="2"/>
          </p:cNvCxnSpPr>
          <p:nvPr/>
        </p:nvCxnSpPr>
        <p:spPr>
          <a:xfrm>
            <a:off x="1197701" y="1542679"/>
            <a:ext cx="1418685" cy="574453"/>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85" idx="7"/>
            <a:endCxn id="91" idx="4"/>
          </p:cNvCxnSpPr>
          <p:nvPr/>
        </p:nvCxnSpPr>
        <p:spPr>
          <a:xfrm flipV="1">
            <a:off x="3410855" y="995576"/>
            <a:ext cx="524218" cy="798267"/>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85" idx="6"/>
            <a:endCxn id="55" idx="6"/>
          </p:cNvCxnSpPr>
          <p:nvPr/>
        </p:nvCxnSpPr>
        <p:spPr>
          <a:xfrm>
            <a:off x="3547164" y="2117132"/>
            <a:ext cx="590686" cy="805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90" idx="6"/>
            <a:endCxn id="53" idx="2"/>
          </p:cNvCxnSpPr>
          <p:nvPr/>
        </p:nvCxnSpPr>
        <p:spPr>
          <a:xfrm flipV="1">
            <a:off x="1306900" y="3242892"/>
            <a:ext cx="1102341" cy="45550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90" idx="6"/>
            <a:endCxn id="85" idx="3"/>
          </p:cNvCxnSpPr>
          <p:nvPr/>
        </p:nvCxnSpPr>
        <p:spPr>
          <a:xfrm flipV="1">
            <a:off x="1306900" y="2440421"/>
            <a:ext cx="1445795" cy="12579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5012817" y="5957898"/>
            <a:ext cx="2718538" cy="90010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sz="2400" dirty="0" smtClean="0">
                <a:solidFill>
                  <a:srgbClr val="000000"/>
                </a:solidFill>
              </a:rPr>
              <a:t>Relationship representation</a:t>
            </a:r>
            <a:endParaRPr lang="en-US" sz="2400" dirty="0">
              <a:solidFill>
                <a:srgbClr val="000000"/>
              </a:solidFill>
            </a:endParaRPr>
          </a:p>
        </p:txBody>
      </p:sp>
    </p:spTree>
    <p:extLst>
      <p:ext uri="{BB962C8B-B14F-4D97-AF65-F5344CB8AC3E}">
        <p14:creationId xmlns:p14="http://schemas.microsoft.com/office/powerpoint/2010/main" val="18660854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cxnSp>
        <p:nvCxnSpPr>
          <p:cNvPr id="13" name="Straight Arrow Connector 12"/>
          <p:cNvCxnSpPr/>
          <p:nvPr/>
        </p:nvCxnSpPr>
        <p:spPr>
          <a:xfrm flipH="1" flipV="1">
            <a:off x="5821114" y="1746475"/>
            <a:ext cx="2328446" cy="2081656"/>
          </a:xfrm>
          <a:prstGeom prst="straightConnector1">
            <a:avLst/>
          </a:prstGeom>
          <a:ln w="38100" cmpd="sng">
            <a:solidFill>
              <a:srgbClr val="FF6600"/>
            </a:solidFill>
            <a:prstDash val="dash"/>
            <a:tailEnd type="arrow"/>
          </a:ln>
          <a:effectLst>
            <a:glow rad="38100">
              <a:schemeClr val="accent2">
                <a:lumMod val="75000"/>
                <a:alpha val="75000"/>
              </a:schemeClr>
            </a:glow>
          </a:effectLst>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56699" y="-170099"/>
            <a:ext cx="3356534" cy="748450"/>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p:nvSpPr>
        <p:spPr>
          <a:xfrm>
            <a:off x="4479667" y="3244334"/>
            <a:ext cx="184666" cy="369332"/>
          </a:xfrm>
          <a:prstGeom prst="rect">
            <a:avLst/>
          </a:prstGeom>
        </p:spPr>
        <p:txBody>
          <a:bodyPr wrap="none">
            <a:spAutoFit/>
          </a:bodyPr>
          <a:lstStyle/>
          <a:p>
            <a:r>
              <a:rPr lang="en-US" dirty="0" smtClean="0"/>
              <a:t> </a:t>
            </a:r>
            <a:endParaRPr lang="en-US" dirty="0"/>
          </a:p>
        </p:txBody>
      </p:sp>
      <p:pic>
        <p:nvPicPr>
          <p:cNvPr id="53"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a:off x="2409241" y="2785692"/>
            <a:ext cx="930778" cy="914400"/>
          </a:xfrm>
          <a:prstGeom prst="ellipse">
            <a:avLst/>
          </a:prstGeom>
          <a:noFill/>
          <a:ln>
            <a:noFill/>
          </a:ln>
        </p:spPr>
      </p:pic>
      <p:pic>
        <p:nvPicPr>
          <p:cNvPr id="55"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flipH="1">
            <a:off x="4137850" y="1667990"/>
            <a:ext cx="930778" cy="914400"/>
          </a:xfrm>
          <a:prstGeom prst="ellipse">
            <a:avLst/>
          </a:prstGeom>
          <a:noFill/>
          <a:ln>
            <a:noFill/>
          </a:ln>
        </p:spPr>
      </p:pic>
      <p:sp>
        <p:nvSpPr>
          <p:cNvPr id="58" name="Rectangle 57"/>
          <p:cNvSpPr/>
          <p:nvPr/>
        </p:nvSpPr>
        <p:spPr>
          <a:xfrm>
            <a:off x="4632067" y="3396734"/>
            <a:ext cx="184666" cy="369332"/>
          </a:xfrm>
          <a:prstGeom prst="rect">
            <a:avLst/>
          </a:prstGeom>
        </p:spPr>
        <p:txBody>
          <a:bodyPr wrap="none">
            <a:spAutoFit/>
          </a:bodyPr>
          <a:lstStyle/>
          <a:p>
            <a:r>
              <a:rPr lang="en-US" dirty="0" smtClean="0"/>
              <a:t> </a:t>
            </a:r>
            <a:endParaRPr lang="en-US" dirty="0"/>
          </a:p>
        </p:txBody>
      </p:sp>
      <p:sp>
        <p:nvSpPr>
          <p:cNvPr id="63" name="Rectangle 62"/>
          <p:cNvSpPr/>
          <p:nvPr/>
        </p:nvSpPr>
        <p:spPr>
          <a:xfrm>
            <a:off x="4784467" y="3549134"/>
            <a:ext cx="184666" cy="369332"/>
          </a:xfrm>
          <a:prstGeom prst="rect">
            <a:avLst/>
          </a:prstGeom>
        </p:spPr>
        <p:txBody>
          <a:bodyPr wrap="none">
            <a:spAutoFit/>
          </a:bodyPr>
          <a:lstStyle/>
          <a:p>
            <a:r>
              <a:rPr lang="en-US" dirty="0" smtClean="0"/>
              <a:t> </a:t>
            </a:r>
            <a:endParaRPr lang="en-US" dirty="0"/>
          </a:p>
        </p:txBody>
      </p:sp>
      <p:sp>
        <p:nvSpPr>
          <p:cNvPr id="68" name="Rectangle 67"/>
          <p:cNvSpPr/>
          <p:nvPr/>
        </p:nvSpPr>
        <p:spPr>
          <a:xfrm>
            <a:off x="4936867" y="3701534"/>
            <a:ext cx="184666" cy="369332"/>
          </a:xfrm>
          <a:prstGeom prst="rect">
            <a:avLst/>
          </a:prstGeom>
        </p:spPr>
        <p:txBody>
          <a:bodyPr wrap="none">
            <a:spAutoFit/>
          </a:bodyPr>
          <a:lstStyle/>
          <a:p>
            <a:r>
              <a:rPr lang="en-US" dirty="0" smtClean="0"/>
              <a:t> </a:t>
            </a:r>
            <a:endParaRPr lang="en-US" dirty="0"/>
          </a:p>
        </p:txBody>
      </p:sp>
      <p:sp>
        <p:nvSpPr>
          <p:cNvPr id="73" name="Rectangle 72"/>
          <p:cNvSpPr/>
          <p:nvPr/>
        </p:nvSpPr>
        <p:spPr>
          <a:xfrm>
            <a:off x="5089267" y="3853934"/>
            <a:ext cx="184666" cy="369332"/>
          </a:xfrm>
          <a:prstGeom prst="rect">
            <a:avLst/>
          </a:prstGeom>
        </p:spPr>
        <p:txBody>
          <a:bodyPr wrap="none">
            <a:spAutoFit/>
          </a:bodyPr>
          <a:lstStyle/>
          <a:p>
            <a:r>
              <a:rPr lang="en-US" dirty="0" smtClean="0"/>
              <a:t> </a:t>
            </a:r>
            <a:endParaRPr lang="en-US" dirty="0"/>
          </a:p>
        </p:txBody>
      </p:sp>
      <p:pic>
        <p:nvPicPr>
          <p:cNvPr id="80"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l="4519" t="2385" r="5080" b="10559"/>
          <a:stretch/>
        </p:blipFill>
        <p:spPr>
          <a:xfrm>
            <a:off x="4686555" y="543614"/>
            <a:ext cx="930778" cy="914400"/>
          </a:xfrm>
          <a:prstGeom prst="ellipse">
            <a:avLst/>
          </a:prstGeom>
          <a:noFill/>
          <a:ln>
            <a:noFill/>
          </a:ln>
        </p:spPr>
      </p:pic>
      <p:pic>
        <p:nvPicPr>
          <p:cNvPr id="85"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l="4519" t="2385" r="5080" b="10559"/>
          <a:stretch/>
        </p:blipFill>
        <p:spPr>
          <a:xfrm>
            <a:off x="2616386" y="1659932"/>
            <a:ext cx="930778" cy="914400"/>
          </a:xfrm>
          <a:prstGeom prst="ellipse">
            <a:avLst/>
          </a:prstGeom>
          <a:noFill/>
          <a:ln>
            <a:noFill/>
          </a:ln>
        </p:spPr>
      </p:pic>
      <p:pic>
        <p:nvPicPr>
          <p:cNvPr id="86"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flipH="1">
            <a:off x="901942" y="2162801"/>
            <a:ext cx="930778" cy="914400"/>
          </a:xfrm>
          <a:prstGeom prst="ellipse">
            <a:avLst/>
          </a:prstGeom>
          <a:noFill/>
          <a:ln>
            <a:noFill/>
          </a:ln>
        </p:spPr>
      </p:pic>
      <p:pic>
        <p:nvPicPr>
          <p:cNvPr id="89"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a:off x="266923" y="1085479"/>
            <a:ext cx="930778" cy="914400"/>
          </a:xfrm>
          <a:prstGeom prst="ellipse">
            <a:avLst/>
          </a:prstGeom>
          <a:noFill/>
          <a:ln>
            <a:noFill/>
          </a:ln>
        </p:spPr>
      </p:pic>
      <p:pic>
        <p:nvPicPr>
          <p:cNvPr id="90"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l="4519" t="2385" r="5080" b="10559"/>
          <a:stretch/>
        </p:blipFill>
        <p:spPr>
          <a:xfrm>
            <a:off x="376122" y="3241200"/>
            <a:ext cx="930778" cy="914400"/>
          </a:xfrm>
          <a:prstGeom prst="ellipse">
            <a:avLst/>
          </a:prstGeom>
          <a:noFill/>
          <a:ln>
            <a:noFill/>
          </a:ln>
        </p:spPr>
      </p:pic>
      <p:pic>
        <p:nvPicPr>
          <p:cNvPr id="91" name="Shape 173"/>
          <p:cNvPicPr preferRelativeResize="0">
            <a:picLocks noChangeAspect="1"/>
          </p:cNvPicPr>
          <p:nvPr/>
        </p:nvPicPr>
        <p:blipFill rotWithShape="1">
          <a:blip r:embed="rId4" cstate="screen">
            <a:alphaModFix/>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l="3787" r="2465" b="4443"/>
          <a:stretch/>
        </p:blipFill>
        <p:spPr>
          <a:xfrm flipH="1">
            <a:off x="3469684" y="81176"/>
            <a:ext cx="930778" cy="914400"/>
          </a:xfrm>
          <a:prstGeom prst="ellipse">
            <a:avLst/>
          </a:prstGeom>
          <a:noFill/>
          <a:ln>
            <a:noFill/>
          </a:ln>
        </p:spPr>
      </p:pic>
      <p:pic>
        <p:nvPicPr>
          <p:cNvPr id="92" name="Shape 172"/>
          <p:cNvPicPr preferRelativeResize="0">
            <a:picLocks noChangeAspect="1"/>
          </p:cNvPicPr>
          <p:nvPr/>
        </p:nvPicPr>
        <p:blipFill rotWithShape="1">
          <a:blip r:embed="rId6" cstate="screen">
            <a:alphaModFix/>
            <a:duotone>
              <a:schemeClr val="accent2">
                <a:shade val="45000"/>
                <a:satMod val="135000"/>
              </a:schemeClr>
              <a:prstClr val="white"/>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rcRect l="4519" t="2385" r="5080" b="10559"/>
          <a:stretch/>
        </p:blipFill>
        <p:spPr>
          <a:xfrm flipH="1">
            <a:off x="1991335" y="592565"/>
            <a:ext cx="930778" cy="914400"/>
          </a:xfrm>
          <a:prstGeom prst="ellipse">
            <a:avLst/>
          </a:prstGeom>
          <a:noFill/>
          <a:ln>
            <a:noFill/>
          </a:ln>
        </p:spPr>
      </p:pic>
      <p:sp>
        <p:nvSpPr>
          <p:cNvPr id="93" name="Rounded Rectangle 92"/>
          <p:cNvSpPr/>
          <p:nvPr/>
        </p:nvSpPr>
        <p:spPr>
          <a:xfrm>
            <a:off x="84425" y="-49941"/>
            <a:ext cx="3067994"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People</a:t>
            </a:r>
            <a:endParaRPr lang="en-US" sz="2400" dirty="0">
              <a:solidFill>
                <a:srgbClr val="F96A1B"/>
              </a:solidFill>
              <a:latin typeface="+mj-lt"/>
            </a:endParaRPr>
          </a:p>
        </p:txBody>
      </p:sp>
      <p:sp>
        <p:nvSpPr>
          <p:cNvPr id="100" name="TextBox 99"/>
          <p:cNvSpPr txBox="1"/>
          <p:nvPr/>
        </p:nvSpPr>
        <p:spPr>
          <a:xfrm>
            <a:off x="7654076" y="6587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cxnSp>
        <p:nvCxnSpPr>
          <p:cNvPr id="5" name="Straight Connector 4"/>
          <p:cNvCxnSpPr>
            <a:stCxn id="89" idx="6"/>
            <a:endCxn id="92" idx="6"/>
          </p:cNvCxnSpPr>
          <p:nvPr/>
        </p:nvCxnSpPr>
        <p:spPr>
          <a:xfrm flipV="1">
            <a:off x="1197701" y="1049765"/>
            <a:ext cx="793634" cy="492914"/>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6" idx="2"/>
            <a:endCxn id="85" idx="2"/>
          </p:cNvCxnSpPr>
          <p:nvPr/>
        </p:nvCxnSpPr>
        <p:spPr>
          <a:xfrm flipV="1">
            <a:off x="1832720" y="2117132"/>
            <a:ext cx="783666" cy="50286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9" idx="4"/>
            <a:endCxn id="90" idx="0"/>
          </p:cNvCxnSpPr>
          <p:nvPr/>
        </p:nvCxnSpPr>
        <p:spPr>
          <a:xfrm>
            <a:off x="732312" y="1999879"/>
            <a:ext cx="109199" cy="1241321"/>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86" idx="1"/>
            <a:endCxn id="92" idx="4"/>
          </p:cNvCxnSpPr>
          <p:nvPr/>
        </p:nvCxnSpPr>
        <p:spPr>
          <a:xfrm flipV="1">
            <a:off x="1696411" y="1506965"/>
            <a:ext cx="760313" cy="789747"/>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89" idx="6"/>
            <a:endCxn id="85" idx="2"/>
          </p:cNvCxnSpPr>
          <p:nvPr/>
        </p:nvCxnSpPr>
        <p:spPr>
          <a:xfrm>
            <a:off x="1197701" y="1542679"/>
            <a:ext cx="1418685" cy="574453"/>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85" idx="7"/>
            <a:endCxn id="91" idx="4"/>
          </p:cNvCxnSpPr>
          <p:nvPr/>
        </p:nvCxnSpPr>
        <p:spPr>
          <a:xfrm flipV="1">
            <a:off x="3410855" y="995576"/>
            <a:ext cx="524218" cy="798267"/>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85" idx="6"/>
            <a:endCxn id="55" idx="6"/>
          </p:cNvCxnSpPr>
          <p:nvPr/>
        </p:nvCxnSpPr>
        <p:spPr>
          <a:xfrm>
            <a:off x="3547164" y="2117132"/>
            <a:ext cx="590686" cy="805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90" idx="6"/>
            <a:endCxn id="53" idx="2"/>
          </p:cNvCxnSpPr>
          <p:nvPr/>
        </p:nvCxnSpPr>
        <p:spPr>
          <a:xfrm flipV="1">
            <a:off x="1306900" y="3242892"/>
            <a:ext cx="1102341" cy="45550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90" idx="6"/>
            <a:endCxn id="85" idx="3"/>
          </p:cNvCxnSpPr>
          <p:nvPr/>
        </p:nvCxnSpPr>
        <p:spPr>
          <a:xfrm flipV="1">
            <a:off x="1306900" y="2440421"/>
            <a:ext cx="1445795" cy="12579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90" idx="1"/>
            <a:endCxn id="89" idx="3"/>
          </p:cNvCxnSpPr>
          <p:nvPr/>
        </p:nvCxnSpPr>
        <p:spPr>
          <a:xfrm flipH="1" flipV="1">
            <a:off x="403232" y="1865968"/>
            <a:ext cx="109199" cy="150914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55" idx="0"/>
            <a:endCxn id="80" idx="4"/>
          </p:cNvCxnSpPr>
          <p:nvPr/>
        </p:nvCxnSpPr>
        <p:spPr>
          <a:xfrm flipV="1">
            <a:off x="4603239" y="1458014"/>
            <a:ext cx="548705" cy="20997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92" idx="2"/>
            <a:endCxn id="80" idx="3"/>
          </p:cNvCxnSpPr>
          <p:nvPr/>
        </p:nvCxnSpPr>
        <p:spPr>
          <a:xfrm>
            <a:off x="2922113" y="1049765"/>
            <a:ext cx="1900751" cy="2743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91" idx="3"/>
            <a:endCxn id="80" idx="2"/>
          </p:cNvCxnSpPr>
          <p:nvPr/>
        </p:nvCxnSpPr>
        <p:spPr>
          <a:xfrm>
            <a:off x="4264153" y="861665"/>
            <a:ext cx="422402" cy="13914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92" idx="4"/>
            <a:endCxn id="53" idx="1"/>
          </p:cNvCxnSpPr>
          <p:nvPr/>
        </p:nvCxnSpPr>
        <p:spPr>
          <a:xfrm>
            <a:off x="2456724" y="1506965"/>
            <a:ext cx="88826" cy="14126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90" idx="7"/>
            <a:endCxn id="86" idx="4"/>
          </p:cNvCxnSpPr>
          <p:nvPr/>
        </p:nvCxnSpPr>
        <p:spPr>
          <a:xfrm flipV="1">
            <a:off x="1170591" y="3077201"/>
            <a:ext cx="196740" cy="29791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5012817" y="5957898"/>
            <a:ext cx="2718538" cy="900102"/>
          </a:xfrm>
          <a:prstGeom prst="roundRect">
            <a:avLst/>
          </a:prstGeom>
          <a:gradFill flip="none" rotWithShape="1">
            <a:gsLst>
              <a:gs pos="0">
                <a:schemeClr val="accent6">
                  <a:tint val="50000"/>
                  <a:satMod val="300000"/>
                  <a:alpha val="71000"/>
                </a:schemeClr>
              </a:gs>
              <a:gs pos="35000">
                <a:schemeClr val="accent6">
                  <a:tint val="37000"/>
                  <a:satMod val="300000"/>
                  <a:alpha val="71000"/>
                </a:schemeClr>
              </a:gs>
              <a:gs pos="100000">
                <a:schemeClr val="accent6">
                  <a:tint val="15000"/>
                  <a:satMod val="350000"/>
                  <a:alpha val="71000"/>
                </a:schemeClr>
              </a:gs>
            </a:gsLst>
            <a:lin ang="16200000" scaled="1"/>
            <a:tileRect/>
          </a:gradFill>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80000"/>
              </a:lnSpc>
            </a:pPr>
            <a:r>
              <a:rPr lang="en-US" sz="2400" dirty="0" smtClean="0">
                <a:solidFill>
                  <a:srgbClr val="000000"/>
                </a:solidFill>
              </a:rPr>
              <a:t>Relationship representation</a:t>
            </a:r>
            <a:endParaRPr lang="en-US" sz="2400" dirty="0">
              <a:solidFill>
                <a:srgbClr val="000000"/>
              </a:solidFill>
            </a:endParaRPr>
          </a:p>
        </p:txBody>
      </p:sp>
    </p:spTree>
    <p:extLst>
      <p:ext uri="{BB962C8B-B14F-4D97-AF65-F5344CB8AC3E}">
        <p14:creationId xmlns:p14="http://schemas.microsoft.com/office/powerpoint/2010/main" val="45504080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cxnSp>
        <p:nvCxnSpPr>
          <p:cNvPr id="13" name="Straight Arrow Connector 12"/>
          <p:cNvCxnSpPr/>
          <p:nvPr/>
        </p:nvCxnSpPr>
        <p:spPr>
          <a:xfrm>
            <a:off x="6241846" y="1701033"/>
            <a:ext cx="2800890" cy="385568"/>
          </a:xfrm>
          <a:prstGeom prst="straightConnector1">
            <a:avLst/>
          </a:prstGeom>
          <a:ln w="38100" cmpd="sng">
            <a:solidFill>
              <a:schemeClr val="accent2"/>
            </a:solidFill>
            <a:prstDash val="dash"/>
            <a:tailEnd type="arrow"/>
          </a:ln>
          <a:effectLst>
            <a:glow rad="38100">
              <a:schemeClr val="accent2">
                <a:lumMod val="75000"/>
                <a:alpha val="75000"/>
              </a:schemeClr>
            </a:glow>
          </a:effectLst>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56700" y="-170099"/>
            <a:ext cx="6150561" cy="748450"/>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Rectangle 72"/>
          <p:cNvSpPr/>
          <p:nvPr/>
        </p:nvSpPr>
        <p:spPr>
          <a:xfrm>
            <a:off x="5089267" y="3853934"/>
            <a:ext cx="184666" cy="369332"/>
          </a:xfrm>
          <a:prstGeom prst="rect">
            <a:avLst/>
          </a:prstGeom>
        </p:spPr>
        <p:txBody>
          <a:bodyPr wrap="none">
            <a:spAutoFit/>
          </a:bodyPr>
          <a:lstStyle/>
          <a:p>
            <a:r>
              <a:rPr lang="en-US" dirty="0" smtClean="0"/>
              <a:t> </a:t>
            </a:r>
            <a:endParaRPr lang="en-US" dirty="0"/>
          </a:p>
        </p:txBody>
      </p:sp>
      <p:sp>
        <p:nvSpPr>
          <p:cNvPr id="93" name="Rounded Rectangle 92"/>
          <p:cNvSpPr/>
          <p:nvPr/>
        </p:nvSpPr>
        <p:spPr>
          <a:xfrm>
            <a:off x="84425" y="-49941"/>
            <a:ext cx="5816999"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Getting to the top of the mountain…</a:t>
            </a:r>
            <a:endParaRPr lang="en-US" sz="2400" dirty="0">
              <a:solidFill>
                <a:srgbClr val="F96A1B"/>
              </a:solidFill>
              <a:latin typeface="+mj-lt"/>
            </a:endParaRPr>
          </a:p>
        </p:txBody>
      </p:sp>
      <p:sp>
        <p:nvSpPr>
          <p:cNvPr id="26" name="TextBox 25"/>
          <p:cNvSpPr txBox="1"/>
          <p:nvPr/>
        </p:nvSpPr>
        <p:spPr>
          <a:xfrm>
            <a:off x="7654076" y="6587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sp>
        <p:nvSpPr>
          <p:cNvPr id="5" name="Oval 4"/>
          <p:cNvSpPr/>
          <p:nvPr/>
        </p:nvSpPr>
        <p:spPr>
          <a:xfrm>
            <a:off x="8823099" y="-592300"/>
            <a:ext cx="914400" cy="914400"/>
          </a:xfrm>
          <a:prstGeom prst="ellipse">
            <a:avLst/>
          </a:prstGeom>
          <a:solidFill>
            <a:schemeClr val="accent2"/>
          </a:solidFill>
          <a:effectLst>
            <a:glow rad="914400">
              <a:schemeClr val="accent2">
                <a:alpha val="47000"/>
              </a:schemeClr>
            </a:glow>
            <a:outerShdw blurRad="40000" dist="23000" dir="5400000" rotWithShape="0">
              <a:srgbClr val="000000">
                <a:alpha val="35000"/>
              </a:srgbClr>
            </a:outerShdw>
            <a:softEdge rad="3048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32530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_de_Braus-small.jpg"/>
          <p:cNvPicPr>
            <a:picLocks noChangeAspect="1"/>
          </p:cNvPicPr>
          <p:nvPr/>
        </p:nvPicPr>
        <p:blipFill rotWithShape="1">
          <a:blip r:embed="rId3" cstate="screen">
            <a:extLst>
              <a:ext uri="{28A0092B-C50C-407E-A947-70E740481C1C}">
                <a14:useLocalDpi xmlns:a14="http://schemas.microsoft.com/office/drawing/2010/main"/>
              </a:ext>
            </a:extLst>
          </a:blip>
          <a:srcRect t="-1"/>
          <a:stretch/>
        </p:blipFill>
        <p:spPr>
          <a:xfrm>
            <a:off x="0" y="-70550"/>
            <a:ext cx="9167518" cy="7019676"/>
          </a:xfrm>
          <a:prstGeom prst="rect">
            <a:avLst/>
          </a:prstGeom>
        </p:spPr>
      </p:pic>
      <p:cxnSp>
        <p:nvCxnSpPr>
          <p:cNvPr id="13" name="Straight Arrow Connector 12"/>
          <p:cNvCxnSpPr/>
          <p:nvPr/>
        </p:nvCxnSpPr>
        <p:spPr>
          <a:xfrm>
            <a:off x="6241846" y="1701033"/>
            <a:ext cx="2800890" cy="385568"/>
          </a:xfrm>
          <a:prstGeom prst="straightConnector1">
            <a:avLst/>
          </a:prstGeom>
          <a:ln w="38100" cmpd="sng">
            <a:solidFill>
              <a:schemeClr val="accent2"/>
            </a:solidFill>
            <a:prstDash val="dash"/>
            <a:tailEnd type="arrow"/>
          </a:ln>
          <a:effectLst>
            <a:glow rad="38100">
              <a:schemeClr val="accent2">
                <a:lumMod val="75000"/>
                <a:alpha val="75000"/>
              </a:schemeClr>
            </a:glow>
          </a:effectLst>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56700" y="-170099"/>
            <a:ext cx="6150561" cy="748450"/>
          </a:xfrm>
          <a:prstGeom prst="roundRect">
            <a:avLst/>
          </a:prstGeom>
          <a:solidFill>
            <a:schemeClr val="accent1">
              <a:lumMod val="20000"/>
              <a:lumOff val="80000"/>
              <a:alpha val="61000"/>
            </a:schemeClr>
          </a:solidFill>
          <a:ln>
            <a:noFill/>
          </a:ln>
          <a:effectLst>
            <a:softEdge rad="762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Rectangle 72"/>
          <p:cNvSpPr/>
          <p:nvPr/>
        </p:nvSpPr>
        <p:spPr>
          <a:xfrm>
            <a:off x="5089267" y="3853934"/>
            <a:ext cx="184666" cy="369332"/>
          </a:xfrm>
          <a:prstGeom prst="rect">
            <a:avLst/>
          </a:prstGeom>
        </p:spPr>
        <p:txBody>
          <a:bodyPr wrap="none">
            <a:spAutoFit/>
          </a:bodyPr>
          <a:lstStyle/>
          <a:p>
            <a:r>
              <a:rPr lang="en-US" dirty="0" smtClean="0"/>
              <a:t> </a:t>
            </a:r>
            <a:endParaRPr lang="en-US" dirty="0"/>
          </a:p>
        </p:txBody>
      </p:sp>
      <p:sp>
        <p:nvSpPr>
          <p:cNvPr id="93" name="Rounded Rectangle 92"/>
          <p:cNvSpPr/>
          <p:nvPr/>
        </p:nvSpPr>
        <p:spPr>
          <a:xfrm>
            <a:off x="84425" y="-49941"/>
            <a:ext cx="5816999" cy="442674"/>
          </a:xfrm>
          <a:prstGeom prst="roundRect">
            <a:avLst/>
          </a:prstGeom>
          <a:solidFill>
            <a:schemeClr val="accent1">
              <a:alpha val="71000"/>
            </a:schemeClr>
          </a:solidFill>
          <a:ln>
            <a:solidFill>
              <a:schemeClr val="tx2"/>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lnSpc>
                <a:spcPct val="80000"/>
              </a:lnSpc>
            </a:pPr>
            <a:r>
              <a:rPr lang="en-US" sz="2400" dirty="0" smtClean="0">
                <a:solidFill>
                  <a:srgbClr val="F96A1B"/>
                </a:solidFill>
                <a:latin typeface="+mj-lt"/>
              </a:rPr>
              <a:t>Getting to the top of the mountain…</a:t>
            </a:r>
            <a:endParaRPr lang="en-US" sz="2400" dirty="0">
              <a:solidFill>
                <a:srgbClr val="F96A1B"/>
              </a:solidFill>
              <a:latin typeface="+mj-lt"/>
            </a:endParaRPr>
          </a:p>
        </p:txBody>
      </p:sp>
      <p:sp>
        <p:nvSpPr>
          <p:cNvPr id="22" name="Rounded Rectangle 21"/>
          <p:cNvSpPr/>
          <p:nvPr/>
        </p:nvSpPr>
        <p:spPr>
          <a:xfrm>
            <a:off x="0" y="549042"/>
            <a:ext cx="6150561" cy="1013611"/>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80000"/>
              </a:lnSpc>
            </a:pPr>
            <a:r>
              <a:rPr lang="en-US" sz="2200" dirty="0" smtClean="0"/>
              <a:t>What are the technologies and policies IRs must put in place to successfully practice open</a:t>
            </a:r>
            <a:r>
              <a:rPr lang="en-US" sz="2200" dirty="0"/>
              <a:t>-access-oriented long term digital stewardship?</a:t>
            </a:r>
          </a:p>
        </p:txBody>
      </p:sp>
      <p:sp>
        <p:nvSpPr>
          <p:cNvPr id="24" name="Rounded Rectangle 23"/>
          <p:cNvSpPr/>
          <p:nvPr/>
        </p:nvSpPr>
        <p:spPr>
          <a:xfrm>
            <a:off x="0" y="1565000"/>
            <a:ext cx="6150561" cy="1313267"/>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80000"/>
              </a:lnSpc>
            </a:pPr>
            <a:r>
              <a:rPr lang="en-US" sz="2200" dirty="0"/>
              <a:t>How </a:t>
            </a:r>
            <a:r>
              <a:rPr lang="en-US" sz="2200" dirty="0" smtClean="0"/>
              <a:t>should IR infrastructure evolve to </a:t>
            </a:r>
            <a:r>
              <a:rPr lang="en-US" sz="2200" dirty="0"/>
              <a:t>support </a:t>
            </a:r>
            <a:r>
              <a:rPr lang="en-US" sz="2200" dirty="0" smtClean="0"/>
              <a:t>effective </a:t>
            </a:r>
            <a:r>
              <a:rPr lang="en-US" sz="2200" dirty="0"/>
              <a:t>representation of complex research </a:t>
            </a:r>
            <a:r>
              <a:rPr lang="en-US" sz="2200" dirty="0" smtClean="0"/>
              <a:t>outputs and their </a:t>
            </a:r>
            <a:r>
              <a:rPr lang="en-US" sz="2200" dirty="0"/>
              <a:t>relationships </a:t>
            </a:r>
            <a:r>
              <a:rPr lang="en-US" sz="2200" dirty="0" smtClean="0"/>
              <a:t>for preservation </a:t>
            </a:r>
            <a:r>
              <a:rPr lang="en-US" sz="2200" dirty="0"/>
              <a:t>and meaningful use and reuse in the long term?</a:t>
            </a:r>
          </a:p>
        </p:txBody>
      </p:sp>
      <p:sp>
        <p:nvSpPr>
          <p:cNvPr id="25" name="Rounded Rectangle 24"/>
          <p:cNvSpPr/>
          <p:nvPr/>
        </p:nvSpPr>
        <p:spPr>
          <a:xfrm>
            <a:off x="0" y="2871978"/>
            <a:ext cx="6150561" cy="851297"/>
          </a:xfrm>
          <a:prstGeom prst="roundRect">
            <a:avLst/>
          </a:prstGeom>
          <a:solidFill>
            <a:schemeClr val="accent1">
              <a:lumMod val="20000"/>
              <a:lumOff val="80000"/>
              <a:alpha val="71000"/>
            </a:schemeClr>
          </a:solidFill>
          <a:effectLst>
            <a:softEdge rad="76200"/>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200" dirty="0" smtClean="0"/>
              <a:t>Which technologies and policies found in domain repositories </a:t>
            </a:r>
            <a:r>
              <a:rPr lang="en-US" sz="2200" dirty="0"/>
              <a:t>c</a:t>
            </a:r>
            <a:r>
              <a:rPr lang="en-US" sz="2200" dirty="0" smtClean="0"/>
              <a:t>an IRs leverage</a:t>
            </a:r>
            <a:r>
              <a:rPr lang="en-US" sz="2200" dirty="0" smtClean="0"/>
              <a:t>?</a:t>
            </a:r>
            <a:endParaRPr lang="en-US" sz="2200" dirty="0"/>
          </a:p>
        </p:txBody>
      </p:sp>
      <p:sp>
        <p:nvSpPr>
          <p:cNvPr id="26" name="TextBox 25"/>
          <p:cNvSpPr txBox="1"/>
          <p:nvPr/>
        </p:nvSpPr>
        <p:spPr>
          <a:xfrm>
            <a:off x="7654076" y="6587739"/>
            <a:ext cx="1574056" cy="307777"/>
          </a:xfrm>
          <a:prstGeom prst="rect">
            <a:avLst/>
          </a:prstGeom>
          <a:noFill/>
        </p:spPr>
        <p:txBody>
          <a:bodyPr wrap="none" rtlCol="0">
            <a:spAutoFit/>
          </a:bodyPr>
          <a:lstStyle/>
          <a:p>
            <a:r>
              <a:rPr lang="en-US" sz="1400" b="1" dirty="0" smtClean="0">
                <a:solidFill>
                  <a:schemeClr val="accent2"/>
                </a:solidFill>
                <a:cs typeface="Chalkduster"/>
              </a:rPr>
              <a:t>*not to time-scale</a:t>
            </a:r>
            <a:endParaRPr lang="en-US" sz="1400" b="1" dirty="0">
              <a:solidFill>
                <a:schemeClr val="accent2"/>
              </a:solidFill>
              <a:cs typeface="Chalkduster"/>
            </a:endParaRPr>
          </a:p>
        </p:txBody>
      </p:sp>
      <p:sp>
        <p:nvSpPr>
          <p:cNvPr id="11" name="Oval 10"/>
          <p:cNvSpPr/>
          <p:nvPr/>
        </p:nvSpPr>
        <p:spPr>
          <a:xfrm>
            <a:off x="8823099" y="-592300"/>
            <a:ext cx="914400" cy="914400"/>
          </a:xfrm>
          <a:prstGeom prst="ellipse">
            <a:avLst/>
          </a:prstGeom>
          <a:solidFill>
            <a:schemeClr val="accent2"/>
          </a:solidFill>
          <a:effectLst>
            <a:glow rad="914400">
              <a:schemeClr val="accent2">
                <a:alpha val="47000"/>
              </a:schemeClr>
            </a:glow>
            <a:outerShdw blurRad="40000" dist="23000" dir="5400000" rotWithShape="0">
              <a:srgbClr val="000000">
                <a:alpha val="35000"/>
              </a:srgbClr>
            </a:outerShdw>
            <a:softEdge rad="3048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28566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Please respect the licenses</a:t>
            </a:r>
            <a:endParaRPr lang="en-US" dirty="0"/>
          </a:p>
        </p:txBody>
      </p:sp>
      <p:sp>
        <p:nvSpPr>
          <p:cNvPr id="6" name="Content Placeholder 5"/>
          <p:cNvSpPr>
            <a:spLocks noGrp="1"/>
          </p:cNvSpPr>
          <p:nvPr>
            <p:ph idx="1"/>
          </p:nvPr>
        </p:nvSpPr>
        <p:spPr/>
        <p:txBody>
          <a:bodyPr>
            <a:normAutofit/>
          </a:bodyPr>
          <a:lstStyle/>
          <a:p>
            <a:pPr marL="0" indent="0">
              <a:buNone/>
            </a:pPr>
            <a:r>
              <a:rPr lang="en-US" sz="1100" dirty="0"/>
              <a:t> "The Great Library of </a:t>
            </a:r>
            <a:r>
              <a:rPr lang="en-US" sz="1100" dirty="0" smtClean="0"/>
              <a:t>Alexandria” by </a:t>
            </a:r>
            <a:r>
              <a:rPr lang="en-US" sz="1100" dirty="0"/>
              <a:t>O. Von </a:t>
            </a:r>
            <a:r>
              <a:rPr lang="en-US" sz="1100" dirty="0" err="1" smtClean="0"/>
              <a:t>Corven</a:t>
            </a:r>
            <a:r>
              <a:rPr lang="en-US" sz="1100" dirty="0" smtClean="0"/>
              <a:t> </a:t>
            </a:r>
            <a:r>
              <a:rPr lang="en-US" sz="1100" dirty="0" smtClean="0">
                <a:hlinkClick r:id="rId2"/>
              </a:rPr>
              <a:t>https://commons.wikimedia.org/wiki/File:Ancientlibraryalex.jpg</a:t>
            </a:r>
            <a:r>
              <a:rPr lang="en-US" sz="1100" dirty="0" smtClean="0"/>
              <a:t> Public Domain</a:t>
            </a:r>
          </a:p>
          <a:p>
            <a:pPr marL="458788" indent="-458788">
              <a:buNone/>
            </a:pPr>
            <a:r>
              <a:rPr lang="en-US" sz="1100" dirty="0"/>
              <a:t>Lynch, C. A. (2003). Institutional repositories: Essential infrastructure for scholarship in the digital age. Portal : Libraries and the Academy, 3(2), 327-336. Retrieved from http://</a:t>
            </a:r>
            <a:r>
              <a:rPr lang="en-US" sz="1100" dirty="0" err="1"/>
              <a:t>ezproxy.cul.columbia.edu</a:t>
            </a:r>
            <a:r>
              <a:rPr lang="en-US" sz="1100" dirty="0"/>
              <a:t>/</a:t>
            </a:r>
            <a:r>
              <a:rPr lang="en-US" sz="1100" dirty="0" err="1"/>
              <a:t>login?url</a:t>
            </a:r>
            <a:r>
              <a:rPr lang="en-US" sz="1100" dirty="0"/>
              <a:t>=http://</a:t>
            </a:r>
            <a:r>
              <a:rPr lang="en-US" sz="1100" dirty="0" err="1"/>
              <a:t>search.proquest.com</a:t>
            </a:r>
            <a:r>
              <a:rPr lang="en-US" sz="1100" dirty="0"/>
              <a:t>/</a:t>
            </a:r>
            <a:r>
              <a:rPr lang="en-US" sz="1100" dirty="0" err="1"/>
              <a:t>docview</a:t>
            </a:r>
            <a:r>
              <a:rPr lang="en-US" sz="1100" dirty="0"/>
              <a:t>/216182966?accountid=10226 </a:t>
            </a:r>
            <a:endParaRPr lang="en-US" sz="1100" dirty="0" smtClean="0"/>
          </a:p>
          <a:p>
            <a:pPr marL="458788" indent="-458788">
              <a:buNone/>
            </a:pPr>
            <a:r>
              <a:rPr lang="en-US" sz="1100" dirty="0" smtClean="0"/>
              <a:t>Nelson, M.L., Argue, B., </a:t>
            </a:r>
            <a:r>
              <a:rPr lang="en-US" sz="1100" dirty="0" err="1" smtClean="0"/>
              <a:t>Efron,M</a:t>
            </a:r>
            <a:r>
              <a:rPr lang="en-US" sz="1100" dirty="0" smtClean="0"/>
              <a:t>., </a:t>
            </a:r>
            <a:r>
              <a:rPr lang="en-US" sz="1100" dirty="0" err="1" smtClean="0"/>
              <a:t>Denn</a:t>
            </a:r>
            <a:r>
              <a:rPr lang="en-US" sz="1100" dirty="0" smtClean="0"/>
              <a:t>, S., </a:t>
            </a:r>
            <a:r>
              <a:rPr lang="en-US" sz="1100" dirty="0" err="1" smtClean="0"/>
              <a:t>Pattuelli</a:t>
            </a:r>
            <a:r>
              <a:rPr lang="en-US" sz="1100" dirty="0" smtClean="0"/>
              <a:t>, &amp; M. C. et al (2001). A Survey of Complex Object Technologies for Digital Libraries. NASA/TM-2001-211426. </a:t>
            </a:r>
            <a:r>
              <a:rPr lang="en-US" sz="1100" dirty="0" smtClean="0">
                <a:hlinkClick r:id="rId3"/>
              </a:rPr>
              <a:t>http://www.cs.odu.edu/~mln/ltrs-pdfs/NASA-2001-tm211426.pdf</a:t>
            </a:r>
            <a:endParaRPr lang="en-US" sz="1100" dirty="0" smtClean="0"/>
          </a:p>
          <a:p>
            <a:pPr marL="458788" indent="-458788">
              <a:buNone/>
            </a:pPr>
            <a:r>
              <a:rPr lang="en-US" sz="1100" dirty="0" smtClean="0"/>
              <a:t>“Telescope” by Ryan Wick </a:t>
            </a:r>
            <a:r>
              <a:rPr lang="en-US" sz="1100" dirty="0" smtClean="0">
                <a:hlinkClick r:id="rId4"/>
              </a:rPr>
              <a:t>https://secure.flickr.com/photos/ryanwick/3461850112/</a:t>
            </a:r>
            <a:r>
              <a:rPr lang="en-US" sz="1100" dirty="0" smtClean="0"/>
              <a:t> - flipped horizontally, CC-BY 2.0 </a:t>
            </a:r>
          </a:p>
          <a:p>
            <a:pPr marL="458788" indent="-458788">
              <a:buNone/>
            </a:pPr>
            <a:r>
              <a:rPr lang="en-US" sz="1100" dirty="0" smtClean="0"/>
              <a:t>“Orion Belt” by </a:t>
            </a:r>
            <a:r>
              <a:rPr lang="en-US" sz="1100" dirty="0" err="1" smtClean="0"/>
              <a:t>Davide</a:t>
            </a:r>
            <a:r>
              <a:rPr lang="en-US" sz="1100" dirty="0" smtClean="0"/>
              <a:t> </a:t>
            </a:r>
            <a:r>
              <a:rPr lang="en-US" sz="1100" dirty="0"/>
              <a:t>De Martin (</a:t>
            </a:r>
            <a:r>
              <a:rPr lang="en-US" sz="1100" dirty="0">
                <a:hlinkClick r:id="rId5"/>
              </a:rPr>
              <a:t>http://www.skyfactory.org )</a:t>
            </a:r>
            <a:r>
              <a:rPr lang="en-US" sz="1100" dirty="0" smtClean="0">
                <a:hlinkClick r:id="rId5"/>
              </a:rPr>
              <a:t>;</a:t>
            </a:r>
            <a:r>
              <a:rPr lang="en-US" sz="1100" dirty="0" smtClean="0"/>
              <a:t> </a:t>
            </a:r>
            <a:r>
              <a:rPr lang="en-US" sz="1100" dirty="0"/>
              <a:t>Credit: Digitized Sky Survey, ESA/ESO/NASA FITS Liberator </a:t>
            </a:r>
            <a:r>
              <a:rPr lang="en-US" sz="1100" dirty="0">
                <a:hlinkClick r:id="rId6"/>
              </a:rPr>
              <a:t>http://apod.gsfc.nasa.gov/apod/ap051013.html </a:t>
            </a:r>
            <a:r>
              <a:rPr lang="en-US" sz="1100" dirty="0" smtClean="0"/>
              <a:t>Public Domain</a:t>
            </a:r>
          </a:p>
          <a:p>
            <a:pPr marL="458788" indent="-458788">
              <a:buNone/>
            </a:pPr>
            <a:r>
              <a:rPr lang="en-US" sz="1100" dirty="0" smtClean="0"/>
              <a:t>“</a:t>
            </a:r>
            <a:r>
              <a:rPr lang="en-US" sz="1100" dirty="0"/>
              <a:t>Route du Col de </a:t>
            </a:r>
            <a:r>
              <a:rPr lang="en-US" sz="1100" dirty="0" err="1"/>
              <a:t>Braus</a:t>
            </a:r>
            <a:r>
              <a:rPr lang="en-US" sz="1100" dirty="0" smtClean="0"/>
              <a:t>” by </a:t>
            </a:r>
            <a:r>
              <a:rPr lang="en-US" sz="1100" dirty="0" err="1" smtClean="0"/>
              <a:t>Ericd</a:t>
            </a:r>
            <a:r>
              <a:rPr lang="en-US" sz="1100" dirty="0" smtClean="0"/>
              <a:t> GFDL</a:t>
            </a:r>
          </a:p>
          <a:p>
            <a:pPr marL="458788" indent="-458788">
              <a:buNone/>
            </a:pPr>
            <a:r>
              <a:rPr lang="en-US" sz="1100" dirty="0" smtClean="0"/>
              <a:t>"Gray - replace this image female" by Dove - </a:t>
            </a:r>
            <a:r>
              <a:rPr lang="en-US" sz="1100" dirty="0" err="1" smtClean="0"/>
              <a:t>File:Red</a:t>
            </a:r>
            <a:r>
              <a:rPr lang="en-US" sz="1100" dirty="0" smtClean="0"/>
              <a:t> - replace this image </a:t>
            </a:r>
            <a:r>
              <a:rPr lang="en-US" sz="1100" dirty="0" err="1" smtClean="0"/>
              <a:t>female.svg</a:t>
            </a:r>
            <a:r>
              <a:rPr lang="en-US" sz="1100" dirty="0" smtClean="0"/>
              <a:t>. Licensed under Creative Commons Zero, Public Domain Dedication via Wikimedia Commons - </a:t>
            </a:r>
            <a:r>
              <a:rPr lang="en-US" sz="1100" dirty="0" smtClean="0"/>
              <a:t>_</a:t>
            </a:r>
            <a:r>
              <a:rPr lang="en-US" sz="1100" dirty="0" err="1" smtClean="0"/>
              <a:t>replace_this_image_female.svg</a:t>
            </a:r>
            <a:endParaRPr lang="en-US" sz="1100" dirty="0" smtClean="0"/>
          </a:p>
          <a:p>
            <a:pPr marL="458788" indent="-458788">
              <a:buNone/>
            </a:pPr>
            <a:r>
              <a:rPr lang="en-US" sz="1100" dirty="0" smtClean="0">
                <a:hlinkClick r:id="rId7"/>
              </a:rPr>
              <a:t>https://commons.wikimedia.org/wiki/File:Gray_-_replace_this_image_female.svg#mediaviewer/File:Gray_-</a:t>
            </a:r>
            <a:endParaRPr lang="en-US" sz="1100" dirty="0" smtClean="0"/>
          </a:p>
          <a:p>
            <a:pPr marL="458788" indent="-458788">
              <a:buNone/>
            </a:pPr>
            <a:r>
              <a:rPr lang="en-US" sz="1100" dirty="0" smtClean="0"/>
              <a:t>"Gray - replace this image male" by </a:t>
            </a:r>
            <a:r>
              <a:rPr lang="en-US" sz="1100" dirty="0" err="1" smtClean="0"/>
              <a:t>Yvwv</a:t>
            </a:r>
            <a:r>
              <a:rPr lang="en-US" sz="1100" dirty="0" smtClean="0"/>
              <a:t> - Own work. Licensed under Creative Commons Attribution-Share Alike 3.0 via Wikimedia Commons - https://</a:t>
            </a:r>
            <a:r>
              <a:rPr lang="en-US" sz="1100" dirty="0" err="1" smtClean="0"/>
              <a:t>commons.wikimedia.org</a:t>
            </a:r>
            <a:r>
              <a:rPr lang="en-US" sz="1100" dirty="0" smtClean="0"/>
              <a:t>/wiki/</a:t>
            </a:r>
            <a:r>
              <a:rPr lang="en-US" sz="1100" dirty="0" err="1" smtClean="0"/>
              <a:t>File:Gray</a:t>
            </a:r>
            <a:r>
              <a:rPr lang="en-US" sz="1100" dirty="0" smtClean="0"/>
              <a:t>_-_</a:t>
            </a:r>
            <a:r>
              <a:rPr lang="en-US" sz="1100" dirty="0" err="1" smtClean="0"/>
              <a:t>replace_this_image_male.svg#mediaviewer</a:t>
            </a:r>
            <a:r>
              <a:rPr lang="en-US" sz="1100" dirty="0" smtClean="0"/>
              <a:t>/</a:t>
            </a:r>
            <a:r>
              <a:rPr lang="en-US" sz="1100" dirty="0" err="1" smtClean="0"/>
              <a:t>File:Gray</a:t>
            </a:r>
            <a:r>
              <a:rPr lang="en-US" sz="1100" dirty="0" smtClean="0"/>
              <a:t>_-_</a:t>
            </a:r>
            <a:r>
              <a:rPr lang="en-US" sz="1100" dirty="0" err="1" smtClean="0"/>
              <a:t>replace_this_image_male.svg</a:t>
            </a:r>
            <a:endParaRPr lang="en-US" sz="1100" dirty="0"/>
          </a:p>
        </p:txBody>
      </p:sp>
    </p:spTree>
    <p:extLst>
      <p:ext uri="{BB962C8B-B14F-4D97-AF65-F5344CB8AC3E}">
        <p14:creationId xmlns:p14="http://schemas.microsoft.com/office/powerpoint/2010/main" val="3397139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8" name="Shape 48"/>
          <p:cNvSpPr>
            <a:spLocks noChangeAspect="1"/>
          </p:cNvSpPr>
          <p:nvPr/>
        </p:nvSpPr>
        <p:spPr>
          <a:xfrm>
            <a:off x="1962155" y="2140422"/>
            <a:ext cx="5366828" cy="2748070"/>
          </a:xfrm>
          <a:prstGeom prst="roundRect">
            <a:avLst>
              <a:gd name="adj" fmla="val 16667"/>
            </a:avLst>
          </a:prstGeom>
          <a:solidFill>
            <a:schemeClr val="lt1"/>
          </a:solidFill>
          <a:ln w="19050" cap="flat">
            <a:solidFill>
              <a:schemeClr val="dk2"/>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pic>
        <p:nvPicPr>
          <p:cNvPr id="52" name="Shape 52"/>
          <p:cNvPicPr preferRelativeResize="0">
            <a:picLocks noChangeAspect="1"/>
          </p:cNvPicPr>
          <p:nvPr/>
        </p:nvPicPr>
        <p:blipFill>
          <a:blip r:embed="rId3">
            <a:alphaModFix/>
          </a:blip>
          <a:stretch>
            <a:fillRect/>
          </a:stretch>
        </p:blipFill>
        <p:spPr>
          <a:xfrm>
            <a:off x="2420255" y="2140422"/>
            <a:ext cx="4729775" cy="868705"/>
          </a:xfrm>
          <a:prstGeom prst="rect">
            <a:avLst/>
          </a:prstGeom>
          <a:noFill/>
          <a:ln>
            <a:noFill/>
          </a:ln>
        </p:spPr>
      </p:pic>
      <p:pic>
        <p:nvPicPr>
          <p:cNvPr id="20" name="Shape 37"/>
          <p:cNvPicPr preferRelativeResize="0">
            <a:picLocks noChangeAspect="1"/>
          </p:cNvPicPr>
          <p:nvPr/>
        </p:nvPicPr>
        <p:blipFill>
          <a:blip r:embed="rId4">
            <a:alphaModFix/>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rot="19902091">
            <a:off x="2116586" y="3088936"/>
            <a:ext cx="1663048" cy="1663048"/>
          </a:xfrm>
          <a:prstGeom prst="ellipse">
            <a:avLst/>
          </a:prstGeom>
          <a:noFill/>
          <a:ln>
            <a:solidFill>
              <a:schemeClr val="bg2"/>
            </a:solidFill>
          </a:ln>
        </p:spPr>
      </p:pic>
      <p:pic>
        <p:nvPicPr>
          <p:cNvPr id="21" name="Shape 38"/>
          <p:cNvPicPr preferRelativeResize="0">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5533970" y="3180164"/>
            <a:ext cx="1616060" cy="1602969"/>
          </a:xfrm>
          <a:prstGeom prst="ellipse">
            <a:avLst/>
          </a:prstGeom>
          <a:noFill/>
          <a:ln>
            <a:solidFill>
              <a:srgbClr val="CDD7D9"/>
            </a:solidFill>
          </a:ln>
        </p:spPr>
      </p:pic>
      <p:sp>
        <p:nvSpPr>
          <p:cNvPr id="22" name="Rounded Rectangle 21"/>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Context</a:t>
            </a:r>
            <a:endParaRPr lang="en-US" sz="2400" dirty="0">
              <a:latin typeface="+mj-lt"/>
            </a:endParaRPr>
          </a:p>
        </p:txBody>
      </p:sp>
    </p:spTree>
    <p:extLst>
      <p:ext uri="{BB962C8B-B14F-4D97-AF65-F5344CB8AC3E}">
        <p14:creationId xmlns:p14="http://schemas.microsoft.com/office/powerpoint/2010/main" val="407839692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p:nvPr/>
        </p:nvSpPr>
        <p:spPr>
          <a:xfrm>
            <a:off x="890850" y="1805373"/>
            <a:ext cx="7279500" cy="4387428"/>
          </a:xfrm>
          <a:prstGeom prst="roundRect">
            <a:avLst>
              <a:gd name="adj" fmla="val 16667"/>
            </a:avLst>
          </a:prstGeom>
          <a:solidFill>
            <a:srgbClr val="75AADB"/>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58"/>
          <p:cNvSpPr/>
          <p:nvPr/>
        </p:nvSpPr>
        <p:spPr>
          <a:xfrm>
            <a:off x="3720193" y="2407130"/>
            <a:ext cx="1025532" cy="1575842"/>
          </a:xfrm>
          <a:custGeom>
            <a:avLst/>
            <a:gdLst/>
            <a:ahLst/>
            <a:cxnLst/>
            <a:rect l="0" t="0" r="0" b="0"/>
            <a:pathLst>
              <a:path w="34237" h="26101" extrusionOk="0">
                <a:moveTo>
                  <a:pt x="34237" y="0"/>
                </a:moveTo>
                <a:cubicBezTo>
                  <a:pt x="29491" y="1299"/>
                  <a:pt x="11469" y="3445"/>
                  <a:pt x="5763" y="7796"/>
                </a:cubicBezTo>
                <a:cubicBezTo>
                  <a:pt x="56" y="12146"/>
                  <a:pt x="960" y="23050"/>
                  <a:pt x="0" y="26101"/>
                </a:cubicBezTo>
              </a:path>
            </a:pathLst>
          </a:custGeom>
          <a:noFill/>
          <a:ln w="19050" cap="flat">
            <a:solidFill>
              <a:schemeClr val="dk2"/>
            </a:solidFill>
            <a:prstDash val="solid"/>
            <a:round/>
            <a:headEnd type="none" w="lg" len="lg"/>
            <a:tailEnd type="none" w="lg" len="lg"/>
          </a:ln>
        </p:spPr>
      </p:sp>
      <p:sp>
        <p:nvSpPr>
          <p:cNvPr id="48" name="Shape 48"/>
          <p:cNvSpPr/>
          <p:nvPr/>
        </p:nvSpPr>
        <p:spPr>
          <a:xfrm>
            <a:off x="1068480" y="3793255"/>
            <a:ext cx="4457400" cy="2282400"/>
          </a:xfrm>
          <a:prstGeom prst="roundRect">
            <a:avLst>
              <a:gd name="adj" fmla="val 16667"/>
            </a:avLst>
          </a:prstGeom>
          <a:solidFill>
            <a:schemeClr val="lt1"/>
          </a:solidFill>
          <a:ln w="19050" cap="flat">
            <a:solidFill>
              <a:schemeClr val="dk2"/>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pic>
        <p:nvPicPr>
          <p:cNvPr id="52" name="Shape 52"/>
          <p:cNvPicPr preferRelativeResize="0"/>
          <p:nvPr/>
        </p:nvPicPr>
        <p:blipFill>
          <a:blip r:embed="rId3">
            <a:alphaModFix/>
          </a:blip>
          <a:stretch>
            <a:fillRect/>
          </a:stretch>
        </p:blipFill>
        <p:spPr>
          <a:xfrm>
            <a:off x="1526580" y="3793248"/>
            <a:ext cx="3928299" cy="721500"/>
          </a:xfrm>
          <a:prstGeom prst="rect">
            <a:avLst/>
          </a:prstGeom>
          <a:noFill/>
          <a:ln>
            <a:noFill/>
          </a:ln>
        </p:spPr>
      </p:pic>
      <p:sp>
        <p:nvSpPr>
          <p:cNvPr id="55" name="Shape 55"/>
          <p:cNvSpPr txBox="1"/>
          <p:nvPr/>
        </p:nvSpPr>
        <p:spPr>
          <a:xfrm>
            <a:off x="1866588" y="2583494"/>
            <a:ext cx="1898399" cy="668400"/>
          </a:xfrm>
          <a:prstGeom prst="rect">
            <a:avLst/>
          </a:prstGeom>
          <a:noFill/>
          <a:ln>
            <a:noFill/>
          </a:ln>
        </p:spPr>
        <p:txBody>
          <a:bodyPr lIns="91425" tIns="91425" rIns="91425" bIns="91425" anchor="t" anchorCtr="0">
            <a:noAutofit/>
          </a:bodyPr>
          <a:lstStyle/>
          <a:p>
            <a:pPr algn="r">
              <a:spcBef>
                <a:spcPts val="0"/>
              </a:spcBef>
              <a:buNone/>
            </a:pPr>
            <a:r>
              <a:rPr lang="en" dirty="0"/>
              <a:t>Digital Programs &amp; Technology Services</a:t>
            </a:r>
          </a:p>
        </p:txBody>
      </p:sp>
      <p:sp>
        <p:nvSpPr>
          <p:cNvPr id="56" name="Shape 56"/>
          <p:cNvSpPr txBox="1"/>
          <p:nvPr/>
        </p:nvSpPr>
        <p:spPr>
          <a:xfrm>
            <a:off x="5746238" y="4668111"/>
            <a:ext cx="2442814" cy="668400"/>
          </a:xfrm>
          <a:prstGeom prst="rect">
            <a:avLst/>
          </a:prstGeom>
          <a:noFill/>
          <a:ln>
            <a:noFill/>
          </a:ln>
        </p:spPr>
        <p:txBody>
          <a:bodyPr lIns="91425" tIns="91425" rIns="91425" bIns="91425" anchor="t" anchorCtr="0">
            <a:noAutofit/>
          </a:bodyPr>
          <a:lstStyle/>
          <a:p>
            <a:pPr lvl="0" algn="ctr" rtl="0">
              <a:spcBef>
                <a:spcPts val="0"/>
              </a:spcBef>
              <a:buNone/>
            </a:pPr>
            <a:r>
              <a:rPr lang="en" dirty="0"/>
              <a:t>Bibliographic Services &amp; Collection Development</a:t>
            </a:r>
          </a:p>
        </p:txBody>
      </p:sp>
      <p:sp>
        <p:nvSpPr>
          <p:cNvPr id="57" name="Shape 57"/>
          <p:cNvSpPr txBox="1"/>
          <p:nvPr/>
        </p:nvSpPr>
        <p:spPr>
          <a:xfrm>
            <a:off x="5244625" y="3999711"/>
            <a:ext cx="1898399" cy="668400"/>
          </a:xfrm>
          <a:prstGeom prst="rect">
            <a:avLst/>
          </a:prstGeom>
          <a:noFill/>
          <a:ln>
            <a:noFill/>
          </a:ln>
        </p:spPr>
        <p:txBody>
          <a:bodyPr lIns="91425" tIns="91425" rIns="91425" bIns="91425" anchor="t" anchorCtr="0">
            <a:noAutofit/>
          </a:bodyPr>
          <a:lstStyle/>
          <a:p>
            <a:pPr lvl="0" algn="ctr" rtl="0">
              <a:spcBef>
                <a:spcPts val="0"/>
              </a:spcBef>
              <a:buNone/>
            </a:pPr>
            <a:r>
              <a:rPr lang="en" dirty="0"/>
              <a:t>Collections &amp; Services</a:t>
            </a:r>
          </a:p>
        </p:txBody>
      </p:sp>
      <p:sp>
        <p:nvSpPr>
          <p:cNvPr id="59" name="Shape 59"/>
          <p:cNvSpPr/>
          <p:nvPr/>
        </p:nvSpPr>
        <p:spPr>
          <a:xfrm>
            <a:off x="4628396" y="2407130"/>
            <a:ext cx="1558954" cy="1717906"/>
          </a:xfrm>
          <a:custGeom>
            <a:avLst/>
            <a:gdLst/>
            <a:ahLst/>
            <a:cxnLst/>
            <a:rect l="0" t="0" r="0" b="0"/>
            <a:pathLst>
              <a:path w="66101" h="39661" extrusionOk="0">
                <a:moveTo>
                  <a:pt x="0" y="0"/>
                </a:moveTo>
                <a:cubicBezTo>
                  <a:pt x="9435" y="2486"/>
                  <a:pt x="45593" y="8305"/>
                  <a:pt x="56610" y="14916"/>
                </a:cubicBezTo>
                <a:cubicBezTo>
                  <a:pt x="67626" y="21526"/>
                  <a:pt x="64519" y="35536"/>
                  <a:pt x="66101" y="39661"/>
                </a:cubicBezTo>
              </a:path>
            </a:pathLst>
          </a:custGeom>
          <a:noFill/>
          <a:ln w="19050" cap="flat">
            <a:solidFill>
              <a:schemeClr val="dk2"/>
            </a:solidFill>
            <a:prstDash val="solid"/>
            <a:round/>
            <a:headEnd type="none" w="lg" len="lg"/>
            <a:tailEnd type="none" w="lg" len="lg"/>
          </a:ln>
        </p:spPr>
      </p:sp>
      <p:sp>
        <p:nvSpPr>
          <p:cNvPr id="60" name="Shape 60"/>
          <p:cNvSpPr/>
          <p:nvPr/>
        </p:nvSpPr>
        <p:spPr>
          <a:xfrm>
            <a:off x="4628397" y="2407130"/>
            <a:ext cx="2350940" cy="2389667"/>
          </a:xfrm>
          <a:custGeom>
            <a:avLst/>
            <a:gdLst/>
            <a:ahLst/>
            <a:cxnLst/>
            <a:rect l="0" t="0" r="0" b="0"/>
            <a:pathLst>
              <a:path w="104406" h="68475" extrusionOk="0">
                <a:moveTo>
                  <a:pt x="0" y="0"/>
                </a:moveTo>
                <a:cubicBezTo>
                  <a:pt x="15480" y="2542"/>
                  <a:pt x="75480" y="3842"/>
                  <a:pt x="92881" y="15255"/>
                </a:cubicBezTo>
                <a:cubicBezTo>
                  <a:pt x="110282" y="26667"/>
                  <a:pt x="102485" y="59605"/>
                  <a:pt x="104406" y="68475"/>
                </a:cubicBezTo>
              </a:path>
            </a:pathLst>
          </a:custGeom>
          <a:noFill/>
          <a:ln w="19050" cap="flat">
            <a:solidFill>
              <a:schemeClr val="dk2"/>
            </a:solidFill>
            <a:prstDash val="solid"/>
            <a:round/>
            <a:headEnd type="none" w="lg" len="lg"/>
            <a:tailEnd type="none" w="lg" len="lg"/>
          </a:ln>
        </p:spPr>
      </p:sp>
      <p:pic>
        <p:nvPicPr>
          <p:cNvPr id="20" name="Shape 37"/>
          <p:cNvPicPr preferRelativeResize="0">
            <a:picLocks noChangeAspect="1"/>
          </p:cNvPicPr>
          <p:nvPr/>
        </p:nvPicPr>
        <p:blipFill>
          <a:blip r:embed="rId4">
            <a:alphaModFix/>
          </a:blip>
          <a:stretch>
            <a:fillRect/>
          </a:stretch>
        </p:blipFill>
        <p:spPr>
          <a:xfrm rot="19902091">
            <a:off x="1094888" y="4502042"/>
            <a:ext cx="1381239" cy="1381239"/>
          </a:xfrm>
          <a:prstGeom prst="ellipse">
            <a:avLst/>
          </a:prstGeom>
          <a:noFill/>
          <a:ln>
            <a:solidFill>
              <a:schemeClr val="bg2"/>
            </a:solidFill>
          </a:ln>
        </p:spPr>
      </p:pic>
      <p:pic>
        <p:nvPicPr>
          <p:cNvPr id="21" name="Shape 38"/>
          <p:cNvPicPr preferRelativeResize="0">
            <a:picLocks noChangeAspect="1"/>
          </p:cNvPicPr>
          <p:nvPr/>
        </p:nvPicPr>
        <p:blipFill>
          <a:blip r:embed="rId5" cstate="screen">
            <a:alphaModFix/>
            <a:extLst>
              <a:ext uri="{28A0092B-C50C-407E-A947-70E740481C1C}">
                <a14:useLocalDpi xmlns:a14="http://schemas.microsoft.com/office/drawing/2010/main"/>
              </a:ext>
            </a:extLst>
          </a:blip>
          <a:stretch>
            <a:fillRect/>
          </a:stretch>
        </p:blipFill>
        <p:spPr>
          <a:xfrm>
            <a:off x="4147773" y="4544890"/>
            <a:ext cx="1342213" cy="1331340"/>
          </a:xfrm>
          <a:prstGeom prst="ellipse">
            <a:avLst/>
          </a:prstGeom>
          <a:noFill/>
          <a:ln>
            <a:solidFill>
              <a:srgbClr val="CDD7D9"/>
            </a:solidFill>
          </a:ln>
        </p:spPr>
      </p:pic>
      <p:sp>
        <p:nvSpPr>
          <p:cNvPr id="22" name="Rounded Rectangle 21"/>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Context</a:t>
            </a:r>
            <a:endParaRPr lang="en-US" sz="2400" dirty="0">
              <a:latin typeface="+mj-lt"/>
            </a:endParaRPr>
          </a:p>
        </p:txBody>
      </p:sp>
      <p:pic>
        <p:nvPicPr>
          <p:cNvPr id="2" name="Picture 1"/>
          <p:cNvPicPr>
            <a:picLocks noChangeAspect="1"/>
          </p:cNvPicPr>
          <p:nvPr/>
        </p:nvPicPr>
        <p:blipFill>
          <a:blip r:embed="rId6"/>
          <a:stretch>
            <a:fillRect/>
          </a:stretch>
        </p:blipFill>
        <p:spPr>
          <a:xfrm>
            <a:off x="1143984" y="2069007"/>
            <a:ext cx="6758951" cy="419100"/>
          </a:xfrm>
          <a:prstGeom prst="rect">
            <a:avLst/>
          </a:prstGeom>
        </p:spPr>
      </p:pic>
    </p:spTree>
    <p:extLst>
      <p:ext uri="{BB962C8B-B14F-4D97-AF65-F5344CB8AC3E}">
        <p14:creationId xmlns:p14="http://schemas.microsoft.com/office/powerpoint/2010/main" val="19259110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p:nvPr/>
        </p:nvSpPr>
        <p:spPr>
          <a:xfrm>
            <a:off x="105873" y="514316"/>
            <a:ext cx="8895784" cy="6128123"/>
          </a:xfrm>
          <a:prstGeom prst="roundRect">
            <a:avLst>
              <a:gd name="adj" fmla="val 16667"/>
            </a:avLst>
          </a:prstGeom>
          <a:solidFill>
            <a:srgbClr val="C4D8E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 name="Shape 47"/>
          <p:cNvSpPr/>
          <p:nvPr/>
        </p:nvSpPr>
        <p:spPr>
          <a:xfrm>
            <a:off x="890850" y="1805373"/>
            <a:ext cx="7279500" cy="4387428"/>
          </a:xfrm>
          <a:prstGeom prst="roundRect">
            <a:avLst>
              <a:gd name="adj" fmla="val 16667"/>
            </a:avLst>
          </a:prstGeom>
          <a:solidFill>
            <a:srgbClr val="75AADB"/>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58"/>
          <p:cNvSpPr/>
          <p:nvPr/>
        </p:nvSpPr>
        <p:spPr>
          <a:xfrm>
            <a:off x="3720193" y="2407130"/>
            <a:ext cx="1025532" cy="1575842"/>
          </a:xfrm>
          <a:custGeom>
            <a:avLst/>
            <a:gdLst/>
            <a:ahLst/>
            <a:cxnLst/>
            <a:rect l="0" t="0" r="0" b="0"/>
            <a:pathLst>
              <a:path w="34237" h="26101" extrusionOk="0">
                <a:moveTo>
                  <a:pt x="34237" y="0"/>
                </a:moveTo>
                <a:cubicBezTo>
                  <a:pt x="29491" y="1299"/>
                  <a:pt x="11469" y="3445"/>
                  <a:pt x="5763" y="7796"/>
                </a:cubicBezTo>
                <a:cubicBezTo>
                  <a:pt x="56" y="12146"/>
                  <a:pt x="960" y="23050"/>
                  <a:pt x="0" y="26101"/>
                </a:cubicBezTo>
              </a:path>
            </a:pathLst>
          </a:custGeom>
          <a:noFill/>
          <a:ln w="19050" cap="flat">
            <a:solidFill>
              <a:schemeClr val="dk2"/>
            </a:solidFill>
            <a:prstDash val="solid"/>
            <a:round/>
            <a:headEnd type="none" w="lg" len="lg"/>
            <a:tailEnd type="none" w="lg" len="lg"/>
          </a:ln>
        </p:spPr>
      </p:sp>
      <p:sp>
        <p:nvSpPr>
          <p:cNvPr id="48" name="Shape 48"/>
          <p:cNvSpPr/>
          <p:nvPr/>
        </p:nvSpPr>
        <p:spPr>
          <a:xfrm>
            <a:off x="1068480" y="3793255"/>
            <a:ext cx="4457400" cy="2282400"/>
          </a:xfrm>
          <a:prstGeom prst="roundRect">
            <a:avLst>
              <a:gd name="adj" fmla="val 16667"/>
            </a:avLst>
          </a:prstGeom>
          <a:solidFill>
            <a:schemeClr val="lt1"/>
          </a:solidFill>
          <a:ln w="19050" cap="flat">
            <a:solidFill>
              <a:schemeClr val="dk2"/>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pic>
        <p:nvPicPr>
          <p:cNvPr id="52" name="Shape 52"/>
          <p:cNvPicPr preferRelativeResize="0"/>
          <p:nvPr/>
        </p:nvPicPr>
        <p:blipFill>
          <a:blip r:embed="rId3">
            <a:alphaModFix/>
          </a:blip>
          <a:stretch>
            <a:fillRect/>
          </a:stretch>
        </p:blipFill>
        <p:spPr>
          <a:xfrm>
            <a:off x="1526580" y="3793248"/>
            <a:ext cx="3928299" cy="721500"/>
          </a:xfrm>
          <a:prstGeom prst="rect">
            <a:avLst/>
          </a:prstGeom>
          <a:noFill/>
          <a:ln>
            <a:noFill/>
          </a:ln>
        </p:spPr>
      </p:pic>
      <p:pic>
        <p:nvPicPr>
          <p:cNvPr id="54" name="Shape 54"/>
          <p:cNvPicPr preferRelativeResize="0"/>
          <p:nvPr/>
        </p:nvPicPr>
        <p:blipFill>
          <a:blip r:embed="rId4">
            <a:alphaModFix/>
          </a:blip>
          <a:stretch>
            <a:fillRect/>
          </a:stretch>
        </p:blipFill>
        <p:spPr>
          <a:xfrm>
            <a:off x="2387274" y="133422"/>
            <a:ext cx="4178525" cy="761787"/>
          </a:xfrm>
          <a:prstGeom prst="rect">
            <a:avLst/>
          </a:prstGeom>
          <a:noFill/>
          <a:ln>
            <a:noFill/>
          </a:ln>
        </p:spPr>
      </p:pic>
      <p:sp>
        <p:nvSpPr>
          <p:cNvPr id="55" name="Shape 55"/>
          <p:cNvSpPr txBox="1"/>
          <p:nvPr/>
        </p:nvSpPr>
        <p:spPr>
          <a:xfrm>
            <a:off x="1866588" y="2583494"/>
            <a:ext cx="1898399" cy="668400"/>
          </a:xfrm>
          <a:prstGeom prst="rect">
            <a:avLst/>
          </a:prstGeom>
          <a:noFill/>
          <a:ln>
            <a:noFill/>
          </a:ln>
        </p:spPr>
        <p:txBody>
          <a:bodyPr lIns="91425" tIns="91425" rIns="91425" bIns="91425" anchor="t" anchorCtr="0">
            <a:noAutofit/>
          </a:bodyPr>
          <a:lstStyle/>
          <a:p>
            <a:pPr algn="r">
              <a:spcBef>
                <a:spcPts val="0"/>
              </a:spcBef>
              <a:buNone/>
            </a:pPr>
            <a:r>
              <a:rPr lang="en" dirty="0"/>
              <a:t>Digital Programs &amp; Technology Services</a:t>
            </a:r>
          </a:p>
        </p:txBody>
      </p:sp>
      <p:sp>
        <p:nvSpPr>
          <p:cNvPr id="56" name="Shape 56"/>
          <p:cNvSpPr txBox="1"/>
          <p:nvPr/>
        </p:nvSpPr>
        <p:spPr>
          <a:xfrm>
            <a:off x="5746238" y="4668111"/>
            <a:ext cx="2442814" cy="668400"/>
          </a:xfrm>
          <a:prstGeom prst="rect">
            <a:avLst/>
          </a:prstGeom>
          <a:noFill/>
          <a:ln>
            <a:noFill/>
          </a:ln>
        </p:spPr>
        <p:txBody>
          <a:bodyPr lIns="91425" tIns="91425" rIns="91425" bIns="91425" anchor="t" anchorCtr="0">
            <a:noAutofit/>
          </a:bodyPr>
          <a:lstStyle/>
          <a:p>
            <a:pPr lvl="0" algn="ctr" rtl="0">
              <a:spcBef>
                <a:spcPts val="0"/>
              </a:spcBef>
              <a:buNone/>
            </a:pPr>
            <a:r>
              <a:rPr lang="en" dirty="0"/>
              <a:t>Bibliographic Services &amp; Collection Development</a:t>
            </a:r>
          </a:p>
        </p:txBody>
      </p:sp>
      <p:sp>
        <p:nvSpPr>
          <p:cNvPr id="57" name="Shape 57"/>
          <p:cNvSpPr txBox="1"/>
          <p:nvPr/>
        </p:nvSpPr>
        <p:spPr>
          <a:xfrm>
            <a:off x="5244625" y="3999711"/>
            <a:ext cx="1898399" cy="668400"/>
          </a:xfrm>
          <a:prstGeom prst="rect">
            <a:avLst/>
          </a:prstGeom>
          <a:noFill/>
          <a:ln>
            <a:noFill/>
          </a:ln>
        </p:spPr>
        <p:txBody>
          <a:bodyPr lIns="91425" tIns="91425" rIns="91425" bIns="91425" anchor="t" anchorCtr="0">
            <a:noAutofit/>
          </a:bodyPr>
          <a:lstStyle/>
          <a:p>
            <a:pPr lvl="0" algn="ctr" rtl="0">
              <a:spcBef>
                <a:spcPts val="0"/>
              </a:spcBef>
              <a:buNone/>
            </a:pPr>
            <a:r>
              <a:rPr lang="en" dirty="0"/>
              <a:t>Collections &amp; Services</a:t>
            </a:r>
          </a:p>
        </p:txBody>
      </p:sp>
      <p:sp>
        <p:nvSpPr>
          <p:cNvPr id="59" name="Shape 59"/>
          <p:cNvSpPr/>
          <p:nvPr/>
        </p:nvSpPr>
        <p:spPr>
          <a:xfrm>
            <a:off x="4628396" y="2407130"/>
            <a:ext cx="1558954" cy="1717906"/>
          </a:xfrm>
          <a:custGeom>
            <a:avLst/>
            <a:gdLst/>
            <a:ahLst/>
            <a:cxnLst/>
            <a:rect l="0" t="0" r="0" b="0"/>
            <a:pathLst>
              <a:path w="66101" h="39661" extrusionOk="0">
                <a:moveTo>
                  <a:pt x="0" y="0"/>
                </a:moveTo>
                <a:cubicBezTo>
                  <a:pt x="9435" y="2486"/>
                  <a:pt x="45593" y="8305"/>
                  <a:pt x="56610" y="14916"/>
                </a:cubicBezTo>
                <a:cubicBezTo>
                  <a:pt x="67626" y="21526"/>
                  <a:pt x="64519" y="35536"/>
                  <a:pt x="66101" y="39661"/>
                </a:cubicBezTo>
              </a:path>
            </a:pathLst>
          </a:custGeom>
          <a:noFill/>
          <a:ln w="19050" cap="flat">
            <a:solidFill>
              <a:schemeClr val="dk2"/>
            </a:solidFill>
            <a:prstDash val="solid"/>
            <a:round/>
            <a:headEnd type="none" w="lg" len="lg"/>
            <a:tailEnd type="none" w="lg" len="lg"/>
          </a:ln>
        </p:spPr>
      </p:sp>
      <p:sp>
        <p:nvSpPr>
          <p:cNvPr id="60" name="Shape 60"/>
          <p:cNvSpPr/>
          <p:nvPr/>
        </p:nvSpPr>
        <p:spPr>
          <a:xfrm>
            <a:off x="4628397" y="2407130"/>
            <a:ext cx="2350940" cy="2389667"/>
          </a:xfrm>
          <a:custGeom>
            <a:avLst/>
            <a:gdLst/>
            <a:ahLst/>
            <a:cxnLst/>
            <a:rect l="0" t="0" r="0" b="0"/>
            <a:pathLst>
              <a:path w="104406" h="68475" extrusionOk="0">
                <a:moveTo>
                  <a:pt x="0" y="0"/>
                </a:moveTo>
                <a:cubicBezTo>
                  <a:pt x="15480" y="2542"/>
                  <a:pt x="75480" y="3842"/>
                  <a:pt x="92881" y="15255"/>
                </a:cubicBezTo>
                <a:cubicBezTo>
                  <a:pt x="110282" y="26667"/>
                  <a:pt x="102485" y="59605"/>
                  <a:pt x="104406" y="68475"/>
                </a:cubicBezTo>
              </a:path>
            </a:pathLst>
          </a:custGeom>
          <a:noFill/>
          <a:ln w="19050" cap="flat">
            <a:solidFill>
              <a:schemeClr val="dk2"/>
            </a:solidFill>
            <a:prstDash val="solid"/>
            <a:round/>
            <a:headEnd type="none" w="lg" len="lg"/>
            <a:tailEnd type="none" w="lg" len="lg"/>
          </a:ln>
        </p:spPr>
      </p:sp>
      <p:pic>
        <p:nvPicPr>
          <p:cNvPr id="20" name="Shape 37"/>
          <p:cNvPicPr preferRelativeResize="0">
            <a:picLocks noChangeAspect="1"/>
          </p:cNvPicPr>
          <p:nvPr/>
        </p:nvPicPr>
        <p:blipFill>
          <a:blip r:embed="rId5">
            <a:alphaModFix/>
          </a:blip>
          <a:stretch>
            <a:fillRect/>
          </a:stretch>
        </p:blipFill>
        <p:spPr>
          <a:xfrm rot="19902091">
            <a:off x="1094888" y="4502042"/>
            <a:ext cx="1381239" cy="1381239"/>
          </a:xfrm>
          <a:prstGeom prst="ellipse">
            <a:avLst/>
          </a:prstGeom>
          <a:noFill/>
          <a:ln>
            <a:solidFill>
              <a:schemeClr val="bg2"/>
            </a:solidFill>
          </a:ln>
        </p:spPr>
      </p:pic>
      <p:pic>
        <p:nvPicPr>
          <p:cNvPr id="21" name="Shape 38"/>
          <p:cNvPicPr preferRelativeResize="0">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4147773" y="4544890"/>
            <a:ext cx="1342213" cy="1331340"/>
          </a:xfrm>
          <a:prstGeom prst="ellipse">
            <a:avLst/>
          </a:prstGeom>
          <a:noFill/>
          <a:ln>
            <a:solidFill>
              <a:srgbClr val="CDD7D9"/>
            </a:solidFill>
          </a:ln>
        </p:spPr>
      </p:pic>
      <p:sp>
        <p:nvSpPr>
          <p:cNvPr id="22" name="Rounded Rectangle 21"/>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Context</a:t>
            </a:r>
            <a:endParaRPr lang="en-US" sz="2400" dirty="0">
              <a:latin typeface="+mj-lt"/>
            </a:endParaRPr>
          </a:p>
        </p:txBody>
      </p:sp>
      <p:pic>
        <p:nvPicPr>
          <p:cNvPr id="2" name="Picture 1"/>
          <p:cNvPicPr>
            <a:picLocks noChangeAspect="1"/>
          </p:cNvPicPr>
          <p:nvPr/>
        </p:nvPicPr>
        <p:blipFill>
          <a:blip r:embed="rId7"/>
          <a:stretch>
            <a:fillRect/>
          </a:stretch>
        </p:blipFill>
        <p:spPr>
          <a:xfrm>
            <a:off x="1143984" y="2069007"/>
            <a:ext cx="6758951" cy="419100"/>
          </a:xfrm>
          <a:prstGeom prst="rect">
            <a:avLst/>
          </a:prstGeom>
        </p:spPr>
      </p:pic>
    </p:spTree>
    <p:extLst>
      <p:ext uri="{BB962C8B-B14F-4D97-AF65-F5344CB8AC3E}">
        <p14:creationId xmlns:p14="http://schemas.microsoft.com/office/powerpoint/2010/main" val="121283108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p:nvPr/>
        </p:nvSpPr>
        <p:spPr>
          <a:xfrm>
            <a:off x="105873" y="514316"/>
            <a:ext cx="8895784" cy="6128123"/>
          </a:xfrm>
          <a:prstGeom prst="roundRect">
            <a:avLst>
              <a:gd name="adj" fmla="val 16667"/>
            </a:avLst>
          </a:prstGeom>
          <a:solidFill>
            <a:srgbClr val="C4D8E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 name="Shape 47"/>
          <p:cNvSpPr/>
          <p:nvPr/>
        </p:nvSpPr>
        <p:spPr>
          <a:xfrm>
            <a:off x="890850" y="1805373"/>
            <a:ext cx="7279500" cy="4387428"/>
          </a:xfrm>
          <a:prstGeom prst="roundRect">
            <a:avLst>
              <a:gd name="adj" fmla="val 16667"/>
            </a:avLst>
          </a:prstGeom>
          <a:solidFill>
            <a:srgbClr val="75AADB"/>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58"/>
          <p:cNvSpPr/>
          <p:nvPr/>
        </p:nvSpPr>
        <p:spPr>
          <a:xfrm>
            <a:off x="3720193" y="2407130"/>
            <a:ext cx="1025532" cy="1575842"/>
          </a:xfrm>
          <a:custGeom>
            <a:avLst/>
            <a:gdLst/>
            <a:ahLst/>
            <a:cxnLst/>
            <a:rect l="0" t="0" r="0" b="0"/>
            <a:pathLst>
              <a:path w="34237" h="26101" extrusionOk="0">
                <a:moveTo>
                  <a:pt x="34237" y="0"/>
                </a:moveTo>
                <a:cubicBezTo>
                  <a:pt x="29491" y="1299"/>
                  <a:pt x="11469" y="3445"/>
                  <a:pt x="5763" y="7796"/>
                </a:cubicBezTo>
                <a:cubicBezTo>
                  <a:pt x="56" y="12146"/>
                  <a:pt x="960" y="23050"/>
                  <a:pt x="0" y="26101"/>
                </a:cubicBezTo>
              </a:path>
            </a:pathLst>
          </a:custGeom>
          <a:noFill/>
          <a:ln w="19050" cap="flat">
            <a:solidFill>
              <a:schemeClr val="dk2"/>
            </a:solidFill>
            <a:prstDash val="solid"/>
            <a:round/>
            <a:headEnd type="none" w="lg" len="lg"/>
            <a:tailEnd type="none" w="lg" len="lg"/>
          </a:ln>
        </p:spPr>
      </p:sp>
      <p:sp>
        <p:nvSpPr>
          <p:cNvPr id="48" name="Shape 48"/>
          <p:cNvSpPr/>
          <p:nvPr/>
        </p:nvSpPr>
        <p:spPr>
          <a:xfrm>
            <a:off x="1068480" y="3793255"/>
            <a:ext cx="4457400" cy="2282400"/>
          </a:xfrm>
          <a:prstGeom prst="roundRect">
            <a:avLst>
              <a:gd name="adj" fmla="val 16667"/>
            </a:avLst>
          </a:prstGeom>
          <a:solidFill>
            <a:schemeClr val="lt1"/>
          </a:solidFill>
          <a:ln w="19050" cap="flat">
            <a:solidFill>
              <a:schemeClr val="dk2"/>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pic>
        <p:nvPicPr>
          <p:cNvPr id="52" name="Shape 52"/>
          <p:cNvPicPr preferRelativeResize="0"/>
          <p:nvPr/>
        </p:nvPicPr>
        <p:blipFill>
          <a:blip r:embed="rId3">
            <a:alphaModFix/>
          </a:blip>
          <a:stretch>
            <a:fillRect/>
          </a:stretch>
        </p:blipFill>
        <p:spPr>
          <a:xfrm>
            <a:off x="1526580" y="3793248"/>
            <a:ext cx="3928299" cy="721500"/>
          </a:xfrm>
          <a:prstGeom prst="rect">
            <a:avLst/>
          </a:prstGeom>
          <a:noFill/>
          <a:ln>
            <a:noFill/>
          </a:ln>
        </p:spPr>
      </p:pic>
      <p:pic>
        <p:nvPicPr>
          <p:cNvPr id="54" name="Shape 54"/>
          <p:cNvPicPr preferRelativeResize="0"/>
          <p:nvPr/>
        </p:nvPicPr>
        <p:blipFill>
          <a:blip r:embed="rId4">
            <a:alphaModFix/>
          </a:blip>
          <a:stretch>
            <a:fillRect/>
          </a:stretch>
        </p:blipFill>
        <p:spPr>
          <a:xfrm>
            <a:off x="2387274" y="133422"/>
            <a:ext cx="4178525" cy="761787"/>
          </a:xfrm>
          <a:prstGeom prst="rect">
            <a:avLst/>
          </a:prstGeom>
          <a:noFill/>
          <a:ln>
            <a:noFill/>
          </a:ln>
        </p:spPr>
      </p:pic>
      <p:sp>
        <p:nvSpPr>
          <p:cNvPr id="55" name="Shape 55"/>
          <p:cNvSpPr txBox="1"/>
          <p:nvPr/>
        </p:nvSpPr>
        <p:spPr>
          <a:xfrm>
            <a:off x="1866588" y="2583494"/>
            <a:ext cx="1898399" cy="668400"/>
          </a:xfrm>
          <a:prstGeom prst="rect">
            <a:avLst/>
          </a:prstGeom>
          <a:noFill/>
          <a:ln>
            <a:noFill/>
          </a:ln>
        </p:spPr>
        <p:txBody>
          <a:bodyPr lIns="91425" tIns="91425" rIns="91425" bIns="91425" anchor="t" anchorCtr="0">
            <a:noAutofit/>
          </a:bodyPr>
          <a:lstStyle/>
          <a:p>
            <a:pPr algn="r">
              <a:spcBef>
                <a:spcPts val="0"/>
              </a:spcBef>
              <a:buNone/>
            </a:pPr>
            <a:r>
              <a:rPr lang="en" dirty="0"/>
              <a:t>Digital Programs &amp; Technology Services</a:t>
            </a:r>
          </a:p>
        </p:txBody>
      </p:sp>
      <p:sp>
        <p:nvSpPr>
          <p:cNvPr id="56" name="Shape 56"/>
          <p:cNvSpPr txBox="1"/>
          <p:nvPr/>
        </p:nvSpPr>
        <p:spPr>
          <a:xfrm>
            <a:off x="5746238" y="4668111"/>
            <a:ext cx="2442814" cy="668400"/>
          </a:xfrm>
          <a:prstGeom prst="rect">
            <a:avLst/>
          </a:prstGeom>
          <a:noFill/>
          <a:ln>
            <a:noFill/>
          </a:ln>
        </p:spPr>
        <p:txBody>
          <a:bodyPr lIns="91425" tIns="91425" rIns="91425" bIns="91425" anchor="t" anchorCtr="0">
            <a:noAutofit/>
          </a:bodyPr>
          <a:lstStyle/>
          <a:p>
            <a:pPr lvl="0" algn="ctr" rtl="0">
              <a:spcBef>
                <a:spcPts val="0"/>
              </a:spcBef>
              <a:buNone/>
            </a:pPr>
            <a:r>
              <a:rPr lang="en" dirty="0"/>
              <a:t>Bibliographic Services &amp; Collection Development</a:t>
            </a:r>
          </a:p>
        </p:txBody>
      </p:sp>
      <p:sp>
        <p:nvSpPr>
          <p:cNvPr id="57" name="Shape 57"/>
          <p:cNvSpPr txBox="1"/>
          <p:nvPr/>
        </p:nvSpPr>
        <p:spPr>
          <a:xfrm>
            <a:off x="5244625" y="3999711"/>
            <a:ext cx="1898399" cy="668400"/>
          </a:xfrm>
          <a:prstGeom prst="rect">
            <a:avLst/>
          </a:prstGeom>
          <a:noFill/>
          <a:ln>
            <a:noFill/>
          </a:ln>
        </p:spPr>
        <p:txBody>
          <a:bodyPr lIns="91425" tIns="91425" rIns="91425" bIns="91425" anchor="t" anchorCtr="0">
            <a:noAutofit/>
          </a:bodyPr>
          <a:lstStyle/>
          <a:p>
            <a:pPr lvl="0" algn="ctr" rtl="0">
              <a:spcBef>
                <a:spcPts val="0"/>
              </a:spcBef>
              <a:buNone/>
            </a:pPr>
            <a:r>
              <a:rPr lang="en" dirty="0"/>
              <a:t>Collections &amp; Services</a:t>
            </a:r>
          </a:p>
        </p:txBody>
      </p:sp>
      <p:sp>
        <p:nvSpPr>
          <p:cNvPr id="59" name="Shape 59"/>
          <p:cNvSpPr/>
          <p:nvPr/>
        </p:nvSpPr>
        <p:spPr>
          <a:xfrm>
            <a:off x="4628396" y="2407130"/>
            <a:ext cx="1558954" cy="1717906"/>
          </a:xfrm>
          <a:custGeom>
            <a:avLst/>
            <a:gdLst/>
            <a:ahLst/>
            <a:cxnLst/>
            <a:rect l="0" t="0" r="0" b="0"/>
            <a:pathLst>
              <a:path w="66101" h="39661" extrusionOk="0">
                <a:moveTo>
                  <a:pt x="0" y="0"/>
                </a:moveTo>
                <a:cubicBezTo>
                  <a:pt x="9435" y="2486"/>
                  <a:pt x="45593" y="8305"/>
                  <a:pt x="56610" y="14916"/>
                </a:cubicBezTo>
                <a:cubicBezTo>
                  <a:pt x="67626" y="21526"/>
                  <a:pt x="64519" y="35536"/>
                  <a:pt x="66101" y="39661"/>
                </a:cubicBezTo>
              </a:path>
            </a:pathLst>
          </a:custGeom>
          <a:noFill/>
          <a:ln w="19050" cap="flat">
            <a:solidFill>
              <a:schemeClr val="dk2"/>
            </a:solidFill>
            <a:prstDash val="solid"/>
            <a:round/>
            <a:headEnd type="none" w="lg" len="lg"/>
            <a:tailEnd type="none" w="lg" len="lg"/>
          </a:ln>
        </p:spPr>
      </p:sp>
      <p:sp>
        <p:nvSpPr>
          <p:cNvPr id="60" name="Shape 60"/>
          <p:cNvSpPr/>
          <p:nvPr/>
        </p:nvSpPr>
        <p:spPr>
          <a:xfrm>
            <a:off x="4628397" y="2407130"/>
            <a:ext cx="2350940" cy="2389667"/>
          </a:xfrm>
          <a:custGeom>
            <a:avLst/>
            <a:gdLst/>
            <a:ahLst/>
            <a:cxnLst/>
            <a:rect l="0" t="0" r="0" b="0"/>
            <a:pathLst>
              <a:path w="104406" h="68475" extrusionOk="0">
                <a:moveTo>
                  <a:pt x="0" y="0"/>
                </a:moveTo>
                <a:cubicBezTo>
                  <a:pt x="15480" y="2542"/>
                  <a:pt x="75480" y="3842"/>
                  <a:pt x="92881" y="15255"/>
                </a:cubicBezTo>
                <a:cubicBezTo>
                  <a:pt x="110282" y="26667"/>
                  <a:pt x="102485" y="59605"/>
                  <a:pt x="104406" y="68475"/>
                </a:cubicBezTo>
              </a:path>
            </a:pathLst>
          </a:custGeom>
          <a:noFill/>
          <a:ln w="19050" cap="flat">
            <a:solidFill>
              <a:schemeClr val="dk2"/>
            </a:solidFill>
            <a:prstDash val="solid"/>
            <a:round/>
            <a:headEnd type="none" w="lg" len="lg"/>
            <a:tailEnd type="none" w="lg" len="lg"/>
          </a:ln>
        </p:spPr>
      </p:sp>
      <p:pic>
        <p:nvPicPr>
          <p:cNvPr id="20" name="Shape 37"/>
          <p:cNvPicPr preferRelativeResize="0">
            <a:picLocks noChangeAspect="1"/>
          </p:cNvPicPr>
          <p:nvPr/>
        </p:nvPicPr>
        <p:blipFill>
          <a:blip r:embed="rId5">
            <a:alphaModFix/>
          </a:blip>
          <a:stretch>
            <a:fillRect/>
          </a:stretch>
        </p:blipFill>
        <p:spPr>
          <a:xfrm rot="19902091">
            <a:off x="1094888" y="4502042"/>
            <a:ext cx="1381239" cy="1381239"/>
          </a:xfrm>
          <a:prstGeom prst="ellipse">
            <a:avLst/>
          </a:prstGeom>
          <a:noFill/>
          <a:ln>
            <a:solidFill>
              <a:schemeClr val="bg2"/>
            </a:solidFill>
          </a:ln>
        </p:spPr>
      </p:pic>
      <p:pic>
        <p:nvPicPr>
          <p:cNvPr id="21" name="Shape 38"/>
          <p:cNvPicPr preferRelativeResize="0">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4147773" y="4544890"/>
            <a:ext cx="1342213" cy="1331340"/>
          </a:xfrm>
          <a:prstGeom prst="ellipse">
            <a:avLst/>
          </a:prstGeom>
          <a:noFill/>
          <a:ln>
            <a:solidFill>
              <a:srgbClr val="CDD7D9"/>
            </a:solidFill>
          </a:ln>
        </p:spPr>
      </p:pic>
      <p:sp>
        <p:nvSpPr>
          <p:cNvPr id="22" name="Rounded Rectangle 21"/>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Context</a:t>
            </a:r>
            <a:endParaRPr lang="en-US" sz="2400" dirty="0">
              <a:latin typeface="+mj-lt"/>
            </a:endParaRPr>
          </a:p>
        </p:txBody>
      </p:sp>
      <p:pic>
        <p:nvPicPr>
          <p:cNvPr id="3" name="Picture 2"/>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636133" y="1153612"/>
            <a:ext cx="1585355" cy="419075"/>
          </a:xfrm>
          <a:prstGeom prst="rect">
            <a:avLst/>
          </a:prstGeom>
        </p:spPr>
      </p:pic>
      <p:pic>
        <p:nvPicPr>
          <p:cNvPr id="6" name="Picture 5"/>
          <p:cNvPicPr>
            <a:picLocks noChangeAspect="1"/>
          </p:cNvPicPr>
          <p:nvPr/>
        </p:nvPicPr>
        <p:blipFill>
          <a:blip r:embed="rId8"/>
          <a:stretch>
            <a:fillRect/>
          </a:stretch>
        </p:blipFill>
        <p:spPr>
          <a:xfrm>
            <a:off x="204183" y="1035177"/>
            <a:ext cx="3181067" cy="634027"/>
          </a:xfrm>
          <a:prstGeom prst="rect">
            <a:avLst/>
          </a:prstGeom>
        </p:spPr>
      </p:pic>
      <p:pic>
        <p:nvPicPr>
          <p:cNvPr id="7" name="Picture 6"/>
          <p:cNvPicPr>
            <a:picLocks noChangeAspect="1"/>
          </p:cNvPicPr>
          <p:nvPr/>
        </p:nvPicPr>
        <p:blipFill>
          <a:blip r:embed="rId9"/>
          <a:stretch>
            <a:fillRect/>
          </a:stretch>
        </p:blipFill>
        <p:spPr>
          <a:xfrm>
            <a:off x="5511587" y="1035177"/>
            <a:ext cx="3314813" cy="635081"/>
          </a:xfrm>
          <a:prstGeom prst="rect">
            <a:avLst/>
          </a:prstGeom>
        </p:spPr>
      </p:pic>
      <p:pic>
        <p:nvPicPr>
          <p:cNvPr id="8" name="Picture 7"/>
          <p:cNvPicPr>
            <a:picLocks noChangeAspect="1"/>
          </p:cNvPicPr>
          <p:nvPr/>
        </p:nvPicPr>
        <p:blipFill>
          <a:blip r:embed="rId10"/>
          <a:stretch>
            <a:fillRect/>
          </a:stretch>
        </p:blipFill>
        <p:spPr>
          <a:xfrm>
            <a:off x="105873" y="6319117"/>
            <a:ext cx="5619409" cy="525495"/>
          </a:xfrm>
          <a:prstGeom prst="rect">
            <a:avLst/>
          </a:prstGeom>
        </p:spPr>
      </p:pic>
      <p:pic>
        <p:nvPicPr>
          <p:cNvPr id="9" name="Picture 8"/>
          <p:cNvPicPr>
            <a:picLocks noChangeAspect="1"/>
          </p:cNvPicPr>
          <p:nvPr/>
        </p:nvPicPr>
        <p:blipFill>
          <a:blip r:embed="rId11"/>
          <a:stretch>
            <a:fillRect/>
          </a:stretch>
        </p:blipFill>
        <p:spPr>
          <a:xfrm>
            <a:off x="6318150" y="6279796"/>
            <a:ext cx="2156569" cy="564816"/>
          </a:xfrm>
          <a:prstGeom prst="rect">
            <a:avLst/>
          </a:prstGeom>
        </p:spPr>
      </p:pic>
      <p:pic>
        <p:nvPicPr>
          <p:cNvPr id="2" name="Picture 1"/>
          <p:cNvPicPr>
            <a:picLocks noChangeAspect="1"/>
          </p:cNvPicPr>
          <p:nvPr/>
        </p:nvPicPr>
        <p:blipFill>
          <a:blip r:embed="rId12"/>
          <a:stretch>
            <a:fillRect/>
          </a:stretch>
        </p:blipFill>
        <p:spPr>
          <a:xfrm>
            <a:off x="1143984" y="2069007"/>
            <a:ext cx="6758951" cy="419100"/>
          </a:xfrm>
          <a:prstGeom prst="rect">
            <a:avLst/>
          </a:prstGeom>
        </p:spPr>
      </p:pic>
    </p:spTree>
    <p:extLst>
      <p:ext uri="{BB962C8B-B14F-4D97-AF65-F5344CB8AC3E}">
        <p14:creationId xmlns:p14="http://schemas.microsoft.com/office/powerpoint/2010/main" val="264390715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p:nvPr/>
        </p:nvSpPr>
        <p:spPr>
          <a:xfrm>
            <a:off x="105873" y="514316"/>
            <a:ext cx="8895784" cy="6128123"/>
          </a:xfrm>
          <a:prstGeom prst="roundRect">
            <a:avLst>
              <a:gd name="adj" fmla="val 16667"/>
            </a:avLst>
          </a:prstGeom>
          <a:solidFill>
            <a:srgbClr val="C4D8E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 name="Shape 47"/>
          <p:cNvSpPr/>
          <p:nvPr/>
        </p:nvSpPr>
        <p:spPr>
          <a:xfrm>
            <a:off x="890850" y="1805373"/>
            <a:ext cx="7279500" cy="4387428"/>
          </a:xfrm>
          <a:prstGeom prst="roundRect">
            <a:avLst>
              <a:gd name="adj" fmla="val 16667"/>
            </a:avLst>
          </a:prstGeom>
          <a:solidFill>
            <a:srgbClr val="75AADB"/>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58"/>
          <p:cNvSpPr/>
          <p:nvPr/>
        </p:nvSpPr>
        <p:spPr>
          <a:xfrm>
            <a:off x="3720193" y="2407130"/>
            <a:ext cx="1025532" cy="1575842"/>
          </a:xfrm>
          <a:custGeom>
            <a:avLst/>
            <a:gdLst/>
            <a:ahLst/>
            <a:cxnLst/>
            <a:rect l="0" t="0" r="0" b="0"/>
            <a:pathLst>
              <a:path w="34237" h="26101" extrusionOk="0">
                <a:moveTo>
                  <a:pt x="34237" y="0"/>
                </a:moveTo>
                <a:cubicBezTo>
                  <a:pt x="29491" y="1299"/>
                  <a:pt x="11469" y="3445"/>
                  <a:pt x="5763" y="7796"/>
                </a:cubicBezTo>
                <a:cubicBezTo>
                  <a:pt x="56" y="12146"/>
                  <a:pt x="960" y="23050"/>
                  <a:pt x="0" y="26101"/>
                </a:cubicBezTo>
              </a:path>
            </a:pathLst>
          </a:custGeom>
          <a:noFill/>
          <a:ln w="19050" cap="flat">
            <a:solidFill>
              <a:schemeClr val="dk2"/>
            </a:solidFill>
            <a:prstDash val="solid"/>
            <a:round/>
            <a:headEnd type="none" w="lg" len="lg"/>
            <a:tailEnd type="none" w="lg" len="lg"/>
          </a:ln>
        </p:spPr>
      </p:sp>
      <p:sp>
        <p:nvSpPr>
          <p:cNvPr id="48" name="Shape 48"/>
          <p:cNvSpPr/>
          <p:nvPr/>
        </p:nvSpPr>
        <p:spPr>
          <a:xfrm>
            <a:off x="1068480" y="3793255"/>
            <a:ext cx="4457400" cy="2282400"/>
          </a:xfrm>
          <a:prstGeom prst="roundRect">
            <a:avLst>
              <a:gd name="adj" fmla="val 16667"/>
            </a:avLst>
          </a:prstGeom>
          <a:solidFill>
            <a:schemeClr val="lt1"/>
          </a:solidFill>
          <a:ln w="19050" cap="flat">
            <a:solidFill>
              <a:schemeClr val="dk2"/>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pic>
        <p:nvPicPr>
          <p:cNvPr id="52" name="Shape 52"/>
          <p:cNvPicPr preferRelativeResize="0"/>
          <p:nvPr/>
        </p:nvPicPr>
        <p:blipFill>
          <a:blip r:embed="rId3">
            <a:alphaModFix/>
          </a:blip>
          <a:stretch>
            <a:fillRect/>
          </a:stretch>
        </p:blipFill>
        <p:spPr>
          <a:xfrm>
            <a:off x="1526580" y="3793248"/>
            <a:ext cx="3928299" cy="721500"/>
          </a:xfrm>
          <a:prstGeom prst="rect">
            <a:avLst/>
          </a:prstGeom>
          <a:noFill/>
          <a:ln>
            <a:noFill/>
          </a:ln>
        </p:spPr>
      </p:pic>
      <p:pic>
        <p:nvPicPr>
          <p:cNvPr id="54" name="Shape 54"/>
          <p:cNvPicPr preferRelativeResize="0"/>
          <p:nvPr/>
        </p:nvPicPr>
        <p:blipFill>
          <a:blip r:embed="rId4">
            <a:alphaModFix/>
          </a:blip>
          <a:stretch>
            <a:fillRect/>
          </a:stretch>
        </p:blipFill>
        <p:spPr>
          <a:xfrm>
            <a:off x="2387274" y="133422"/>
            <a:ext cx="4178525" cy="761787"/>
          </a:xfrm>
          <a:prstGeom prst="rect">
            <a:avLst/>
          </a:prstGeom>
          <a:noFill/>
          <a:ln>
            <a:noFill/>
          </a:ln>
        </p:spPr>
      </p:pic>
      <p:sp>
        <p:nvSpPr>
          <p:cNvPr id="55" name="Shape 55"/>
          <p:cNvSpPr txBox="1"/>
          <p:nvPr/>
        </p:nvSpPr>
        <p:spPr>
          <a:xfrm>
            <a:off x="1866588" y="2583494"/>
            <a:ext cx="1898399" cy="668400"/>
          </a:xfrm>
          <a:prstGeom prst="rect">
            <a:avLst/>
          </a:prstGeom>
          <a:noFill/>
          <a:ln>
            <a:noFill/>
          </a:ln>
        </p:spPr>
        <p:txBody>
          <a:bodyPr lIns="91425" tIns="91425" rIns="91425" bIns="91425" anchor="t" anchorCtr="0">
            <a:noAutofit/>
          </a:bodyPr>
          <a:lstStyle/>
          <a:p>
            <a:pPr algn="r">
              <a:spcBef>
                <a:spcPts val="0"/>
              </a:spcBef>
              <a:buNone/>
            </a:pPr>
            <a:r>
              <a:rPr lang="en" dirty="0"/>
              <a:t>Digital Programs &amp; Technology Services</a:t>
            </a:r>
          </a:p>
        </p:txBody>
      </p:sp>
      <p:sp>
        <p:nvSpPr>
          <p:cNvPr id="56" name="Shape 56"/>
          <p:cNvSpPr txBox="1"/>
          <p:nvPr/>
        </p:nvSpPr>
        <p:spPr>
          <a:xfrm>
            <a:off x="5746238" y="4668111"/>
            <a:ext cx="2442814" cy="668400"/>
          </a:xfrm>
          <a:prstGeom prst="rect">
            <a:avLst/>
          </a:prstGeom>
          <a:noFill/>
          <a:ln>
            <a:noFill/>
          </a:ln>
        </p:spPr>
        <p:txBody>
          <a:bodyPr lIns="91425" tIns="91425" rIns="91425" bIns="91425" anchor="t" anchorCtr="0">
            <a:noAutofit/>
          </a:bodyPr>
          <a:lstStyle/>
          <a:p>
            <a:pPr lvl="0" algn="ctr" rtl="0">
              <a:spcBef>
                <a:spcPts val="0"/>
              </a:spcBef>
              <a:buNone/>
            </a:pPr>
            <a:r>
              <a:rPr lang="en" dirty="0"/>
              <a:t>Bibliographic Services &amp; Collection Development</a:t>
            </a:r>
          </a:p>
        </p:txBody>
      </p:sp>
      <p:sp>
        <p:nvSpPr>
          <p:cNvPr id="57" name="Shape 57"/>
          <p:cNvSpPr txBox="1"/>
          <p:nvPr/>
        </p:nvSpPr>
        <p:spPr>
          <a:xfrm>
            <a:off x="5244625" y="3999711"/>
            <a:ext cx="1898399" cy="668400"/>
          </a:xfrm>
          <a:prstGeom prst="rect">
            <a:avLst/>
          </a:prstGeom>
          <a:noFill/>
          <a:ln>
            <a:noFill/>
          </a:ln>
        </p:spPr>
        <p:txBody>
          <a:bodyPr lIns="91425" tIns="91425" rIns="91425" bIns="91425" anchor="t" anchorCtr="0">
            <a:noAutofit/>
          </a:bodyPr>
          <a:lstStyle/>
          <a:p>
            <a:pPr lvl="0" algn="ctr" rtl="0">
              <a:spcBef>
                <a:spcPts val="0"/>
              </a:spcBef>
              <a:buNone/>
            </a:pPr>
            <a:r>
              <a:rPr lang="en" dirty="0"/>
              <a:t>Collections &amp; Services</a:t>
            </a:r>
          </a:p>
        </p:txBody>
      </p:sp>
      <p:sp>
        <p:nvSpPr>
          <p:cNvPr id="59" name="Shape 59"/>
          <p:cNvSpPr/>
          <p:nvPr/>
        </p:nvSpPr>
        <p:spPr>
          <a:xfrm>
            <a:off x="4628396" y="2407130"/>
            <a:ext cx="1558954" cy="1717906"/>
          </a:xfrm>
          <a:custGeom>
            <a:avLst/>
            <a:gdLst/>
            <a:ahLst/>
            <a:cxnLst/>
            <a:rect l="0" t="0" r="0" b="0"/>
            <a:pathLst>
              <a:path w="66101" h="39661" extrusionOk="0">
                <a:moveTo>
                  <a:pt x="0" y="0"/>
                </a:moveTo>
                <a:cubicBezTo>
                  <a:pt x="9435" y="2486"/>
                  <a:pt x="45593" y="8305"/>
                  <a:pt x="56610" y="14916"/>
                </a:cubicBezTo>
                <a:cubicBezTo>
                  <a:pt x="67626" y="21526"/>
                  <a:pt x="64519" y="35536"/>
                  <a:pt x="66101" y="39661"/>
                </a:cubicBezTo>
              </a:path>
            </a:pathLst>
          </a:custGeom>
          <a:noFill/>
          <a:ln w="19050" cap="flat">
            <a:solidFill>
              <a:schemeClr val="dk2"/>
            </a:solidFill>
            <a:prstDash val="solid"/>
            <a:round/>
            <a:headEnd type="none" w="lg" len="lg"/>
            <a:tailEnd type="none" w="lg" len="lg"/>
          </a:ln>
        </p:spPr>
      </p:sp>
      <p:sp>
        <p:nvSpPr>
          <p:cNvPr id="60" name="Shape 60"/>
          <p:cNvSpPr/>
          <p:nvPr/>
        </p:nvSpPr>
        <p:spPr>
          <a:xfrm>
            <a:off x="4628397" y="2407130"/>
            <a:ext cx="2350940" cy="2389667"/>
          </a:xfrm>
          <a:custGeom>
            <a:avLst/>
            <a:gdLst/>
            <a:ahLst/>
            <a:cxnLst/>
            <a:rect l="0" t="0" r="0" b="0"/>
            <a:pathLst>
              <a:path w="104406" h="68475" extrusionOk="0">
                <a:moveTo>
                  <a:pt x="0" y="0"/>
                </a:moveTo>
                <a:cubicBezTo>
                  <a:pt x="15480" y="2542"/>
                  <a:pt x="75480" y="3842"/>
                  <a:pt x="92881" y="15255"/>
                </a:cubicBezTo>
                <a:cubicBezTo>
                  <a:pt x="110282" y="26667"/>
                  <a:pt x="102485" y="59605"/>
                  <a:pt x="104406" y="68475"/>
                </a:cubicBezTo>
              </a:path>
            </a:pathLst>
          </a:custGeom>
          <a:noFill/>
          <a:ln w="19050" cap="flat">
            <a:solidFill>
              <a:schemeClr val="dk2"/>
            </a:solidFill>
            <a:prstDash val="solid"/>
            <a:round/>
            <a:headEnd type="none" w="lg" len="lg"/>
            <a:tailEnd type="none" w="lg" len="lg"/>
          </a:ln>
        </p:spPr>
      </p:sp>
      <p:pic>
        <p:nvPicPr>
          <p:cNvPr id="20" name="Shape 37"/>
          <p:cNvPicPr preferRelativeResize="0">
            <a:picLocks noChangeAspect="1"/>
          </p:cNvPicPr>
          <p:nvPr/>
        </p:nvPicPr>
        <p:blipFill>
          <a:blip r:embed="rId5">
            <a:alphaModFix/>
          </a:blip>
          <a:stretch>
            <a:fillRect/>
          </a:stretch>
        </p:blipFill>
        <p:spPr>
          <a:xfrm rot="19902091">
            <a:off x="1094888" y="4502042"/>
            <a:ext cx="1381239" cy="1381239"/>
          </a:xfrm>
          <a:prstGeom prst="ellipse">
            <a:avLst/>
          </a:prstGeom>
          <a:noFill/>
          <a:ln>
            <a:solidFill>
              <a:schemeClr val="bg2"/>
            </a:solidFill>
          </a:ln>
        </p:spPr>
      </p:pic>
      <p:pic>
        <p:nvPicPr>
          <p:cNvPr id="21" name="Shape 38"/>
          <p:cNvPicPr preferRelativeResize="0">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4147773" y="4544890"/>
            <a:ext cx="1342213" cy="1331340"/>
          </a:xfrm>
          <a:prstGeom prst="ellipse">
            <a:avLst/>
          </a:prstGeom>
          <a:noFill/>
          <a:ln>
            <a:solidFill>
              <a:srgbClr val="CDD7D9"/>
            </a:solidFill>
          </a:ln>
        </p:spPr>
      </p:pic>
      <p:pic>
        <p:nvPicPr>
          <p:cNvPr id="53" name="Shape 53"/>
          <p:cNvPicPr preferRelativeResize="0"/>
          <p:nvPr/>
        </p:nvPicPr>
        <p:blipFill>
          <a:blip r:embed="rId7">
            <a:alphaModFix/>
          </a:blip>
          <a:stretch>
            <a:fillRect/>
          </a:stretch>
        </p:blipFill>
        <p:spPr>
          <a:xfrm>
            <a:off x="2180805" y="5497648"/>
            <a:ext cx="2395999" cy="517433"/>
          </a:xfrm>
          <a:prstGeom prst="rect">
            <a:avLst/>
          </a:prstGeom>
          <a:noFill/>
          <a:ln>
            <a:noFill/>
          </a:ln>
        </p:spPr>
      </p:pic>
      <p:sp>
        <p:nvSpPr>
          <p:cNvPr id="22" name="Rounded Rectangle 21"/>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Context</a:t>
            </a:r>
            <a:endParaRPr lang="en-US" sz="2400" dirty="0">
              <a:latin typeface="+mj-lt"/>
            </a:endParaRPr>
          </a:p>
        </p:txBody>
      </p:sp>
      <p:pic>
        <p:nvPicPr>
          <p:cNvPr id="3" name="Picture 2"/>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3636133" y="1153612"/>
            <a:ext cx="1585355" cy="419075"/>
          </a:xfrm>
          <a:prstGeom prst="rect">
            <a:avLst/>
          </a:prstGeom>
        </p:spPr>
      </p:pic>
      <p:pic>
        <p:nvPicPr>
          <p:cNvPr id="6" name="Picture 5"/>
          <p:cNvPicPr>
            <a:picLocks noChangeAspect="1"/>
          </p:cNvPicPr>
          <p:nvPr/>
        </p:nvPicPr>
        <p:blipFill>
          <a:blip r:embed="rId9"/>
          <a:stretch>
            <a:fillRect/>
          </a:stretch>
        </p:blipFill>
        <p:spPr>
          <a:xfrm>
            <a:off x="204183" y="1035177"/>
            <a:ext cx="3181067" cy="634027"/>
          </a:xfrm>
          <a:prstGeom prst="rect">
            <a:avLst/>
          </a:prstGeom>
        </p:spPr>
      </p:pic>
      <p:pic>
        <p:nvPicPr>
          <p:cNvPr id="7" name="Picture 6"/>
          <p:cNvPicPr>
            <a:picLocks noChangeAspect="1"/>
          </p:cNvPicPr>
          <p:nvPr/>
        </p:nvPicPr>
        <p:blipFill>
          <a:blip r:embed="rId10"/>
          <a:stretch>
            <a:fillRect/>
          </a:stretch>
        </p:blipFill>
        <p:spPr>
          <a:xfrm>
            <a:off x="5511587" y="1035177"/>
            <a:ext cx="3314813" cy="635081"/>
          </a:xfrm>
          <a:prstGeom prst="rect">
            <a:avLst/>
          </a:prstGeom>
        </p:spPr>
      </p:pic>
      <p:pic>
        <p:nvPicPr>
          <p:cNvPr id="8" name="Picture 7"/>
          <p:cNvPicPr>
            <a:picLocks noChangeAspect="1"/>
          </p:cNvPicPr>
          <p:nvPr/>
        </p:nvPicPr>
        <p:blipFill>
          <a:blip r:embed="rId11"/>
          <a:stretch>
            <a:fillRect/>
          </a:stretch>
        </p:blipFill>
        <p:spPr>
          <a:xfrm>
            <a:off x="105873" y="6319117"/>
            <a:ext cx="5619409" cy="525495"/>
          </a:xfrm>
          <a:prstGeom prst="rect">
            <a:avLst/>
          </a:prstGeom>
        </p:spPr>
      </p:pic>
      <p:pic>
        <p:nvPicPr>
          <p:cNvPr id="9" name="Picture 8"/>
          <p:cNvPicPr>
            <a:picLocks noChangeAspect="1"/>
          </p:cNvPicPr>
          <p:nvPr/>
        </p:nvPicPr>
        <p:blipFill>
          <a:blip r:embed="rId12"/>
          <a:stretch>
            <a:fillRect/>
          </a:stretch>
        </p:blipFill>
        <p:spPr>
          <a:xfrm>
            <a:off x="6318150" y="6279796"/>
            <a:ext cx="2156569" cy="564816"/>
          </a:xfrm>
          <a:prstGeom prst="rect">
            <a:avLst/>
          </a:prstGeom>
        </p:spPr>
      </p:pic>
      <p:pic>
        <p:nvPicPr>
          <p:cNvPr id="2" name="Picture 1"/>
          <p:cNvPicPr>
            <a:picLocks noChangeAspect="1"/>
          </p:cNvPicPr>
          <p:nvPr/>
        </p:nvPicPr>
        <p:blipFill>
          <a:blip r:embed="rId13"/>
          <a:stretch>
            <a:fillRect/>
          </a:stretch>
        </p:blipFill>
        <p:spPr>
          <a:xfrm>
            <a:off x="1143984" y="2069007"/>
            <a:ext cx="6758951" cy="419100"/>
          </a:xfrm>
          <a:prstGeom prst="rect">
            <a:avLst/>
          </a:prstGeom>
        </p:spPr>
      </p:pic>
    </p:spTree>
    <p:extLst>
      <p:ext uri="{BB962C8B-B14F-4D97-AF65-F5344CB8AC3E}">
        <p14:creationId xmlns:p14="http://schemas.microsoft.com/office/powerpoint/2010/main" val="312411495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6948530"/>
          </a:xfrm>
          <a:prstGeom prst="rect">
            <a:avLst/>
          </a:prstGeom>
        </p:spPr>
      </p:pic>
      <p:sp>
        <p:nvSpPr>
          <p:cNvPr id="3" name="Rounded Rectangle 2"/>
          <p:cNvSpPr/>
          <p:nvPr/>
        </p:nvSpPr>
        <p:spPr>
          <a:xfrm>
            <a:off x="241392" y="776724"/>
            <a:ext cx="8816022" cy="5678482"/>
          </a:xfrm>
          <a:prstGeom prst="roundRect">
            <a:avLst/>
          </a:prstGeom>
          <a:solidFill>
            <a:schemeClr val="accent1">
              <a:lumMod val="20000"/>
              <a:lumOff val="80000"/>
              <a:alpha val="88000"/>
            </a:schemeClr>
          </a:solidFill>
          <a:ln>
            <a:noFill/>
          </a:ln>
          <a:effectLst>
            <a:softEdge rad="152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ounded Rectangle 4"/>
          <p:cNvSpPr/>
          <p:nvPr/>
        </p:nvSpPr>
        <p:spPr>
          <a:xfrm>
            <a:off x="661202" y="1285590"/>
            <a:ext cx="3028103" cy="82416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marL="76200" lvl="0">
              <a:buClr>
                <a:schemeClr val="dk1"/>
              </a:buClr>
              <a:buSzPct val="100000"/>
            </a:pPr>
            <a:r>
              <a:rPr lang="en-US" sz="2200" dirty="0" smtClean="0"/>
              <a:t>A </a:t>
            </a:r>
            <a:r>
              <a:rPr lang="en" sz="2200" dirty="0" smtClean="0"/>
              <a:t>collection of digital research outputs</a:t>
            </a:r>
            <a:endParaRPr lang="en" sz="2200" dirty="0" smtClean="0"/>
          </a:p>
        </p:txBody>
      </p:sp>
      <p:sp>
        <p:nvSpPr>
          <p:cNvPr id="6" name="Rounded Rectangle 5"/>
          <p:cNvSpPr/>
          <p:nvPr/>
        </p:nvSpPr>
        <p:spPr>
          <a:xfrm>
            <a:off x="3285019" y="2330172"/>
            <a:ext cx="3054122" cy="826202"/>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marL="76200" lvl="0">
              <a:buClr>
                <a:schemeClr val="dk1"/>
              </a:buClr>
              <a:buSzPct val="100000"/>
            </a:pPr>
            <a:r>
              <a:rPr lang="en" sz="2200" dirty="0" smtClean="0"/>
              <a:t>A place of preservation and access </a:t>
            </a:r>
            <a:endParaRPr lang="en" sz="2200" dirty="0" smtClean="0"/>
          </a:p>
        </p:txBody>
      </p:sp>
      <p:sp>
        <p:nvSpPr>
          <p:cNvPr id="7" name="Rounded Rectangle 6"/>
          <p:cNvSpPr/>
          <p:nvPr/>
        </p:nvSpPr>
        <p:spPr>
          <a:xfrm>
            <a:off x="5604473" y="1012685"/>
            <a:ext cx="2907624" cy="824162"/>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marL="76200" lvl="0">
              <a:buClr>
                <a:schemeClr val="dk1"/>
              </a:buClr>
              <a:buSzPct val="100000"/>
            </a:pPr>
            <a:r>
              <a:rPr lang="en" sz="2200" dirty="0" smtClean="0"/>
              <a:t>An expression of Columbia’s research</a:t>
            </a:r>
            <a:endParaRPr lang="en" sz="2200" dirty="0" smtClean="0"/>
          </a:p>
        </p:txBody>
      </p:sp>
      <p:sp>
        <p:nvSpPr>
          <p:cNvPr id="8" name="Rounded Rectangle 7"/>
          <p:cNvSpPr/>
          <p:nvPr/>
        </p:nvSpPr>
        <p:spPr>
          <a:xfrm>
            <a:off x="892098" y="4009576"/>
            <a:ext cx="7252228" cy="2603074"/>
          </a:xfrm>
          <a:prstGeom prst="round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pPr lvl="0" algn="ctr"/>
            <a:r>
              <a:rPr lang="en" sz="3200" b="1" dirty="0" smtClean="0">
                <a:solidFill>
                  <a:schemeClr val="tx1"/>
                </a:solidFill>
                <a:latin typeface="+mj-lt"/>
              </a:rPr>
              <a:t>The mission:</a:t>
            </a:r>
          </a:p>
          <a:p>
            <a:pPr lvl="0">
              <a:lnSpc>
                <a:spcPct val="115000"/>
              </a:lnSpc>
            </a:pPr>
            <a:r>
              <a:rPr lang="en" sz="2400" dirty="0" smtClean="0">
                <a:solidFill>
                  <a:schemeClr val="tx1"/>
                </a:solidFill>
              </a:rPr>
              <a:t>Academic Commons collects and stores the digital outputs of research and scholarship produced at Columbia University and its affiliates and presents them to the broadest possible audience.</a:t>
            </a:r>
            <a:endParaRPr lang="en" sz="2400" dirty="0">
              <a:solidFill>
                <a:schemeClr val="tx1"/>
              </a:solidFill>
            </a:endParaRPr>
          </a:p>
        </p:txBody>
      </p:sp>
      <p:sp>
        <p:nvSpPr>
          <p:cNvPr id="9" name="Rounded Rectangle 8"/>
          <p:cNvSpPr/>
          <p:nvPr/>
        </p:nvSpPr>
        <p:spPr>
          <a:xfrm>
            <a:off x="6926874" y="138186"/>
            <a:ext cx="2074783" cy="481093"/>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Context</a:t>
            </a:r>
            <a:endParaRPr lang="en-US" sz="2400" dirty="0">
              <a:latin typeface="+mj-lt"/>
            </a:endParaRPr>
          </a:p>
        </p:txBody>
      </p:sp>
    </p:spTree>
    <p:extLst>
      <p:ext uri="{BB962C8B-B14F-4D97-AF65-F5344CB8AC3E}">
        <p14:creationId xmlns:p14="http://schemas.microsoft.com/office/powerpoint/2010/main" val="21080136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5544</TotalTime>
  <Words>2868</Words>
  <Application>Microsoft Macintosh PowerPoint</Application>
  <PresentationFormat>On-screen Show (4:3)</PresentationFormat>
  <Paragraphs>477</Paragraphs>
  <Slides>36</Slides>
  <Notes>35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respect the licenses</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Nurnberger</dc:creator>
  <cp:lastModifiedBy>Amy Nurnberger</cp:lastModifiedBy>
  <cp:revision>184</cp:revision>
  <dcterms:created xsi:type="dcterms:W3CDTF">2014-08-02T19:37:38Z</dcterms:created>
  <dcterms:modified xsi:type="dcterms:W3CDTF">2014-08-06T16:02:03Z</dcterms:modified>
</cp:coreProperties>
</file>