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602" r:id="rId2"/>
    <p:sldId id="611" r:id="rId3"/>
    <p:sldId id="603" r:id="rId4"/>
    <p:sldId id="604" r:id="rId5"/>
    <p:sldId id="605" r:id="rId6"/>
    <p:sldId id="607" r:id="rId7"/>
    <p:sldId id="610" r:id="rId8"/>
    <p:sldId id="608" r:id="rId9"/>
    <p:sldId id="609" r:id="rId10"/>
    <p:sldId id="613" r:id="rId11"/>
  </p:sldIdLst>
  <p:sldSz cx="9144000" cy="6858000" type="screen4x3"/>
  <p:notesSz cx="9296400" cy="7010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lr>
        <a:schemeClr val="tx2"/>
      </a:buClr>
      <a:buChar char="•"/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lr>
        <a:schemeClr val="tx2"/>
      </a:buClr>
      <a:buChar char="•"/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lr>
        <a:schemeClr val="tx2"/>
      </a:buClr>
      <a:buChar char="•"/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lr>
        <a:schemeClr val="tx2"/>
      </a:buClr>
      <a:buChar char="•"/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lr>
        <a:schemeClr val="tx2"/>
      </a:buClr>
      <a:buChar char="•"/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810"/>
    <a:srgbClr val="DF6103"/>
    <a:srgbClr val="DA6720"/>
    <a:srgbClr val="DB6D29"/>
    <a:srgbClr val="EC6614"/>
    <a:srgbClr val="666699"/>
    <a:srgbClr val="CDE1E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2" autoAdjust="0"/>
    <p:restoredTop sz="86373" autoAdjust="0"/>
  </p:normalViewPr>
  <p:slideViewPr>
    <p:cSldViewPr>
      <p:cViewPr>
        <p:scale>
          <a:sx n="59" d="100"/>
          <a:sy n="59" d="100"/>
        </p:scale>
        <p:origin x="-648" y="25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63" tIns="46038" rIns="93663" bIns="46038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spcBef>
                <a:spcPct val="0"/>
              </a:spcBef>
              <a:buClrTx/>
              <a:buFontTx/>
              <a:buNone/>
              <a:defRPr sz="1200"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325" y="0"/>
            <a:ext cx="40290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63" tIns="46038" rIns="93663" bIns="46038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spcBef>
                <a:spcPct val="0"/>
              </a:spcBef>
              <a:buClrTx/>
              <a:buFontTx/>
              <a:buNone/>
              <a:defRPr sz="1200"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9563"/>
            <a:ext cx="40290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63" tIns="46038" rIns="93663" bIns="46038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spcBef>
                <a:spcPct val="0"/>
              </a:spcBef>
              <a:buClrTx/>
              <a:buFontTx/>
              <a:buNone/>
              <a:defRPr sz="1200"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325" y="6659563"/>
            <a:ext cx="40290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63" tIns="46038" rIns="93663" bIns="46038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spcBef>
                <a:spcPct val="0"/>
              </a:spcBef>
              <a:buClrTx/>
              <a:buFontTx/>
              <a:buNone/>
              <a:defRPr sz="1200">
                <a:ea typeface="ＭＳ Ｐゴシック" pitchFamily="34" charset="-128"/>
              </a:defRPr>
            </a:lvl1pPr>
          </a:lstStyle>
          <a:p>
            <a:pPr>
              <a:defRPr/>
            </a:pPr>
            <a:fld id="{95A26984-E4DB-4536-A1E2-59F5A58F30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39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63" tIns="46038" rIns="93663" bIns="46038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spcBef>
                <a:spcPct val="0"/>
              </a:spcBef>
              <a:buClrTx/>
              <a:buFontTx/>
              <a:buNone/>
              <a:defRPr sz="1200"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325" y="0"/>
            <a:ext cx="40290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63" tIns="46038" rIns="93663" bIns="46038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spcBef>
                <a:spcPct val="0"/>
              </a:spcBef>
              <a:buClrTx/>
              <a:buFontTx/>
              <a:buNone/>
              <a:defRPr sz="1200"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7188" y="527050"/>
            <a:ext cx="3502025" cy="26257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838" y="3330575"/>
            <a:ext cx="6816725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63" tIns="46038" rIns="93663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63"/>
            <a:ext cx="40290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63" tIns="46038" rIns="93663" bIns="46038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spcBef>
                <a:spcPct val="0"/>
              </a:spcBef>
              <a:buClrTx/>
              <a:buFontTx/>
              <a:buNone/>
              <a:defRPr sz="1200"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325" y="6659563"/>
            <a:ext cx="40290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63" tIns="46038" rIns="93663" bIns="46038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spcBef>
                <a:spcPct val="0"/>
              </a:spcBef>
              <a:buClrTx/>
              <a:buFontTx/>
              <a:buNone/>
              <a:defRPr sz="1200">
                <a:ea typeface="ＭＳ Ｐゴシック" pitchFamily="34" charset="-128"/>
              </a:defRPr>
            </a:lvl1pPr>
          </a:lstStyle>
          <a:p>
            <a:pPr>
              <a:defRPr/>
            </a:pPr>
            <a:fld id="{190B4120-9204-4BEE-A554-61FA9A8313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27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31863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31863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31863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31863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E1119CC-FA09-41FA-8ACB-E39A8947036E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Featured Publications, </a:t>
            </a:r>
            <a:r>
              <a:rPr lang="en-US" dirty="0" err="1" smtClean="0"/>
              <a:t>Weblinks</a:t>
            </a:r>
            <a:r>
              <a:rPr lang="en-US" baseline="0" dirty="0" smtClean="0"/>
              <a:t>, News Stories, Videos, Twitter feed, </a:t>
            </a:r>
            <a:r>
              <a:rPr lang="en-US" baseline="0" dirty="0" err="1" smtClean="0"/>
              <a:t>Slideshare</a:t>
            </a:r>
            <a:r>
              <a:rPr lang="en-US" baseline="0" dirty="0" smtClean="0"/>
              <a:t> feed, Faculty Mentoring, Awarded NIH Grants, </a:t>
            </a:r>
            <a:r>
              <a:rPr lang="en-US" baseline="0" dirty="0" err="1" smtClean="0"/>
              <a:t>MyList</a:t>
            </a:r>
            <a:r>
              <a:rPr lang="en-US" baseline="0" dirty="0" smtClean="0"/>
              <a:t>, UCSF Chatter </a:t>
            </a:r>
            <a:endParaRPr lang="en-US" dirty="0" smtClean="0"/>
          </a:p>
          <a:p>
            <a:r>
              <a:rPr lang="en-US" dirty="0" smtClean="0"/>
              <a:t>Tech over view of OS</a:t>
            </a:r>
          </a:p>
          <a:p>
            <a:r>
              <a:rPr lang="en-US" dirty="0" smtClean="0"/>
              <a:t>Technology details aren’t even that</a:t>
            </a:r>
            <a:r>
              <a:rPr lang="en-US" baseline="0" dirty="0" smtClean="0"/>
              <a:t> important because the engine handles it for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B4120-9204-4BEE-A554-61FA9A8313E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7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Show system diagram/tech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B4120-9204-4BEE-A554-61FA9A8313E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03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Tech explanation of integration,</a:t>
            </a:r>
            <a:r>
              <a:rPr lang="en-US" baseline="0" dirty="0" smtClean="0"/>
              <a:t> what it takes to set it up(?)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B4120-9204-4BEE-A554-61FA9A8313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92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RNS are becoming gateways to research institutions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UCSF Profiles gets ~1/5 of the traffic of ucsf.edu </a:t>
            </a:r>
          </a:p>
          <a:p>
            <a:r>
              <a:rPr lang="en-US" dirty="0" smtClean="0"/>
              <a:t>Gray literature helps researchers</a:t>
            </a:r>
            <a:r>
              <a:rPr lang="en-US" baseline="0" dirty="0" smtClean="0"/>
              <a:t> find up-and-coming researchers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B4120-9204-4BEE-A554-61FA9A8313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66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No </a:t>
            </a:r>
            <a:r>
              <a:rPr lang="en-US" dirty="0" smtClean="0"/>
              <a:t>need </a:t>
            </a:r>
            <a:r>
              <a:rPr lang="en-US" smtClean="0"/>
              <a:t>to re-invent/compete with industry-leading tools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B4120-9204-4BEE-A554-61FA9A8313E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41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tools to showcase research and expertise</a:t>
            </a:r>
          </a:p>
          <a:p>
            <a:pPr lvl="1"/>
            <a:r>
              <a:rPr lang="en-US" dirty="0" smtClean="0"/>
              <a:t>Videos</a:t>
            </a:r>
          </a:p>
          <a:p>
            <a:pPr lvl="1"/>
            <a:r>
              <a:rPr lang="en-US" dirty="0" smtClean="0"/>
              <a:t>News Stories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B4120-9204-4BEE-A554-61FA9A8313E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91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More sections/visual appeal correlates to longer page views</a:t>
            </a:r>
          </a:p>
          <a:p>
            <a:r>
              <a:rPr lang="en-US" dirty="0" smtClean="0"/>
              <a:t>Plans for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MyList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0B4120-9204-4BEE-A554-61FA9A8313E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1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24D197-6CA1-4ED2-A62B-F7E3F169A28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83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0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524000"/>
            <a:ext cx="9144000" cy="5334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5" name="Picture 15" descr="circularphotos_faded_CROPP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-338138"/>
            <a:ext cx="8428037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990600" y="723900"/>
            <a:ext cx="45720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en-US" sz="2600">
                <a:solidFill>
                  <a:srgbClr val="292929"/>
                </a:solidFill>
                <a:ea typeface="ＭＳ Ｐゴシック" pitchFamily="34" charset="-128"/>
              </a:rPr>
              <a:t>Clinical and Translational</a:t>
            </a:r>
          </a:p>
          <a:p>
            <a:pPr eaLnBrk="1" hangingPunct="1">
              <a:lnSpc>
                <a:spcPct val="75000"/>
              </a:lnSpc>
              <a:spcBef>
                <a:spcPct val="20000"/>
              </a:spcBef>
              <a:buClrTx/>
              <a:buFontTx/>
              <a:buNone/>
            </a:pPr>
            <a:r>
              <a:rPr lang="en-US" altLang="en-US" sz="2600">
                <a:solidFill>
                  <a:srgbClr val="292929"/>
                </a:solidFill>
                <a:ea typeface="ＭＳ Ｐゴシック" pitchFamily="34" charset="-128"/>
              </a:rPr>
              <a:t>Science Institute /</a:t>
            </a:r>
            <a:r>
              <a:rPr lang="en-US" altLang="en-US" sz="2600">
                <a:solidFill>
                  <a:srgbClr val="000000"/>
                </a:solidFill>
                <a:ea typeface="ＭＳ Ｐゴシック" pitchFamily="34" charset="-128"/>
              </a:rPr>
              <a:t> </a:t>
            </a:r>
            <a:r>
              <a:rPr lang="en-US" altLang="en-US" sz="2600">
                <a:solidFill>
                  <a:srgbClr val="CC6600"/>
                </a:solidFill>
                <a:ea typeface="ＭＳ Ｐゴシック" pitchFamily="34" charset="-128"/>
              </a:rPr>
              <a:t>CTSI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076325" y="1485900"/>
            <a:ext cx="568007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300" b="1">
                <a:solidFill>
                  <a:schemeClr val="bg1"/>
                </a:solidFill>
                <a:ea typeface="ヒラギノ角ゴ Pro W3" charset="-128"/>
              </a:rPr>
              <a:t>at the University of California, San Francisco</a:t>
            </a:r>
          </a:p>
        </p:txBody>
      </p:sp>
      <p:pic>
        <p:nvPicPr>
          <p:cNvPr id="8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8700"/>
            <a:ext cx="91440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3810000"/>
            <a:ext cx="7924800" cy="1219200"/>
          </a:xfrm>
        </p:spPr>
        <p:txBody>
          <a:bodyPr/>
          <a:lstStyle>
            <a:lvl1pPr algn="l">
              <a:defRPr sz="3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5105400"/>
            <a:ext cx="7924800" cy="914400"/>
          </a:xfrm>
        </p:spPr>
        <p:txBody>
          <a:bodyPr lIns="0" rIns="0"/>
          <a:lstStyle>
            <a:lvl1pPr marL="0" indent="112713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F1127-D7CA-421D-97D4-B5E651EB4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7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5DD9A-7A48-4E65-A2BB-6895E4D9AC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52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304800"/>
            <a:ext cx="22860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304800"/>
            <a:ext cx="67056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04417-E537-46E2-922A-8875E27ECF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47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08EB2-B945-4DAD-BB35-266CC89411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43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59612-A37D-44BE-A4AF-2A47EA410B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08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A9E0D-21D7-4E71-905C-FE49308DA9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57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EB88D-4BE2-4BBC-8A29-6030CF8F48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21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16AFE-0617-467D-872B-19E7B4859C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58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739D1-CB71-4E63-BA49-AF8E4F846E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3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10D20-C11D-4372-8D5F-7E85C140D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79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59D58-130E-454F-A1B2-4ED6BB4FA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51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0" y="6553200"/>
            <a:ext cx="137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FontTx/>
              <a:buNone/>
              <a:defRPr sz="1000"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95800" y="6553200"/>
            <a:ext cx="297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FontTx/>
              <a:buNone/>
              <a:defRPr sz="1000"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172200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FontTx/>
              <a:buNone/>
              <a:defRPr sz="1000">
                <a:ea typeface="ＭＳ Ｐゴシック" pitchFamily="34" charset="-128"/>
              </a:defRPr>
            </a:lvl1pPr>
          </a:lstStyle>
          <a:p>
            <a:pPr>
              <a:defRPr/>
            </a:pPr>
            <a:fld id="{29C8A024-8141-4E10-9A90-67DBEE2D0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6108700"/>
            <a:ext cx="91440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9pPr>
    </p:titleStyle>
    <p:bodyStyle>
      <a:lvl1pPr marL="342900" indent="-230188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accent1"/>
          </a:solidFill>
          <a:latin typeface="+mn-lt"/>
        </a:defRPr>
      </a:lvl2pPr>
      <a:lvl3pPr marL="1143000" indent="-1666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accent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accent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accent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rofiles.ucsf.edu/eric.meek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ng.inf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810000"/>
            <a:ext cx="7848600" cy="1219200"/>
          </a:xfrm>
        </p:spPr>
        <p:txBody>
          <a:bodyPr/>
          <a:lstStyle/>
          <a:p>
            <a:pPr eaLnBrk="1" hangingPunct="1"/>
            <a:r>
              <a:rPr lang="en-US" b="1" dirty="0" err="1"/>
              <a:t>OpenSocial</a:t>
            </a:r>
            <a:r>
              <a:rPr lang="en-US" b="1" dirty="0"/>
              <a:t> in Practice – Easy Customization Benefits Everyone</a:t>
            </a:r>
            <a:r>
              <a:rPr lang="en-US" dirty="0"/>
              <a:t/>
            </a:r>
            <a:br>
              <a:rPr lang="en-US" dirty="0"/>
            </a:br>
            <a:endParaRPr lang="en-US" alt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/>
              <a:t>Brian Turner and Eric Meeks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/>
              <a:t>VIVO14             </a:t>
            </a:r>
            <a:r>
              <a:rPr lang="en-US" altLang="en-US" sz="2400" dirty="0" smtClean="0"/>
              <a:t>August 7, 2014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04800" y="1524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00200"/>
            <a:ext cx="9144000" cy="990600"/>
          </a:xfrm>
        </p:spPr>
        <p:txBody>
          <a:bodyPr/>
          <a:lstStyle/>
          <a:p>
            <a:r>
              <a:rPr lang="en-US" b="1" dirty="0" smtClean="0"/>
              <a:t>Thanks!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057400" y="3200400"/>
            <a:ext cx="56428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u="sng" dirty="0">
                <a:solidFill>
                  <a:srgbClr val="0000FF"/>
                </a:solidFill>
              </a:rPr>
              <a:t>http://profiles.ucsf.edu/brian.turner</a:t>
            </a:r>
          </a:p>
          <a:p>
            <a:pPr algn="ctr">
              <a:lnSpc>
                <a:spcPct val="150000"/>
              </a:lnSpc>
            </a:pPr>
            <a:r>
              <a:rPr lang="en-US" u="sng" dirty="0" smtClean="0">
                <a:solidFill>
                  <a:srgbClr val="0000FF"/>
                </a:solidFill>
              </a:rPr>
              <a:t>http://profiles.ucsf.edu/eric.meeks</a:t>
            </a:r>
            <a:endParaRPr lang="en-US" u="sng" dirty="0" smtClean="0">
              <a:solidFill>
                <a:srgbClr val="0000FF"/>
              </a:solidFill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411578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UCSF Profiles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772400" cy="4267200"/>
          </a:xfrm>
        </p:spPr>
        <p:txBody>
          <a:bodyPr/>
          <a:lstStyle/>
          <a:p>
            <a:r>
              <a:rPr lang="en-US" dirty="0" smtClean="0"/>
              <a:t>Launch 2009</a:t>
            </a:r>
          </a:p>
          <a:p>
            <a:r>
              <a:rPr lang="en-US" dirty="0" smtClean="0"/>
              <a:t>OS launch in 2011</a:t>
            </a:r>
          </a:p>
          <a:p>
            <a:pPr lvl="1"/>
            <a:r>
              <a:rPr lang="en-US" dirty="0" smtClean="0"/>
              <a:t>Profiles integration</a:t>
            </a:r>
          </a:p>
          <a:p>
            <a:pPr lvl="1"/>
            <a:r>
              <a:rPr lang="en-US" dirty="0" smtClean="0"/>
              <a:t>VIVO integration</a:t>
            </a:r>
          </a:p>
          <a:p>
            <a:r>
              <a:rPr lang="en-US" dirty="0" smtClean="0"/>
              <a:t>83,000 visits in June or 2,700 visits/day </a:t>
            </a:r>
            <a:r>
              <a:rPr lang="en-US" dirty="0" err="1" smtClean="0"/>
              <a:t>avg</a:t>
            </a:r>
            <a:endParaRPr lang="en-US" dirty="0" smtClean="0"/>
          </a:p>
          <a:p>
            <a:r>
              <a:rPr lang="en-US" dirty="0" smtClean="0"/>
              <a:t>Rich in user-added content</a:t>
            </a:r>
          </a:p>
          <a:p>
            <a:pPr lvl="1"/>
            <a:r>
              <a:rPr lang="en-US" dirty="0" smtClean="0"/>
              <a:t>34% have narrative, photo or research interests</a:t>
            </a:r>
          </a:p>
          <a:p>
            <a:pPr lvl="1"/>
            <a:r>
              <a:rPr lang="en-US" dirty="0" smtClean="0"/>
              <a:t>52% have </a:t>
            </a:r>
            <a:r>
              <a:rPr lang="en-US" dirty="0" err="1" smtClean="0"/>
              <a:t>weblinks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7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is </a:t>
            </a:r>
            <a:r>
              <a:rPr lang="en-US" altLang="en-US" dirty="0" err="1" smtClean="0"/>
              <a:t>Open</a:t>
            </a:r>
            <a:r>
              <a:rPr lang="en-US" altLang="en-US" baseline="0" dirty="0" err="1" smtClean="0"/>
              <a:t>Social</a:t>
            </a:r>
            <a:r>
              <a:rPr lang="en-US" altLang="en-US" baseline="0" dirty="0" smtClean="0"/>
              <a:t>?</a:t>
            </a:r>
            <a:endParaRPr lang="en-US" alt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User perspective</a:t>
            </a:r>
          </a:p>
          <a:p>
            <a:pPr lvl="1"/>
            <a:r>
              <a:rPr lang="en-US" altLang="en-US" dirty="0" smtClean="0"/>
              <a:t>Embedded gadgets</a:t>
            </a:r>
          </a:p>
          <a:p>
            <a:pPr lvl="1"/>
            <a:r>
              <a:rPr lang="en-US" altLang="en-US" dirty="0" smtClean="0"/>
              <a:t>See full list at </a:t>
            </a:r>
            <a:r>
              <a:rPr lang="en-US" altLang="en-US" dirty="0" smtClean="0">
                <a:solidFill>
                  <a:srgbClr val="0070C0"/>
                </a:solidFill>
                <a:hlinkClick r:id="rId3"/>
              </a:rPr>
              <a:t>ORNG.info </a:t>
            </a:r>
            <a:endParaRPr lang="en-US" altLang="en-US" dirty="0" smtClean="0">
              <a:solidFill>
                <a:srgbClr val="0070C0"/>
              </a:solidFill>
            </a:endParaRPr>
          </a:p>
          <a:p>
            <a:r>
              <a:rPr lang="en-US" altLang="en-US" dirty="0" smtClean="0"/>
              <a:t>Technology</a:t>
            </a:r>
          </a:p>
          <a:p>
            <a:pPr lvl="1"/>
            <a:r>
              <a:rPr lang="en-US" altLang="en-US" dirty="0" err="1" smtClean="0"/>
              <a:t>Javascript</a:t>
            </a:r>
            <a:r>
              <a:rPr lang="en-US" altLang="en-US" dirty="0" smtClean="0"/>
              <a:t> and HTML wrapped in an XML file</a:t>
            </a:r>
          </a:p>
          <a:p>
            <a:pPr lvl="1"/>
            <a:r>
              <a:rPr lang="en-US" altLang="en-US" dirty="0" smtClean="0"/>
              <a:t>Collection of technology standards</a:t>
            </a:r>
          </a:p>
          <a:p>
            <a:pPr lvl="2"/>
            <a:r>
              <a:rPr lang="en-US" altLang="en-US" dirty="0" smtClean="0"/>
              <a:t>JSON, </a:t>
            </a:r>
            <a:r>
              <a:rPr lang="en-US" altLang="en-US" dirty="0" err="1" smtClean="0"/>
              <a:t>iFrames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OAuth</a:t>
            </a:r>
            <a:endParaRPr lang="en-US" altLang="en-US" dirty="0"/>
          </a:p>
          <a:p>
            <a:pPr lvl="2"/>
            <a:r>
              <a:rPr lang="en-US" altLang="en-US" dirty="0" smtClean="0"/>
              <a:t>Standards for data </a:t>
            </a:r>
            <a:r>
              <a:rPr lang="en-US" altLang="en-US" dirty="0" err="1" smtClean="0"/>
              <a:t>persistance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VIVO Linked Open Data </a:t>
            </a:r>
            <a:r>
              <a:rPr lang="en-US" altLang="en-US" dirty="0" err="1" smtClean="0"/>
              <a:t>data</a:t>
            </a:r>
            <a:r>
              <a:rPr lang="en-US" altLang="en-US" dirty="0" smtClean="0"/>
              <a:t> model -&gt; ORNG</a:t>
            </a:r>
          </a:p>
          <a:p>
            <a:pPr lvl="2"/>
            <a:endParaRPr lang="en-US" altLang="en-US" dirty="0" smtClean="0"/>
          </a:p>
          <a:p>
            <a:pPr lvl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/>
              <a:t>How </a:t>
            </a:r>
            <a:r>
              <a:rPr lang="en-US" baseline="0" dirty="0" err="1" smtClean="0"/>
              <a:t>OpenSocial</a:t>
            </a:r>
            <a:r>
              <a:rPr lang="en-US" baseline="0" dirty="0" smtClean="0"/>
              <a:t> Works in 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VIVO and Profiles have </a:t>
            </a:r>
            <a:r>
              <a:rPr lang="en-US" dirty="0" err="1" smtClean="0"/>
              <a:t>OpenSocial</a:t>
            </a:r>
            <a:r>
              <a:rPr lang="en-US" dirty="0" smtClean="0"/>
              <a:t> built in</a:t>
            </a:r>
          </a:p>
          <a:p>
            <a:pPr lvl="1"/>
            <a:r>
              <a:rPr lang="en-US" dirty="0" smtClean="0"/>
              <a:t>Optional part of current releases</a:t>
            </a:r>
          </a:p>
          <a:p>
            <a:pPr lvl="1"/>
            <a:r>
              <a:rPr lang="en-US" dirty="0" smtClean="0"/>
              <a:t>Active development isn’t required, initial configuration is involved</a:t>
            </a:r>
          </a:p>
          <a:p>
            <a:pPr lvl="1"/>
            <a:r>
              <a:rPr lang="en-US" dirty="0" smtClean="0"/>
              <a:t>Gadgets easily shared/modified </a:t>
            </a:r>
          </a:p>
          <a:p>
            <a:pPr lvl="1"/>
            <a:r>
              <a:rPr lang="en-US" dirty="0" smtClean="0"/>
              <a:t>Institution-specific gadgets require programming in HTML and </a:t>
            </a:r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8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OpenSocial</a:t>
            </a:r>
            <a:r>
              <a:rPr lang="en-US" baseline="0" dirty="0" smtClean="0"/>
              <a:t> </a:t>
            </a:r>
            <a:r>
              <a:rPr lang="en-US" baseline="0" smtClean="0"/>
              <a:t>In Situ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UCSF</a:t>
            </a:r>
          </a:p>
          <a:p>
            <a:r>
              <a:rPr lang="en-US" dirty="0" smtClean="0"/>
              <a:t>Baylor University</a:t>
            </a:r>
          </a:p>
          <a:p>
            <a:r>
              <a:rPr lang="en-US" dirty="0" smtClean="0"/>
              <a:t>Wake Forrest</a:t>
            </a:r>
          </a:p>
          <a:p>
            <a:r>
              <a:rPr lang="en-US" dirty="0" smtClean="0"/>
              <a:t>USC</a:t>
            </a:r>
          </a:p>
          <a:p>
            <a:r>
              <a:rPr lang="en-US" dirty="0" smtClean="0"/>
              <a:t>UCSD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15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Institutional Benefits of OS Additions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924800" cy="4267200"/>
          </a:xfrm>
        </p:spPr>
        <p:txBody>
          <a:bodyPr/>
          <a:lstStyle/>
          <a:p>
            <a:r>
              <a:rPr lang="en-US" dirty="0" smtClean="0"/>
              <a:t>Easy way to show institution-specific info without altering the RNS code or ontologies</a:t>
            </a:r>
          </a:p>
          <a:p>
            <a:r>
              <a:rPr lang="en-US" dirty="0" smtClean="0"/>
              <a:t>Display valuable and visually appealing “grey literature” from commercial media sites in the RNS.</a:t>
            </a:r>
          </a:p>
          <a:p>
            <a:pPr lvl="1"/>
            <a:r>
              <a:rPr lang="en-US" dirty="0" smtClean="0"/>
              <a:t>YouTube videos, tweets, </a:t>
            </a:r>
          </a:p>
          <a:p>
            <a:pPr lvl="1"/>
            <a:r>
              <a:rPr lang="en-US" dirty="0" smtClean="0"/>
              <a:t>RNS looks better, making the institution look better</a:t>
            </a:r>
          </a:p>
          <a:p>
            <a:pPr lvl="1"/>
            <a:r>
              <a:rPr lang="en-US" dirty="0" smtClean="0"/>
              <a:t>Researchers are more engaged when they control content</a:t>
            </a:r>
          </a:p>
        </p:txBody>
      </p:sp>
    </p:spTree>
    <p:extLst>
      <p:ext uri="{BB962C8B-B14F-4D97-AF65-F5344CB8AC3E}">
        <p14:creationId xmlns:p14="http://schemas.microsoft.com/office/powerpoint/2010/main" val="21956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Institutional Benefits,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OpenSocial</a:t>
            </a:r>
            <a:r>
              <a:rPr lang="en-US" dirty="0" smtClean="0"/>
              <a:t> plugins can facilitate active collaboration by connecting to external tools</a:t>
            </a:r>
          </a:p>
          <a:p>
            <a:pPr lvl="1"/>
            <a:r>
              <a:rPr lang="en-US" dirty="0" smtClean="0"/>
              <a:t>Doodle polls, Chatter, or Dropbox</a:t>
            </a:r>
          </a:p>
          <a:p>
            <a:r>
              <a:rPr lang="en-US" dirty="0" smtClean="0"/>
              <a:t>Tools to highlight or utilize RNS data</a:t>
            </a:r>
          </a:p>
          <a:p>
            <a:pPr lvl="1"/>
            <a:r>
              <a:rPr lang="en-US" dirty="0" err="1" smtClean="0"/>
              <a:t>MyList</a:t>
            </a:r>
            <a:r>
              <a:rPr lang="en-US" dirty="0" smtClean="0"/>
              <a:t> exports contact info, publications (coming soon)</a:t>
            </a:r>
          </a:p>
          <a:p>
            <a:pPr lvl="1"/>
            <a:r>
              <a:rPr lang="en-US" dirty="0" smtClean="0"/>
              <a:t>Cross-institutional collaborators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OpenSocial</a:t>
            </a:r>
            <a:r>
              <a:rPr lang="en-US" dirty="0" smtClean="0"/>
              <a:t> plugin release creates an opportunity for researcher engagement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98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to Researchers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077200" cy="4267200"/>
          </a:xfrm>
        </p:spPr>
        <p:txBody>
          <a:bodyPr/>
          <a:lstStyle/>
          <a:p>
            <a:pPr marL="342900" lvl="1" indent="-230188">
              <a:spcBef>
                <a:spcPct val="50000"/>
              </a:spcBef>
              <a:buChar char="•"/>
            </a:pPr>
            <a:r>
              <a:rPr lang="en-US" sz="2800" dirty="0">
                <a:ea typeface="+mn-ea"/>
                <a:cs typeface="+mn-cs"/>
              </a:rPr>
              <a:t>More complete </a:t>
            </a:r>
            <a:r>
              <a:rPr lang="en-US" sz="2800" dirty="0" smtClean="0">
                <a:ea typeface="+mn-ea"/>
                <a:cs typeface="+mn-cs"/>
              </a:rPr>
              <a:t>portfolio - More </a:t>
            </a:r>
            <a:r>
              <a:rPr lang="en-US" sz="2800" dirty="0">
                <a:ea typeface="+mn-ea"/>
                <a:cs typeface="+mn-cs"/>
              </a:rPr>
              <a:t>page views</a:t>
            </a:r>
          </a:p>
          <a:p>
            <a:pPr marL="800100" lvl="3" indent="-230188">
              <a:spcBef>
                <a:spcPct val="50000"/>
              </a:spcBef>
            </a:pPr>
            <a:r>
              <a:rPr lang="en-US" sz="2600" dirty="0">
                <a:ea typeface="+mn-ea"/>
                <a:cs typeface="+mn-cs"/>
              </a:rPr>
              <a:t>UCSF Profiles </a:t>
            </a:r>
            <a:r>
              <a:rPr lang="en-US" sz="2600" dirty="0" smtClean="0">
                <a:ea typeface="+mn-ea"/>
                <a:cs typeface="+mn-cs"/>
              </a:rPr>
              <a:t>shows a </a:t>
            </a:r>
            <a:r>
              <a:rPr lang="en-US" sz="2600" dirty="0">
                <a:ea typeface="+mn-ea"/>
                <a:cs typeface="+mn-cs"/>
              </a:rPr>
              <a:t>correlation between profile views and the amount of content</a:t>
            </a:r>
          </a:p>
          <a:p>
            <a:pPr marL="342900" lvl="1" indent="-230188">
              <a:spcBef>
                <a:spcPct val="50000"/>
              </a:spcBef>
              <a:buChar char="•"/>
            </a:pPr>
            <a:r>
              <a:rPr lang="en-US" sz="2800" dirty="0" smtClean="0">
                <a:ea typeface="+mn-ea"/>
                <a:cs typeface="+mn-cs"/>
              </a:rPr>
              <a:t>Especially </a:t>
            </a:r>
            <a:r>
              <a:rPr lang="en-US" sz="2800" dirty="0">
                <a:ea typeface="+mn-ea"/>
                <a:cs typeface="+mn-cs"/>
              </a:rPr>
              <a:t>advantageous to junior researchers</a:t>
            </a:r>
          </a:p>
          <a:p>
            <a:pPr marL="342900" lvl="2" indent="-230188">
              <a:spcBef>
                <a:spcPct val="50000"/>
              </a:spcBef>
            </a:pPr>
            <a:r>
              <a:rPr lang="en-US" sz="2800" dirty="0">
                <a:ea typeface="+mn-ea"/>
                <a:cs typeface="+mn-cs"/>
              </a:rPr>
              <a:t>Gray media shows traction where publications/citations might not exist yet</a:t>
            </a:r>
          </a:p>
          <a:p>
            <a:pPr marL="800100" lvl="3" indent="-230188">
              <a:spcBef>
                <a:spcPct val="50000"/>
              </a:spcBef>
            </a:pPr>
            <a:r>
              <a:rPr lang="en-US" sz="2600" dirty="0">
                <a:ea typeface="+mn-ea"/>
                <a:cs typeface="+mn-cs"/>
              </a:rPr>
              <a:t>Video, tweets, presentations show motivation and </a:t>
            </a:r>
            <a:r>
              <a:rPr lang="en-US" sz="2600" dirty="0" smtClean="0">
                <a:ea typeface="+mn-ea"/>
                <a:cs typeface="+mn-cs"/>
              </a:rPr>
              <a:t>engagement</a:t>
            </a:r>
            <a:endParaRPr lang="en-US" sz="2600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35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to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077200" cy="4419600"/>
          </a:xfrm>
        </p:spPr>
        <p:txBody>
          <a:bodyPr/>
          <a:lstStyle/>
          <a:p>
            <a:r>
              <a:rPr lang="en-US" dirty="0" smtClean="0"/>
              <a:t>It just looks better! (longer page views)</a:t>
            </a:r>
          </a:p>
          <a:p>
            <a:r>
              <a:rPr lang="en-US" dirty="0" smtClean="0"/>
              <a:t>See a more complete picture of the researcher</a:t>
            </a:r>
          </a:p>
          <a:p>
            <a:r>
              <a:rPr lang="en-US" dirty="0" smtClean="0"/>
              <a:t>Find the up-and-comers </a:t>
            </a:r>
          </a:p>
          <a:p>
            <a:pPr lvl="1"/>
            <a:r>
              <a:rPr lang="en-US" dirty="0" smtClean="0"/>
              <a:t>User-added content indicates ambition</a:t>
            </a:r>
          </a:p>
          <a:p>
            <a:pPr lvl="1"/>
            <a:r>
              <a:rPr lang="en-US" dirty="0" smtClean="0"/>
              <a:t>Less established researchers may be more interested in finding collaborators</a:t>
            </a:r>
          </a:p>
          <a:p>
            <a:r>
              <a:rPr lang="en-US" dirty="0" smtClean="0"/>
              <a:t>More ways to connect to researchers</a:t>
            </a:r>
          </a:p>
          <a:p>
            <a:pPr lvl="1"/>
            <a:r>
              <a:rPr lang="en-US" dirty="0"/>
              <a:t>Twitter</a:t>
            </a:r>
            <a:r>
              <a:rPr lang="en-US" dirty="0" smtClean="0"/>
              <a:t>, Groupware, Doodle,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7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5C1F00"/>
      </a:dk1>
      <a:lt1>
        <a:srgbClr val="FFFFFF"/>
      </a:lt1>
      <a:dk2>
        <a:srgbClr val="579090"/>
      </a:dk2>
      <a:lt2>
        <a:srgbClr val="DFD293"/>
      </a:lt2>
      <a:accent1>
        <a:srgbClr val="713E39"/>
      </a:accent1>
      <a:accent2>
        <a:srgbClr val="BE7960"/>
      </a:accent2>
      <a:accent3>
        <a:srgbClr val="B4C6C6"/>
      </a:accent3>
      <a:accent4>
        <a:srgbClr val="DADADA"/>
      </a:accent4>
      <a:accent5>
        <a:srgbClr val="BBAFAE"/>
      </a:accent5>
      <a:accent6>
        <a:srgbClr val="AC6D56"/>
      </a:accent6>
      <a:hlink>
        <a:srgbClr val="FFFF99"/>
      </a:hlink>
      <a:folHlink>
        <a:srgbClr val="D3A21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2"/>
          </a:buClr>
          <a:buSzTx/>
          <a:buFontTx/>
          <a:buChar char="•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2"/>
          </a:buClr>
          <a:buSzTx/>
          <a:buFontTx/>
          <a:buChar char="•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5C1F00"/>
        </a:dk1>
        <a:lt1>
          <a:srgbClr val="FFFFFF"/>
        </a:lt1>
        <a:dk2>
          <a:srgbClr val="76AEAF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BDD3D4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5C1F00"/>
        </a:dk1>
        <a:lt1>
          <a:srgbClr val="FFFFFF"/>
        </a:lt1>
        <a:dk2>
          <a:srgbClr val="57909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B4C6C6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4">
    <a:dk1>
      <a:srgbClr val="5C1F00"/>
    </a:dk1>
    <a:lt1>
      <a:srgbClr val="FFFFFF"/>
    </a:lt1>
    <a:dk2>
      <a:srgbClr val="579090"/>
    </a:dk2>
    <a:lt2>
      <a:srgbClr val="DFD293"/>
    </a:lt2>
    <a:accent1>
      <a:srgbClr val="713E39"/>
    </a:accent1>
    <a:accent2>
      <a:srgbClr val="BE7960"/>
    </a:accent2>
    <a:accent3>
      <a:srgbClr val="B4C6C6"/>
    </a:accent3>
    <a:accent4>
      <a:srgbClr val="DADADA"/>
    </a:accent4>
    <a:accent5>
      <a:srgbClr val="BBAFAE"/>
    </a:accent5>
    <a:accent6>
      <a:srgbClr val="AC6D56"/>
    </a:accent6>
    <a:hlink>
      <a:srgbClr val="FFFF99"/>
    </a:hlink>
    <a:folHlink>
      <a:srgbClr val="D3A219"/>
    </a:folHlink>
  </a:clrScheme>
</a:themeOverride>
</file>

<file path=ppt/theme/themeOverride10.xml><?xml version="1.0" encoding="utf-8"?>
<a:themeOverride xmlns:a="http://schemas.openxmlformats.org/drawingml/2006/main">
  <a:clrScheme name="Default Design 14">
    <a:dk1>
      <a:srgbClr val="5C1F00"/>
    </a:dk1>
    <a:lt1>
      <a:srgbClr val="FFFFFF"/>
    </a:lt1>
    <a:dk2>
      <a:srgbClr val="579090"/>
    </a:dk2>
    <a:lt2>
      <a:srgbClr val="DFD293"/>
    </a:lt2>
    <a:accent1>
      <a:srgbClr val="713E39"/>
    </a:accent1>
    <a:accent2>
      <a:srgbClr val="BE7960"/>
    </a:accent2>
    <a:accent3>
      <a:srgbClr val="B4C6C6"/>
    </a:accent3>
    <a:accent4>
      <a:srgbClr val="DADADA"/>
    </a:accent4>
    <a:accent5>
      <a:srgbClr val="BBAFAE"/>
    </a:accent5>
    <a:accent6>
      <a:srgbClr val="AC6D56"/>
    </a:accent6>
    <a:hlink>
      <a:srgbClr val="FFFF99"/>
    </a:hlink>
    <a:folHlink>
      <a:srgbClr val="D3A219"/>
    </a:folHlink>
  </a:clrScheme>
</a:themeOverride>
</file>

<file path=ppt/theme/themeOverride11.xml><?xml version="1.0" encoding="utf-8"?>
<a:themeOverride xmlns:a="http://schemas.openxmlformats.org/drawingml/2006/main">
  <a:clrScheme name="Default Design 14">
    <a:dk1>
      <a:srgbClr val="5C1F00"/>
    </a:dk1>
    <a:lt1>
      <a:srgbClr val="FFFFFF"/>
    </a:lt1>
    <a:dk2>
      <a:srgbClr val="579090"/>
    </a:dk2>
    <a:lt2>
      <a:srgbClr val="DFD293"/>
    </a:lt2>
    <a:accent1>
      <a:srgbClr val="713E39"/>
    </a:accent1>
    <a:accent2>
      <a:srgbClr val="BE7960"/>
    </a:accent2>
    <a:accent3>
      <a:srgbClr val="B4C6C6"/>
    </a:accent3>
    <a:accent4>
      <a:srgbClr val="DADADA"/>
    </a:accent4>
    <a:accent5>
      <a:srgbClr val="BBAFAE"/>
    </a:accent5>
    <a:accent6>
      <a:srgbClr val="AC6D56"/>
    </a:accent6>
    <a:hlink>
      <a:srgbClr val="FFFF99"/>
    </a:hlink>
    <a:folHlink>
      <a:srgbClr val="D3A219"/>
    </a:folHlink>
  </a:clrScheme>
</a:themeOverride>
</file>

<file path=ppt/theme/themeOverride2.xml><?xml version="1.0" encoding="utf-8"?>
<a:themeOverride xmlns:a="http://schemas.openxmlformats.org/drawingml/2006/main">
  <a:clrScheme name="Default Design 14">
    <a:dk1>
      <a:srgbClr val="5C1F00"/>
    </a:dk1>
    <a:lt1>
      <a:srgbClr val="FFFFFF"/>
    </a:lt1>
    <a:dk2>
      <a:srgbClr val="579090"/>
    </a:dk2>
    <a:lt2>
      <a:srgbClr val="DFD293"/>
    </a:lt2>
    <a:accent1>
      <a:srgbClr val="713E39"/>
    </a:accent1>
    <a:accent2>
      <a:srgbClr val="BE7960"/>
    </a:accent2>
    <a:accent3>
      <a:srgbClr val="B4C6C6"/>
    </a:accent3>
    <a:accent4>
      <a:srgbClr val="DADADA"/>
    </a:accent4>
    <a:accent5>
      <a:srgbClr val="BBAFAE"/>
    </a:accent5>
    <a:accent6>
      <a:srgbClr val="AC6D56"/>
    </a:accent6>
    <a:hlink>
      <a:srgbClr val="FFFF99"/>
    </a:hlink>
    <a:folHlink>
      <a:srgbClr val="D3A219"/>
    </a:folHlink>
  </a:clrScheme>
</a:themeOverride>
</file>

<file path=ppt/theme/themeOverride3.xml><?xml version="1.0" encoding="utf-8"?>
<a:themeOverride xmlns:a="http://schemas.openxmlformats.org/drawingml/2006/main">
  <a:clrScheme name="Default Design 14">
    <a:dk1>
      <a:srgbClr val="5C1F00"/>
    </a:dk1>
    <a:lt1>
      <a:srgbClr val="FFFFFF"/>
    </a:lt1>
    <a:dk2>
      <a:srgbClr val="579090"/>
    </a:dk2>
    <a:lt2>
      <a:srgbClr val="DFD293"/>
    </a:lt2>
    <a:accent1>
      <a:srgbClr val="713E39"/>
    </a:accent1>
    <a:accent2>
      <a:srgbClr val="BE7960"/>
    </a:accent2>
    <a:accent3>
      <a:srgbClr val="B4C6C6"/>
    </a:accent3>
    <a:accent4>
      <a:srgbClr val="DADADA"/>
    </a:accent4>
    <a:accent5>
      <a:srgbClr val="BBAFAE"/>
    </a:accent5>
    <a:accent6>
      <a:srgbClr val="AC6D56"/>
    </a:accent6>
    <a:hlink>
      <a:srgbClr val="FFFF99"/>
    </a:hlink>
    <a:folHlink>
      <a:srgbClr val="D3A219"/>
    </a:folHlink>
  </a:clrScheme>
</a:themeOverride>
</file>

<file path=ppt/theme/themeOverride4.xml><?xml version="1.0" encoding="utf-8"?>
<a:themeOverride xmlns:a="http://schemas.openxmlformats.org/drawingml/2006/main">
  <a:clrScheme name="Default Design 14">
    <a:dk1>
      <a:srgbClr val="5C1F00"/>
    </a:dk1>
    <a:lt1>
      <a:srgbClr val="FFFFFF"/>
    </a:lt1>
    <a:dk2>
      <a:srgbClr val="579090"/>
    </a:dk2>
    <a:lt2>
      <a:srgbClr val="DFD293"/>
    </a:lt2>
    <a:accent1>
      <a:srgbClr val="713E39"/>
    </a:accent1>
    <a:accent2>
      <a:srgbClr val="BE7960"/>
    </a:accent2>
    <a:accent3>
      <a:srgbClr val="B4C6C6"/>
    </a:accent3>
    <a:accent4>
      <a:srgbClr val="DADADA"/>
    </a:accent4>
    <a:accent5>
      <a:srgbClr val="BBAFAE"/>
    </a:accent5>
    <a:accent6>
      <a:srgbClr val="AC6D56"/>
    </a:accent6>
    <a:hlink>
      <a:srgbClr val="FFFF99"/>
    </a:hlink>
    <a:folHlink>
      <a:srgbClr val="D3A219"/>
    </a:folHlink>
  </a:clrScheme>
</a:themeOverride>
</file>

<file path=ppt/theme/themeOverride5.xml><?xml version="1.0" encoding="utf-8"?>
<a:themeOverride xmlns:a="http://schemas.openxmlformats.org/drawingml/2006/main">
  <a:clrScheme name="Default Design 14">
    <a:dk1>
      <a:srgbClr val="5C1F00"/>
    </a:dk1>
    <a:lt1>
      <a:srgbClr val="FFFFFF"/>
    </a:lt1>
    <a:dk2>
      <a:srgbClr val="579090"/>
    </a:dk2>
    <a:lt2>
      <a:srgbClr val="DFD293"/>
    </a:lt2>
    <a:accent1>
      <a:srgbClr val="713E39"/>
    </a:accent1>
    <a:accent2>
      <a:srgbClr val="BE7960"/>
    </a:accent2>
    <a:accent3>
      <a:srgbClr val="B4C6C6"/>
    </a:accent3>
    <a:accent4>
      <a:srgbClr val="DADADA"/>
    </a:accent4>
    <a:accent5>
      <a:srgbClr val="BBAFAE"/>
    </a:accent5>
    <a:accent6>
      <a:srgbClr val="AC6D56"/>
    </a:accent6>
    <a:hlink>
      <a:srgbClr val="FFFF99"/>
    </a:hlink>
    <a:folHlink>
      <a:srgbClr val="D3A219"/>
    </a:folHlink>
  </a:clrScheme>
</a:themeOverride>
</file>

<file path=ppt/theme/themeOverride6.xml><?xml version="1.0" encoding="utf-8"?>
<a:themeOverride xmlns:a="http://schemas.openxmlformats.org/drawingml/2006/main">
  <a:clrScheme name="Default Design 14">
    <a:dk1>
      <a:srgbClr val="5C1F00"/>
    </a:dk1>
    <a:lt1>
      <a:srgbClr val="FFFFFF"/>
    </a:lt1>
    <a:dk2>
      <a:srgbClr val="579090"/>
    </a:dk2>
    <a:lt2>
      <a:srgbClr val="DFD293"/>
    </a:lt2>
    <a:accent1>
      <a:srgbClr val="713E39"/>
    </a:accent1>
    <a:accent2>
      <a:srgbClr val="BE7960"/>
    </a:accent2>
    <a:accent3>
      <a:srgbClr val="B4C6C6"/>
    </a:accent3>
    <a:accent4>
      <a:srgbClr val="DADADA"/>
    </a:accent4>
    <a:accent5>
      <a:srgbClr val="BBAFAE"/>
    </a:accent5>
    <a:accent6>
      <a:srgbClr val="AC6D56"/>
    </a:accent6>
    <a:hlink>
      <a:srgbClr val="FFFF99"/>
    </a:hlink>
    <a:folHlink>
      <a:srgbClr val="D3A219"/>
    </a:folHlink>
  </a:clrScheme>
</a:themeOverride>
</file>

<file path=ppt/theme/themeOverride7.xml><?xml version="1.0" encoding="utf-8"?>
<a:themeOverride xmlns:a="http://schemas.openxmlformats.org/drawingml/2006/main">
  <a:clrScheme name="Default Design 14">
    <a:dk1>
      <a:srgbClr val="5C1F00"/>
    </a:dk1>
    <a:lt1>
      <a:srgbClr val="FFFFFF"/>
    </a:lt1>
    <a:dk2>
      <a:srgbClr val="579090"/>
    </a:dk2>
    <a:lt2>
      <a:srgbClr val="DFD293"/>
    </a:lt2>
    <a:accent1>
      <a:srgbClr val="713E39"/>
    </a:accent1>
    <a:accent2>
      <a:srgbClr val="BE7960"/>
    </a:accent2>
    <a:accent3>
      <a:srgbClr val="B4C6C6"/>
    </a:accent3>
    <a:accent4>
      <a:srgbClr val="DADADA"/>
    </a:accent4>
    <a:accent5>
      <a:srgbClr val="BBAFAE"/>
    </a:accent5>
    <a:accent6>
      <a:srgbClr val="AC6D56"/>
    </a:accent6>
    <a:hlink>
      <a:srgbClr val="FFFF99"/>
    </a:hlink>
    <a:folHlink>
      <a:srgbClr val="D3A219"/>
    </a:folHlink>
  </a:clrScheme>
</a:themeOverride>
</file>

<file path=ppt/theme/themeOverride8.xml><?xml version="1.0" encoding="utf-8"?>
<a:themeOverride xmlns:a="http://schemas.openxmlformats.org/drawingml/2006/main">
  <a:clrScheme name="Default Design 14">
    <a:dk1>
      <a:srgbClr val="5C1F00"/>
    </a:dk1>
    <a:lt1>
      <a:srgbClr val="FFFFFF"/>
    </a:lt1>
    <a:dk2>
      <a:srgbClr val="579090"/>
    </a:dk2>
    <a:lt2>
      <a:srgbClr val="DFD293"/>
    </a:lt2>
    <a:accent1>
      <a:srgbClr val="713E39"/>
    </a:accent1>
    <a:accent2>
      <a:srgbClr val="BE7960"/>
    </a:accent2>
    <a:accent3>
      <a:srgbClr val="B4C6C6"/>
    </a:accent3>
    <a:accent4>
      <a:srgbClr val="DADADA"/>
    </a:accent4>
    <a:accent5>
      <a:srgbClr val="BBAFAE"/>
    </a:accent5>
    <a:accent6>
      <a:srgbClr val="AC6D56"/>
    </a:accent6>
    <a:hlink>
      <a:srgbClr val="FFFF99"/>
    </a:hlink>
    <a:folHlink>
      <a:srgbClr val="D3A219"/>
    </a:folHlink>
  </a:clrScheme>
</a:themeOverride>
</file>

<file path=ppt/theme/themeOverride9.xml><?xml version="1.0" encoding="utf-8"?>
<a:themeOverride xmlns:a="http://schemas.openxmlformats.org/drawingml/2006/main">
  <a:clrScheme name="Default Design 14">
    <a:dk1>
      <a:srgbClr val="5C1F00"/>
    </a:dk1>
    <a:lt1>
      <a:srgbClr val="FFFFFF"/>
    </a:lt1>
    <a:dk2>
      <a:srgbClr val="579090"/>
    </a:dk2>
    <a:lt2>
      <a:srgbClr val="DFD293"/>
    </a:lt2>
    <a:accent1>
      <a:srgbClr val="713E39"/>
    </a:accent1>
    <a:accent2>
      <a:srgbClr val="BE7960"/>
    </a:accent2>
    <a:accent3>
      <a:srgbClr val="B4C6C6"/>
    </a:accent3>
    <a:accent4>
      <a:srgbClr val="DADADA"/>
    </a:accent4>
    <a:accent5>
      <a:srgbClr val="BBAFAE"/>
    </a:accent5>
    <a:accent6>
      <a:srgbClr val="AC6D56"/>
    </a:accent6>
    <a:hlink>
      <a:srgbClr val="FFFF99"/>
    </a:hlink>
    <a:folHlink>
      <a:srgbClr val="D3A21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1365</TotalTime>
  <Words>485</Words>
  <Application>Microsoft Office PowerPoint</Application>
  <PresentationFormat>On-screen Show (4:3)</PresentationFormat>
  <Paragraphs>88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Design</vt:lpstr>
      <vt:lpstr>OpenSocial in Practice – Easy Customization Benefits Everyone </vt:lpstr>
      <vt:lpstr>UCSF Profiles Experience</vt:lpstr>
      <vt:lpstr>What is OpenSocial?</vt:lpstr>
      <vt:lpstr>How OpenSocial Works in RNS</vt:lpstr>
      <vt:lpstr>OpenSocial In Situ</vt:lpstr>
      <vt:lpstr>Institutional Benefits of OS Additions</vt:lpstr>
      <vt:lpstr>Institutional Benefits, continued</vt:lpstr>
      <vt:lpstr>Benefits to Researchers</vt:lpstr>
      <vt:lpstr>Benefits to Users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Brian Turner;Eric Meeks</dc:creator>
  <cp:lastModifiedBy>Turner, Brian</cp:lastModifiedBy>
  <cp:revision>35</cp:revision>
  <dcterms:modified xsi:type="dcterms:W3CDTF">2014-08-07T16:24:06Z</dcterms:modified>
</cp:coreProperties>
</file>