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8" r:id="rId3"/>
    <p:sldId id="351" r:id="rId4"/>
    <p:sldId id="335" r:id="rId5"/>
    <p:sldId id="258" r:id="rId6"/>
    <p:sldId id="318" r:id="rId7"/>
    <p:sldId id="263" r:id="rId8"/>
    <p:sldId id="319" r:id="rId9"/>
    <p:sldId id="350" r:id="rId10"/>
    <p:sldId id="321" r:id="rId11"/>
    <p:sldId id="322" r:id="rId12"/>
    <p:sldId id="323" r:id="rId13"/>
    <p:sldId id="327" r:id="rId14"/>
    <p:sldId id="343" r:id="rId15"/>
    <p:sldId id="353" r:id="rId16"/>
    <p:sldId id="331" r:id="rId17"/>
    <p:sldId id="332" r:id="rId18"/>
    <p:sldId id="329" r:id="rId19"/>
    <p:sldId id="330" r:id="rId20"/>
    <p:sldId id="342" r:id="rId21"/>
    <p:sldId id="338" r:id="rId22"/>
    <p:sldId id="339" r:id="rId23"/>
    <p:sldId id="341" r:id="rId24"/>
    <p:sldId id="344" r:id="rId25"/>
    <p:sldId id="347" r:id="rId26"/>
    <p:sldId id="345" r:id="rId27"/>
    <p:sldId id="346" r:id="rId28"/>
    <p:sldId id="356" r:id="rId29"/>
    <p:sldId id="349" r:id="rId30"/>
    <p:sldId id="357" r:id="rId31"/>
    <p:sldId id="259" r:id="rId32"/>
  </p:sldIdLst>
  <p:sldSz cx="9144000" cy="6858000" type="screen4x3"/>
  <p:notesSz cx="7010400" cy="92964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43C"/>
    <a:srgbClr val="CC0000"/>
    <a:srgbClr val="57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9534" autoAdjust="0"/>
  </p:normalViewPr>
  <p:slideViewPr>
    <p:cSldViewPr snapToGrid="0" snapToObjects="1" showGuides="1">
      <p:cViewPr>
        <p:scale>
          <a:sx n="90" d="100"/>
          <a:sy n="90" d="100"/>
        </p:scale>
        <p:origin x="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16800960123125E-2"/>
          <c:y val="4.857398140573102E-2"/>
          <c:w val="0.89700106931078061"/>
          <c:h val="0.8448639206427274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333333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993366"/>
              </a:solidFill>
              <a:ln w="12700">
                <a:solidFill>
                  <a:srgbClr val="333333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FFFFCC"/>
              </a:solidFill>
              <a:ln w="12700">
                <a:solidFill>
                  <a:srgbClr val="333333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rgbClr val="CCFFFF"/>
              </a:solidFill>
              <a:ln w="12700">
                <a:solidFill>
                  <a:srgbClr val="333333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rgbClr val="660066"/>
              </a:solidFill>
              <a:ln w="12700">
                <a:solidFill>
                  <a:srgbClr val="333333"/>
                </a:solidFill>
                <a:prstDash val="solid"/>
              </a:ln>
            </c:spPr>
          </c:dPt>
          <c:cat>
            <c:strRef>
              <c:f>'Question 31'!$A$4:$A$8</c:f>
              <c:strCache>
                <c:ptCount val="5"/>
                <c:pt idx="0">
                  <c:v>Not at all</c:v>
                </c:pt>
                <c:pt idx="1">
                  <c:v>Not very</c:v>
                </c:pt>
                <c:pt idx="2">
                  <c:v>Somewhat</c:v>
                </c:pt>
                <c:pt idx="3">
                  <c:v>Quite</c:v>
                </c:pt>
                <c:pt idx="4">
                  <c:v>Very</c:v>
                </c:pt>
              </c:strCache>
            </c:strRef>
          </c:cat>
          <c:val>
            <c:numRef>
              <c:f>'Question 31'!$C$4:$C$8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2.5000000000000001E-2</c:v>
                </c:pt>
                <c:pt idx="3">
                  <c:v>0.125</c:v>
                </c:pt>
                <c:pt idx="4">
                  <c:v>0.85000000000000064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9985664"/>
        <c:axId val="99983744"/>
      </c:barChart>
      <c:valAx>
        <c:axId val="99983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>
                    <a:latin typeface="Arial" pitchFamily="34" charset="0"/>
                  </a:rPr>
                  <a:t>%  Response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99985664"/>
        <c:crosses val="autoZero"/>
        <c:crossBetween val="between"/>
      </c:valAx>
      <c:catAx>
        <c:axId val="99985664"/>
        <c:scaling>
          <c:orientation val="minMax"/>
        </c:scaling>
        <c:delete val="0"/>
        <c:axPos val="b"/>
        <c:majorTickMark val="out"/>
        <c:minorTickMark val="none"/>
        <c:tickLblPos val="nextTo"/>
        <c:crossAx val="9998374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plotVisOnly val="1"/>
    <c:dispBlanksAs val="zero"/>
    <c:showDLblsOverMax val="0"/>
  </c:chart>
  <c:spPr>
    <a:noFill/>
    <a:ln w="3175">
      <a:solidFill>
        <a:srgbClr val="333333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333333"/>
          </a:solidFill>
          <a:latin typeface="Microsoft Sans Serif"/>
          <a:ea typeface="Microsoft Sans Serif"/>
          <a:cs typeface="Microsoft Sans Serif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3781EB-4FB3-3648-A6F1-521C35AF4CD7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F91D6BE-35D6-7746-85CA-91EA11600B8F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 smtClean="0">
                <a:latin typeface="Arial" pitchFamily="34" charset="0"/>
              </a:rPr>
              <a:t>From NIH 101 slide deck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75" y="0"/>
            <a:ext cx="9159875" cy="6858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998" y="0"/>
            <a:ext cx="9159876" cy="1524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793" y="381000"/>
            <a:ext cx="6824663" cy="1822450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</a:t>
            </a:r>
            <a:r>
              <a:rPr lang="en-US" dirty="0" smtClean="0"/>
              <a:t> add 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53" y="6224522"/>
            <a:ext cx="1894128" cy="441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7" y="6006580"/>
            <a:ext cx="693291" cy="699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82599" y="6384925"/>
            <a:ext cx="584200" cy="3746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5" descr="DHHS 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69327" y="3958755"/>
            <a:ext cx="838154" cy="83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20" y="4098036"/>
            <a:ext cx="2400155" cy="5595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575A5D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2599" y="6384925"/>
            <a:ext cx="5842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21705" y="144463"/>
            <a:ext cx="8294687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2275" y="144463"/>
            <a:ext cx="8294688" cy="846137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82600" y="1357313"/>
            <a:ext cx="8234363" cy="436721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82600" y="5854700"/>
            <a:ext cx="8234363" cy="295275"/>
          </a:xfrm>
        </p:spPr>
        <p:txBody>
          <a:bodyPr>
            <a:noAutofit/>
          </a:bodyPr>
          <a:lstStyle>
            <a:lvl1pPr>
              <a:buFontTx/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10" y="196347"/>
            <a:ext cx="8229600" cy="7257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64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2642"/>
            <a:ext cx="5111750" cy="4873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66177"/>
            <a:ext cx="3008313" cy="35599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55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2599" y="6384925"/>
            <a:ext cx="5842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016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0"/>
            <a:ext cx="9144000" cy="10477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533400" y="6311900"/>
            <a:ext cx="6261100" cy="0"/>
          </a:xfrm>
          <a:prstGeom prst="line">
            <a:avLst/>
          </a:prstGeom>
          <a:ln>
            <a:solidFill>
              <a:srgbClr val="C0143C"/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421705" y="144463"/>
            <a:ext cx="8294687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27" y="6093522"/>
            <a:ext cx="1873290" cy="4367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1313" indent="-341313" algn="l" defTabSz="457200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3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26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161841" y="381000"/>
            <a:ext cx="6824663" cy="1822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NHLBI Population Studies Workshops:</a:t>
            </a:r>
          </a:p>
          <a:p>
            <a:r>
              <a:rPr lang="en-US" sz="2800" dirty="0" smtClean="0"/>
              <a:t>Facilitating Team Science</a:t>
            </a:r>
            <a:endParaRPr lang="en-US" sz="28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17354" y="2701995"/>
            <a:ext cx="716915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C0143C"/>
                </a:solidFill>
                <a:cs typeface="Arial" pitchFamily="34" charset="0"/>
              </a:rPr>
              <a:t>Lorraine M. Silsbee, MHS</a:t>
            </a:r>
          </a:p>
          <a:p>
            <a:pPr algn="ctr">
              <a:spcBef>
                <a:spcPct val="50000"/>
              </a:spcBef>
            </a:pPr>
            <a:r>
              <a:rPr lang="en-US" sz="2800" dirty="0" smtClean="0">
                <a:solidFill>
                  <a:srgbClr val="C0143C"/>
                </a:solidFill>
                <a:cs typeface="Arial" pitchFamily="34" charset="0"/>
              </a:rPr>
              <a:t>Epidemiology Branch</a:t>
            </a:r>
          </a:p>
          <a:p>
            <a:pPr algn="ctr">
              <a:spcBef>
                <a:spcPct val="50000"/>
              </a:spcBef>
            </a:pPr>
            <a:r>
              <a:rPr lang="en-US" sz="2800" dirty="0" smtClean="0">
                <a:cs typeface="Arial" pitchFamily="34" charset="0"/>
              </a:rPr>
              <a:t>Division of Cardiovascular Sciences</a:t>
            </a:r>
            <a:endParaRPr lang="en-US" sz="2800" dirty="0">
              <a:cs typeface="Arial" pitchFamily="34" charset="0"/>
            </a:endParaRPr>
          </a:p>
          <a:p>
            <a:pPr algn="ctr"/>
            <a:r>
              <a:rPr lang="en-US" sz="2800" dirty="0" smtClean="0">
                <a:cs typeface="Arial"/>
              </a:rPr>
              <a:t>National Heart, Lung, and Blood Institute</a:t>
            </a:r>
          </a:p>
          <a:p>
            <a:pPr algn="ctr"/>
            <a:r>
              <a:rPr lang="en-US" sz="2800" dirty="0" smtClean="0">
                <a:cs typeface="Arial"/>
              </a:rPr>
              <a:t>National Institutes of Health</a:t>
            </a:r>
          </a:p>
          <a:p>
            <a:pPr algn="ctr"/>
            <a:endParaRPr lang="en-US" sz="2000" dirty="0">
              <a:cs typeface="Arial" pitchFamily="34" charset="0"/>
            </a:endParaRPr>
          </a:p>
          <a:p>
            <a:pPr algn="ctr"/>
            <a:r>
              <a:rPr lang="en-US" sz="2000" dirty="0" err="1" smtClean="0">
                <a:solidFill>
                  <a:schemeClr val="accent2"/>
                </a:solidFill>
                <a:cs typeface="Arial" pitchFamily="34" charset="0"/>
              </a:rPr>
              <a:t>SCiTS</a:t>
            </a:r>
            <a:r>
              <a:rPr lang="en-US" sz="20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cs typeface="Arial" pitchFamily="34" charset="0"/>
              </a:rPr>
              <a:t>August 7, 2014</a:t>
            </a:r>
            <a:endParaRPr 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5521"/>
            <a:ext cx="8229600" cy="4769749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/>
              <a:t>Framingham Heart Study (32 exams original cohort)			</a:t>
            </a:r>
          </a:p>
          <a:p>
            <a:pPr lvl="1"/>
            <a:r>
              <a:rPr lang="en-US" sz="1800" dirty="0" smtClean="0"/>
              <a:t>Predominantly Caucasian</a:t>
            </a:r>
          </a:p>
          <a:p>
            <a:pPr lvl="1"/>
            <a:r>
              <a:rPr lang="en-US" sz="1800" dirty="0" smtClean="0"/>
              <a:t>5,209 participants ages 28 – 62, recruited in 1948- 1953</a:t>
            </a:r>
          </a:p>
          <a:p>
            <a:pPr lvl="1"/>
            <a:r>
              <a:rPr lang="en-US" sz="1800" dirty="0" smtClean="0"/>
              <a:t>3 generations of offspring cohorts (9,219 individuals) </a:t>
            </a:r>
          </a:p>
          <a:p>
            <a:pPr lvl="1"/>
            <a:r>
              <a:rPr lang="en-US" sz="1800" dirty="0" smtClean="0"/>
              <a:t>Single site:  Framingham, Massachusetts</a:t>
            </a:r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Multi-Ethnic Study of Atherosclerosis (MESA) (5 exams)</a:t>
            </a:r>
          </a:p>
          <a:p>
            <a:pPr lvl="1"/>
            <a:r>
              <a:rPr lang="en-US" sz="1800" dirty="0" smtClean="0"/>
              <a:t>Multi-ethnic:  White, Black, Hispanic, Chinese</a:t>
            </a:r>
          </a:p>
          <a:p>
            <a:pPr lvl="1"/>
            <a:r>
              <a:rPr lang="en-US" sz="1800" dirty="0"/>
              <a:t>6,814 participants ages 45-84 at baseline</a:t>
            </a:r>
          </a:p>
          <a:p>
            <a:pPr lvl="1"/>
            <a:r>
              <a:rPr lang="en-US" sz="1800" dirty="0" smtClean="0"/>
              <a:t>Six field sites: New York, Maryland, Minnesota, North Carolina, Illinois, California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2200" dirty="0" smtClean="0"/>
          </a:p>
          <a:p>
            <a:r>
              <a:rPr lang="en-US" sz="2200" dirty="0" smtClean="0"/>
              <a:t>Coronary Artery Risk Development in Young Adults (CARDIA)</a:t>
            </a:r>
          </a:p>
          <a:p>
            <a:pPr marL="0" indent="0">
              <a:buNone/>
            </a:pPr>
            <a:r>
              <a:rPr lang="en-US" sz="2200" dirty="0" smtClean="0"/>
              <a:t>	(8 exams)							</a:t>
            </a:r>
          </a:p>
          <a:p>
            <a:pPr lvl="1"/>
            <a:r>
              <a:rPr lang="en-US" sz="1800" dirty="0" smtClean="0"/>
              <a:t>African American and White</a:t>
            </a:r>
          </a:p>
          <a:p>
            <a:pPr lvl="1"/>
            <a:r>
              <a:rPr lang="en-US" sz="1800" dirty="0" smtClean="0"/>
              <a:t>5,115 participants ages 18-30 at baseline</a:t>
            </a:r>
            <a:endParaRPr lang="en-US" sz="1800" dirty="0"/>
          </a:p>
          <a:p>
            <a:pPr lvl="1"/>
            <a:r>
              <a:rPr lang="en-US" sz="1800" dirty="0" smtClean="0"/>
              <a:t>Four field sites: Alabama, Illinois, Minnesota, California</a:t>
            </a: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Studies Workshop (2008)</a:t>
            </a:r>
            <a:br>
              <a:rPr lang="en-US" dirty="0" smtClean="0"/>
            </a:br>
            <a:r>
              <a:rPr lang="en-US" dirty="0" smtClean="0"/>
              <a:t>Featured Studies</a:t>
            </a:r>
            <a:endParaRPr lang="en-US" dirty="0"/>
          </a:p>
        </p:txBody>
      </p:sp>
      <p:pic>
        <p:nvPicPr>
          <p:cNvPr id="4" name="Picture 5" descr="three hear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7086" y="1305308"/>
            <a:ext cx="1197695" cy="119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:\Documents and Settings\olsonj\Local Settings\Temporary Internet Files\Content.Outlook\3NFWZDWC\logocol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7086" y="2898568"/>
            <a:ext cx="1429306" cy="880684"/>
          </a:xfrm>
          <a:prstGeom prst="rect">
            <a:avLst/>
          </a:prstGeom>
          <a:noFill/>
        </p:spPr>
      </p:pic>
      <p:pic>
        <p:nvPicPr>
          <p:cNvPr id="6" name="Picture 4" descr="cardia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5876" y="4873104"/>
            <a:ext cx="2370924" cy="623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45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Atherosclerosis Risk in Communities (ARIC) (5 exams)</a:t>
            </a:r>
          </a:p>
          <a:p>
            <a:pPr lvl="1"/>
            <a:r>
              <a:rPr lang="en-US" sz="1800" dirty="0"/>
              <a:t>Bi-racial (25% African American</a:t>
            </a:r>
            <a:r>
              <a:rPr lang="en-US" sz="1800" dirty="0" smtClean="0"/>
              <a:t>)					</a:t>
            </a:r>
            <a:endParaRPr lang="en-US" sz="1800" dirty="0"/>
          </a:p>
          <a:p>
            <a:pPr lvl="1"/>
            <a:r>
              <a:rPr lang="en-US" sz="1800" dirty="0" smtClean="0"/>
              <a:t>15,792 participants; </a:t>
            </a:r>
            <a:r>
              <a:rPr lang="en-US" sz="1800" dirty="0"/>
              <a:t>a</a:t>
            </a:r>
            <a:r>
              <a:rPr lang="en-US" sz="1800" dirty="0" smtClean="0"/>
              <a:t>ges 45-74 at baseline</a:t>
            </a:r>
          </a:p>
          <a:p>
            <a:pPr lvl="1"/>
            <a:r>
              <a:rPr lang="en-US" sz="1800" dirty="0" smtClean="0"/>
              <a:t>Four sites: Maryland, North Carolina, Mississippi, Minnesota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200" dirty="0" smtClean="0"/>
              <a:t>Women’s Health Initiative 						</a:t>
            </a:r>
          </a:p>
          <a:p>
            <a:pPr lvl="1"/>
            <a:r>
              <a:rPr lang="en-US" sz="1800" dirty="0" smtClean="0"/>
              <a:t>Multi-ethnic </a:t>
            </a:r>
            <a:r>
              <a:rPr lang="en-US" sz="1800" dirty="0"/>
              <a:t>(82% white</a:t>
            </a:r>
            <a:r>
              <a:rPr lang="en-US" sz="1800" dirty="0" smtClean="0"/>
              <a:t>) (age 50-79 at baseline)		</a:t>
            </a:r>
            <a:endParaRPr lang="en-US" sz="1800" dirty="0"/>
          </a:p>
          <a:p>
            <a:pPr lvl="1"/>
            <a:r>
              <a:rPr lang="en-US" sz="1800" dirty="0" smtClean="0"/>
              <a:t>68,132 in clinical trials component (annual exams 1993 – 2005)</a:t>
            </a:r>
          </a:p>
          <a:p>
            <a:pPr lvl="1"/>
            <a:r>
              <a:rPr lang="en-US" sz="1800" dirty="0" smtClean="0"/>
              <a:t>93,676 in observation component (two exams at enrollment and year 3)</a:t>
            </a:r>
          </a:p>
          <a:p>
            <a:pPr lvl="1"/>
            <a:r>
              <a:rPr lang="en-US" sz="1800" dirty="0" smtClean="0"/>
              <a:t>Forty field centers (now 4 regional centers)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Studies Workshop (2010)</a:t>
            </a:r>
            <a:br>
              <a:rPr lang="en-US" dirty="0" smtClean="0"/>
            </a:br>
            <a:r>
              <a:rPr lang="en-US" dirty="0" smtClean="0"/>
              <a:t>Featured Studies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6193" y="1848727"/>
            <a:ext cx="1490261" cy="50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ttp://3sqwx948hrd81g4i2f3jiqzdn8z.wpengine.netdna-cdn.com/wp-content/uploads/2011/04/Womens_Health_Initiati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69" y="2829759"/>
            <a:ext cx="904385" cy="103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Jackson Heart Study (3 exams)</a:t>
            </a:r>
          </a:p>
          <a:p>
            <a:pPr lvl="1"/>
            <a:r>
              <a:rPr lang="en-US" sz="2000" dirty="0" smtClean="0"/>
              <a:t>5,301 African Americans from Jackson, MS area</a:t>
            </a:r>
          </a:p>
          <a:p>
            <a:pPr lvl="1"/>
            <a:r>
              <a:rPr lang="en-US" sz="2000" dirty="0" smtClean="0"/>
              <a:t>Ages 35 – 84 (family cohort age 21+)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Strong Heart Study (5 exams including family study)	</a:t>
            </a:r>
          </a:p>
          <a:p>
            <a:pPr lvl="1"/>
            <a:r>
              <a:rPr lang="en-US" sz="2000" dirty="0" smtClean="0"/>
              <a:t>4,549 American Indian men and women </a:t>
            </a:r>
          </a:p>
          <a:p>
            <a:pPr lvl="1"/>
            <a:r>
              <a:rPr lang="en-US" sz="2000" dirty="0" smtClean="0"/>
              <a:t>Ages 45-59</a:t>
            </a:r>
          </a:p>
          <a:p>
            <a:pPr lvl="1"/>
            <a:r>
              <a:rPr lang="en-US" sz="2000" dirty="0" smtClean="0"/>
              <a:t>Family study: 3,776 American Indian men and women ages 15 - 91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Studies Workshop (2013)</a:t>
            </a:r>
            <a:br>
              <a:rPr lang="en-US" dirty="0" smtClean="0"/>
            </a:br>
            <a:r>
              <a:rPr lang="en-US" dirty="0" smtClean="0"/>
              <a:t>Featured Studies</a:t>
            </a:r>
            <a:endParaRPr lang="en-US" dirty="0"/>
          </a:p>
        </p:txBody>
      </p:sp>
      <p:pic>
        <p:nvPicPr>
          <p:cNvPr id="4" name="Picture 3" descr="JHS logo_4-29-2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4867" y="1445521"/>
            <a:ext cx="1258348" cy="125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15" y="2955851"/>
            <a:ext cx="921903" cy="139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1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To provide early career researchers opportunities to: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earn about the research conducted and data collected in these studies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evelop a manuscript proposal using data from the studies presented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ollaborate with other investigators from these studies and with others at this Workshop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2763" indent="-457200"/>
            <a:r>
              <a:rPr lang="en-US" dirty="0" smtClean="0"/>
              <a:t>NIH </a:t>
            </a:r>
            <a:r>
              <a:rPr lang="en-US" dirty="0" err="1" smtClean="0"/>
              <a:t>RePORTer</a:t>
            </a:r>
            <a:r>
              <a:rPr lang="en-US" dirty="0" smtClean="0"/>
              <a:t> (</a:t>
            </a:r>
            <a:r>
              <a:rPr lang="en-US" u="sng" dirty="0" smtClean="0"/>
              <a:t>Re</a:t>
            </a:r>
            <a:r>
              <a:rPr lang="en-US" dirty="0" smtClean="0"/>
              <a:t>search </a:t>
            </a:r>
            <a:r>
              <a:rPr lang="en-US" u="sng" dirty="0" smtClean="0"/>
              <a:t>P</a:t>
            </a:r>
            <a:r>
              <a:rPr lang="en-US" dirty="0" smtClean="0"/>
              <a:t>ortfolio </a:t>
            </a:r>
            <a:r>
              <a:rPr lang="en-US" u="sng" dirty="0" smtClean="0"/>
              <a:t>O</a:t>
            </a:r>
            <a:r>
              <a:rPr lang="en-US" dirty="0" smtClean="0"/>
              <a:t>nline </a:t>
            </a:r>
            <a:r>
              <a:rPr lang="en-US" u="sng" dirty="0" smtClean="0"/>
              <a:t>R</a:t>
            </a:r>
            <a:r>
              <a:rPr lang="en-US" dirty="0" smtClean="0"/>
              <a:t>eporting </a:t>
            </a:r>
            <a:r>
              <a:rPr lang="en-US" u="sng" dirty="0" smtClean="0"/>
              <a:t>T</a:t>
            </a:r>
            <a:r>
              <a:rPr lang="en-US" dirty="0" smtClean="0"/>
              <a:t>ools) to identify potential applicants NIH-wide</a:t>
            </a:r>
          </a:p>
          <a:p>
            <a:pPr marL="512763" indent="-457200"/>
            <a:endParaRPr lang="en-US" dirty="0" smtClean="0"/>
          </a:p>
          <a:p>
            <a:pPr marL="512763" indent="-457200"/>
            <a:r>
              <a:rPr lang="en-US" dirty="0" smtClean="0"/>
              <a:t>Public health and relevant health-related associations</a:t>
            </a:r>
          </a:p>
          <a:p>
            <a:pPr marL="55563" indent="0">
              <a:buNone/>
            </a:pPr>
            <a:endParaRPr lang="en-US" dirty="0" smtClean="0"/>
          </a:p>
          <a:p>
            <a:pPr marL="512763" indent="-457200"/>
            <a:r>
              <a:rPr lang="en-US" dirty="0" smtClean="0"/>
              <a:t>Mainly email advertising</a:t>
            </a:r>
          </a:p>
          <a:p>
            <a:pPr marL="55563" indent="0">
              <a:buNone/>
            </a:pPr>
            <a:endParaRPr lang="en-US" dirty="0"/>
          </a:p>
          <a:p>
            <a:pPr marL="512763" indent="-457200"/>
            <a:r>
              <a:rPr lang="en-US" dirty="0" smtClean="0"/>
              <a:t>Workshop website</a:t>
            </a:r>
          </a:p>
          <a:p>
            <a:pPr marL="512763" indent="-457200"/>
            <a:endParaRPr lang="en-US" dirty="0"/>
          </a:p>
          <a:p>
            <a:pPr marL="512763" indent="-4572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Publicizing the Workshops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Website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4" y="1079500"/>
            <a:ext cx="6292749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85874" y="1079500"/>
            <a:ext cx="6292749" cy="4914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of interest</a:t>
            </a:r>
          </a:p>
          <a:p>
            <a:endParaRPr lang="en-US" dirty="0" smtClean="0"/>
          </a:p>
          <a:p>
            <a:r>
              <a:rPr lang="en-US" dirty="0" smtClean="0"/>
              <a:t>Sponsor letter</a:t>
            </a:r>
          </a:p>
          <a:p>
            <a:endParaRPr lang="en-US" dirty="0" smtClean="0"/>
          </a:p>
          <a:p>
            <a:r>
              <a:rPr lang="en-US" dirty="0" smtClean="0"/>
              <a:t>NIH </a:t>
            </a:r>
            <a:r>
              <a:rPr lang="en-US" dirty="0" err="1" smtClean="0"/>
              <a:t>Biosketch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Draft Manuscript Proposal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Presentation slides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Study-specific information</a:t>
            </a:r>
          </a:p>
          <a:p>
            <a:pPr lvl="1"/>
            <a:r>
              <a:rPr lang="en-US" dirty="0" smtClean="0"/>
              <a:t>Design and methods publications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xamination components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anuscript template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Workshop Website</a:t>
            </a:r>
            <a:endParaRPr lang="en-US" dirty="0"/>
          </a:p>
        </p:txBody>
      </p:sp>
      <p:pic>
        <p:nvPicPr>
          <p:cNvPr id="5" name="Picture 6" descr="C:\Users\silsbeel\Pictures\SCiTS Griswol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12" y="1824408"/>
            <a:ext cx="2445488" cy="354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of studies and policies</a:t>
            </a:r>
          </a:p>
          <a:p>
            <a:endParaRPr lang="en-US" dirty="0" smtClean="0"/>
          </a:p>
          <a:p>
            <a:r>
              <a:rPr lang="en-US" dirty="0" smtClean="0"/>
              <a:t>Accessing and using data sets</a:t>
            </a:r>
          </a:p>
          <a:p>
            <a:endParaRPr lang="en-US" dirty="0" smtClean="0"/>
          </a:p>
          <a:p>
            <a:r>
              <a:rPr lang="en-US" dirty="0" smtClean="0"/>
              <a:t>Overview of available data</a:t>
            </a:r>
          </a:p>
          <a:p>
            <a:endParaRPr lang="en-US" dirty="0" smtClean="0"/>
          </a:p>
          <a:p>
            <a:r>
              <a:rPr lang="en-US" dirty="0" smtClean="0"/>
              <a:t>Opportunities for collaboration</a:t>
            </a:r>
          </a:p>
          <a:p>
            <a:pPr lvl="1"/>
            <a:r>
              <a:rPr lang="en-US" dirty="0" smtClean="0"/>
              <a:t>Topic-oriented breakout groups</a:t>
            </a:r>
          </a:p>
          <a:p>
            <a:pPr lvl="1"/>
            <a:r>
              <a:rPr lang="en-US" dirty="0" smtClean="0"/>
              <a:t>Draft and present manuscript proposals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Topics</a:t>
            </a:r>
            <a:endParaRPr lang="en-US" dirty="0"/>
          </a:p>
        </p:txBody>
      </p:sp>
      <p:pic>
        <p:nvPicPr>
          <p:cNvPr id="5" name="Content Placeholder 9" descr="http://im1.shutterfly.com/media/47a2d900b3127ccef0ff33424eee00000030O00AYs3DFw5ZMWoPbz4S/cC/f%3D0/ls%3D0300501298183119904919040103767.JPG/ps%3D50/r%3D0/rx%3D550/ry%3D400/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31" y="3625703"/>
            <a:ext cx="2934586" cy="1750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7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Attendance ranged from 46 – 59 participants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Career levels:  graduate student; post-doctoral; 	junior faculty</a:t>
            </a:r>
          </a:p>
          <a:p>
            <a:endParaRPr lang="en-US" dirty="0"/>
          </a:p>
          <a:p>
            <a:r>
              <a:rPr lang="en-US" dirty="0" smtClean="0"/>
              <a:t>Overall </a:t>
            </a:r>
          </a:p>
          <a:p>
            <a:pPr lvl="1"/>
            <a:r>
              <a:rPr lang="en-US" dirty="0" smtClean="0"/>
              <a:t>40%	  MD</a:t>
            </a:r>
          </a:p>
          <a:p>
            <a:pPr lvl="1"/>
            <a:r>
              <a:rPr lang="en-US" dirty="0" smtClean="0"/>
              <a:t>46%	 Ph.D</a:t>
            </a:r>
          </a:p>
          <a:p>
            <a:pPr lvl="1"/>
            <a:r>
              <a:rPr lang="en-US" dirty="0" smtClean="0"/>
              <a:t> 9%	 MD/PhD</a:t>
            </a:r>
          </a:p>
          <a:p>
            <a:pPr lvl="1"/>
            <a:r>
              <a:rPr lang="en-US" dirty="0" smtClean="0"/>
              <a:t> 5%	 Other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Participants</a:t>
            </a:r>
            <a:endParaRPr lang="en-US" dirty="0"/>
          </a:p>
        </p:txBody>
      </p:sp>
      <p:pic>
        <p:nvPicPr>
          <p:cNvPr id="4" name="Picture 4" descr="C:\Users\silsbeel\Pictures\SCiT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37" y="2892411"/>
            <a:ext cx="2900266" cy="30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NIH/NHLBI</a:t>
            </a:r>
          </a:p>
          <a:p>
            <a:r>
              <a:rPr lang="en-US" dirty="0" smtClean="0"/>
              <a:t>Description of Studies </a:t>
            </a:r>
          </a:p>
          <a:p>
            <a:r>
              <a:rPr lang="en-US" dirty="0" smtClean="0"/>
              <a:t>Description of Workshop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Workshop Outcomes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05" y="142842"/>
            <a:ext cx="8294687" cy="846137"/>
          </a:xfrm>
        </p:spPr>
        <p:txBody>
          <a:bodyPr/>
          <a:lstStyle/>
          <a:p>
            <a:r>
              <a:rPr lang="en-US" dirty="0" smtClean="0"/>
              <a:t>Distribution of Workshop Participants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70" y="1078149"/>
            <a:ext cx="6787745" cy="47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0570" y="5782741"/>
            <a:ext cx="661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Not on map:  participants from Hawaii and Germany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569" y="1381168"/>
            <a:ext cx="6787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0570" y="1078149"/>
            <a:ext cx="68558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Survey Monkey</a:t>
            </a:r>
          </a:p>
          <a:p>
            <a:endParaRPr lang="en-US" dirty="0" smtClean="0"/>
          </a:p>
          <a:p>
            <a:pPr lvl="1"/>
            <a:r>
              <a:rPr lang="en-US" sz="3100" dirty="0" smtClean="0"/>
              <a:t>Online survey tool</a:t>
            </a:r>
          </a:p>
          <a:p>
            <a:pPr marL="457200" lvl="1" indent="0">
              <a:buNone/>
            </a:pPr>
            <a:endParaRPr lang="en-US" sz="3100" dirty="0" smtClean="0"/>
          </a:p>
          <a:p>
            <a:pPr lvl="1"/>
            <a:r>
              <a:rPr lang="en-US" sz="3100" dirty="0" smtClean="0"/>
              <a:t>Used to </a:t>
            </a:r>
            <a:r>
              <a:rPr lang="en-US" sz="3100" dirty="0"/>
              <a:t>d</a:t>
            </a:r>
            <a:r>
              <a:rPr lang="en-US" sz="3100" dirty="0" smtClean="0"/>
              <a:t>esign, collect and analyze responses</a:t>
            </a:r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Real-time feedback (comments helped us make schedule adjustments on the spot)  </a:t>
            </a:r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Evaluation survey open after workshop for further feedback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Participant demographics</a:t>
            </a:r>
          </a:p>
          <a:p>
            <a:endParaRPr lang="en-US" dirty="0" smtClean="0"/>
          </a:p>
          <a:p>
            <a:r>
              <a:rPr lang="en-US" dirty="0" smtClean="0"/>
              <a:t>Feedback on: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session</a:t>
            </a:r>
          </a:p>
          <a:p>
            <a:pPr lvl="1"/>
            <a:r>
              <a:rPr lang="en-US" dirty="0" smtClean="0"/>
              <a:t>Overall course design</a:t>
            </a:r>
          </a:p>
          <a:p>
            <a:endParaRPr lang="en-US" dirty="0" smtClean="0"/>
          </a:p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Collected Information On:</a:t>
            </a:r>
            <a:endParaRPr lang="en-US" dirty="0"/>
          </a:p>
        </p:txBody>
      </p:sp>
      <p:pic>
        <p:nvPicPr>
          <p:cNvPr id="4" name="Picture 3" descr="C:\Users\silsbeel\Pictures\SCiT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41" y="3785183"/>
            <a:ext cx="3177947" cy="231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ilsbeel\Pictures\SCiT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42" y="1128230"/>
            <a:ext cx="2175746" cy="26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2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Screen Shot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2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39 Publications (from 2008, 2010 workshops)</a:t>
            </a:r>
          </a:p>
          <a:p>
            <a:pPr lvl="1"/>
            <a:r>
              <a:rPr lang="en-US" dirty="0" smtClean="0"/>
              <a:t>9 first author  </a:t>
            </a:r>
          </a:p>
          <a:p>
            <a:pPr lvl="1"/>
            <a:r>
              <a:rPr lang="en-US" dirty="0" smtClean="0"/>
              <a:t>30 co-author</a:t>
            </a:r>
          </a:p>
          <a:p>
            <a:pPr lvl="2"/>
            <a:r>
              <a:rPr lang="en-US" dirty="0" smtClean="0"/>
              <a:t>20 publications with more than one author from the same workshop</a:t>
            </a:r>
          </a:p>
          <a:p>
            <a:pPr lvl="1"/>
            <a:r>
              <a:rPr lang="en-US" dirty="0"/>
              <a:t>2013 Workshop:  </a:t>
            </a:r>
            <a:endParaRPr lang="en-US" dirty="0" smtClean="0"/>
          </a:p>
          <a:p>
            <a:pPr lvl="2"/>
            <a:r>
              <a:rPr lang="en-US" dirty="0" smtClean="0"/>
              <a:t>22 manuscript proposals; 1 early career grant application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Funded early career grant application</a:t>
            </a:r>
          </a:p>
          <a:p>
            <a:pPr lvl="1"/>
            <a:r>
              <a:rPr lang="en-US" dirty="0" smtClean="0"/>
              <a:t>Finalist – AHA </a:t>
            </a:r>
            <a:r>
              <a:rPr lang="en-US" dirty="0" err="1" smtClean="0"/>
              <a:t>Stamler</a:t>
            </a:r>
            <a:r>
              <a:rPr lang="en-US" dirty="0" smtClean="0"/>
              <a:t> Research Award for New Investigators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of submitting future manuscript or ancillary study proposal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874201"/>
              </p:ext>
            </p:extLst>
          </p:nvPr>
        </p:nvGraphicFramePr>
        <p:xfrm>
          <a:off x="457200" y="1446213"/>
          <a:ext cx="8035636" cy="4483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76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“Came with an idea, left with a concrete plan of action”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“Ideal opportunity for young investigators to get their foot in the door and advance their careers”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</a:t>
            </a:r>
            <a:r>
              <a:rPr lang="en-US" dirty="0"/>
              <a:t>breakouts are where the real work happens…significant breakthroughs in thinking or next steps occur even after brief exchanges</a:t>
            </a:r>
            <a:r>
              <a:rPr lang="en-US" dirty="0" smtClean="0"/>
              <a:t>…”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“Amazed at willingness of senior investigators to collaborate with younger investigators. .. Truly pivotal for my career development.”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2" descr="C:\Users\silsbeel\Pictures\SCiTS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8" y="382957"/>
            <a:ext cx="2700669" cy="329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ilsbeel\Pictures\SCiT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68" y="505970"/>
            <a:ext cx="4122858" cy="29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silsbeel\Pictures\SCiTS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58" y="3552273"/>
            <a:ext cx="3128329" cy="330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Workshops fostered collaboration and team science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“De-mystified” studies/access to data </a:t>
            </a:r>
          </a:p>
          <a:p>
            <a:pPr lvl="1"/>
            <a:r>
              <a:rPr lang="en-US" dirty="0" smtClean="0"/>
              <a:t>Actively recruited collaborators</a:t>
            </a:r>
          </a:p>
          <a:p>
            <a:pPr lvl="1"/>
            <a:r>
              <a:rPr lang="en-US" dirty="0" smtClean="0"/>
              <a:t>Promoted development of new ideas</a:t>
            </a:r>
          </a:p>
          <a:p>
            <a:pPr lvl="1"/>
            <a:r>
              <a:rPr lang="en-US" dirty="0" smtClean="0"/>
              <a:t>Promoted collaboration between senior investigators and early career researchers</a:t>
            </a:r>
          </a:p>
          <a:p>
            <a:pPr lvl="1"/>
            <a:r>
              <a:rPr lang="en-US" dirty="0" smtClean="0"/>
              <a:t>Promoted collaboration between workshop participants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Collaborations – long lasting (we hope)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-82193"/>
            <a:ext cx="9172575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7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225" y="144463"/>
            <a:ext cx="8692896" cy="84613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NIH: 27 Institutes and Centers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82599" y="6384925"/>
            <a:ext cx="584200" cy="3746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922463" y="2719388"/>
            <a:ext cx="735012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NEI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601788" y="1881188"/>
            <a:ext cx="735012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chemeClr val="bg1"/>
                </a:solidFill>
              </a:rPr>
              <a:t>NCI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239604" y="3822295"/>
            <a:ext cx="735012" cy="735012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200" b="1">
                <a:solidFill>
                  <a:schemeClr val="bg1"/>
                </a:solidFill>
                <a:latin typeface="Arial" charset="0"/>
              </a:rPr>
              <a:t>NHLBI</a:t>
            </a:r>
            <a:endParaRPr lang="en-US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609850" y="3176588"/>
            <a:ext cx="733425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NLM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015038" y="3221038"/>
            <a:ext cx="735012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NINDS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6713538" y="2663825"/>
            <a:ext cx="733425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NIMH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7089775" y="1881188"/>
            <a:ext cx="735013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NIAMS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7839075" y="1274763"/>
            <a:ext cx="735013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NINR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23900" y="2082800"/>
            <a:ext cx="733425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NCCAM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825500" y="2892425"/>
            <a:ext cx="735013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CIT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457325" y="3479800"/>
            <a:ext cx="735013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CC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2135188" y="4027488"/>
            <a:ext cx="735012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NHGRI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2906713" y="4462463"/>
            <a:ext cx="735012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NIA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832225" y="4570413"/>
            <a:ext cx="735013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NIAAA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874713" y="1254125"/>
            <a:ext cx="735012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chemeClr val="bg1"/>
                </a:solidFill>
              </a:rPr>
              <a:t>NIAID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4841875" y="4583113"/>
            <a:ext cx="735013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NICHD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5867400" y="4362450"/>
            <a:ext cx="733425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NIDCD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600825" y="3994150"/>
            <a:ext cx="735013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NIDCR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189788" y="3479800"/>
            <a:ext cx="735012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NIDDK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7781925" y="2892425"/>
            <a:ext cx="735013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NIDA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924800" y="2082800"/>
            <a:ext cx="733425" cy="735013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NIEHS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956050" y="1595438"/>
            <a:ext cx="1470025" cy="1470025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OD</a:t>
            </a: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6745288" y="4900613"/>
            <a:ext cx="735012" cy="735012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9933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600000"/>
                </a:solidFill>
              </a:rPr>
              <a:t>NIGMS</a:t>
            </a:r>
            <a:endParaRPr lang="en-US" sz="2400" b="1">
              <a:solidFill>
                <a:srgbClr val="600000"/>
              </a:solidFill>
            </a:endParaRP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5173663" y="5511800"/>
            <a:ext cx="735012" cy="73501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9933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 smtClean="0">
                <a:solidFill>
                  <a:srgbClr val="600000"/>
                </a:solidFill>
              </a:rPr>
              <a:t>NCATS</a:t>
            </a:r>
            <a:endParaRPr lang="en-US" sz="2400" b="1" dirty="0">
              <a:solidFill>
                <a:srgbClr val="600000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338513" y="3675063"/>
            <a:ext cx="735012" cy="735012"/>
          </a:xfrm>
          <a:prstGeom prst="ellipse">
            <a:avLst/>
          </a:prstGeom>
          <a:gradFill rotWithShape="1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NIBIB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5140325" y="3709988"/>
            <a:ext cx="733425" cy="735012"/>
          </a:xfrm>
          <a:prstGeom prst="ellipse">
            <a:avLst/>
          </a:prstGeom>
          <a:gradFill rotWithShape="0">
            <a:gsLst>
              <a:gs pos="0">
                <a:srgbClr val="6B91F3"/>
              </a:gs>
              <a:gs pos="100000">
                <a:schemeClr val="tx1"/>
              </a:gs>
            </a:gsLst>
            <a:path path="rect">
              <a:fillToRect l="100000" b="10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</a:rPr>
              <a:t>NCMHD</a:t>
            </a: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1876425" y="5130800"/>
            <a:ext cx="735013" cy="73501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9933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600000"/>
                </a:solidFill>
              </a:rPr>
              <a:t>FIC</a:t>
            </a:r>
            <a:endParaRPr lang="en-US" sz="2400" b="1">
              <a:solidFill>
                <a:srgbClr val="600000"/>
              </a:solidFill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59163" y="5511800"/>
            <a:ext cx="735012" cy="73501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9933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600000"/>
                </a:solidFill>
              </a:rPr>
              <a:t>CSR</a:t>
            </a:r>
            <a:endParaRPr lang="en-US" sz="2400" b="1">
              <a:solidFill>
                <a:srgbClr val="6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5951538"/>
            <a:ext cx="2252663" cy="336550"/>
            <a:chOff x="1965" y="3432"/>
            <a:chExt cx="1419" cy="212"/>
          </a:xfrm>
        </p:grpSpPr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965" y="3432"/>
              <a:ext cx="14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=</a:t>
              </a:r>
              <a:r>
                <a:rPr lang="en-US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 </a:t>
              </a:r>
              <a:r>
                <a:rPr lang="en-US" sz="1400" b="1" dirty="0">
                  <a:latin typeface="Arial" charset="0"/>
                </a:rPr>
                <a:t>Extramural only</a:t>
              </a:r>
            </a:p>
          </p:txBody>
        </p:sp>
        <p:sp>
          <p:nvSpPr>
            <p:cNvPr id="35" name="Oval 5"/>
            <p:cNvSpPr>
              <a:spLocks noChangeAspect="1" noChangeArrowheads="1"/>
            </p:cNvSpPr>
            <p:nvPr/>
          </p:nvSpPr>
          <p:spPr bwMode="auto">
            <a:xfrm>
              <a:off x="2109" y="3468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9933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9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largest Institute at NIH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Supports independent research and career training of new and established researchers through research awards in heart, lung, blood and sleep disorders.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National Heart, Lung, and Blood Institute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distributions and trends in heart, lung, blood, and sleep diseases and their risk factors in the U.S.</a:t>
            </a:r>
          </a:p>
          <a:p>
            <a:r>
              <a:rPr lang="en-US" dirty="0" smtClean="0"/>
              <a:t>Identify new risk factors for HLBS disorders</a:t>
            </a:r>
          </a:p>
          <a:p>
            <a:r>
              <a:rPr lang="en-US" dirty="0" smtClean="0"/>
              <a:t>Apply findings from bench research to population settings and vice versa</a:t>
            </a:r>
          </a:p>
          <a:p>
            <a:r>
              <a:rPr lang="en-US" dirty="0" smtClean="0"/>
              <a:t>Identify potential interventions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Mission of NHLBI Epidemiology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cohort studies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Family-based studies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Gene-environment studies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Epidemiology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site studies</a:t>
            </a:r>
          </a:p>
          <a:p>
            <a:r>
              <a:rPr lang="en-US" dirty="0" smtClean="0"/>
              <a:t>Multi-site studies</a:t>
            </a:r>
          </a:p>
          <a:p>
            <a:r>
              <a:rPr lang="en-US" dirty="0" smtClean="0"/>
              <a:t>Multiple age, race, ethnic groups</a:t>
            </a:r>
          </a:p>
          <a:p>
            <a:endParaRPr lang="en-US" dirty="0"/>
          </a:p>
          <a:p>
            <a:r>
              <a:rPr lang="en-US" dirty="0" smtClean="0"/>
              <a:t>Sample size:  5,000 – 16,000 participants</a:t>
            </a:r>
          </a:p>
          <a:p>
            <a:r>
              <a:rPr lang="en-US" dirty="0" smtClean="0"/>
              <a:t>Wide breadth of data collection (including genomic data); </a:t>
            </a:r>
            <a:r>
              <a:rPr lang="en-US" dirty="0" err="1" smtClean="0"/>
              <a:t>biorepositories</a:t>
            </a:r>
            <a:endParaRPr lang="en-US" dirty="0" smtClean="0"/>
          </a:p>
          <a:p>
            <a:r>
              <a:rPr lang="en-US" dirty="0" smtClean="0"/>
              <a:t>Thousands of publications/findings</a:t>
            </a:r>
          </a:p>
          <a:p>
            <a:r>
              <a:rPr lang="en-US" dirty="0" smtClean="0"/>
              <a:t>Always more to learn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NHLBI Epidemiology Studies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NHLBI sponsored 3 workshops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	2008:  CARDIA, Framingham, MESA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2010:  ARIC, Women’s Health Initiative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 2013:  Jackson Heart Study, Strong Heart  Study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Science</a:t>
            </a:r>
            <a:br>
              <a:rPr lang="en-US" dirty="0" smtClean="0"/>
            </a:br>
            <a:r>
              <a:rPr lang="en-US" dirty="0" smtClean="0"/>
              <a:t>NHLBI Population Studies 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14456</TotalTime>
  <Words>706</Words>
  <Application>Microsoft Office PowerPoint</Application>
  <PresentationFormat>On-screen Show (4:3)</PresentationFormat>
  <Paragraphs>246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Outline</vt:lpstr>
      <vt:lpstr>PowerPoint Presentation</vt:lpstr>
      <vt:lpstr> NIH: 27 Institutes and Centers </vt:lpstr>
      <vt:lpstr>The National Heart, Lung, and Blood Institute</vt:lpstr>
      <vt:lpstr> Mission of NHLBI Epidemiology Branch</vt:lpstr>
      <vt:lpstr>Types of Epidemiology Studies</vt:lpstr>
      <vt:lpstr> NHLBI Epidemiology Studies </vt:lpstr>
      <vt:lpstr>Team Science NHLBI Population Studies Workshops</vt:lpstr>
      <vt:lpstr>Population Studies Workshop (2008) Featured Studies</vt:lpstr>
      <vt:lpstr>Population Studies Workshop (2010) Featured Studies</vt:lpstr>
      <vt:lpstr>Population Studies Workshop (2013) Featured Studies</vt:lpstr>
      <vt:lpstr>Workshop Objectives</vt:lpstr>
      <vt:lpstr>Publicizing the Workshops </vt:lpstr>
      <vt:lpstr>Workshop Website</vt:lpstr>
      <vt:lpstr>Application Process</vt:lpstr>
      <vt:lpstr> Workshop Website</vt:lpstr>
      <vt:lpstr>Workshop Topics</vt:lpstr>
      <vt:lpstr>Workshop Participants</vt:lpstr>
      <vt:lpstr>Distribution of Workshop Participants</vt:lpstr>
      <vt:lpstr>Workshop Evaluation </vt:lpstr>
      <vt:lpstr>Evaluation Collected Information On:</vt:lpstr>
      <vt:lpstr>Screen Shot</vt:lpstr>
      <vt:lpstr>Workshop Outcomes</vt:lpstr>
      <vt:lpstr>Likelihood of submitting future manuscript or ancillary study proposal </vt:lpstr>
      <vt:lpstr>Comments</vt:lpstr>
      <vt:lpstr>Comments </vt:lpstr>
      <vt:lpstr> </vt:lpstr>
      <vt:lpstr>Team Science</vt:lpstr>
      <vt:lpstr>Questions??</vt:lpstr>
      <vt:lpstr>PowerPoint Presentation</vt:lpstr>
    </vt:vector>
  </TitlesOfParts>
  <Company>vsb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Silsbee, Lorraine (NIH/NHLBI) [E]</cp:lastModifiedBy>
  <cp:revision>405</cp:revision>
  <cp:lastPrinted>2012-12-19T20:38:54Z</cp:lastPrinted>
  <dcterms:created xsi:type="dcterms:W3CDTF">2010-08-11T18:34:18Z</dcterms:created>
  <dcterms:modified xsi:type="dcterms:W3CDTF">2014-07-30T20:05:30Z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