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706" r:id="rId2"/>
    <p:sldId id="709" r:id="rId3"/>
    <p:sldId id="719" r:id="rId4"/>
    <p:sldId id="710" r:id="rId5"/>
    <p:sldId id="711" r:id="rId6"/>
    <p:sldId id="712" r:id="rId7"/>
    <p:sldId id="717" r:id="rId8"/>
    <p:sldId id="718" r:id="rId9"/>
    <p:sldId id="713" r:id="rId10"/>
    <p:sldId id="714" r:id="rId11"/>
    <p:sldId id="715" r:id="rId12"/>
    <p:sldId id="720" r:id="rId13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D61C47"/>
    <a:srgbClr val="C01338"/>
    <a:srgbClr val="C00000"/>
    <a:srgbClr val="79C82A"/>
    <a:srgbClr val="DE7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90929" autoAdjust="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1.1944444444444444E-3"/>
                  <c:y val="7.714931466899971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5186621892851629E-2"/>
                  <c:y val="-1.753623188405797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0393990273274686E-2"/>
                  <c:y val="-1.645212826657537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4.2422224795429985E-3"/>
                  <c:y val="3.849965765148921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7.2352580927384072E-2"/>
                  <c:y val="4.487933799941674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1.3404418197725284E-2"/>
                  <c:y val="-2.372302420530766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1.6328521434820647E-2"/>
                  <c:y val="-5.90113735783027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Sheet1!$A$1:$A$26</c:f>
              <c:strCache>
                <c:ptCount val="26"/>
                <c:pt idx="0">
                  <c:v>United States</c:v>
                </c:pt>
                <c:pt idx="1">
                  <c:v>Australia</c:v>
                </c:pt>
                <c:pt idx="2">
                  <c:v>United Kingdom</c:v>
                </c:pt>
                <c:pt idx="3">
                  <c:v>Spain</c:v>
                </c:pt>
                <c:pt idx="4">
                  <c:v>Turkey</c:v>
                </c:pt>
                <c:pt idx="5">
                  <c:v>Germany</c:v>
                </c:pt>
                <c:pt idx="6">
                  <c:v>Panama</c:v>
                </c:pt>
                <c:pt idx="7">
                  <c:v>South Africa</c:v>
                </c:pt>
                <c:pt idx="8">
                  <c:v>Denmark</c:v>
                </c:pt>
                <c:pt idx="9">
                  <c:v>Hong Kong</c:v>
                </c:pt>
                <c:pt idx="10">
                  <c:v>Belgium</c:v>
                </c:pt>
                <c:pt idx="11">
                  <c:v>Botswana</c:v>
                </c:pt>
                <c:pt idx="12">
                  <c:v>Canada</c:v>
                </c:pt>
                <c:pt idx="13">
                  <c:v>Colombia</c:v>
                </c:pt>
                <c:pt idx="14">
                  <c:v>Finland</c:v>
                </c:pt>
                <c:pt idx="15">
                  <c:v>France</c:v>
                </c:pt>
                <c:pt idx="16">
                  <c:v>Mexico</c:v>
                </c:pt>
                <c:pt idx="17">
                  <c:v>Netherlands</c:v>
                </c:pt>
                <c:pt idx="18">
                  <c:v>New Zealand</c:v>
                </c:pt>
                <c:pt idx="19">
                  <c:v>Portugal</c:v>
                </c:pt>
                <c:pt idx="20">
                  <c:v>Qatar</c:v>
                </c:pt>
                <c:pt idx="21">
                  <c:v>Serbia</c:v>
                </c:pt>
                <c:pt idx="22">
                  <c:v>Sweden</c:v>
                </c:pt>
                <c:pt idx="23">
                  <c:v>Taiwan</c:v>
                </c:pt>
                <c:pt idx="24">
                  <c:v>Trinidad and Tobago</c:v>
                </c:pt>
                <c:pt idx="25">
                  <c:v>United Arab Emirates</c:v>
                </c:pt>
              </c:strCache>
            </c:strRef>
          </c:cat>
          <c:val>
            <c:numRef>
              <c:f>Sheet1!$B$1:$B$26</c:f>
              <c:numCache>
                <c:formatCode>General</c:formatCode>
                <c:ptCount val="26"/>
                <c:pt idx="0">
                  <c:v>45</c:v>
                </c:pt>
                <c:pt idx="1">
                  <c:v>10</c:v>
                </c:pt>
                <c:pt idx="2">
                  <c:v>9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5.8807086614173228E-2"/>
                  <c:y val="0.1605227471566054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2.2770997375328082E-2"/>
                  <c:y val="-3.58453630796150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2477020997375329"/>
                  <c:y val="-6.2481773111694374E-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0.11678543307086614"/>
                  <c:y val="0.133217410323709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Sheet1!$S$1:$S$8</c:f>
              <c:strCache>
                <c:ptCount val="8"/>
                <c:pt idx="0">
                  <c:v>Global/cultural competence</c:v>
                </c:pt>
                <c:pt idx="1">
                  <c:v>Project management</c:v>
                </c:pt>
                <c:pt idx="2">
                  <c:v>Interdisc teamwork</c:v>
                </c:pt>
                <c:pt idx="3">
                  <c:v>Service learning or sustainability</c:v>
                </c:pt>
                <c:pt idx="4">
                  <c:v>Distributed teamwork</c:v>
                </c:pt>
                <c:pt idx="5">
                  <c:v>Leadership</c:v>
                </c:pt>
                <c:pt idx="7">
                  <c:v>Time management</c:v>
                </c:pt>
              </c:strCache>
            </c:strRef>
          </c:cat>
          <c:val>
            <c:numRef>
              <c:f>Sheet1!$T$1:$T$8</c:f>
              <c:numCache>
                <c:formatCode>General</c:formatCode>
                <c:ptCount val="8"/>
                <c:pt idx="0">
                  <c:v>14</c:v>
                </c:pt>
                <c:pt idx="1">
                  <c:v>11</c:v>
                </c:pt>
                <c:pt idx="2">
                  <c:v>10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BAEED-C62B-4686-A2E8-616B7BC384E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2E7EF63-7ACB-469C-B575-6F1DF12434F7}">
      <dgm:prSet phldrT="[Text]"/>
      <dgm:spPr/>
      <dgm:t>
        <a:bodyPr/>
        <a:lstStyle/>
        <a:p>
          <a:r>
            <a:rPr lang="en-US" dirty="0" smtClean="0"/>
            <a:t>Teamwork</a:t>
          </a:r>
          <a:endParaRPr lang="en-US" dirty="0"/>
        </a:p>
      </dgm:t>
    </dgm:pt>
    <dgm:pt modelId="{EE09CBEA-B3DD-4E63-A0C9-C55B7F767427}" type="parTrans" cxnId="{D379DAA7-4BE6-437B-9A58-121C8736B081}">
      <dgm:prSet/>
      <dgm:spPr/>
      <dgm:t>
        <a:bodyPr/>
        <a:lstStyle/>
        <a:p>
          <a:endParaRPr lang="en-US"/>
        </a:p>
      </dgm:t>
    </dgm:pt>
    <dgm:pt modelId="{B0D7A432-2C6C-4263-A75C-BBEA0C07B1AD}" type="sibTrans" cxnId="{D379DAA7-4BE6-437B-9A58-121C8736B081}">
      <dgm:prSet/>
      <dgm:spPr/>
      <dgm:t>
        <a:bodyPr/>
        <a:lstStyle/>
        <a:p>
          <a:endParaRPr lang="en-US"/>
        </a:p>
      </dgm:t>
    </dgm:pt>
    <dgm:pt modelId="{11E2A259-A7F0-4768-8A05-A7D782F2E761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A017CDC0-7E21-400E-91D6-F96A2D752FC1}" type="parTrans" cxnId="{4560431A-A7D0-438B-98F9-4F0EDD830320}">
      <dgm:prSet/>
      <dgm:spPr/>
      <dgm:t>
        <a:bodyPr/>
        <a:lstStyle/>
        <a:p>
          <a:endParaRPr lang="en-US"/>
        </a:p>
      </dgm:t>
    </dgm:pt>
    <dgm:pt modelId="{4C4FAFF4-9734-4B8E-B3E1-ECD77479B218}" type="sibTrans" cxnId="{4560431A-A7D0-438B-98F9-4F0EDD830320}">
      <dgm:prSet/>
      <dgm:spPr/>
      <dgm:t>
        <a:bodyPr/>
        <a:lstStyle/>
        <a:p>
          <a:endParaRPr lang="en-US"/>
        </a:p>
      </dgm:t>
    </dgm:pt>
    <dgm:pt modelId="{68137F70-A6EC-4A47-94E1-6D2F05341C25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14F65FD7-992B-4688-A353-0D3794C66322}" type="parTrans" cxnId="{C1128039-B9BC-4C94-9AEB-31BBB6B59696}">
      <dgm:prSet/>
      <dgm:spPr/>
      <dgm:t>
        <a:bodyPr/>
        <a:lstStyle/>
        <a:p>
          <a:endParaRPr lang="en-US"/>
        </a:p>
      </dgm:t>
    </dgm:pt>
    <dgm:pt modelId="{E59D1694-11F1-4640-B9EF-3249A7D92DFE}" type="sibTrans" cxnId="{C1128039-B9BC-4C94-9AEB-31BBB6B59696}">
      <dgm:prSet/>
      <dgm:spPr/>
      <dgm:t>
        <a:bodyPr/>
        <a:lstStyle/>
        <a:p>
          <a:endParaRPr lang="en-US"/>
        </a:p>
      </dgm:t>
    </dgm:pt>
    <dgm:pt modelId="{1EE79340-747C-4EEC-B9A5-EAC7317EAC40}" type="pres">
      <dgm:prSet presAssocID="{F6ABAEED-C62B-4686-A2E8-616B7BC384EE}" presName="compositeShape" presStyleCnt="0">
        <dgm:presLayoutVars>
          <dgm:chMax val="7"/>
          <dgm:dir/>
          <dgm:resizeHandles val="exact"/>
        </dgm:presLayoutVars>
      </dgm:prSet>
      <dgm:spPr/>
    </dgm:pt>
    <dgm:pt modelId="{8E42C810-A11C-4FB4-9EB5-479A50E51033}" type="pres">
      <dgm:prSet presAssocID="{72E7EF63-7ACB-469C-B575-6F1DF12434F7}" presName="circ1" presStyleLbl="vennNode1" presStyleIdx="0" presStyleCnt="3"/>
      <dgm:spPr/>
      <dgm:t>
        <a:bodyPr/>
        <a:lstStyle/>
        <a:p>
          <a:endParaRPr lang="en-US"/>
        </a:p>
      </dgm:t>
    </dgm:pt>
    <dgm:pt modelId="{F58BA3D7-82C8-4AB3-B3A5-0EB4589D8E11}" type="pres">
      <dgm:prSet presAssocID="{72E7EF63-7ACB-469C-B575-6F1DF12434F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84AEA-12ED-496E-B484-6DC7625DE216}" type="pres">
      <dgm:prSet presAssocID="{11E2A259-A7F0-4768-8A05-A7D782F2E761}" presName="circ2" presStyleLbl="vennNode1" presStyleIdx="1" presStyleCnt="3"/>
      <dgm:spPr/>
      <dgm:t>
        <a:bodyPr/>
        <a:lstStyle/>
        <a:p>
          <a:endParaRPr lang="en-US"/>
        </a:p>
      </dgm:t>
    </dgm:pt>
    <dgm:pt modelId="{C27504E1-8ED9-4994-BD9F-25F9AE0F4E69}" type="pres">
      <dgm:prSet presAssocID="{11E2A259-A7F0-4768-8A05-A7D782F2E7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3B6F1-9EA6-40A9-AD12-CDA9AB4EEFF7}" type="pres">
      <dgm:prSet presAssocID="{68137F70-A6EC-4A47-94E1-6D2F05341C25}" presName="circ3" presStyleLbl="vennNode1" presStyleIdx="2" presStyleCnt="3"/>
      <dgm:spPr/>
      <dgm:t>
        <a:bodyPr/>
        <a:lstStyle/>
        <a:p>
          <a:endParaRPr lang="en-US"/>
        </a:p>
      </dgm:t>
    </dgm:pt>
    <dgm:pt modelId="{A9C526B2-2568-44F5-81B4-62C95D7C8B5C}" type="pres">
      <dgm:prSet presAssocID="{68137F70-A6EC-4A47-94E1-6D2F05341C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877EB-BC3C-4AC8-8DBB-73E498E4E059}" type="presOf" srcId="{68137F70-A6EC-4A47-94E1-6D2F05341C25}" destId="{A9C526B2-2568-44F5-81B4-62C95D7C8B5C}" srcOrd="1" destOrd="0" presId="urn:microsoft.com/office/officeart/2005/8/layout/venn1"/>
    <dgm:cxn modelId="{50E16013-F91F-44FC-9270-D5358D6EF128}" type="presOf" srcId="{11E2A259-A7F0-4768-8A05-A7D782F2E761}" destId="{E6D84AEA-12ED-496E-B484-6DC7625DE216}" srcOrd="0" destOrd="0" presId="urn:microsoft.com/office/officeart/2005/8/layout/venn1"/>
    <dgm:cxn modelId="{3B725743-09FB-43A7-9AE2-26731C99AC85}" type="presOf" srcId="{72E7EF63-7ACB-469C-B575-6F1DF12434F7}" destId="{F58BA3D7-82C8-4AB3-B3A5-0EB4589D8E11}" srcOrd="1" destOrd="0" presId="urn:microsoft.com/office/officeart/2005/8/layout/venn1"/>
    <dgm:cxn modelId="{C1128039-B9BC-4C94-9AEB-31BBB6B59696}" srcId="{F6ABAEED-C62B-4686-A2E8-616B7BC384EE}" destId="{68137F70-A6EC-4A47-94E1-6D2F05341C25}" srcOrd="2" destOrd="0" parTransId="{14F65FD7-992B-4688-A353-0D3794C66322}" sibTransId="{E59D1694-11F1-4640-B9EF-3249A7D92DFE}"/>
    <dgm:cxn modelId="{E95DF617-F893-4CF2-B9D9-EAAF490221A4}" type="presOf" srcId="{68137F70-A6EC-4A47-94E1-6D2F05341C25}" destId="{DB63B6F1-9EA6-40A9-AD12-CDA9AB4EEFF7}" srcOrd="0" destOrd="0" presId="urn:microsoft.com/office/officeart/2005/8/layout/venn1"/>
    <dgm:cxn modelId="{4560431A-A7D0-438B-98F9-4F0EDD830320}" srcId="{F6ABAEED-C62B-4686-A2E8-616B7BC384EE}" destId="{11E2A259-A7F0-4768-8A05-A7D782F2E761}" srcOrd="1" destOrd="0" parTransId="{A017CDC0-7E21-400E-91D6-F96A2D752FC1}" sibTransId="{4C4FAFF4-9734-4B8E-B3E1-ECD77479B218}"/>
    <dgm:cxn modelId="{1F8E2278-A2AF-4D31-B334-7D5F9977B371}" type="presOf" srcId="{11E2A259-A7F0-4768-8A05-A7D782F2E761}" destId="{C27504E1-8ED9-4994-BD9F-25F9AE0F4E69}" srcOrd="1" destOrd="0" presId="urn:microsoft.com/office/officeart/2005/8/layout/venn1"/>
    <dgm:cxn modelId="{5BECC82A-872A-43C0-9463-1D1DA6836DAE}" type="presOf" srcId="{F6ABAEED-C62B-4686-A2E8-616B7BC384EE}" destId="{1EE79340-747C-4EEC-B9A5-EAC7317EAC40}" srcOrd="0" destOrd="0" presId="urn:microsoft.com/office/officeart/2005/8/layout/venn1"/>
    <dgm:cxn modelId="{D379DAA7-4BE6-437B-9A58-121C8736B081}" srcId="{F6ABAEED-C62B-4686-A2E8-616B7BC384EE}" destId="{72E7EF63-7ACB-469C-B575-6F1DF12434F7}" srcOrd="0" destOrd="0" parTransId="{EE09CBEA-B3DD-4E63-A0C9-C55B7F767427}" sibTransId="{B0D7A432-2C6C-4263-A75C-BBEA0C07B1AD}"/>
    <dgm:cxn modelId="{73D0FAC4-252B-4624-B765-5DF386960AAB}" type="presOf" srcId="{72E7EF63-7ACB-469C-B575-6F1DF12434F7}" destId="{8E42C810-A11C-4FB4-9EB5-479A50E51033}" srcOrd="0" destOrd="0" presId="urn:microsoft.com/office/officeart/2005/8/layout/venn1"/>
    <dgm:cxn modelId="{C232E3D3-15D6-45C8-8052-564E295F221A}" type="presParOf" srcId="{1EE79340-747C-4EEC-B9A5-EAC7317EAC40}" destId="{8E42C810-A11C-4FB4-9EB5-479A50E51033}" srcOrd="0" destOrd="0" presId="urn:microsoft.com/office/officeart/2005/8/layout/venn1"/>
    <dgm:cxn modelId="{1655BBD3-B943-41BB-8C25-4E61721408F3}" type="presParOf" srcId="{1EE79340-747C-4EEC-B9A5-EAC7317EAC40}" destId="{F58BA3D7-82C8-4AB3-B3A5-0EB4589D8E11}" srcOrd="1" destOrd="0" presId="urn:microsoft.com/office/officeart/2005/8/layout/venn1"/>
    <dgm:cxn modelId="{3790EE1C-062D-4A68-8180-CFAFE56A77DE}" type="presParOf" srcId="{1EE79340-747C-4EEC-B9A5-EAC7317EAC40}" destId="{E6D84AEA-12ED-496E-B484-6DC7625DE216}" srcOrd="2" destOrd="0" presId="urn:microsoft.com/office/officeart/2005/8/layout/venn1"/>
    <dgm:cxn modelId="{B1CD151D-EF46-42FB-B577-B6D28B29FADC}" type="presParOf" srcId="{1EE79340-747C-4EEC-B9A5-EAC7317EAC40}" destId="{C27504E1-8ED9-4994-BD9F-25F9AE0F4E69}" srcOrd="3" destOrd="0" presId="urn:microsoft.com/office/officeart/2005/8/layout/venn1"/>
    <dgm:cxn modelId="{3D7D2ADF-67E8-47AD-9F0B-F63DCE0B3FF8}" type="presParOf" srcId="{1EE79340-747C-4EEC-B9A5-EAC7317EAC40}" destId="{DB63B6F1-9EA6-40A9-AD12-CDA9AB4EEFF7}" srcOrd="4" destOrd="0" presId="urn:microsoft.com/office/officeart/2005/8/layout/venn1"/>
    <dgm:cxn modelId="{0F7A6696-3E6C-497F-BC23-1E132CFD1F01}" type="presParOf" srcId="{1EE79340-747C-4EEC-B9A5-EAC7317EAC40}" destId="{A9C526B2-2568-44F5-81B4-62C95D7C8B5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2C810-A11C-4FB4-9EB5-479A50E51033}">
      <dsp:nvSpPr>
        <dsp:cNvPr id="0" name=""/>
        <dsp:cNvSpPr/>
      </dsp:nvSpPr>
      <dsp:spPr>
        <a:xfrm>
          <a:off x="658815" y="172447"/>
          <a:ext cx="1825816" cy="1825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Teamwork</a:t>
          </a:r>
          <a:endParaRPr lang="en-US" sz="1300" kern="1200" dirty="0"/>
        </a:p>
      </dsp:txBody>
      <dsp:txXfrm>
        <a:off x="902257" y="491965"/>
        <a:ext cx="1338932" cy="821617"/>
      </dsp:txXfrm>
    </dsp:sp>
    <dsp:sp modelId="{E6D84AEA-12ED-496E-B484-6DC7625DE216}">
      <dsp:nvSpPr>
        <dsp:cNvPr id="0" name=""/>
        <dsp:cNvSpPr/>
      </dsp:nvSpPr>
      <dsp:spPr>
        <a:xfrm>
          <a:off x="1317631" y="1313582"/>
          <a:ext cx="1825816" cy="1825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Communication</a:t>
          </a:r>
          <a:endParaRPr lang="en-US" sz="1300" kern="1200" dirty="0"/>
        </a:p>
      </dsp:txBody>
      <dsp:txXfrm>
        <a:off x="1876026" y="1785252"/>
        <a:ext cx="1095490" cy="1004199"/>
      </dsp:txXfrm>
    </dsp:sp>
    <dsp:sp modelId="{DB63B6F1-9EA6-40A9-AD12-CDA9AB4EEFF7}">
      <dsp:nvSpPr>
        <dsp:cNvPr id="0" name=""/>
        <dsp:cNvSpPr/>
      </dsp:nvSpPr>
      <dsp:spPr>
        <a:xfrm>
          <a:off x="0" y="1313582"/>
          <a:ext cx="1825816" cy="1825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</a:t>
          </a:r>
          <a:endParaRPr lang="en-US" sz="1300" kern="1200" dirty="0"/>
        </a:p>
      </dsp:txBody>
      <dsp:txXfrm>
        <a:off x="171931" y="1785252"/>
        <a:ext cx="1095490" cy="1004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Applying Science of Team Science Research to Undergraduate and Graduate </a:t>
            </a:r>
            <a:br>
              <a:rPr lang="en-US" dirty="0"/>
            </a:br>
            <a:r>
              <a:rPr lang="en-US" dirty="0"/>
              <a:t>Education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5" name="Content Placeholder 4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7772400" cy="609600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Maura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Borrego</a:t>
            </a:r>
          </a:p>
          <a:p>
            <a:pPr algn="l">
              <a:spcAft>
                <a:spcPts val="600"/>
              </a:spcAft>
            </a:pPr>
            <a:r>
              <a:rPr lang="en-US" sz="2000" dirty="0" smtClean="0"/>
              <a:t>Mechanical Engineering and Curriculum &amp; Instruction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9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 and examples of five constructs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04885"/>
              </p:ext>
            </p:extLst>
          </p:nvPr>
        </p:nvGraphicFramePr>
        <p:xfrm>
          <a:off x="609600" y="1981200"/>
          <a:ext cx="784860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/>
                <a:gridCol w="5562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Definition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Social Loafing  </a:t>
                      </a:r>
                      <a:r>
                        <a:rPr lang="en-US" sz="2000" b="0" dirty="0">
                          <a:effectLst/>
                        </a:rPr>
                        <a:t>(avoid)</a:t>
                      </a:r>
                      <a:endParaRPr lang="en-US" sz="2000" b="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tendency of individuals to exert less effort when working collectively than when working individually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Interdependence </a:t>
                      </a:r>
                      <a:r>
                        <a:rPr lang="en-US" sz="2000" b="0" dirty="0">
                          <a:effectLst/>
                        </a:rPr>
                        <a:t>(promote)</a:t>
                      </a:r>
                      <a:endParaRPr lang="en-US" sz="2000" b="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level of reliance one person, group, or organization has on others in order to complete their work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Conflict </a:t>
                      </a:r>
                      <a:r>
                        <a:rPr lang="en-US" sz="2000" b="0" dirty="0">
                          <a:effectLst/>
                        </a:rPr>
                        <a:t>(avoid, promote conflict management)</a:t>
                      </a:r>
                      <a:endParaRPr lang="en-US" sz="2000" b="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Perceived incompatibilities or discrepant views among the parties involved in a project or team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Trust  </a:t>
                      </a:r>
                      <a:r>
                        <a:rPr lang="en-US" sz="2000" b="0" dirty="0">
                          <a:effectLst/>
                        </a:rPr>
                        <a:t>(promote)</a:t>
                      </a:r>
                      <a:endParaRPr lang="en-US" sz="2000" b="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Confidence in the ability of others; faith in the trustworthy intentions of others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Shared Mental Models </a:t>
                      </a:r>
                      <a:r>
                        <a:rPr lang="en-US" sz="2000" b="0" dirty="0">
                          <a:effectLst/>
                        </a:rPr>
                        <a:t>(promote)</a:t>
                      </a:r>
                      <a:endParaRPr lang="en-US" sz="2000" b="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Shared knowledge structures that enable a team to form accurate explanations and expectations of the task, to coordinate their actions, and to adapt their behavior 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1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Pedagogical recommendations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Compelling </a:t>
            </a:r>
            <a:r>
              <a:rPr lang="en-US" dirty="0"/>
              <a:t>project with inherent value</a:t>
            </a:r>
          </a:p>
          <a:p>
            <a:r>
              <a:rPr lang="en-US" dirty="0"/>
              <a:t>Small teams</a:t>
            </a:r>
          </a:p>
          <a:p>
            <a:r>
              <a:rPr lang="en-US" dirty="0"/>
              <a:t>Complex tasks</a:t>
            </a:r>
          </a:p>
          <a:p>
            <a:r>
              <a:rPr lang="en-US" dirty="0"/>
              <a:t>Clear goals and values</a:t>
            </a:r>
          </a:p>
          <a:p>
            <a:r>
              <a:rPr lang="en-US" dirty="0"/>
              <a:t>Clarity of project assignment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Discuss </a:t>
            </a:r>
            <a:r>
              <a:rPr lang="en-US" dirty="0"/>
              <a:t>conflict as a source of creativity</a:t>
            </a:r>
          </a:p>
          <a:p>
            <a:r>
              <a:rPr lang="en-US" dirty="0" smtClean="0"/>
              <a:t>Training </a:t>
            </a:r>
            <a:r>
              <a:rPr lang="en-US" dirty="0"/>
              <a:t>on situational awareness for effectively dealing with different levels of conflict</a:t>
            </a:r>
          </a:p>
          <a:p>
            <a:r>
              <a:rPr lang="en-US" dirty="0" smtClean="0"/>
              <a:t>Minimize </a:t>
            </a:r>
            <a:r>
              <a:rPr lang="en-US" dirty="0"/>
              <a:t>monitoring behaviors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Peer evaluation of individual effort</a:t>
            </a:r>
          </a:p>
          <a:p>
            <a:r>
              <a:rPr lang="en-US" dirty="0"/>
              <a:t>Group grading, Grading that promotes collaboration, Grading requirement to know all aspects of project</a:t>
            </a:r>
          </a:p>
          <a:p>
            <a:r>
              <a:rPr lang="en-US" dirty="0"/>
              <a:t>Group processing</a:t>
            </a:r>
          </a:p>
          <a:p>
            <a:r>
              <a:rPr lang="en-US" dirty="0"/>
              <a:t>Time and activities for teams to develop consensus</a:t>
            </a:r>
          </a:p>
          <a:p>
            <a:r>
              <a:rPr lang="en-US" dirty="0"/>
              <a:t>Class time for team meetings</a:t>
            </a:r>
          </a:p>
          <a:p>
            <a:r>
              <a:rPr lang="en-US" dirty="0"/>
              <a:t>Balance project workload with other student demands</a:t>
            </a:r>
          </a:p>
          <a:p>
            <a:r>
              <a:rPr lang="en-US" dirty="0"/>
              <a:t>Teambuilding, e.g., social</a:t>
            </a:r>
          </a:p>
          <a:p>
            <a:r>
              <a:rPr lang="en-US" dirty="0"/>
              <a:t>Goal setting together in teams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else can or should we do to promote team science training in more settings?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Address their values, learning goals, concerns and problems</a:t>
            </a:r>
          </a:p>
          <a:p>
            <a:r>
              <a:rPr lang="en-US" sz="2800" dirty="0" smtClean="0"/>
              <a:t>Highlight examples and data in similar settings</a:t>
            </a:r>
          </a:p>
          <a:p>
            <a:r>
              <a:rPr lang="en-US" sz="2800" dirty="0" smtClean="0"/>
              <a:t>Shift thinking to transferable skills</a:t>
            </a:r>
          </a:p>
          <a:p>
            <a:r>
              <a:rPr lang="en-US" sz="2800" dirty="0" smtClean="0"/>
              <a:t>Identify their potential contributions to </a:t>
            </a:r>
            <a:r>
              <a:rPr lang="en-US" sz="2800" dirty="0" err="1" smtClean="0"/>
              <a:t>SciTS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6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Based on review </a:t>
            </a:r>
            <a:r>
              <a:rPr lang="en-US" sz="3600" dirty="0"/>
              <a:t>a</a:t>
            </a:r>
            <a:r>
              <a:rPr lang="en-US" sz="3600" dirty="0" smtClean="0"/>
              <a:t>rticle in print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51037"/>
            <a:ext cx="41910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Borrego, M., </a:t>
            </a:r>
            <a:r>
              <a:rPr lang="en-US" sz="2400" dirty="0" err="1"/>
              <a:t>Karlin</a:t>
            </a:r>
            <a:r>
              <a:rPr lang="en-US" sz="2400" dirty="0"/>
              <a:t>, J., McNair, L. D., &amp; Beddoes, K. (2013). Team effectiveness theory from industrial and organizational psychology applied to engineering student project teams—A review. </a:t>
            </a:r>
            <a:r>
              <a:rPr lang="en-US" sz="2400" i="1" dirty="0"/>
              <a:t>Journal of Engineering Education, 102(4), 472–512. </a:t>
            </a:r>
            <a:r>
              <a:rPr lang="en-US" sz="2400" i="1" dirty="0" err="1"/>
              <a:t>doi</a:t>
            </a:r>
            <a:r>
              <a:rPr lang="en-US" sz="2400" i="1" dirty="0"/>
              <a:t>: 10.1002/jee.20023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6" t="13271" r="26079" b="9690"/>
          <a:stretch/>
        </p:blipFill>
        <p:spPr bwMode="auto">
          <a:xfrm>
            <a:off x="5029200" y="1905000"/>
            <a:ext cx="3594651" cy="501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Strategies for engineering faculty audience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Know their learning goals and values</a:t>
            </a:r>
          </a:p>
          <a:p>
            <a:pPr lvl="1"/>
            <a:r>
              <a:rPr lang="en-US" dirty="0"/>
              <a:t>Do they need to be convinced of value of teams? </a:t>
            </a:r>
          </a:p>
          <a:p>
            <a:r>
              <a:rPr lang="en-US" dirty="0" smtClean="0"/>
              <a:t>Address their concerns and problems</a:t>
            </a:r>
          </a:p>
          <a:p>
            <a:r>
              <a:rPr lang="en-US" dirty="0" smtClean="0"/>
              <a:t>Highlight data and examples in settings most similar to theirs</a:t>
            </a:r>
          </a:p>
          <a:p>
            <a:r>
              <a:rPr lang="en-US" dirty="0" smtClean="0"/>
              <a:t>Shift thinking to transferable skills</a:t>
            </a:r>
          </a:p>
          <a:p>
            <a:pPr lvl="1"/>
            <a:r>
              <a:rPr lang="en-US" dirty="0" smtClean="0"/>
              <a:t>Conflict management, negotiation, trust building</a:t>
            </a:r>
          </a:p>
          <a:p>
            <a:r>
              <a:rPr lang="en-US" dirty="0" smtClean="0"/>
              <a:t>Identify their potential contributions to </a:t>
            </a:r>
            <a:r>
              <a:rPr lang="en-US" dirty="0" err="1" smtClean="0"/>
              <a:t>SciTS</a:t>
            </a:r>
            <a:endParaRPr lang="en-US" dirty="0" smtClean="0"/>
          </a:p>
          <a:p>
            <a:pPr lvl="1"/>
            <a:r>
              <a:rPr lang="en-US" dirty="0" smtClean="0"/>
              <a:t>Qualitative, longitudinal, naturalistic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Research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 </a:t>
            </a:r>
            <a:r>
              <a:rPr lang="en-US" u="sng" dirty="0"/>
              <a:t>professional skills</a:t>
            </a:r>
            <a:r>
              <a:rPr lang="en-US" dirty="0"/>
              <a:t> have engineering and computer science educators sought to develop in engineering and computer science students </a:t>
            </a:r>
            <a:r>
              <a:rPr lang="en-US" u="sng" dirty="0"/>
              <a:t>through team projects</a:t>
            </a:r>
            <a:r>
              <a:rPr lang="en-US" dirty="0"/>
              <a:t>? </a:t>
            </a:r>
          </a:p>
          <a:p>
            <a:pPr lvl="0"/>
            <a:r>
              <a:rPr lang="en-US" dirty="0"/>
              <a:t>What </a:t>
            </a:r>
            <a:r>
              <a:rPr lang="en-US" u="sng" dirty="0"/>
              <a:t>challenges in facilitating and assessing</a:t>
            </a:r>
            <a:r>
              <a:rPr lang="en-US" dirty="0"/>
              <a:t> engineering and computer science </a:t>
            </a:r>
            <a:r>
              <a:rPr lang="en-US" u="sng" dirty="0"/>
              <a:t>student teams</a:t>
            </a:r>
            <a:r>
              <a:rPr lang="en-US" dirty="0"/>
              <a:t> have engineering and computer science educators sought to address? </a:t>
            </a:r>
          </a:p>
          <a:p>
            <a:pPr lvl="0"/>
            <a:r>
              <a:rPr lang="en-US" u="sng" dirty="0"/>
              <a:t>What literature has been used</a:t>
            </a:r>
            <a:r>
              <a:rPr lang="en-US" dirty="0"/>
              <a:t> to inform development of </a:t>
            </a:r>
            <a:r>
              <a:rPr lang="en-US" u="sng" dirty="0"/>
              <a:t>teamwork</a:t>
            </a:r>
            <a:r>
              <a:rPr lang="en-US" dirty="0"/>
              <a:t> and related professional skills in engineering and computer science students?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Inclusion criteria for engineering articles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Studied engineering or computer science graduate or undergraduate </a:t>
            </a:r>
            <a:r>
              <a:rPr lang="en-US" sz="2800" dirty="0" smtClean="0"/>
              <a:t>students</a:t>
            </a:r>
            <a:endParaRPr lang="en-US" sz="2800" dirty="0" smtClean="0"/>
          </a:p>
          <a:p>
            <a:pPr lvl="0"/>
            <a:r>
              <a:rPr lang="en-US" sz="2800" dirty="0" smtClean="0"/>
              <a:t>Studied </a:t>
            </a:r>
            <a:r>
              <a:rPr lang="en-US" sz="2800" dirty="0"/>
              <a:t>teams working on a specific </a:t>
            </a:r>
            <a:r>
              <a:rPr lang="en-US" sz="2800" dirty="0" smtClean="0"/>
              <a:t>project </a:t>
            </a:r>
            <a:endParaRPr lang="en-US" sz="2800" dirty="0"/>
          </a:p>
          <a:p>
            <a:pPr lvl="0"/>
            <a:r>
              <a:rPr lang="en-US" sz="2800" dirty="0"/>
              <a:t>Had at least a practical goal of developing professional skills in </a:t>
            </a:r>
            <a:r>
              <a:rPr lang="en-US" sz="2800" dirty="0" smtClean="0"/>
              <a:t>students</a:t>
            </a:r>
            <a:endParaRPr lang="en-US" sz="2800" dirty="0"/>
          </a:p>
          <a:p>
            <a:r>
              <a:rPr lang="en-US" sz="2800" dirty="0"/>
              <a:t>Evaluated with some effectiveness data from students, broadly </a:t>
            </a:r>
            <a:r>
              <a:rPr lang="en-US" sz="2800" dirty="0" smtClean="0"/>
              <a:t>defined</a:t>
            </a:r>
            <a:endParaRPr lang="en-US" sz="2800" dirty="0" smtClean="0"/>
          </a:p>
          <a:p>
            <a:r>
              <a:rPr lang="en-US" sz="2800" dirty="0" smtClean="0"/>
              <a:t>Published in English </a:t>
            </a:r>
            <a:r>
              <a:rPr lang="en-US" sz="2800" dirty="0" smtClean="0"/>
              <a:t>Jan </a:t>
            </a:r>
            <a:r>
              <a:rPr lang="en-US" sz="2800" dirty="0"/>
              <a:t>2007 </a:t>
            </a:r>
            <a:r>
              <a:rPr lang="en-US" sz="2800" dirty="0" smtClean="0"/>
              <a:t>- Jun </a:t>
            </a:r>
            <a:r>
              <a:rPr lang="en-US" sz="28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6258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Search procedures: 104 qualifying papers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Education </a:t>
            </a:r>
            <a:r>
              <a:rPr lang="en-US" dirty="0"/>
              <a:t>Research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Academic </a:t>
            </a:r>
            <a:r>
              <a:rPr lang="en-US" dirty="0"/>
              <a:t>Search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Psychology </a:t>
            </a:r>
            <a:r>
              <a:rPr lang="en-US" dirty="0"/>
              <a:t>and Behavioral </a:t>
            </a:r>
            <a:r>
              <a:rPr lang="en-US" dirty="0" smtClean="0"/>
              <a:t>Sciences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Source </a:t>
            </a:r>
            <a:r>
              <a:rPr lang="en-US" dirty="0" smtClean="0"/>
              <a:t>Complete</a:t>
            </a:r>
          </a:p>
          <a:p>
            <a:r>
              <a:rPr lang="en-US" dirty="0"/>
              <a:t>T</a:t>
            </a:r>
            <a:r>
              <a:rPr lang="en-US" dirty="0" smtClean="0"/>
              <a:t>erms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engineering,”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teams”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nd “students</a:t>
            </a:r>
            <a:r>
              <a:rPr lang="en-US" dirty="0"/>
              <a:t>” in any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Results were mostly </a:t>
            </a:r>
            <a:r>
              <a:rPr lang="en-US" dirty="0" smtClean="0"/>
              <a:t>in journals </a:t>
            </a:r>
            <a:r>
              <a:rPr lang="en-US" dirty="0" smtClean="0"/>
              <a:t>with “engineering education” in the title, </a:t>
            </a:r>
            <a:r>
              <a:rPr lang="en-US" dirty="0" smtClean="0"/>
              <a:t>with some </a:t>
            </a:r>
            <a:r>
              <a:rPr lang="en-US" dirty="0" smtClean="0"/>
              <a:t>STEM education,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Geographic distribution of authors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018"/>
              </p:ext>
            </p:extLst>
          </p:nvPr>
        </p:nvGraphicFramePr>
        <p:xfrm>
          <a:off x="6172200" y="1981200"/>
          <a:ext cx="2286000" cy="3789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860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Countries with 1 Article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Belgium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Botswana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Colombia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Finland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Mexico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Netherlands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New Zealand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Portugal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Qatar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Serbia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Sweden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Taiwan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Trinidad and Tobago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United Arab Emirates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680236"/>
              </p:ext>
            </p:extLst>
          </p:nvPr>
        </p:nvGraphicFramePr>
        <p:xfrm>
          <a:off x="609600" y="2286000"/>
          <a:ext cx="5181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86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Relationships and subtypes of teamwork outcomes</a:t>
            </a:r>
            <a:endParaRPr lang="en-US" sz="3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495055"/>
              </p:ext>
            </p:extLst>
          </p:nvPr>
        </p:nvGraphicFramePr>
        <p:xfrm>
          <a:off x="3962400" y="2329190"/>
          <a:ext cx="4876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97669800"/>
              </p:ext>
            </p:extLst>
          </p:nvPr>
        </p:nvGraphicFramePr>
        <p:xfrm>
          <a:off x="457200" y="2319701"/>
          <a:ext cx="3143448" cy="331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1096" y="3236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608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6208" y="4713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7309" y="4359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46487" y="36937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47504" y="36937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3972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0962" y="5572780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Only 18 of 104 articles did not address </a:t>
            </a:r>
          </a:p>
          <a:p>
            <a:pPr algn="ctr"/>
            <a:r>
              <a:rPr lang="en-US" sz="1400" dirty="0" smtClean="0"/>
              <a:t>teamwork, design or communication</a:t>
            </a:r>
            <a:endParaRPr lang="en-US" sz="1400" dirty="0"/>
          </a:p>
        </p:txBody>
      </p:sp>
      <p:sp>
        <p:nvSpPr>
          <p:cNvPr id="16" name="Left Brace 15"/>
          <p:cNvSpPr/>
          <p:nvPr/>
        </p:nvSpPr>
        <p:spPr>
          <a:xfrm>
            <a:off x="3200400" y="2438400"/>
            <a:ext cx="838200" cy="16596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 cited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loafing</a:t>
            </a:r>
          </a:p>
          <a:p>
            <a:r>
              <a:rPr lang="en-US" dirty="0" smtClean="0"/>
              <a:t>Conflict</a:t>
            </a:r>
          </a:p>
          <a:p>
            <a:r>
              <a:rPr lang="en-US" dirty="0" smtClean="0"/>
              <a:t>Lack of trust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126468"/>
            <a:ext cx="1066800" cy="381000"/>
          </a:xfrm>
          <a:prstGeom prst="rect">
            <a:avLst/>
          </a:prstGeom>
          <a:noFill/>
          <a:ln>
            <a:solidFill>
              <a:srgbClr val="C65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Organization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621768"/>
            <a:ext cx="1066800" cy="381000"/>
          </a:xfrm>
          <a:prstGeom prst="rect">
            <a:avLst/>
          </a:prstGeom>
          <a:noFill/>
          <a:ln>
            <a:solidFill>
              <a:srgbClr val="C65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5117068"/>
            <a:ext cx="1066800" cy="381000"/>
          </a:xfrm>
          <a:prstGeom prst="rect">
            <a:avLst/>
          </a:prstGeom>
          <a:noFill/>
          <a:ln>
            <a:solidFill>
              <a:srgbClr val="C65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Individual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4507468"/>
            <a:ext cx="1066800" cy="609600"/>
          </a:xfrm>
          <a:prstGeom prst="rect">
            <a:avLst/>
          </a:prstGeom>
          <a:noFill/>
          <a:ln>
            <a:solidFill>
              <a:srgbClr val="C65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Processes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4507468"/>
            <a:ext cx="1066800" cy="609600"/>
          </a:xfrm>
          <a:prstGeom prst="rect">
            <a:avLst/>
          </a:prstGeom>
          <a:noFill/>
          <a:ln>
            <a:solidFill>
              <a:srgbClr val="C65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Performance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29000" y="4964668"/>
            <a:ext cx="457200" cy="381000"/>
          </a:xfrm>
          <a:prstGeom prst="straightConnector1">
            <a:avLst/>
          </a:prstGeom>
          <a:ln w="28575">
            <a:solidFill>
              <a:srgbClr val="C653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4812268"/>
            <a:ext cx="457200" cy="0"/>
          </a:xfrm>
          <a:prstGeom prst="straightConnector1">
            <a:avLst/>
          </a:prstGeom>
          <a:ln w="28575">
            <a:solidFill>
              <a:srgbClr val="C653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4812268"/>
            <a:ext cx="457200" cy="0"/>
          </a:xfrm>
          <a:prstGeom prst="straightConnector1">
            <a:avLst/>
          </a:prstGeom>
          <a:ln w="28575">
            <a:solidFill>
              <a:srgbClr val="C653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29000" y="4278868"/>
            <a:ext cx="457200" cy="381000"/>
          </a:xfrm>
          <a:prstGeom prst="straightConnector1">
            <a:avLst/>
          </a:prstGeom>
          <a:ln w="28575">
            <a:solidFill>
              <a:srgbClr val="C653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51477" y="58028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0" y="5802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58028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Process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868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_01_Wordmark_4x3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2014_01_Wordmark_4x3</Template>
  <TotalTime>186</TotalTime>
  <Words>674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2014_01_Wordmark_4x3</vt:lpstr>
      <vt:lpstr>Applying Science of Team Science Research to Undergraduate and Graduate  Education</vt:lpstr>
      <vt:lpstr>Based on review article in print</vt:lpstr>
      <vt:lpstr>Strategies for engineering faculty audience</vt:lpstr>
      <vt:lpstr>Research questions</vt:lpstr>
      <vt:lpstr>Inclusion criteria for engineering articles</vt:lpstr>
      <vt:lpstr>Search procedures: 104 qualifying papers</vt:lpstr>
      <vt:lpstr>Geographic distribution of authors</vt:lpstr>
      <vt:lpstr>Relationships and subtypes of teamwork outcomes</vt:lpstr>
      <vt:lpstr>Challenges cited</vt:lpstr>
      <vt:lpstr>Review and examples of five constructs</vt:lpstr>
      <vt:lpstr>Pedagogical recommendations</vt:lpstr>
      <vt:lpstr>What else can or should we do to promote team science training in more settings?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Maura Borrego</dc:creator>
  <cp:lastModifiedBy>Maura Borrego</cp:lastModifiedBy>
  <cp:revision>19</cp:revision>
  <cp:lastPrinted>2011-01-24T02:49:42Z</cp:lastPrinted>
  <dcterms:created xsi:type="dcterms:W3CDTF">2014-07-22T16:18:22Z</dcterms:created>
  <dcterms:modified xsi:type="dcterms:W3CDTF">2014-07-31T14:25:58Z</dcterms:modified>
</cp:coreProperties>
</file>