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90" r:id="rId3"/>
    <p:sldId id="588" r:id="rId4"/>
    <p:sldId id="589" r:id="rId5"/>
    <p:sldId id="591" r:id="rId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9" autoAdjust="0"/>
  </p:normalViewPr>
  <p:slideViewPr>
    <p:cSldViewPr>
      <p:cViewPr varScale="1">
        <p:scale>
          <a:sx n="67" d="100"/>
          <a:sy n="67" d="100"/>
        </p:scale>
        <p:origin x="5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Documents\IBP\Corp%20Clients\Nike\Nike_Copy%20of%20Patent%20MACROS%20v2%201%20Tab5%20Added%20+%20FileDate%20Added%20FINAL%20Updtd%204-6-12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NBC!$D$2:$D$563</c:f>
              <c:numCache>
                <c:formatCode>General</c:formatCode>
                <c:ptCount val="562"/>
                <c:pt idx="0">
                  <c:v>100</c:v>
                </c:pt>
                <c:pt idx="1">
                  <c:v>65.844826712360742</c:v>
                </c:pt>
                <c:pt idx="2">
                  <c:v>57.871304798106394</c:v>
                </c:pt>
                <c:pt idx="3">
                  <c:v>56.193822192080013</c:v>
                </c:pt>
                <c:pt idx="4">
                  <c:v>49.374726129457095</c:v>
                </c:pt>
                <c:pt idx="5">
                  <c:v>42.329010716861163</c:v>
                </c:pt>
                <c:pt idx="6">
                  <c:v>39.623313113362059</c:v>
                </c:pt>
                <c:pt idx="7">
                  <c:v>36.906242116436225</c:v>
                </c:pt>
                <c:pt idx="8">
                  <c:v>31.772105950297387</c:v>
                </c:pt>
                <c:pt idx="9">
                  <c:v>30.320660447420721</c:v>
                </c:pt>
                <c:pt idx="10">
                  <c:v>28.775940272328565</c:v>
                </c:pt>
                <c:pt idx="11">
                  <c:v>25.909794512757529</c:v>
                </c:pt>
                <c:pt idx="12">
                  <c:v>25.641782061661289</c:v>
                </c:pt>
                <c:pt idx="13">
                  <c:v>25.105435285339581</c:v>
                </c:pt>
                <c:pt idx="14">
                  <c:v>25.014954516359037</c:v>
                </c:pt>
                <c:pt idx="15">
                  <c:v>23.388756783054507</c:v>
                </c:pt>
                <c:pt idx="16">
                  <c:v>23.38660913461618</c:v>
                </c:pt>
                <c:pt idx="17">
                  <c:v>22.13912207604308</c:v>
                </c:pt>
                <c:pt idx="18">
                  <c:v>21.747430115341189</c:v>
                </c:pt>
                <c:pt idx="19">
                  <c:v>17.225558970766809</c:v>
                </c:pt>
                <c:pt idx="20">
                  <c:v>17.025154854377089</c:v>
                </c:pt>
                <c:pt idx="21">
                  <c:v>14.86882498146195</c:v>
                </c:pt>
                <c:pt idx="22">
                  <c:v>14.724500806173975</c:v>
                </c:pt>
                <c:pt idx="23">
                  <c:v>14.361520852982126</c:v>
                </c:pt>
                <c:pt idx="24">
                  <c:v>14.215826460992268</c:v>
                </c:pt>
                <c:pt idx="25">
                  <c:v>14.108603153001607</c:v>
                </c:pt>
                <c:pt idx="26">
                  <c:v>14.055136497520527</c:v>
                </c:pt>
                <c:pt idx="27">
                  <c:v>13.599900617065376</c:v>
                </c:pt>
                <c:pt idx="28">
                  <c:v>13.402444389004931</c:v>
                </c:pt>
                <c:pt idx="29">
                  <c:v>13.196051259887374</c:v>
                </c:pt>
                <c:pt idx="30">
                  <c:v>13.153014204136884</c:v>
                </c:pt>
                <c:pt idx="31">
                  <c:v>12.992029858309722</c:v>
                </c:pt>
                <c:pt idx="32">
                  <c:v>12.948541999803869</c:v>
                </c:pt>
                <c:pt idx="33">
                  <c:v>12.781186040352868</c:v>
                </c:pt>
                <c:pt idx="34">
                  <c:v>12.684502557409521</c:v>
                </c:pt>
                <c:pt idx="35">
                  <c:v>12.608810786501648</c:v>
                </c:pt>
                <c:pt idx="36">
                  <c:v>12.588199747598953</c:v>
                </c:pt>
                <c:pt idx="37">
                  <c:v>11.936890148058277</c:v>
                </c:pt>
                <c:pt idx="38">
                  <c:v>11.684856262960396</c:v>
                </c:pt>
                <c:pt idx="39">
                  <c:v>11.564220486688345</c:v>
                </c:pt>
                <c:pt idx="40">
                  <c:v>11.185239110370144</c:v>
                </c:pt>
                <c:pt idx="41">
                  <c:v>10.775507902730125</c:v>
                </c:pt>
                <c:pt idx="42">
                  <c:v>10.676933738179056</c:v>
                </c:pt>
                <c:pt idx="43">
                  <c:v>10.472852580393402</c:v>
                </c:pt>
                <c:pt idx="44">
                  <c:v>9.8376322886118928</c:v>
                </c:pt>
                <c:pt idx="45">
                  <c:v>9.7409121514543919</c:v>
                </c:pt>
                <c:pt idx="46">
                  <c:v>9.7300995590414203</c:v>
                </c:pt>
                <c:pt idx="47">
                  <c:v>9.4384712115253357</c:v>
                </c:pt>
                <c:pt idx="48">
                  <c:v>9.3656740416539268</c:v>
                </c:pt>
                <c:pt idx="49">
                  <c:v>9.2146005491658549</c:v>
                </c:pt>
                <c:pt idx="50">
                  <c:v>8.3850798623112297</c:v>
                </c:pt>
                <c:pt idx="51">
                  <c:v>8.206105687956148</c:v>
                </c:pt>
                <c:pt idx="52">
                  <c:v>8.1208593214763329</c:v>
                </c:pt>
                <c:pt idx="53">
                  <c:v>7.8650894401548284</c:v>
                </c:pt>
                <c:pt idx="54">
                  <c:v>7.298781220888614</c:v>
                </c:pt>
                <c:pt idx="55">
                  <c:v>7.2418080175283723</c:v>
                </c:pt>
                <c:pt idx="56">
                  <c:v>7.1861717602589055</c:v>
                </c:pt>
                <c:pt idx="57">
                  <c:v>7.1019491918749109</c:v>
                </c:pt>
                <c:pt idx="58">
                  <c:v>6.9503281745622134</c:v>
                </c:pt>
                <c:pt idx="59">
                  <c:v>6.9274439511018953</c:v>
                </c:pt>
                <c:pt idx="60">
                  <c:v>6.6321051134949975</c:v>
                </c:pt>
                <c:pt idx="61">
                  <c:v>6.5566802198129865</c:v>
                </c:pt>
                <c:pt idx="62">
                  <c:v>6.5239432385845371</c:v>
                </c:pt>
                <c:pt idx="63">
                  <c:v>6.5126712998190825</c:v>
                </c:pt>
                <c:pt idx="64">
                  <c:v>6.4731420518944534</c:v>
                </c:pt>
                <c:pt idx="65">
                  <c:v>6.3068682309762636</c:v>
                </c:pt>
                <c:pt idx="66">
                  <c:v>5.9050170204142809</c:v>
                </c:pt>
                <c:pt idx="67">
                  <c:v>5.8901425106816774</c:v>
                </c:pt>
                <c:pt idx="68">
                  <c:v>5.8816571202654986</c:v>
                </c:pt>
                <c:pt idx="69">
                  <c:v>5.7440546323887665</c:v>
                </c:pt>
                <c:pt idx="70">
                  <c:v>5.7331160809062105</c:v>
                </c:pt>
                <c:pt idx="71">
                  <c:v>5.7031517084735714</c:v>
                </c:pt>
                <c:pt idx="72">
                  <c:v>5.6912794161574212</c:v>
                </c:pt>
                <c:pt idx="73">
                  <c:v>5.3814490659522036</c:v>
                </c:pt>
                <c:pt idx="74">
                  <c:v>5.3359777705987845</c:v>
                </c:pt>
                <c:pt idx="75">
                  <c:v>5.1791825789158645</c:v>
                </c:pt>
                <c:pt idx="76">
                  <c:v>5.0406660463360868</c:v>
                </c:pt>
                <c:pt idx="77">
                  <c:v>4.8169986761805745</c:v>
                </c:pt>
                <c:pt idx="78">
                  <c:v>4.7913120236980324</c:v>
                </c:pt>
                <c:pt idx="79">
                  <c:v>4.6879030556941714</c:v>
                </c:pt>
                <c:pt idx="80">
                  <c:v>4.6836931680777543</c:v>
                </c:pt>
                <c:pt idx="81">
                  <c:v>4.6101927831278804</c:v>
                </c:pt>
                <c:pt idx="82">
                  <c:v>4.3919887028530384</c:v>
                </c:pt>
                <c:pt idx="83">
                  <c:v>4.1829487236645528</c:v>
                </c:pt>
                <c:pt idx="84">
                  <c:v>4.1542142997854619</c:v>
                </c:pt>
                <c:pt idx="85">
                  <c:v>4.0384015422336592</c:v>
                </c:pt>
                <c:pt idx="86">
                  <c:v>4.0037702776414745</c:v>
                </c:pt>
                <c:pt idx="87">
                  <c:v>3.9506073361361427</c:v>
                </c:pt>
                <c:pt idx="88">
                  <c:v>3.8265857576350646</c:v>
                </c:pt>
                <c:pt idx="89">
                  <c:v>3.8021011389823802</c:v>
                </c:pt>
                <c:pt idx="90">
                  <c:v>3.8021011389823802</c:v>
                </c:pt>
                <c:pt idx="91">
                  <c:v>3.8021011389823802</c:v>
                </c:pt>
                <c:pt idx="92">
                  <c:v>3.8021011389823802</c:v>
                </c:pt>
                <c:pt idx="93">
                  <c:v>3.8021011389823802</c:v>
                </c:pt>
                <c:pt idx="94">
                  <c:v>3.8021011389823802</c:v>
                </c:pt>
                <c:pt idx="95">
                  <c:v>3.7191566286424682</c:v>
                </c:pt>
                <c:pt idx="96">
                  <c:v>3.6935632923658415</c:v>
                </c:pt>
                <c:pt idx="97">
                  <c:v>3.6207179061532839</c:v>
                </c:pt>
                <c:pt idx="98">
                  <c:v>3.3539433239127567</c:v>
                </c:pt>
                <c:pt idx="99">
                  <c:v>3.3539433239127567</c:v>
                </c:pt>
                <c:pt idx="100">
                  <c:v>3.296757870705104</c:v>
                </c:pt>
                <c:pt idx="101">
                  <c:v>3.2578263050656942</c:v>
                </c:pt>
                <c:pt idx="102">
                  <c:v>3.2291018093899932</c:v>
                </c:pt>
                <c:pt idx="103">
                  <c:v>3.1724149434240361</c:v>
                </c:pt>
                <c:pt idx="104">
                  <c:v>3.1215656472433952</c:v>
                </c:pt>
                <c:pt idx="105">
                  <c:v>3.1215656472433952</c:v>
                </c:pt>
                <c:pt idx="106">
                  <c:v>3.0407477491265458</c:v>
                </c:pt>
                <c:pt idx="107">
                  <c:v>3.0137195159076202</c:v>
                </c:pt>
                <c:pt idx="108">
                  <c:v>2.9249593579674951</c:v>
                </c:pt>
                <c:pt idx="109">
                  <c:v>2.8908566700236134</c:v>
                </c:pt>
                <c:pt idx="110">
                  <c:v>2.8889862277039842</c:v>
                </c:pt>
                <c:pt idx="111">
                  <c:v>2.8826748555681077</c:v>
                </c:pt>
                <c:pt idx="112">
                  <c:v>2.8804989451414542</c:v>
                </c:pt>
                <c:pt idx="113">
                  <c:v>2.4814026996670577</c:v>
                </c:pt>
                <c:pt idx="114">
                  <c:v>2.4333352504085282</c:v>
                </c:pt>
                <c:pt idx="115">
                  <c:v>2.3411229092932127</c:v>
                </c:pt>
                <c:pt idx="116">
                  <c:v>2.3046246883827632</c:v>
                </c:pt>
                <c:pt idx="117">
                  <c:v>2.2895533642648536</c:v>
                </c:pt>
                <c:pt idx="118">
                  <c:v>2.2404721341560188</c:v>
                </c:pt>
                <c:pt idx="119">
                  <c:v>2.0863047731343451</c:v>
                </c:pt>
                <c:pt idx="120">
                  <c:v>1.9747954197496578</c:v>
                </c:pt>
                <c:pt idx="121">
                  <c:v>1.9575377450093268</c:v>
                </c:pt>
                <c:pt idx="122">
                  <c:v>1.9055026785532279</c:v>
                </c:pt>
                <c:pt idx="123">
                  <c:v>1.9055026785532279</c:v>
                </c:pt>
                <c:pt idx="124">
                  <c:v>1.9055026785532279</c:v>
                </c:pt>
                <c:pt idx="125">
                  <c:v>1.9055026785532279</c:v>
                </c:pt>
                <c:pt idx="126">
                  <c:v>1.9055026785532279</c:v>
                </c:pt>
                <c:pt idx="127">
                  <c:v>1.9055026785532279</c:v>
                </c:pt>
                <c:pt idx="128">
                  <c:v>1.9055026785532279</c:v>
                </c:pt>
                <c:pt idx="129">
                  <c:v>1.9055026785532279</c:v>
                </c:pt>
                <c:pt idx="130">
                  <c:v>1.9010338785343013</c:v>
                </c:pt>
                <c:pt idx="131">
                  <c:v>1.8856918483769958</c:v>
                </c:pt>
                <c:pt idx="132">
                  <c:v>1.706892147723952</c:v>
                </c:pt>
                <c:pt idx="133">
                  <c:v>1.6462183602155827</c:v>
                </c:pt>
                <c:pt idx="134">
                  <c:v>1.6240023938733985</c:v>
                </c:pt>
                <c:pt idx="135">
                  <c:v>1.5789549214943741</c:v>
                </c:pt>
                <c:pt idx="136">
                  <c:v>1.5662062137009298</c:v>
                </c:pt>
                <c:pt idx="137">
                  <c:v>1.5138602164000086</c:v>
                </c:pt>
                <c:pt idx="138">
                  <c:v>1.5076915566201166</c:v>
                </c:pt>
                <c:pt idx="139">
                  <c:v>1.4136135592023698</c:v>
                </c:pt>
                <c:pt idx="140">
                  <c:v>1.3818735432083091</c:v>
                </c:pt>
                <c:pt idx="141">
                  <c:v>1.3177247332052691</c:v>
                </c:pt>
                <c:pt idx="142">
                  <c:v>1.313391272849729</c:v>
                </c:pt>
                <c:pt idx="143">
                  <c:v>1.2924513566506226</c:v>
                </c:pt>
                <c:pt idx="144">
                  <c:v>1.1626772525515721</c:v>
                </c:pt>
                <c:pt idx="145">
                  <c:v>1.15150407937355</c:v>
                </c:pt>
                <c:pt idx="146">
                  <c:v>1.1016859806938581</c:v>
                </c:pt>
                <c:pt idx="147">
                  <c:v>1.0744165188496635</c:v>
                </c:pt>
                <c:pt idx="148">
                  <c:v>1.0651965393424658</c:v>
                </c:pt>
                <c:pt idx="149">
                  <c:v>0.99585025708245678</c:v>
                </c:pt>
                <c:pt idx="150">
                  <c:v>0.95691184855141864</c:v>
                </c:pt>
                <c:pt idx="151">
                  <c:v>0.95691184855141864</c:v>
                </c:pt>
                <c:pt idx="152">
                  <c:v>0.85016521006960721</c:v>
                </c:pt>
                <c:pt idx="153">
                  <c:v>0.84338782232186971</c:v>
                </c:pt>
                <c:pt idx="154">
                  <c:v>0.76896686142491077</c:v>
                </c:pt>
                <c:pt idx="155">
                  <c:v>0.75877672728412593</c:v>
                </c:pt>
                <c:pt idx="156">
                  <c:v>0.67122708444160062</c:v>
                </c:pt>
                <c:pt idx="157">
                  <c:v>0.57590002111383365</c:v>
                </c:pt>
                <c:pt idx="158">
                  <c:v>0.54875323268274478</c:v>
                </c:pt>
                <c:pt idx="159">
                  <c:v>0.54003402195072658</c:v>
                </c:pt>
                <c:pt idx="160">
                  <c:v>0.52969976858749324</c:v>
                </c:pt>
                <c:pt idx="161">
                  <c:v>0.519501963462772</c:v>
                </c:pt>
                <c:pt idx="162">
                  <c:v>0.519501963462772</c:v>
                </c:pt>
                <c:pt idx="163">
                  <c:v>0.51816798692873056</c:v>
                </c:pt>
                <c:pt idx="164">
                  <c:v>0.51816798692873056</c:v>
                </c:pt>
                <c:pt idx="165">
                  <c:v>0.51509363198913882</c:v>
                </c:pt>
                <c:pt idx="166">
                  <c:v>0.46749196238068208</c:v>
                </c:pt>
                <c:pt idx="167">
                  <c:v>0.46470096192234406</c:v>
                </c:pt>
                <c:pt idx="168">
                  <c:v>0.45735386003848688</c:v>
                </c:pt>
                <c:pt idx="169">
                  <c:v>0.45735386003848688</c:v>
                </c:pt>
                <c:pt idx="170">
                  <c:v>0.43019480159482093</c:v>
                </c:pt>
                <c:pt idx="171">
                  <c:v>0.33427189915496269</c:v>
                </c:pt>
                <c:pt idx="172">
                  <c:v>0.31846103965286415</c:v>
                </c:pt>
                <c:pt idx="173">
                  <c:v>0.30044138644657326</c:v>
                </c:pt>
                <c:pt idx="174">
                  <c:v>0.25669221585167457</c:v>
                </c:pt>
                <c:pt idx="175">
                  <c:v>0.24420448178723766</c:v>
                </c:pt>
                <c:pt idx="176">
                  <c:v>0.22275635288656581</c:v>
                </c:pt>
                <c:pt idx="177">
                  <c:v>0.22218963501983621</c:v>
                </c:pt>
                <c:pt idx="178">
                  <c:v>0.20619549109187793</c:v>
                </c:pt>
                <c:pt idx="179">
                  <c:v>0.18459998847703929</c:v>
                </c:pt>
                <c:pt idx="180">
                  <c:v>0.18083737309332557</c:v>
                </c:pt>
                <c:pt idx="181">
                  <c:v>0.1457993727214702</c:v>
                </c:pt>
                <c:pt idx="182">
                  <c:v>5.4100693689194922E-2</c:v>
                </c:pt>
                <c:pt idx="183">
                  <c:v>4.3298915449127492E-2</c:v>
                </c:pt>
                <c:pt idx="184">
                  <c:v>4.3298915449127492E-2</c:v>
                </c:pt>
                <c:pt idx="185">
                  <c:v>4.3069867794212707E-2</c:v>
                </c:pt>
                <c:pt idx="186">
                  <c:v>4.0120087318285438E-2</c:v>
                </c:pt>
                <c:pt idx="187">
                  <c:v>4.0068981558362533E-2</c:v>
                </c:pt>
                <c:pt idx="188">
                  <c:v>2.893870890326165E-2</c:v>
                </c:pt>
                <c:pt idx="189">
                  <c:v>2.6712654372241369E-2</c:v>
                </c:pt>
                <c:pt idx="190">
                  <c:v>2.5525423804994431E-2</c:v>
                </c:pt>
                <c:pt idx="191">
                  <c:v>1.7808436248161526E-2</c:v>
                </c:pt>
                <c:pt idx="192">
                  <c:v>1.7808436248161526E-2</c:v>
                </c:pt>
                <c:pt idx="193">
                  <c:v>1.7808436248161526E-2</c:v>
                </c:pt>
                <c:pt idx="194">
                  <c:v>8.904218124080503E-3</c:v>
                </c:pt>
                <c:pt idx="195">
                  <c:v>8.904218124080503E-3</c:v>
                </c:pt>
                <c:pt idx="196">
                  <c:v>8.904218124080503E-3</c:v>
                </c:pt>
                <c:pt idx="197">
                  <c:v>8.904218124080503E-3</c:v>
                </c:pt>
                <c:pt idx="198">
                  <c:v>4.4521090620402532E-3</c:v>
                </c:pt>
                <c:pt idx="199">
                  <c:v>3.7100894009972516E-3</c:v>
                </c:pt>
                <c:pt idx="200">
                  <c:v>2.9680741920632002E-3</c:v>
                </c:pt>
                <c:pt idx="201">
                  <c:v>2.9680741920632002E-3</c:v>
                </c:pt>
                <c:pt idx="202">
                  <c:v>2.6023645973800927E-3</c:v>
                </c:pt>
                <c:pt idx="203">
                  <c:v>1.4840348699770944E-3</c:v>
                </c:pt>
                <c:pt idx="204">
                  <c:v>8.9042181240805041E-4</c:v>
                </c:pt>
                <c:pt idx="205">
                  <c:v>7.4201966104307869E-4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618504"/>
        <c:axId val="179157936"/>
      </c:barChart>
      <c:catAx>
        <c:axId val="218618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79157936"/>
        <c:crosses val="autoZero"/>
        <c:auto val="1"/>
        <c:lblAlgn val="ctr"/>
        <c:lblOffset val="100"/>
        <c:noMultiLvlLbl val="0"/>
      </c:catAx>
      <c:valAx>
        <c:axId val="17915793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8618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FE6C8-EECE-41F1-ACE0-A393147AA273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B60DE-9061-4D2F-8A5D-192FC7EB6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6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6433C965-6135-44F9-8311-C22142CE228C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77756E65-B3A6-4A34-93F0-F01B7CEA7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9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9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9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14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9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10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12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8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7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15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10" name="Picture 2" descr="IBP manCopy"/>
            <p:cNvPicPr>
              <a:picLocks noChangeAspect="1" noChangeArrowheads="1"/>
            </p:cNvPicPr>
            <p:nvPr/>
          </p:nvPicPr>
          <p:blipFill>
            <a:blip r:embed="rId2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8502" y="5746097"/>
            <a:ext cx="2720898" cy="914400"/>
            <a:chOff x="-76200" y="0"/>
            <a:chExt cx="9296400" cy="312420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33600" y="1905000"/>
              <a:ext cx="7086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Innovation Business Partners, Inc.</a:t>
              </a:r>
            </a:p>
            <a:p>
              <a:r>
                <a:rPr lang="en-US" sz="900" b="1" i="1" dirty="0">
                  <a:solidFill>
                    <a:srgbClr val="005EA4"/>
                  </a:solidFill>
                  <a:latin typeface="Arial" charset="0"/>
                </a:rPr>
                <a:t>Connecting Minds to Markets™</a:t>
              </a:r>
              <a:endParaRPr lang="en-US" sz="1200" dirty="0">
                <a:solidFill>
                  <a:srgbClr val="005EA4"/>
                </a:solidFill>
              </a:endParaRPr>
            </a:p>
          </p:txBody>
        </p:sp>
        <p:pic>
          <p:nvPicPr>
            <p:cNvPr id="9" name="Picture 2" descr="IBP manCopy"/>
            <p:cNvPicPr>
              <a:picLocks noChangeAspect="1" noChangeArrowheads="1"/>
            </p:cNvPicPr>
            <p:nvPr/>
          </p:nvPicPr>
          <p:blipFill>
            <a:blip r:embed="rId13" cstate="print"/>
            <a:srcRect b="3035"/>
            <a:stretch>
              <a:fillRect/>
            </a:stretch>
          </p:blipFill>
          <p:spPr bwMode="auto">
            <a:xfrm>
              <a:off x="-76200" y="0"/>
              <a:ext cx="2260600" cy="3048000"/>
            </a:xfrm>
            <a:prstGeom prst="rect">
              <a:avLst/>
            </a:prstGeom>
            <a:noFill/>
          </p:spPr>
        </p:pic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AF3A1A8-78A0-4F8F-85D9-86DAC7B698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What’s in Your </a:t>
            </a:r>
            <a:br>
              <a:rPr lang="en-US" sz="5400" dirty="0" smtClean="0">
                <a:solidFill>
                  <a:srgbClr val="0070C0"/>
                </a:solidFill>
              </a:rPr>
            </a:br>
            <a:r>
              <a:rPr lang="en-US" sz="5400" dirty="0" smtClean="0">
                <a:solidFill>
                  <a:srgbClr val="0070C0"/>
                </a:solidFill>
              </a:rPr>
              <a:t>Innovation Backbone™?</a:t>
            </a:r>
            <a:br>
              <a:rPr lang="en-US" sz="54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Innovation Business Partners Inc.</a:t>
            </a:r>
            <a:r>
              <a:rPr lang="en-US" sz="5400" dirty="0">
                <a:solidFill>
                  <a:srgbClr val="0070C0"/>
                </a:solidFill>
              </a:rPr>
              <a:t/>
            </a:r>
            <a:br>
              <a:rPr lang="en-US" sz="5400" dirty="0">
                <a:solidFill>
                  <a:srgbClr val="0070C0"/>
                </a:solidFill>
              </a:rPr>
            </a:b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Dr. Morton </a:t>
            </a:r>
            <a:r>
              <a:rPr lang="en-US" i="1" dirty="0" err="1" smtClean="0">
                <a:solidFill>
                  <a:srgbClr val="0070C0"/>
                </a:solidFill>
              </a:rPr>
              <a:t>Tavel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Mike Jensen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Gary </a:t>
            </a:r>
            <a:r>
              <a:rPr lang="en-US" i="1" dirty="0" err="1" smtClean="0">
                <a:solidFill>
                  <a:srgbClr val="0070C0"/>
                </a:solidFill>
              </a:rPr>
              <a:t>Markovits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Devin </a:t>
            </a:r>
            <a:r>
              <a:rPr lang="en-US" i="1" dirty="0" err="1" smtClean="0">
                <a:solidFill>
                  <a:srgbClr val="0070C0"/>
                </a:solidFill>
              </a:rPr>
              <a:t>Markovits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Blake </a:t>
            </a:r>
            <a:r>
              <a:rPr lang="en-US" i="1" dirty="0" err="1" smtClean="0">
                <a:solidFill>
                  <a:srgbClr val="0070C0"/>
                </a:solidFill>
              </a:rPr>
              <a:t>Markovits</a:t>
            </a:r>
            <a:endParaRPr lang="en-US" i="1" dirty="0" smtClean="0">
              <a:solidFill>
                <a:srgbClr val="0070C0"/>
              </a:solidFill>
            </a:endParaRP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A1A8-78A0-4F8F-85D9-86DAC7B698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Innovation 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A1A8-78A0-4F8F-85D9-86DAC7B698E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62979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br>
              <a:rPr lang="en-US" dirty="0" smtClean="0"/>
            </a:br>
            <a:r>
              <a:rPr lang="en-US" sz="3200" dirty="0" smtClean="0"/>
              <a:t>Scaled 0-100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A1A8-78A0-4F8F-85D9-86DAC7B698E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754187" y="1995487"/>
          <a:ext cx="5635625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Innovation Background™</a:t>
            </a:r>
            <a:br>
              <a:rPr lang="en-US" dirty="0" smtClean="0"/>
            </a:br>
            <a:r>
              <a:rPr lang="en-US" sz="3200" dirty="0" smtClean="0"/>
              <a:t>(shown in red)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A1A8-78A0-4F8F-85D9-86DAC7B698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2" y="1748631"/>
            <a:ext cx="62388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Thank you!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Morton </a:t>
            </a:r>
            <a:r>
              <a:rPr lang="en-US" dirty="0" err="1" smtClean="0">
                <a:solidFill>
                  <a:srgbClr val="0070C0"/>
                </a:solidFill>
              </a:rPr>
              <a:t>Tavel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mort@innovationbp.com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Questions?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A1A8-78A0-4F8F-85D9-86DAC7B698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P PPT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IBP PPTX</Template>
  <TotalTime>4953</TotalTime>
  <Words>44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IBP PPTX</vt:lpstr>
      <vt:lpstr>What’s in Your  Innovation Backbone™? Innovation Business Partners Inc. </vt:lpstr>
      <vt:lpstr>Actual Innovation Network</vt:lpstr>
      <vt:lpstr>Betweenness Centrality Scaled 0-100</vt:lpstr>
      <vt:lpstr>The Innovation Background™ (shown in red)</vt:lpstr>
      <vt:lpstr>Thank you! Morton Tavel mort@innovationbp.com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Theory of  Creativity and Innovation</dc:title>
  <dc:creator>Gary Markovits</dc:creator>
  <cp:lastModifiedBy>Michelle Issing</cp:lastModifiedBy>
  <cp:revision>174</cp:revision>
  <dcterms:created xsi:type="dcterms:W3CDTF">2011-04-21T18:00:11Z</dcterms:created>
  <dcterms:modified xsi:type="dcterms:W3CDTF">2014-08-07T01:23:07Z</dcterms:modified>
</cp:coreProperties>
</file>