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sldIdLst>
    <p:sldId id="256" r:id="rId2"/>
    <p:sldId id="262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70" r:id="rId11"/>
    <p:sldId id="268" r:id="rId12"/>
    <p:sldId id="269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&lt;2.9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8"/>
                <c:pt idx="0">
                  <c:v>New Ideas</c:v>
                </c:pt>
                <c:pt idx="1">
                  <c:v>Communication</c:v>
                </c:pt>
                <c:pt idx="2">
                  <c:v>Strengths</c:v>
                </c:pt>
                <c:pt idx="3">
                  <c:v>Structure</c:v>
                </c:pt>
                <c:pt idx="4">
                  <c:v>Conflict Resolution</c:v>
                </c:pt>
                <c:pt idx="5">
                  <c:v>Outside Collaboration</c:v>
                </c:pt>
                <c:pt idx="6">
                  <c:v>Diverse Disciplines</c:v>
                </c:pt>
                <c:pt idx="7">
                  <c:v>Meeting Prod.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9</c:v>
                </c:pt>
                <c:pt idx="2">
                  <c:v>5</c:v>
                </c:pt>
                <c:pt idx="3">
                  <c:v>11</c:v>
                </c:pt>
                <c:pt idx="4">
                  <c:v>10</c:v>
                </c:pt>
                <c:pt idx="5">
                  <c:v>11</c:v>
                </c:pt>
                <c:pt idx="6">
                  <c:v>3</c:v>
                </c:pt>
                <c:pt idx="7">
                  <c:v>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3.0-3.9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8"/>
                <c:pt idx="0">
                  <c:v>New Ideas</c:v>
                </c:pt>
                <c:pt idx="1">
                  <c:v>Communication</c:v>
                </c:pt>
                <c:pt idx="2">
                  <c:v>Strengths</c:v>
                </c:pt>
                <c:pt idx="3">
                  <c:v>Structure</c:v>
                </c:pt>
                <c:pt idx="4">
                  <c:v>Conflict Resolution</c:v>
                </c:pt>
                <c:pt idx="5">
                  <c:v>Outside Collaboration</c:v>
                </c:pt>
                <c:pt idx="6">
                  <c:v>Diverse Disciplines</c:v>
                </c:pt>
                <c:pt idx="7">
                  <c:v>Meeting Prod.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27</c:v>
                </c:pt>
                <c:pt idx="1">
                  <c:v>35</c:v>
                </c:pt>
                <c:pt idx="2">
                  <c:v>25</c:v>
                </c:pt>
                <c:pt idx="3">
                  <c:v>31</c:v>
                </c:pt>
                <c:pt idx="4">
                  <c:v>53</c:v>
                </c:pt>
                <c:pt idx="5">
                  <c:v>35</c:v>
                </c:pt>
                <c:pt idx="6">
                  <c:v>34</c:v>
                </c:pt>
                <c:pt idx="7">
                  <c:v>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4.0-4.9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8"/>
                <c:pt idx="0">
                  <c:v>New Ideas</c:v>
                </c:pt>
                <c:pt idx="1">
                  <c:v>Communication</c:v>
                </c:pt>
                <c:pt idx="2">
                  <c:v>Strengths</c:v>
                </c:pt>
                <c:pt idx="3">
                  <c:v>Structure</c:v>
                </c:pt>
                <c:pt idx="4">
                  <c:v>Conflict Resolution</c:v>
                </c:pt>
                <c:pt idx="5">
                  <c:v>Outside Collaboration</c:v>
                </c:pt>
                <c:pt idx="6">
                  <c:v>Diverse Disciplines</c:v>
                </c:pt>
                <c:pt idx="7">
                  <c:v>Meeting Prod.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72</c:v>
                </c:pt>
                <c:pt idx="1">
                  <c:v>69</c:v>
                </c:pt>
                <c:pt idx="2">
                  <c:v>65</c:v>
                </c:pt>
                <c:pt idx="3">
                  <c:v>76</c:v>
                </c:pt>
                <c:pt idx="4">
                  <c:v>61</c:v>
                </c:pt>
                <c:pt idx="5">
                  <c:v>63</c:v>
                </c:pt>
                <c:pt idx="6">
                  <c:v>51</c:v>
                </c:pt>
                <c:pt idx="7">
                  <c:v>66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8"/>
                <c:pt idx="0">
                  <c:v>New Ideas</c:v>
                </c:pt>
                <c:pt idx="1">
                  <c:v>Communication</c:v>
                </c:pt>
                <c:pt idx="2">
                  <c:v>Strengths</c:v>
                </c:pt>
                <c:pt idx="3">
                  <c:v>Structure</c:v>
                </c:pt>
                <c:pt idx="4">
                  <c:v>Conflict Resolution</c:v>
                </c:pt>
                <c:pt idx="5">
                  <c:v>Outside Collaboration</c:v>
                </c:pt>
                <c:pt idx="6">
                  <c:v>Diverse Disciplines</c:v>
                </c:pt>
                <c:pt idx="7">
                  <c:v>Meeting Prod.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63</c:v>
                </c:pt>
                <c:pt idx="1">
                  <c:v>55</c:v>
                </c:pt>
                <c:pt idx="2">
                  <c:v>73</c:v>
                </c:pt>
                <c:pt idx="3">
                  <c:v>48</c:v>
                </c:pt>
                <c:pt idx="4">
                  <c:v>43</c:v>
                </c:pt>
                <c:pt idx="5">
                  <c:v>57</c:v>
                </c:pt>
                <c:pt idx="6">
                  <c:v>78</c:v>
                </c:pt>
                <c:pt idx="7">
                  <c:v>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8267136"/>
        <c:axId val="41529344"/>
      </c:barChart>
      <c:catAx>
        <c:axId val="38267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1529344"/>
        <c:crosses val="autoZero"/>
        <c:auto val="1"/>
        <c:lblAlgn val="ctr"/>
        <c:lblOffset val="100"/>
        <c:noMultiLvlLbl val="0"/>
      </c:catAx>
      <c:valAx>
        <c:axId val="41529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8267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27064999228038"/>
          <c:y val="0.11641864991595152"/>
          <c:w val="0.36380538829705111"/>
          <c:h val="0.5020552065823232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Single</c:v>
                </c:pt>
                <c:pt idx="2">
                  <c:v>Paired</c:v>
                </c:pt>
                <c:pt idx="3">
                  <c:v>Multi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0</c:v>
                </c:pt>
                <c:pt idx="2">
                  <c:v>3</c:v>
                </c:pt>
                <c:pt idx="3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Single</c:v>
                </c:pt>
                <c:pt idx="2">
                  <c:v>Paired</c:v>
                </c:pt>
                <c:pt idx="3">
                  <c:v>Multi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819200"/>
        <c:axId val="46820736"/>
      </c:barChart>
      <c:catAx>
        <c:axId val="4681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6820736"/>
        <c:crosses val="autoZero"/>
        <c:auto val="1"/>
        <c:lblAlgn val="ctr"/>
        <c:lblOffset val="100"/>
        <c:noMultiLvlLbl val="0"/>
      </c:catAx>
      <c:valAx>
        <c:axId val="468207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81920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≤ 3 Years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Single</c:v>
                </c:pt>
                <c:pt idx="2">
                  <c:v>Paired</c:v>
                </c:pt>
                <c:pt idx="3">
                  <c:v>Mulit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4-5 Years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Single</c:v>
                </c:pt>
                <c:pt idx="2">
                  <c:v>Paired</c:v>
                </c:pt>
                <c:pt idx="3">
                  <c:v>Mulit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≥ 6 Years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Single</c:v>
                </c:pt>
                <c:pt idx="2">
                  <c:v>Paired</c:v>
                </c:pt>
                <c:pt idx="3">
                  <c:v>Mulit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1</c:v>
                </c:pt>
                <c:pt idx="2">
                  <c:v>4</c:v>
                </c:pt>
                <c:pt idx="3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24544"/>
        <c:axId val="46926080"/>
      </c:barChart>
      <c:catAx>
        <c:axId val="46924544"/>
        <c:scaling>
          <c:orientation val="minMax"/>
        </c:scaling>
        <c:delete val="0"/>
        <c:axPos val="b"/>
        <c:majorTickMark val="out"/>
        <c:minorTickMark val="none"/>
        <c:tickLblPos val="nextTo"/>
        <c:crossAx val="46926080"/>
        <c:crosses val="autoZero"/>
        <c:auto val="1"/>
        <c:lblAlgn val="ctr"/>
        <c:lblOffset val="100"/>
        <c:noMultiLvlLbl val="0"/>
      </c:catAx>
      <c:valAx>
        <c:axId val="46926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9245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≤ 5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Single</c:v>
                </c:pt>
                <c:pt idx="2">
                  <c:v>Paired</c:v>
                </c:pt>
                <c:pt idx="3">
                  <c:v>Multi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 to 10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Single</c:v>
                </c:pt>
                <c:pt idx="2">
                  <c:v>Paired</c:v>
                </c:pt>
                <c:pt idx="3">
                  <c:v>Multi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≥ 11 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No</c:v>
                </c:pt>
                <c:pt idx="1">
                  <c:v>Single</c:v>
                </c:pt>
                <c:pt idx="2">
                  <c:v>Paired</c:v>
                </c:pt>
                <c:pt idx="3">
                  <c:v>Multi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0</c:v>
                </c:pt>
                <c:pt idx="3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951808"/>
        <c:axId val="46994560"/>
      </c:barChart>
      <c:catAx>
        <c:axId val="46951808"/>
        <c:scaling>
          <c:orientation val="minMax"/>
        </c:scaling>
        <c:delete val="0"/>
        <c:axPos val="b"/>
        <c:majorTickMark val="out"/>
        <c:minorTickMark val="none"/>
        <c:tickLblPos val="nextTo"/>
        <c:crossAx val="46994560"/>
        <c:crosses val="autoZero"/>
        <c:auto val="1"/>
        <c:lblAlgn val="ctr"/>
        <c:lblOffset val="100"/>
        <c:noMultiLvlLbl val="0"/>
      </c:catAx>
      <c:valAx>
        <c:axId val="46994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951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0.86268</cdr:x>
      <cdr:y>0.26157</cdr:y>
    </cdr:from>
    <cdr:to>
      <cdr:x>1</cdr:x>
      <cdr:y>0.3501</cdr:y>
    </cdr:to>
    <cdr:sp macro="" textlink="">
      <cdr:nvSpPr>
        <cdr:cNvPr id="2" name="Text Box 1"/>
        <cdr:cNvSpPr txBox="1"/>
      </cdr:nvSpPr>
      <cdr:spPr>
        <a:xfrm xmlns:a="http://schemas.openxmlformats.org/drawingml/2006/main">
          <a:off x="4732986" y="837127"/>
          <a:ext cx="753414" cy="2833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1423C-2E9A-4742-AA4D-637B34619DC9}" type="datetimeFigureOut">
              <a:rPr lang="en-US" smtClean="0"/>
              <a:t>7/21/2014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6782C-47AB-4B9B-B55C-8F488691E0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42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82C-47AB-4B9B-B55C-8F488691E0F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8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82C-47AB-4B9B-B55C-8F488691E0F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04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82C-47AB-4B9B-B55C-8F488691E0F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04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82C-47AB-4B9B-B55C-8F488691E0F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2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82C-47AB-4B9B-B55C-8F488691E0F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results relate to Research Question 5.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782C-47AB-4B9B-B55C-8F488691E0F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8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DE3-8E8C-46F2-9901-0F091C22DCF5}" type="datetimeFigureOut">
              <a:rPr lang="en-US" smtClean="0"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F30D1CD-C8B1-4DFD-A354-5850BAD066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72853-67FE-4B33-8352-7E4108629A36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43FD-ABDB-43CF-A014-C9419E2A3211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F6DE3-8E8C-46F2-9901-0F091C22DCF5}" type="datetimeFigureOut">
              <a:rPr lang="en-US" smtClean="0"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1CD-C8B1-4DFD-A354-5850BAD066CA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603B8-852C-4305-A8B5-259A7A1815FE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025EA-66B7-4B75-BC7E-E841861BC2EE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081B-7565-4E7A-9F9F-F1076E2DDB85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0E28A-3A4F-4E6B-B567-EC8C4C5EF7EB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08A9-3E88-45E3-A460-6C4313B1A85D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1CF1C-1A92-4FD7-820B-88967322F7A9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D1CD-C8B1-4DFD-A354-5850BAD066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8785BE-30D6-45E9-9828-9A90A2D6DF6D}" type="datetime1">
              <a:rPr lang="en-US" smtClean="0"/>
              <a:pPr/>
              <a:t>7/21/2014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505200"/>
            <a:ext cx="6400800" cy="838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Stephenie K. Kennedy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August 7, 2014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228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The Science of Team Science: </a:t>
            </a:r>
            <a:r>
              <a:rPr lang="en-US" sz="3100" dirty="0">
                <a:latin typeface="Arial" pitchFamily="34" charset="0"/>
                <a:cs typeface="Arial" pitchFamily="34" charset="0"/>
              </a:rPr>
              <a:t>Exploring Principal Investigator Leadership Style and </a:t>
            </a:r>
            <a:r>
              <a:rPr lang="en-US" sz="3100" dirty="0" smtClean="0">
                <a:latin typeface="Arial" pitchFamily="34" charset="0"/>
                <a:cs typeface="Arial" pitchFamily="34" charset="0"/>
              </a:rPr>
              <a:t>Team </a:t>
            </a:r>
            <a:r>
              <a:rPr lang="en-US" sz="3100" dirty="0">
                <a:latin typeface="Arial" pitchFamily="34" charset="0"/>
                <a:cs typeface="Arial" pitchFamily="34" charset="0"/>
              </a:rPr>
              <a:t>Collaboration Satisfaction</a:t>
            </a:r>
          </a:p>
        </p:txBody>
      </p:sp>
    </p:spTree>
    <p:extLst>
      <p:ext uri="{BB962C8B-B14F-4D97-AF65-F5344CB8AC3E}">
        <p14:creationId xmlns:p14="http://schemas.microsoft.com/office/powerpoint/2010/main" val="9516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Incidental Finding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1 of 8 institutions could readily identify funded investigators leading interdisciplinary teams</a:t>
            </a:r>
          </a:p>
          <a:p>
            <a:pPr marL="11430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a recommendation for protocol changes at the institutional level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Recommendations for Practice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Improvement of PI skills in the areas of conflict resolution and meeting productivity could lead to increased satisfaction for team members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Identification of leadership style and additional training could assist PIs in communicating a vision and could aid in choice of co-investigators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Discussion of roles, responsibilities, leadership style, communication channels, and conflict resolution processes could improve team functioning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7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Further Studies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73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Replication of this methodology in other regions or institutions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Completion of a study that compares multi-framed leaders to others in terms of productivity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studies that explore shared leadership and measure the roles team members assume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Exploration of gender influences both in terms of leadership and membership</a:t>
            </a:r>
          </a:p>
          <a:p>
            <a:pPr marL="11430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457" y="381000"/>
            <a:ext cx="8763000" cy="617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458" y="348734"/>
            <a:ext cx="8763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458" y="6183868"/>
            <a:ext cx="876299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5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  <a:cs typeface="Arial" pitchFamily="34" charset="0"/>
              </a:rPr>
              <a:t>Theoretical Framework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pic>
        <p:nvPicPr>
          <p:cNvPr id="2050" name="Diagram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354" r="-19427"/>
          <a:stretch>
            <a:fillRect/>
          </a:stretch>
        </p:blipFill>
        <p:spPr bwMode="auto">
          <a:xfrm>
            <a:off x="1447800" y="1981200"/>
            <a:ext cx="636905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0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Study Aims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Identify PI leadership style</a:t>
            </a:r>
          </a:p>
          <a:p>
            <a:pPr marL="114300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Measure collaboration satisfaction</a:t>
            </a:r>
          </a:p>
          <a:p>
            <a:pPr marL="114300" indent="0">
              <a:buNone/>
            </a:pPr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Determine if there is a difference in collaboration satisfaction based on leadership style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Methodology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29" name="AutoShape 36"/>
          <p:cNvSpPr>
            <a:spLocks noChangeArrowheads="1"/>
          </p:cNvSpPr>
          <p:nvPr/>
        </p:nvSpPr>
        <p:spPr bwMode="auto">
          <a:xfrm>
            <a:off x="911665" y="2890838"/>
            <a:ext cx="1174310" cy="817562"/>
          </a:xfrm>
          <a:prstGeom prst="flowChartProcess">
            <a:avLst/>
          </a:prstGeom>
          <a:solidFill>
            <a:srgbClr val="FFFF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" name="AutoShape 47"/>
          <p:cNvSpPr>
            <a:spLocks noChangeArrowheads="1"/>
          </p:cNvSpPr>
          <p:nvPr/>
        </p:nvSpPr>
        <p:spPr bwMode="auto">
          <a:xfrm>
            <a:off x="872716" y="4093538"/>
            <a:ext cx="1228725" cy="945356"/>
          </a:xfrm>
          <a:prstGeom prst="flowChartProcess">
            <a:avLst/>
          </a:prstGeom>
          <a:solidFill>
            <a:srgbClr val="FFFF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AutoShape 51"/>
          <p:cNvSpPr>
            <a:spLocks noChangeArrowheads="1"/>
          </p:cNvSpPr>
          <p:nvPr/>
        </p:nvSpPr>
        <p:spPr bwMode="auto">
          <a:xfrm>
            <a:off x="3613913" y="3121025"/>
            <a:ext cx="1371600" cy="686594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3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3581400" y="4179495"/>
            <a:ext cx="1371600" cy="762000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3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AutoShape 50"/>
          <p:cNvSpPr>
            <a:spLocks noChangeArrowheads="1"/>
          </p:cNvSpPr>
          <p:nvPr/>
        </p:nvSpPr>
        <p:spPr bwMode="auto">
          <a:xfrm>
            <a:off x="3581400" y="5460206"/>
            <a:ext cx="1433513" cy="738188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3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4" name="AutoShape 34"/>
          <p:cNvSpPr>
            <a:spLocks noChangeArrowheads="1"/>
          </p:cNvSpPr>
          <p:nvPr/>
        </p:nvSpPr>
        <p:spPr bwMode="auto">
          <a:xfrm>
            <a:off x="3613913" y="2028031"/>
            <a:ext cx="1271221" cy="712788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3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05867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AutoShape 52"/>
          <p:cNvSpPr>
            <a:spLocks noChangeArrowheads="1"/>
          </p:cNvSpPr>
          <p:nvPr/>
        </p:nvSpPr>
        <p:spPr bwMode="auto">
          <a:xfrm>
            <a:off x="5712813" y="1774825"/>
            <a:ext cx="1437756" cy="1262063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AutoShape 45"/>
          <p:cNvSpPr>
            <a:spLocks noChangeArrowheads="1"/>
          </p:cNvSpPr>
          <p:nvPr/>
        </p:nvSpPr>
        <p:spPr bwMode="auto">
          <a:xfrm>
            <a:off x="5792746" y="2890838"/>
            <a:ext cx="1294372" cy="128111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AutoShape 44"/>
          <p:cNvSpPr>
            <a:spLocks noChangeArrowheads="1"/>
          </p:cNvSpPr>
          <p:nvPr/>
        </p:nvSpPr>
        <p:spPr bwMode="auto">
          <a:xfrm>
            <a:off x="5712813" y="4036637"/>
            <a:ext cx="1443037" cy="1233487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AutoShape 43"/>
          <p:cNvSpPr>
            <a:spLocks noChangeArrowheads="1"/>
          </p:cNvSpPr>
          <p:nvPr/>
        </p:nvSpPr>
        <p:spPr bwMode="auto">
          <a:xfrm>
            <a:off x="5720281" y="5181599"/>
            <a:ext cx="1366837" cy="1371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913992" y="1851362"/>
            <a:ext cx="1187449" cy="807185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Contacted 8 institutions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6117770" y="1851362"/>
            <a:ext cx="692150" cy="734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Directed to use NIH Reporter to identify funded PIs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1093378" y="2996021"/>
            <a:ext cx="787400" cy="7123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Identified 3,043 PIs at 8 institutions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6099890" y="3121025"/>
            <a:ext cx="727910" cy="5873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Contacted all, 203 completed 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46"/>
          <p:cNvSpPr txBox="1">
            <a:spLocks noChangeArrowheads="1"/>
          </p:cNvSpPr>
          <p:nvPr/>
        </p:nvSpPr>
        <p:spPr bwMode="auto">
          <a:xfrm>
            <a:off x="974112" y="4171950"/>
            <a:ext cx="1067208" cy="7104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Identified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100 teams, 631members 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6045442" y="4114800"/>
            <a:ext cx="836806" cy="85893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Contacted all, 81 teams, 236 individuals completed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utoShape 38"/>
          <p:cNvSpPr>
            <a:spLocks noChangeArrowheads="1"/>
          </p:cNvSpPr>
          <p:nvPr/>
        </p:nvSpPr>
        <p:spPr bwMode="auto">
          <a:xfrm>
            <a:off x="898525" y="5460206"/>
            <a:ext cx="1187450" cy="921708"/>
          </a:xfrm>
          <a:prstGeom prst="flowChartProcess">
            <a:avLst/>
          </a:prstGeom>
          <a:solidFill>
            <a:srgbClr val="FFFFFF"/>
          </a:solidFill>
          <a:ln w="9525">
            <a:solidFill>
              <a:srgbClr val="B8CCE4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904875" y="5466030"/>
            <a:ext cx="1181100" cy="915884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Need at least three members per team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6057624" y="5334000"/>
            <a:ext cx="752295" cy="990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38 teams,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170 individuals 7 institutions</a:t>
            </a:r>
            <a:endParaRPr kumimoji="0" 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50" name="Rectangle 63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0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Respondents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Respondent data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Nearly 70% SOM</a:t>
            </a:r>
          </a:p>
          <a:p>
            <a:pPr marL="41148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55% female, 45% male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74% supported by more than one source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Variety of roles on team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PI data</a:t>
            </a:r>
            <a:endParaRPr lang="en-US" u="sng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58% male, 42% female</a:t>
            </a:r>
          </a:p>
          <a:p>
            <a:pPr marL="41148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# Years as PI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74% more than 6 years</a:t>
            </a:r>
          </a:p>
          <a:p>
            <a:pPr marL="411480" lvl="1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Size of team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53% between 6 &amp; 10 members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898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Results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Collaboration Satisfaction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848600" y="3472358"/>
            <a:ext cx="727075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Mean Score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 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Range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549033286"/>
              </p:ext>
            </p:extLst>
          </p:nvPr>
        </p:nvGraphicFramePr>
        <p:xfrm>
          <a:off x="685801" y="2438400"/>
          <a:ext cx="788987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48601" y="3472358"/>
            <a:ext cx="727074" cy="13282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Results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530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Frame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Used all four frames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Most likely to use the human resource (M=4.25, SD=0.46) and structural (M=4.17, SD=0.46)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Difference in collaboration satisfaction by dominant frame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502409"/>
              </p:ext>
            </p:extLst>
          </p:nvPr>
        </p:nvGraphicFramePr>
        <p:xfrm>
          <a:off x="1905000" y="3810000"/>
          <a:ext cx="70104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1066800"/>
                <a:gridCol w="1447800"/>
                <a:gridCol w="13716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Dominant Frame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Mean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Standard Deviation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Tukey HSD</a:t>
                      </a:r>
                    </a:p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Post-HOC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Structural (n = 42)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4.10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0.74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Human Resource (n = 75)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4.07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0.63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Political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(n = 36)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3.71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0.67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Symbolic (n = 17)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4.35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0.71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6157904"/>
            <a:ext cx="5905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11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&lt; .05 significantly different from political frame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Results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Leadership Style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Difference in collaboration satisfaction by leadership style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20903"/>
              </p:ext>
            </p:extLst>
          </p:nvPr>
        </p:nvGraphicFramePr>
        <p:xfrm>
          <a:off x="1676400" y="2286000"/>
          <a:ext cx="64487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114743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Single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Paired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Multi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Percentage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13.2%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2.6%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13.2%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71.1%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61013"/>
              </p:ext>
            </p:extLst>
          </p:nvPr>
        </p:nvGraphicFramePr>
        <p:xfrm>
          <a:off x="1752600" y="4267200"/>
          <a:ext cx="70104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371600"/>
                <a:gridCol w="1524000"/>
                <a:gridCol w="167640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Leadership Style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Mean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Standard Deviation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Tukey HSD</a:t>
                      </a:r>
                    </a:p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Post-HOC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No (n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= 20)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3.62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0.51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Paired (n</a:t>
                      </a:r>
                      <a:r>
                        <a:rPr lang="en-US" baseline="0" dirty="0" smtClean="0">
                          <a:latin typeface="Arial" pitchFamily="34" charset="0"/>
                          <a:cs typeface="Arial" pitchFamily="34" charset="0"/>
                        </a:rPr>
                        <a:t> = 18)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3.87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0.86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Multi (n = 129)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4.12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itchFamily="34" charset="0"/>
                          <a:cs typeface="Arial" pitchFamily="34" charset="0"/>
                        </a:rPr>
                        <a:t>0.68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*</a:t>
                      </a:r>
                      <a:endParaRPr lang="en-US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6096000"/>
            <a:ext cx="5905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1100" i="1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1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&lt; .05 significantly different from no framed style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0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Results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1676400"/>
            <a:ext cx="4038600" cy="2667000"/>
          </a:xfrm>
        </p:spPr>
        <p:txBody>
          <a:bodyPr/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Gender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62600" y="1828800"/>
            <a:ext cx="3276600" cy="2624329"/>
          </a:xfrm>
        </p:spPr>
        <p:txBody>
          <a:bodyPr/>
          <a:lstStyle/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Size of Team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3036683" y="3733800"/>
            <a:ext cx="4038600" cy="2362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>
                <a:latin typeface="Arial" pitchFamily="34" charset="0"/>
                <a:cs typeface="Arial" pitchFamily="34" charset="0"/>
              </a:rPr>
              <a:t>Time as PI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99471592"/>
              </p:ext>
            </p:extLst>
          </p:nvPr>
        </p:nvGraphicFramePr>
        <p:xfrm>
          <a:off x="228600" y="2057400"/>
          <a:ext cx="35052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229429732"/>
              </p:ext>
            </p:extLst>
          </p:nvPr>
        </p:nvGraphicFramePr>
        <p:xfrm>
          <a:off x="2971800" y="4114800"/>
          <a:ext cx="3311682" cy="2544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588241310"/>
              </p:ext>
            </p:extLst>
          </p:nvPr>
        </p:nvGraphicFramePr>
        <p:xfrm>
          <a:off x="5638800" y="2286000"/>
          <a:ext cx="3352800" cy="241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5903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1594</TotalTime>
  <Words>480</Words>
  <Application>Microsoft Office PowerPoint</Application>
  <PresentationFormat>On-screen Show (4:3)</PresentationFormat>
  <Paragraphs>131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Apothecary</vt:lpstr>
      <vt:lpstr>The Science of Team Science: Exploring Principal Investigator Leadership Style and Team Collaboration Satisfaction</vt:lpstr>
      <vt:lpstr>Theoretical Framework</vt:lpstr>
      <vt:lpstr>Study Aims</vt:lpstr>
      <vt:lpstr>Methodology</vt:lpstr>
      <vt:lpstr>Respondents</vt:lpstr>
      <vt:lpstr>Results</vt:lpstr>
      <vt:lpstr>Results</vt:lpstr>
      <vt:lpstr>Results</vt:lpstr>
      <vt:lpstr>Results</vt:lpstr>
      <vt:lpstr>Incidental Finding</vt:lpstr>
      <vt:lpstr>Recommendations for Practice</vt:lpstr>
      <vt:lpstr>Further Studies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of Team Science: Exploring Principal Investigator Leadership Style and Team Collaboration Satisfaction</dc:title>
  <dc:creator>Stephenie Kennedy</dc:creator>
  <cp:lastModifiedBy>World of Steph</cp:lastModifiedBy>
  <cp:revision>45</cp:revision>
  <dcterms:created xsi:type="dcterms:W3CDTF">2013-09-18T19:50:38Z</dcterms:created>
  <dcterms:modified xsi:type="dcterms:W3CDTF">2014-07-21T15:26:53Z</dcterms:modified>
</cp:coreProperties>
</file>