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96" r:id="rId2"/>
    <p:sldMasterId id="2147483784" r:id="rId3"/>
  </p:sldMasterIdLst>
  <p:notesMasterIdLst>
    <p:notesMasterId r:id="rId42"/>
  </p:notesMasterIdLst>
  <p:handoutMasterIdLst>
    <p:handoutMasterId r:id="rId43"/>
  </p:handoutMasterIdLst>
  <p:sldIdLst>
    <p:sldId id="266" r:id="rId4"/>
    <p:sldId id="393" r:id="rId5"/>
    <p:sldId id="292" r:id="rId6"/>
    <p:sldId id="315" r:id="rId7"/>
    <p:sldId id="317" r:id="rId8"/>
    <p:sldId id="397" r:id="rId9"/>
    <p:sldId id="382" r:id="rId10"/>
    <p:sldId id="354" r:id="rId11"/>
    <p:sldId id="355" r:id="rId12"/>
    <p:sldId id="398" r:id="rId13"/>
    <p:sldId id="399" r:id="rId14"/>
    <p:sldId id="401" r:id="rId15"/>
    <p:sldId id="402" r:id="rId16"/>
    <p:sldId id="396" r:id="rId17"/>
    <p:sldId id="387" r:id="rId18"/>
    <p:sldId id="311" r:id="rId19"/>
    <p:sldId id="375" r:id="rId20"/>
    <p:sldId id="403" r:id="rId21"/>
    <p:sldId id="404" r:id="rId22"/>
    <p:sldId id="407" r:id="rId23"/>
    <p:sldId id="410" r:id="rId24"/>
    <p:sldId id="411" r:id="rId25"/>
    <p:sldId id="413" r:id="rId26"/>
    <p:sldId id="409" r:id="rId27"/>
    <p:sldId id="369" r:id="rId28"/>
    <p:sldId id="336" r:id="rId29"/>
    <p:sldId id="395" r:id="rId30"/>
    <p:sldId id="365" r:id="rId31"/>
    <p:sldId id="346" r:id="rId32"/>
    <p:sldId id="385" r:id="rId33"/>
    <p:sldId id="314" r:id="rId34"/>
    <p:sldId id="363" r:id="rId35"/>
    <p:sldId id="326" r:id="rId36"/>
    <p:sldId id="327" r:id="rId37"/>
    <p:sldId id="339" r:id="rId38"/>
    <p:sldId id="368" r:id="rId39"/>
    <p:sldId id="392" r:id="rId40"/>
    <p:sldId id="383" r:id="rId4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shir" initials="" lastIdx="14" clrIdx="0"/>
  <p:cmAuthor id="1" name="Lenovo User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61"/>
    <a:srgbClr val="520064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8" autoAdjust="0"/>
    <p:restoredTop sz="84588" autoAdjust="0"/>
  </p:normalViewPr>
  <p:slideViewPr>
    <p:cSldViewPr snapToGrid="0" snapToObjects="1">
      <p:cViewPr varScale="1">
        <p:scale>
          <a:sx n="63" d="100"/>
          <a:sy n="63" d="100"/>
        </p:scale>
        <p:origin x="17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986483C-A381-4C8E-9C4B-59C853AFBD70}" type="datetime1">
              <a:rPr lang="en-US"/>
              <a:pPr>
                <a:defRPr/>
              </a:pPr>
              <a:t>8/7/2014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494BBD3D-3680-4E0C-99EA-87D76A051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480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FA46AB8-4CC4-4CDA-B858-824F4E2AF690}" type="datetime1">
              <a:rPr lang="en-US"/>
              <a:pPr>
                <a:defRPr/>
              </a:pPr>
              <a:t>8/7/2014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7D8A9ED-F010-4AD4-80FD-D9362E5A2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27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MS PGothic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28FF743-5709-4CE1-92E6-FCCDD8027AEE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1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69770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MS PGothic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F7E69C-8F86-43FB-B21C-2ACBC8D4A7B4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11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510955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MS PGothic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F7E69C-8F86-43FB-B21C-2ACBC8D4A7B4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12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817787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MS PGothic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F7E69C-8F86-43FB-B21C-2ACBC8D4A7B4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13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85979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a typeface="MS PGothic"/>
              </a:rPr>
              <a:t>Topology: </a:t>
            </a:r>
            <a:r>
              <a:rPr lang="en-CA" smtClean="0">
                <a:ea typeface="MS PGothic"/>
              </a:rPr>
              <a:t>The intuition of such methods for link prediction is that link existence should consist with the patterns in the current network.</a:t>
            </a:r>
            <a:endParaRPr lang="en-US" smtClean="0">
              <a:ea typeface="MS PGothic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FFA5CF-9ED5-40B3-BB87-741F3EC3D852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15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3517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 smtClean="0">
                <a:ea typeface="MS PGothic"/>
              </a:rPr>
              <a:t>The reason why we choose these benchmarks is that they use the variables in the way similar to p*:</a:t>
            </a:r>
          </a:p>
          <a:p>
            <a:r>
              <a:rPr lang="en-US" dirty="0" smtClean="0">
                <a:ea typeface="MS PGothic"/>
              </a:rPr>
              <a:t>Node-wise Similarity  ~ p* node attribute difference</a:t>
            </a:r>
          </a:p>
          <a:p>
            <a:r>
              <a:rPr lang="en-US" dirty="0" smtClean="0">
                <a:ea typeface="MS PGothic"/>
              </a:rPr>
              <a:t>Katz distance ~ p* </a:t>
            </a:r>
            <a:r>
              <a:rPr lang="en-US" dirty="0" err="1" smtClean="0">
                <a:ea typeface="MS PGothic"/>
              </a:rPr>
              <a:t>gwesp</a:t>
            </a:r>
            <a:endParaRPr lang="en-US" dirty="0" smtClean="0">
              <a:ea typeface="MS PGothic"/>
            </a:endParaRPr>
          </a:p>
          <a:p>
            <a:r>
              <a:rPr lang="en-US" dirty="0" smtClean="0">
                <a:ea typeface="MS PGothic"/>
              </a:rPr>
              <a:t>PRM ~ p* dyadic covariates</a:t>
            </a:r>
            <a:endParaRPr lang="en-CA" dirty="0" smtClean="0">
              <a:ea typeface="MS PGothic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794B73-5A1F-4C6F-A6C5-2B83C7BCBE2C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16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20971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ea typeface="MS PGothic"/>
              </a:rPr>
              <a:t>Jackknifing </a:t>
            </a:r>
            <a:endParaRPr lang="zh-CN" altLang="en-US" dirty="0" smtClean="0">
              <a:ea typeface="MS PGothic"/>
            </a:endParaRPr>
          </a:p>
        </p:txBody>
      </p:sp>
      <p:sp>
        <p:nvSpPr>
          <p:cNvPr id="1126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D2C6C16-AD1B-46C6-8EB1-E0F5BCCAEBEC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17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88022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MS PGothic"/>
              </a:rPr>
              <a:t>147 researchers -&gt; 10731 possible (undirected) links – 100 observed + 1 removed observed = </a:t>
            </a:r>
            <a:r>
              <a:rPr lang="en-US" b="1" dirty="0" smtClean="0">
                <a:ea typeface="MS PGothic"/>
              </a:rPr>
              <a:t>10632 is the worst possible rank</a:t>
            </a:r>
            <a:r>
              <a:rPr lang="en-US" dirty="0" smtClean="0">
                <a:ea typeface="MS PGothic"/>
              </a:rPr>
              <a:t>; the ARC for a random guess is 5316</a:t>
            </a:r>
          </a:p>
          <a:p>
            <a:endParaRPr lang="en-US" dirty="0" smtClean="0">
              <a:ea typeface="MS PGothic"/>
            </a:endParaRPr>
          </a:p>
          <a:p>
            <a:r>
              <a:rPr lang="en-US" dirty="0" smtClean="0">
                <a:ea typeface="MS PGothic"/>
              </a:rPr>
              <a:t>Explain the results</a:t>
            </a:r>
          </a:p>
          <a:p>
            <a:endParaRPr lang="en-CA" dirty="0" smtClean="0">
              <a:ea typeface="MS PGothic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096EC5-CB8B-43D5-BD88-B318F3965B31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19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4036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MS PGothic"/>
              </a:rPr>
              <a:t>147 researchers -&gt; 10731 possible (undirected) links – 100 observed + 1 removed observed = </a:t>
            </a:r>
            <a:r>
              <a:rPr lang="en-US" b="1" dirty="0" smtClean="0">
                <a:ea typeface="MS PGothic"/>
              </a:rPr>
              <a:t>10632 is the worst possible rank</a:t>
            </a:r>
            <a:r>
              <a:rPr lang="en-US" dirty="0" smtClean="0">
                <a:ea typeface="MS PGothic"/>
              </a:rPr>
              <a:t>; the ARC for a random guess is 5316</a:t>
            </a:r>
          </a:p>
          <a:p>
            <a:endParaRPr lang="en-US" dirty="0" smtClean="0">
              <a:ea typeface="MS PGothic"/>
            </a:endParaRPr>
          </a:p>
          <a:p>
            <a:r>
              <a:rPr lang="en-US" dirty="0" smtClean="0">
                <a:ea typeface="MS PGothic"/>
              </a:rPr>
              <a:t>Explain the results</a:t>
            </a:r>
          </a:p>
          <a:p>
            <a:endParaRPr lang="en-CA" dirty="0" smtClean="0">
              <a:ea typeface="MS PGothic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096EC5-CB8B-43D5-BD88-B318F3965B31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20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5887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MS PGothic"/>
              </a:rPr>
              <a:t>147 researchers -&gt; 10731 possible (undirected) links – 100 observed + 1 removed observed = </a:t>
            </a:r>
            <a:r>
              <a:rPr lang="en-US" b="1" dirty="0" smtClean="0">
                <a:ea typeface="MS PGothic"/>
              </a:rPr>
              <a:t>10632 is the worst possible rank</a:t>
            </a:r>
            <a:r>
              <a:rPr lang="en-US" dirty="0" smtClean="0">
                <a:ea typeface="MS PGothic"/>
              </a:rPr>
              <a:t>; the ARC for a random guess is 5316</a:t>
            </a:r>
          </a:p>
          <a:p>
            <a:endParaRPr lang="en-US" dirty="0" smtClean="0">
              <a:ea typeface="MS PGothic"/>
            </a:endParaRPr>
          </a:p>
          <a:p>
            <a:r>
              <a:rPr lang="en-US" dirty="0" smtClean="0">
                <a:ea typeface="MS PGothic"/>
              </a:rPr>
              <a:t>Explain the results</a:t>
            </a:r>
          </a:p>
          <a:p>
            <a:endParaRPr lang="en-CA" dirty="0" smtClean="0">
              <a:ea typeface="MS PGothic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096EC5-CB8B-43D5-BD88-B318F3965B31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21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602490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MS PGothic"/>
              </a:rPr>
              <a:t>147 researchers -&gt; 10731 possible (undirected) links – 100 observed + 1 removed observed = </a:t>
            </a:r>
            <a:r>
              <a:rPr lang="en-US" b="1" dirty="0" smtClean="0">
                <a:ea typeface="MS PGothic"/>
              </a:rPr>
              <a:t>10632 is the worst possible rank</a:t>
            </a:r>
            <a:r>
              <a:rPr lang="en-US" dirty="0" smtClean="0">
                <a:ea typeface="MS PGothic"/>
              </a:rPr>
              <a:t>; the ARC for a random guess is 5316</a:t>
            </a:r>
          </a:p>
          <a:p>
            <a:endParaRPr lang="en-US" dirty="0" smtClean="0">
              <a:ea typeface="MS PGothic"/>
            </a:endParaRPr>
          </a:p>
          <a:p>
            <a:r>
              <a:rPr lang="en-US" dirty="0" smtClean="0">
                <a:ea typeface="MS PGothic"/>
              </a:rPr>
              <a:t>Explain the results</a:t>
            </a:r>
          </a:p>
          <a:p>
            <a:endParaRPr lang="en-CA" dirty="0" smtClean="0">
              <a:ea typeface="MS PGothic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096EC5-CB8B-43D5-BD88-B318F3965B31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22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67730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D8A9ED-F010-4AD4-80FD-D9362E5A215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71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>
              <a:ea typeface="MS PGothic"/>
            </a:endParaRPr>
          </a:p>
        </p:txBody>
      </p:sp>
      <p:sp>
        <p:nvSpPr>
          <p:cNvPr id="114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096EC5-CB8B-43D5-BD88-B318F3965B31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24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4394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 smtClean="0">
              <a:ea typeface="MS PGothic"/>
            </a:endParaRP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CDDE64-F4C2-4302-A2E4-7291A3E50C67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25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286042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ea typeface="MS PGothic"/>
            </a:endParaRPr>
          </a:p>
        </p:txBody>
      </p:sp>
      <p:sp>
        <p:nvSpPr>
          <p:cNvPr id="1259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36C4CF-3F63-47EE-8D58-9C6E9D50302A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26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1584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MS PGothic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B1D4AC-5AE3-49A9-ADDE-5E979799D46D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27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1872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>
              <a:ea typeface="MS PGothic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02F84C-ADC3-43DA-B504-9C38E569D200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28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113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ea typeface="MS PGothic"/>
            </a:endParaRPr>
          </a:p>
        </p:txBody>
      </p:sp>
      <p:sp>
        <p:nvSpPr>
          <p:cNvPr id="696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14EF3C-70D1-435E-8136-204D9BA6A7F1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29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6992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MS PGothic"/>
              </a:rPr>
              <a:t>Why need models 1-3: need to the prediction </a:t>
            </a:r>
            <a:r>
              <a:rPr lang="en-US" baseline="0" dirty="0" smtClean="0">
                <a:ea typeface="MS PGothic"/>
              </a:rPr>
              <a:t>power of variables in different categories.</a:t>
            </a:r>
            <a:endParaRPr lang="en-US" dirty="0" smtClean="0">
              <a:ea typeface="MS PGothic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F7E69C-8F86-43FB-B21C-2ACBC8D4A7B4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30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092885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MS PGothic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FF3B36-BF22-4617-B8A0-E04AD5314E9F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31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8060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a typeface="MS PGothic"/>
              </a:rPr>
              <a:t>simplest framework of link prediction methods</a:t>
            </a:r>
          </a:p>
          <a:p>
            <a:endParaRPr lang="en-US" smtClean="0">
              <a:ea typeface="MS PGothic"/>
            </a:endParaRPr>
          </a:p>
        </p:txBody>
      </p:sp>
      <p:sp>
        <p:nvSpPr>
          <p:cNvPr id="1024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F6225C-9CCC-42C1-883D-038D4722B1F1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32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1856175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a typeface="MS PGothic"/>
              </a:rPr>
              <a:t>One of the oldest and widely used topological pattern based approaches is the Katz measure </a:t>
            </a:r>
          </a:p>
          <a:p>
            <a:r>
              <a:rPr lang="en-US" smtClean="0">
                <a:ea typeface="MS PGothic"/>
              </a:rPr>
              <a:t>the Katz measure and its variants perform consistently well</a:t>
            </a:r>
            <a:endParaRPr lang="en-CA" smtClean="0">
              <a:ea typeface="MS PGothic"/>
            </a:endParaRPr>
          </a:p>
          <a:p>
            <a:r>
              <a:rPr lang="en-US" smtClean="0">
                <a:ea typeface="MS PGothic"/>
              </a:rPr>
              <a:t> β=0.001</a:t>
            </a:r>
            <a:endParaRPr lang="en-CA" smtClean="0">
              <a:ea typeface="MS PGothic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572D3D-8B2F-4D34-88F2-310945C15107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33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189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MS PGothic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48F295-A970-4547-B211-F7D054FB1BFD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3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400070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ea typeface="MS PGothic"/>
            </a:endParaRPr>
          </a:p>
        </p:txBody>
      </p:sp>
      <p:sp>
        <p:nvSpPr>
          <p:cNvPr id="1064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06E9EE-8FF3-410E-AB20-A4E898A8DB1C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34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93729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ea typeface="MS PGothic"/>
              </a:rPr>
              <a:t>Figure2: Bayesian network inference graph (DAG)</a:t>
            </a:r>
            <a:endParaRPr lang="zh-CN" altLang="en-US" smtClean="0">
              <a:ea typeface="MS PGothic"/>
            </a:endParaRPr>
          </a:p>
          <a:p>
            <a:endParaRPr lang="zh-CN" altLang="en-US" smtClean="0">
              <a:ea typeface="MS PGothic"/>
            </a:endParaRPr>
          </a:p>
        </p:txBody>
      </p:sp>
      <p:sp>
        <p:nvSpPr>
          <p:cNvPr id="1085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6DF5ED-EEDD-418D-B8A2-EE2B7E2F3FD6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35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82174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>
              <a:ea typeface="MS PGothic"/>
            </a:endParaRPr>
          </a:p>
        </p:txBody>
      </p:sp>
      <p:sp>
        <p:nvSpPr>
          <p:cNvPr id="1105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79D31E-B493-4ABF-998A-23BAC7703EEA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36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316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MS PGothic"/>
              </a:rPr>
              <a:t>link prediction and missing link detection</a:t>
            </a:r>
            <a:endParaRPr lang="en-US" dirty="0" smtClean="0">
              <a:ea typeface="MS PGothic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6EAA7D-33E8-49E9-984C-CBEDC0AAC573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4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28392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MS PGothic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B1D4AC-5AE3-49A9-ADDE-5E979799D46D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5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491786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MS PGothic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B1D4AC-5AE3-49A9-ADDE-5E979799D46D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6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74600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smtClean="0">
              <a:ea typeface="MS PGothic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8625C0-CF19-4331-AC80-E7127EC6A299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8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812010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MS PGothic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F7E69C-8F86-43FB-B21C-2ACBC8D4A7B4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9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532984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>
              <a:ea typeface="MS PGothic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F7E69C-8F86-43FB-B21C-2ACBC8D4A7B4}" type="slidenum">
              <a:rPr lang="en-US" smtClean="0">
                <a:latin typeface="Arial" charset="0"/>
                <a:ea typeface="MS PGothic"/>
                <a:cs typeface="MS PGothic"/>
              </a:rPr>
              <a:pPr/>
              <a:t>10</a:t>
            </a:fld>
            <a:endParaRPr lang="en-US" smtClean="0">
              <a:latin typeface="Arial" charset="0"/>
              <a:ea typeface="MS PGothic"/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74371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656" y="1481945"/>
            <a:ext cx="7772400" cy="1470025"/>
          </a:xfrm>
        </p:spPr>
        <p:txBody>
          <a:bodyPr/>
          <a:lstStyle>
            <a:lvl1pPr algn="l">
              <a:defRPr baseline="0">
                <a:solidFill>
                  <a:srgbClr val="520064"/>
                </a:solidFill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481" y="3133736"/>
            <a:ext cx="6027719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333333"/>
                </a:solidFill>
                <a:latin typeface="Helvetic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SONIC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NU_Logo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</a:t>
            </a:r>
            <a:r>
              <a:rPr lang="en-US" noProof="0" dirty="0" smtClean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B8688D18-315D-49C3-A6D4-4FEA7F423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ONIC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NU_Logo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19440FFE-EBD3-46A5-B9A4-37FBFADC4E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ONIC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NU_Logo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AE7DD187-DFFA-420A-B633-F15ECE5831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NU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5350" y="4060825"/>
            <a:ext cx="271145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222250"/>
          </a:xfrm>
          <a:prstGeom prst="rect">
            <a:avLst/>
          </a:prstGeom>
          <a:gradFill rotWithShape="1">
            <a:gsLst>
              <a:gs pos="0">
                <a:srgbClr val="520064"/>
              </a:gs>
              <a:gs pos="36000">
                <a:srgbClr val="52006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6" name="Picture 9" descr="NU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75350" y="4060825"/>
            <a:ext cx="271145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222250"/>
          </a:xfrm>
          <a:prstGeom prst="rect">
            <a:avLst/>
          </a:prstGeom>
          <a:gradFill rotWithShape="1">
            <a:gsLst>
              <a:gs pos="0">
                <a:srgbClr val="520064"/>
              </a:gs>
              <a:gs pos="36000">
                <a:srgbClr val="52006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-128"/>
              <a:cs typeface="+mn-cs"/>
            </a:endParaRPr>
          </a:p>
        </p:txBody>
      </p:sp>
      <p:pic>
        <p:nvPicPr>
          <p:cNvPr id="8" name="Content Placeholder 4" descr="sonic-purple-white-new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04088" y="6357938"/>
            <a:ext cx="161766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656" y="1481945"/>
            <a:ext cx="7772400" cy="1470025"/>
          </a:xfrm>
        </p:spPr>
        <p:txBody>
          <a:bodyPr/>
          <a:lstStyle>
            <a:lvl1pPr algn="l">
              <a:defRPr>
                <a:solidFill>
                  <a:srgbClr val="5200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481" y="3133736"/>
            <a:ext cx="6027719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NU_Logo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991225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520064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CD427FB-1663-4050-A49F-7C8D9B65ABB5}" type="slidenum">
              <a:rPr lang="en-US" smtClean="0">
                <a:ea typeface="ＭＳ Ｐゴシック" pitchFamily="28" charset="-128"/>
                <a:cs typeface="+mn-cs"/>
              </a:rPr>
              <a:pPr>
                <a:defRPr/>
              </a:pPr>
              <a:t>‹#›</a:t>
            </a:fld>
            <a:endParaRPr lang="en-US" dirty="0">
              <a:ea typeface="ＭＳ Ｐゴシック" pitchFamily="28" charset="-128"/>
              <a:cs typeface="+mn-cs"/>
            </a:endParaRPr>
          </a:p>
        </p:txBody>
      </p:sp>
      <p:pic>
        <p:nvPicPr>
          <p:cNvPr id="6" name="Picture 9" descr="NU_Logo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4" descr="sonic-purple-white-new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80275" y="6357938"/>
            <a:ext cx="16176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NU_Logo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991225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520064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022A829-3211-465E-BABD-B98BA81269B4}" type="slidenum">
              <a:rPr lang="en-US" smtClean="0">
                <a:ea typeface="ＭＳ Ｐゴシック" pitchFamily="28" charset="-128"/>
                <a:cs typeface="+mn-cs"/>
              </a:rPr>
              <a:pPr>
                <a:defRPr/>
              </a:pPr>
              <a:t>‹#›</a:t>
            </a:fld>
            <a:endParaRPr lang="en-US" dirty="0">
              <a:ea typeface="ＭＳ Ｐゴシック" pitchFamily="28" charset="-128"/>
              <a:cs typeface="+mn-cs"/>
            </a:endParaRPr>
          </a:p>
        </p:txBody>
      </p:sp>
      <p:pic>
        <p:nvPicPr>
          <p:cNvPr id="6" name="Picture 9" descr="NU_Logo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4" descr="sonic-purple-white-new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80275" y="6357938"/>
            <a:ext cx="16176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C6B3F6F-DE2C-4EB1-A0B3-3F72A102D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NU_Logo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7010400" y="5991225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520064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C4ED930-EC63-484F-8CBC-C2BAFE506765}" type="slidenum">
              <a:rPr lang="en-US" smtClean="0">
                <a:ea typeface="ＭＳ Ｐゴシック" pitchFamily="28" charset="-128"/>
                <a:cs typeface="+mn-cs"/>
              </a:rPr>
              <a:pPr>
                <a:defRPr/>
              </a:pPr>
              <a:t>‹#›</a:t>
            </a:fld>
            <a:endParaRPr lang="en-US" dirty="0">
              <a:ea typeface="ＭＳ Ｐゴシック" pitchFamily="28" charset="-128"/>
              <a:cs typeface="+mn-cs"/>
            </a:endParaRPr>
          </a:p>
        </p:txBody>
      </p:sp>
      <p:pic>
        <p:nvPicPr>
          <p:cNvPr id="7" name="Picture 9" descr="NU_Logo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4" descr="sonic-purple-white-new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35825" y="6357938"/>
            <a:ext cx="16176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A802A00-3F72-4756-8ACC-6A401A296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NU_Logo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7010400" y="5991225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520064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17C2266-884B-4999-92A7-DC265C2DE006}" type="slidenum">
              <a:rPr lang="en-US" smtClean="0">
                <a:ea typeface="ＭＳ Ｐゴシック" pitchFamily="28" charset="-128"/>
                <a:cs typeface="+mn-cs"/>
              </a:rPr>
              <a:pPr>
                <a:defRPr/>
              </a:pPr>
              <a:t>‹#›</a:t>
            </a:fld>
            <a:endParaRPr lang="en-US" dirty="0">
              <a:ea typeface="ＭＳ Ｐゴシック" pitchFamily="28" charset="-128"/>
              <a:cs typeface="+mn-cs"/>
            </a:endParaRPr>
          </a:p>
        </p:txBody>
      </p:sp>
      <p:pic>
        <p:nvPicPr>
          <p:cNvPr id="9" name="Picture 9" descr="NU_Logo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4" descr="sonic-purple-white-new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04088" y="6357938"/>
            <a:ext cx="161766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9ACCE7-AFD4-43AB-B118-90C33A3CA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U_Logo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7010400" y="5991225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520064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EBD698C-2C9F-4FDF-9FD6-1602AB432277}" type="slidenum">
              <a:rPr lang="en-US" smtClean="0">
                <a:ea typeface="ＭＳ Ｐゴシック" pitchFamily="28" charset="-128"/>
                <a:cs typeface="+mn-cs"/>
              </a:rPr>
              <a:pPr>
                <a:defRPr/>
              </a:pPr>
              <a:t>‹#›</a:t>
            </a:fld>
            <a:endParaRPr lang="en-US" dirty="0">
              <a:ea typeface="ＭＳ Ｐゴシック" pitchFamily="28" charset="-128"/>
              <a:cs typeface="+mn-cs"/>
            </a:endParaRPr>
          </a:p>
        </p:txBody>
      </p:sp>
      <p:pic>
        <p:nvPicPr>
          <p:cNvPr id="5" name="Picture 9" descr="NU_Logo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4" descr="sonic-purple-white-new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04088" y="6357938"/>
            <a:ext cx="161766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3EE2BEB-60A8-4E2B-8C4F-81DC2131D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NU_Logo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5"/>
          <p:cNvSpPr txBox="1">
            <a:spLocks/>
          </p:cNvSpPr>
          <p:nvPr/>
        </p:nvSpPr>
        <p:spPr>
          <a:xfrm>
            <a:off x="7010400" y="5991225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520064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EB6B688-3813-4736-88C9-B8BAAA20C916}" type="slidenum">
              <a:rPr lang="en-US" smtClean="0">
                <a:ea typeface="ＭＳ Ｐゴシック" pitchFamily="28" charset="-128"/>
                <a:cs typeface="+mn-cs"/>
              </a:rPr>
              <a:pPr>
                <a:defRPr/>
              </a:pPr>
              <a:t>‹#›</a:t>
            </a:fld>
            <a:endParaRPr lang="en-US" dirty="0">
              <a:ea typeface="ＭＳ Ｐゴシック" pitchFamily="28" charset="-128"/>
              <a:cs typeface="+mn-cs"/>
            </a:endParaRPr>
          </a:p>
        </p:txBody>
      </p:sp>
      <p:pic>
        <p:nvPicPr>
          <p:cNvPr id="4" name="Picture 9" descr="NU_Logo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4" descr="sonic-purple-white-new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04088" y="6357938"/>
            <a:ext cx="161766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0257DF3-6D72-4653-B529-C4A92E12B9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NU_Logo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aseline="0">
                <a:solidFill>
                  <a:srgbClr val="52006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SONIC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NU_Logo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7010400" y="5991225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520064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C1ACF63-9AEC-49B7-8CF3-0E1D39E6CB02}" type="slidenum">
              <a:rPr lang="en-US" smtClean="0">
                <a:ea typeface="ＭＳ Ｐゴシック" pitchFamily="28" charset="-128"/>
                <a:cs typeface="+mn-cs"/>
              </a:rPr>
              <a:pPr>
                <a:defRPr/>
              </a:pPr>
              <a:t>‹#›</a:t>
            </a:fld>
            <a:endParaRPr lang="en-US" dirty="0">
              <a:ea typeface="ＭＳ Ｐゴシック" pitchFamily="28" charset="-128"/>
              <a:cs typeface="+mn-cs"/>
            </a:endParaRPr>
          </a:p>
        </p:txBody>
      </p:sp>
      <p:pic>
        <p:nvPicPr>
          <p:cNvPr id="8" name="Picture 13" descr="SONIC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" descr="NU_Logo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612C57-A735-4644-8F2D-B72695672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SONIC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NU_Logo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SONIC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NU_Logo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</a:t>
            </a:r>
            <a:r>
              <a:rPr lang="en-US" noProof="0" dirty="0" smtClean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D7F8781-44A7-408D-99C6-5BC898749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ONIC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NU_Logo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SONIC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NU_Logo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87BF869-EE33-4071-BE45-F4BF2F6BA9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ONIC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NU_Logo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SONIC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NU_Logo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4F45CBB-0910-4F7C-ACDF-967DE9D99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NU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5350" y="4060825"/>
            <a:ext cx="271145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222250"/>
          </a:xfrm>
          <a:prstGeom prst="rect">
            <a:avLst/>
          </a:prstGeom>
          <a:gradFill rotWithShape="1">
            <a:gsLst>
              <a:gs pos="0">
                <a:srgbClr val="520064"/>
              </a:gs>
              <a:gs pos="36000">
                <a:srgbClr val="52006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6" name="Picture 9" descr="NU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75350" y="4060825"/>
            <a:ext cx="2711450" cy="162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222250"/>
          </a:xfrm>
          <a:prstGeom prst="rect">
            <a:avLst/>
          </a:prstGeom>
          <a:gradFill rotWithShape="1">
            <a:gsLst>
              <a:gs pos="0">
                <a:srgbClr val="520064"/>
              </a:gs>
              <a:gs pos="36000">
                <a:srgbClr val="52006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-128"/>
              <a:cs typeface="+mn-cs"/>
            </a:endParaRPr>
          </a:p>
        </p:txBody>
      </p:sp>
      <p:pic>
        <p:nvPicPr>
          <p:cNvPr id="8" name="Content Placeholder 4" descr="sonic-purple-white-new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04088" y="6357938"/>
            <a:ext cx="161766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656" y="1481945"/>
            <a:ext cx="7772400" cy="1470025"/>
          </a:xfrm>
        </p:spPr>
        <p:txBody>
          <a:bodyPr/>
          <a:lstStyle>
            <a:lvl1pPr algn="l">
              <a:defRPr>
                <a:solidFill>
                  <a:srgbClr val="5200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481" y="3133736"/>
            <a:ext cx="6027719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33333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NU_Logo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991225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520064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B011EDE-0D89-4425-A415-7938AB773E91}" type="slidenum">
              <a:rPr lang="en-US" smtClean="0">
                <a:ea typeface="ＭＳ Ｐゴシック" pitchFamily="28" charset="-128"/>
                <a:cs typeface="+mn-cs"/>
              </a:rPr>
              <a:pPr>
                <a:defRPr/>
              </a:pPr>
              <a:t>‹#›</a:t>
            </a:fld>
            <a:endParaRPr lang="en-US" dirty="0">
              <a:ea typeface="ＭＳ Ｐゴシック" pitchFamily="28" charset="-128"/>
              <a:cs typeface="+mn-cs"/>
            </a:endParaRPr>
          </a:p>
        </p:txBody>
      </p:sp>
      <p:pic>
        <p:nvPicPr>
          <p:cNvPr id="6" name="Picture 9" descr="NU_Logo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4" descr="sonic-purple-white-new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80275" y="6357938"/>
            <a:ext cx="16176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NU_Logo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5"/>
          <p:cNvSpPr txBox="1">
            <a:spLocks/>
          </p:cNvSpPr>
          <p:nvPr/>
        </p:nvSpPr>
        <p:spPr>
          <a:xfrm>
            <a:off x="7010400" y="5991225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520064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B91033B-92DA-4B7D-9E4D-A760C8776E0E}" type="slidenum">
              <a:rPr lang="en-US" smtClean="0">
                <a:ea typeface="ＭＳ Ｐゴシック" pitchFamily="28" charset="-128"/>
                <a:cs typeface="+mn-cs"/>
              </a:rPr>
              <a:pPr>
                <a:defRPr/>
              </a:pPr>
              <a:t>‹#›</a:t>
            </a:fld>
            <a:endParaRPr lang="en-US" dirty="0">
              <a:ea typeface="ＭＳ Ｐゴシック" pitchFamily="28" charset="-128"/>
              <a:cs typeface="+mn-cs"/>
            </a:endParaRPr>
          </a:p>
        </p:txBody>
      </p:sp>
      <p:pic>
        <p:nvPicPr>
          <p:cNvPr id="6" name="Picture 9" descr="NU_Logo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4" descr="sonic-purple-white-new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80275" y="6357938"/>
            <a:ext cx="16176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7DD2D21-4E60-4CB7-8320-E2E4DEF5C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NU_Logo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7010400" y="5991225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520064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3636833-791A-4EAB-A7B1-824979E05E0F}" type="slidenum">
              <a:rPr lang="en-US" smtClean="0">
                <a:ea typeface="ＭＳ Ｐゴシック" pitchFamily="28" charset="-128"/>
                <a:cs typeface="+mn-cs"/>
              </a:rPr>
              <a:pPr>
                <a:defRPr/>
              </a:pPr>
              <a:t>‹#›</a:t>
            </a:fld>
            <a:endParaRPr lang="en-US" dirty="0">
              <a:ea typeface="ＭＳ Ｐゴシック" pitchFamily="28" charset="-128"/>
              <a:cs typeface="+mn-cs"/>
            </a:endParaRPr>
          </a:p>
        </p:txBody>
      </p:sp>
      <p:pic>
        <p:nvPicPr>
          <p:cNvPr id="7" name="Picture 9" descr="NU_Logo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4" descr="sonic-purple-white-new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235825" y="6357938"/>
            <a:ext cx="1617663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96F7C9-DB57-4B74-913F-66EE1045E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NU_Logo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7010400" y="5991225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520064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BEB1028D-994A-4485-9BB2-9D864E0906E2}" type="slidenum">
              <a:rPr lang="en-US" smtClean="0">
                <a:ea typeface="ＭＳ Ｐゴシック" pitchFamily="28" charset="-128"/>
                <a:cs typeface="+mn-cs"/>
              </a:rPr>
              <a:pPr>
                <a:defRPr/>
              </a:pPr>
              <a:t>‹#›</a:t>
            </a:fld>
            <a:endParaRPr lang="en-US" dirty="0">
              <a:ea typeface="ＭＳ Ｐゴシック" pitchFamily="28" charset="-128"/>
              <a:cs typeface="+mn-cs"/>
            </a:endParaRPr>
          </a:p>
        </p:txBody>
      </p:sp>
      <p:pic>
        <p:nvPicPr>
          <p:cNvPr id="9" name="Picture 9" descr="NU_Logo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4" descr="sonic-purple-white-new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04088" y="6357938"/>
            <a:ext cx="161766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B3E0642-1584-4DF7-BCE9-3C135A7BE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NU_Logo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7010400" y="5991225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520064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3A12461-7785-4273-AE0B-D61CD26E12FF}" type="slidenum">
              <a:rPr lang="en-US" smtClean="0">
                <a:ea typeface="ＭＳ Ｐゴシック" pitchFamily="28" charset="-128"/>
                <a:cs typeface="+mn-cs"/>
              </a:rPr>
              <a:pPr>
                <a:defRPr/>
              </a:pPr>
              <a:t>‹#›</a:t>
            </a:fld>
            <a:endParaRPr lang="en-US" dirty="0">
              <a:ea typeface="ＭＳ Ｐゴシック" pitchFamily="28" charset="-128"/>
              <a:cs typeface="+mn-cs"/>
            </a:endParaRPr>
          </a:p>
        </p:txBody>
      </p:sp>
      <p:pic>
        <p:nvPicPr>
          <p:cNvPr id="5" name="Picture 9" descr="NU_Logo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4" descr="sonic-purple-white-new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04088" y="6357938"/>
            <a:ext cx="161766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5BA95FC-0279-468E-B16E-8EEA21AB4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NU_Logo_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5"/>
          <p:cNvSpPr txBox="1">
            <a:spLocks/>
          </p:cNvSpPr>
          <p:nvPr/>
        </p:nvSpPr>
        <p:spPr>
          <a:xfrm>
            <a:off x="7010400" y="5991225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520064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E4F89F3-85D5-4095-83CE-EC3D9C979F34}" type="slidenum">
              <a:rPr lang="en-US" smtClean="0">
                <a:ea typeface="ＭＳ Ｐゴシック" pitchFamily="28" charset="-128"/>
                <a:cs typeface="+mn-cs"/>
              </a:rPr>
              <a:pPr>
                <a:defRPr/>
              </a:pPr>
              <a:t>‹#›</a:t>
            </a:fld>
            <a:endParaRPr lang="en-US" dirty="0">
              <a:ea typeface="ＭＳ Ｐゴシック" pitchFamily="28" charset="-128"/>
              <a:cs typeface="+mn-cs"/>
            </a:endParaRPr>
          </a:p>
        </p:txBody>
      </p:sp>
      <p:pic>
        <p:nvPicPr>
          <p:cNvPr id="4" name="Picture 9" descr="NU_Logo_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Content Placeholder 4" descr="sonic-purple-white-new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04088" y="6357938"/>
            <a:ext cx="1617662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9FBF2F5-AB06-4C8A-B536-E37F13BE8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SONIC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NU_Logo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7010400" y="5991225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520064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B18A849-478A-41A8-AC03-2B5ADFF6BD7F}" type="slidenum">
              <a:rPr lang="en-US" smtClean="0">
                <a:ea typeface="ＭＳ Ｐゴシック" pitchFamily="28" charset="-128"/>
                <a:cs typeface="+mn-cs"/>
              </a:rPr>
              <a:pPr>
                <a:defRPr/>
              </a:pPr>
              <a:t>‹#›</a:t>
            </a:fld>
            <a:endParaRPr lang="en-US" dirty="0">
              <a:ea typeface="ＭＳ Ｐゴシック" pitchFamily="28" charset="-128"/>
              <a:cs typeface="+mn-cs"/>
            </a:endParaRPr>
          </a:p>
        </p:txBody>
      </p:sp>
      <p:pic>
        <p:nvPicPr>
          <p:cNvPr id="8" name="Picture 13" descr="SONIC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" descr="NU_Logo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A671D85-6F9E-40A6-B878-51130462A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SONIC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NU_Logo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SONIC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NU_Logo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</a:t>
            </a:r>
            <a:r>
              <a:rPr lang="en-US" noProof="0" dirty="0" smtClean="0"/>
              <a:t>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9F82FC-4A2E-4766-B432-151BC56906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ONIC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NU_Logo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SONIC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NU_Logo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88FFF15-F9F9-4A81-815E-81FEF320D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ONIC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NU_Logo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SONICWhit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NU_Logo_white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03AD31-C92A-4BF2-BA4E-A7055A395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SONIC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NU_Logo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08EE0734-AC98-47F1-9A7D-F4EFC9B4B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SONIC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NU_Logo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C0B67CF9-0B05-463B-B7B9-5A7C16AC4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ONIC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NU_Logo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94663DC-9976-4E43-869E-1A132098E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SONIC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NU_Logo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5AD54FFB-A6A1-4D93-9640-E1E9594E91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SONIC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NU_Logo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47497E8-A777-438E-9731-0C374F421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SONICWhit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88313" y="6427788"/>
            <a:ext cx="973137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NU_Logo_whit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6424613"/>
            <a:ext cx="6350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543300" y="6411913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9F3973E-B608-46DC-9B8B-473B459E1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9" descr="NU.gi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6513" y="6134100"/>
            <a:ext cx="109220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341313"/>
          </a:xfrm>
          <a:prstGeom prst="rect">
            <a:avLst/>
          </a:prstGeom>
          <a:gradFill rotWithShape="1">
            <a:gsLst>
              <a:gs pos="0">
                <a:srgbClr val="520064"/>
              </a:gs>
              <a:gs pos="36000">
                <a:srgbClr val="52006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184343" tIns="92172" rIns="184343" bIns="9217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6827838"/>
            <a:ext cx="9144000" cy="46037"/>
          </a:xfrm>
          <a:prstGeom prst="rect">
            <a:avLst/>
          </a:prstGeom>
          <a:gradFill rotWithShape="1">
            <a:gsLst>
              <a:gs pos="0">
                <a:srgbClr val="520064"/>
              </a:gs>
              <a:gs pos="36000">
                <a:srgbClr val="52006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lIns="184343" tIns="92172" rIns="184343" bIns="92172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1032" name="Picture 2" descr="C:\Documents and Settings\M2\Desktop\SONIC Lab\LOGO\SONIC Logo\SONIC New\RGB New\RGB SONIC TEXTFREE.jpg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397750" y="6110288"/>
            <a:ext cx="1708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 userDrawn="1"/>
        </p:nvSpPr>
        <p:spPr>
          <a:xfrm>
            <a:off x="7291388" y="5994400"/>
            <a:ext cx="165576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520064"/>
                </a:solidFill>
                <a:latin typeface="Helvetica" pitchFamily="34" charset="0"/>
                <a:ea typeface="MS PGothic" pitchFamily="34" charset="-128"/>
                <a:cs typeface="+mn-cs"/>
              </a:rPr>
              <a:t>SONIC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291388" y="6500813"/>
            <a:ext cx="1897062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ea typeface="MS PGothic" pitchFamily="34" charset="-128"/>
                <a:cs typeface="+mn-cs"/>
              </a:rPr>
              <a:t>advancing the</a:t>
            </a:r>
          </a:p>
          <a:p>
            <a:pPr algn="r">
              <a:defRPr/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34" charset="0"/>
                <a:ea typeface="MS PGothic" pitchFamily="34" charset="-128"/>
                <a:cs typeface="+mn-cs"/>
              </a:rPr>
              <a:t>science of networks in communities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90761" y="6216625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838D0E0-6B68-489D-A26F-9BC1B02CFE68}" type="slidenum"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rgbClr val="520063"/>
          </a:solidFill>
          <a:latin typeface="Helvetica" pitchFamily="34" charset="0"/>
          <a:ea typeface="MS PGothic" pitchFamily="34" charset="-128"/>
          <a:cs typeface="MS PGothic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520063"/>
          </a:solidFill>
          <a:latin typeface="Helvetica" pitchFamily="34" charset="0"/>
          <a:ea typeface="MS PGothic" pitchFamily="34" charset="-128"/>
          <a:cs typeface="MS PGothic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520063"/>
          </a:solidFill>
          <a:latin typeface="Helvetica" pitchFamily="34" charset="0"/>
          <a:ea typeface="MS PGothic" pitchFamily="34" charset="-128"/>
          <a:cs typeface="MS PGothic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520063"/>
          </a:solidFill>
          <a:latin typeface="Helvetica" pitchFamily="34" charset="0"/>
          <a:ea typeface="MS PGothic" pitchFamily="34" charset="-128"/>
          <a:cs typeface="MS PGothic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520063"/>
          </a:solidFill>
          <a:latin typeface="Helvetica" pitchFamily="34" charset="0"/>
          <a:ea typeface="MS PGothic" pitchFamily="34" charset="-128"/>
          <a:cs typeface="MS PGothic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520064"/>
        </a:buClr>
        <a:buFont typeface="Arial" charset="0"/>
        <a:buChar char="•"/>
        <a:defRPr sz="3200" kern="1200">
          <a:solidFill>
            <a:srgbClr val="333333"/>
          </a:solidFill>
          <a:latin typeface="Helvetica" pitchFamily="34" charset="0"/>
          <a:ea typeface="MS PGothic" pitchFamily="34" charset="-128"/>
          <a:cs typeface="MS PGothic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520064"/>
        </a:buClr>
        <a:buFont typeface="Arial" charset="0"/>
        <a:buChar char="•"/>
        <a:defRPr sz="2800" kern="1200">
          <a:solidFill>
            <a:srgbClr val="333333"/>
          </a:solidFill>
          <a:latin typeface="Helvetica" pitchFamily="34" charset="0"/>
          <a:ea typeface="MS PGothic" pitchFamily="34" charset="-128"/>
          <a:cs typeface="MS PGothic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520064"/>
        </a:buClr>
        <a:buFont typeface="Arial" charset="0"/>
        <a:buChar char="•"/>
        <a:defRPr sz="2400" kern="1200">
          <a:solidFill>
            <a:srgbClr val="333333"/>
          </a:solidFill>
          <a:latin typeface="Helvetica" pitchFamily="34" charset="0"/>
          <a:ea typeface="MS PGothic" pitchFamily="34" charset="-128"/>
          <a:cs typeface="MS PGothic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520064"/>
        </a:buClr>
        <a:buFont typeface="Arial" charset="0"/>
        <a:buChar char="•"/>
        <a:defRPr sz="2000" kern="1200">
          <a:solidFill>
            <a:srgbClr val="333333"/>
          </a:solidFill>
          <a:latin typeface="Helvetica" pitchFamily="34" charset="0"/>
          <a:ea typeface="MS PGothic" pitchFamily="34" charset="-128"/>
          <a:cs typeface="MS PGothic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520064"/>
        </a:buClr>
        <a:buFont typeface="Arial" charset="0"/>
        <a:buChar char="•"/>
        <a:defRPr sz="2000" kern="1200">
          <a:solidFill>
            <a:srgbClr val="333333"/>
          </a:solidFill>
          <a:latin typeface="Helvetica" pitchFamily="34" charset="0"/>
          <a:ea typeface="MS PGothic" pitchFamily="34" charset="-128"/>
          <a:cs typeface="MS P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991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20064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0CF7134-4F48-42E7-B792-71FC17FA4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222250"/>
          </a:xfrm>
          <a:prstGeom prst="rect">
            <a:avLst/>
          </a:prstGeom>
          <a:gradFill rotWithShape="1">
            <a:gsLst>
              <a:gs pos="0">
                <a:srgbClr val="520064"/>
              </a:gs>
              <a:gs pos="36000">
                <a:srgbClr val="52006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520064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charset="-128"/>
                <a:cs typeface="+mn-cs"/>
              </a:rPr>
              <a:t>http://iknow.northwestern.edu/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2250"/>
          </a:xfrm>
          <a:prstGeom prst="rect">
            <a:avLst/>
          </a:prstGeom>
          <a:gradFill rotWithShape="1">
            <a:gsLst>
              <a:gs pos="0">
                <a:srgbClr val="520064"/>
              </a:gs>
              <a:gs pos="36000">
                <a:srgbClr val="52006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520064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20064"/>
          </a:solidFill>
          <a:latin typeface="+mj-lt"/>
          <a:ea typeface="MS PGothic"/>
          <a:cs typeface="MS PGothic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MS PGothic"/>
          <a:cs typeface="MS PGothic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MS PGothic"/>
          <a:cs typeface="MS PGothic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MS PGothic"/>
          <a:cs typeface="MS PGothic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MS PGothic"/>
          <a:cs typeface="MS PGothic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520064"/>
        </a:buClr>
        <a:buFont typeface="Arial" charset="0"/>
        <a:buChar char="•"/>
        <a:defRPr sz="3200" kern="1200">
          <a:solidFill>
            <a:srgbClr val="333333"/>
          </a:solidFill>
          <a:latin typeface="+mn-lt"/>
          <a:ea typeface="MS PGothic"/>
          <a:cs typeface="MS PGothic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520064"/>
        </a:buClr>
        <a:buFont typeface="Arial" charset="0"/>
        <a:buChar char="•"/>
        <a:defRPr sz="2800" kern="1200">
          <a:solidFill>
            <a:srgbClr val="333333"/>
          </a:solidFill>
          <a:latin typeface="+mn-lt"/>
          <a:ea typeface="MS PGothic"/>
          <a:cs typeface="MS PGothic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20064"/>
        </a:buClr>
        <a:buFont typeface="Arial" charset="0"/>
        <a:buChar char="•"/>
        <a:defRPr sz="2400" kern="1200">
          <a:solidFill>
            <a:srgbClr val="333333"/>
          </a:solidFill>
          <a:latin typeface="+mn-lt"/>
          <a:ea typeface="MS PGothic"/>
          <a:cs typeface="MS PGothic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20064"/>
        </a:buClr>
        <a:buFont typeface="Arial" charset="0"/>
        <a:buChar char="•"/>
        <a:defRPr sz="2000" kern="1200">
          <a:solidFill>
            <a:srgbClr val="333333"/>
          </a:solidFill>
          <a:latin typeface="+mn-lt"/>
          <a:ea typeface="MS PGothic"/>
          <a:cs typeface="MS PGothic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20064"/>
        </a:buClr>
        <a:buFont typeface="Arial" charset="0"/>
        <a:buChar char="•"/>
        <a:defRPr sz="2000" kern="1200">
          <a:solidFill>
            <a:srgbClr val="333333"/>
          </a:solidFill>
          <a:latin typeface="+mn-lt"/>
          <a:ea typeface="MS PGothic"/>
          <a:cs typeface="MS P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9912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520064"/>
                </a:solidFill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8D0FE2B2-11F1-4354-B4D9-F3812A57E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222250"/>
          </a:xfrm>
          <a:prstGeom prst="rect">
            <a:avLst/>
          </a:prstGeom>
          <a:gradFill rotWithShape="1">
            <a:gsLst>
              <a:gs pos="0">
                <a:srgbClr val="520064"/>
              </a:gs>
              <a:gs pos="36000">
                <a:srgbClr val="52006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520064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bg1"/>
                </a:solidFill>
                <a:ea typeface="ＭＳ Ｐゴシック" charset="-128"/>
                <a:cs typeface="+mn-cs"/>
              </a:rPr>
              <a:t>http://iknow.northwestern.edu/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2250"/>
          </a:xfrm>
          <a:prstGeom prst="rect">
            <a:avLst/>
          </a:prstGeom>
          <a:gradFill rotWithShape="1">
            <a:gsLst>
              <a:gs pos="0">
                <a:srgbClr val="520064"/>
              </a:gs>
              <a:gs pos="36000">
                <a:srgbClr val="520064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520064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20064"/>
          </a:solidFill>
          <a:latin typeface="+mj-lt"/>
          <a:ea typeface="MS PGothic"/>
          <a:cs typeface="MS PGothic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MS PGothic"/>
          <a:cs typeface="MS PGothic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MS PGothic"/>
          <a:cs typeface="MS PGothic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MS PGothic"/>
          <a:cs typeface="MS PGothic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MS PGothic"/>
          <a:cs typeface="MS PGothic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20064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520064"/>
        </a:buClr>
        <a:buFont typeface="Arial" charset="0"/>
        <a:buChar char="•"/>
        <a:defRPr sz="3200" kern="1200">
          <a:solidFill>
            <a:srgbClr val="333333"/>
          </a:solidFill>
          <a:latin typeface="+mn-lt"/>
          <a:ea typeface="MS PGothic"/>
          <a:cs typeface="MS PGothic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520064"/>
        </a:buClr>
        <a:buFont typeface="Arial" charset="0"/>
        <a:buChar char="•"/>
        <a:defRPr sz="2800" kern="1200">
          <a:solidFill>
            <a:srgbClr val="333333"/>
          </a:solidFill>
          <a:latin typeface="+mn-lt"/>
          <a:ea typeface="MS PGothic"/>
          <a:cs typeface="MS PGothic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20064"/>
        </a:buClr>
        <a:buFont typeface="Arial" charset="0"/>
        <a:buChar char="•"/>
        <a:defRPr sz="2400" kern="1200">
          <a:solidFill>
            <a:srgbClr val="333333"/>
          </a:solidFill>
          <a:latin typeface="+mn-lt"/>
          <a:ea typeface="MS PGothic"/>
          <a:cs typeface="MS PGothic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20064"/>
        </a:buClr>
        <a:buFont typeface="Arial" charset="0"/>
        <a:buChar char="•"/>
        <a:defRPr sz="2000" kern="1200">
          <a:solidFill>
            <a:srgbClr val="333333"/>
          </a:solidFill>
          <a:latin typeface="+mn-lt"/>
          <a:ea typeface="MS PGothic"/>
          <a:cs typeface="MS PGothic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520064"/>
        </a:buClr>
        <a:buFont typeface="Arial" charset="0"/>
        <a:buChar char="•"/>
        <a:defRPr sz="2000" kern="1200">
          <a:solidFill>
            <a:srgbClr val="333333"/>
          </a:solidFill>
          <a:latin typeface="+mn-lt"/>
          <a:ea typeface="MS PGothic"/>
          <a:cs typeface="MS P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713" y="539750"/>
            <a:ext cx="8372475" cy="1903413"/>
          </a:xfrm>
        </p:spPr>
        <p:txBody>
          <a:bodyPr/>
          <a:lstStyle/>
          <a:p>
            <a:pPr algn="ctr">
              <a:defRPr/>
            </a:pPr>
            <a:r>
              <a:rPr lang="en-US" sz="3200" dirty="0" smtClean="0">
                <a:solidFill>
                  <a:srgbClr val="52006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ＭＳ Ｐゴシック" charset="-128"/>
              </a:rPr>
              <a:t>Network Imputation in Predicting Researcher Collaboration</a:t>
            </a:r>
            <a:endParaRPr lang="en-US" sz="2800" dirty="0" smtClean="0">
              <a:solidFill>
                <a:srgbClr val="52006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ＭＳ Ｐゴシック" charset="-128"/>
            </a:endParaRPr>
          </a:p>
        </p:txBody>
      </p:sp>
      <p:pic>
        <p:nvPicPr>
          <p:cNvPr id="40962" name="Picture 2" descr="http://www.mynetresearch.com/Newsletters/Graphics/collaboration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59513" y="3270250"/>
            <a:ext cx="269875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Subtitle 2"/>
          <p:cNvSpPr>
            <a:spLocks noGrp="1"/>
          </p:cNvSpPr>
          <p:nvPr>
            <p:ph type="subTitle" idx="1"/>
          </p:nvPr>
        </p:nvSpPr>
        <p:spPr>
          <a:xfrm>
            <a:off x="1017587" y="3002507"/>
            <a:ext cx="5424155" cy="275684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800" dirty="0" err="1" smtClean="0">
                <a:ea typeface="MS PGothic"/>
              </a:rPr>
              <a:t>Yun</a:t>
            </a:r>
            <a:r>
              <a:rPr lang="en-US" sz="1800" dirty="0" smtClean="0">
                <a:ea typeface="MS PGothic"/>
              </a:rPr>
              <a:t> Huang</a:t>
            </a:r>
            <a:r>
              <a:rPr lang="en-US" sz="1800" baseline="30000" dirty="0" smtClean="0">
                <a:ea typeface="MS PGothic"/>
              </a:rPr>
              <a:t>1</a:t>
            </a:r>
            <a:r>
              <a:rPr lang="en-US" sz="1800" dirty="0" smtClean="0">
                <a:ea typeface="MS PGothic"/>
              </a:rPr>
              <a:t>, Chuang Zhang</a:t>
            </a:r>
            <a:r>
              <a:rPr lang="en-US" sz="1800" baseline="30000" dirty="0" smtClean="0">
                <a:ea typeface="MS PGothic"/>
              </a:rPr>
              <a:t>2</a:t>
            </a:r>
            <a:r>
              <a:rPr lang="en-US" sz="1800" dirty="0" smtClean="0">
                <a:ea typeface="MS PGothic"/>
              </a:rPr>
              <a:t>, </a:t>
            </a:r>
            <a:r>
              <a:rPr lang="en-US" sz="1800" dirty="0" err="1" smtClean="0">
                <a:ea typeface="MS PGothic"/>
              </a:rPr>
              <a:t>Maryam</a:t>
            </a:r>
            <a:r>
              <a:rPr lang="en-US" sz="1800" dirty="0" smtClean="0">
                <a:ea typeface="MS PGothic"/>
              </a:rPr>
              <a:t> Fazel-Zarandi</a:t>
            </a:r>
            <a:r>
              <a:rPr lang="en-US" sz="1800" baseline="30000" dirty="0" smtClean="0">
                <a:ea typeface="MS PGothic"/>
              </a:rPr>
              <a:t>3</a:t>
            </a:r>
            <a:r>
              <a:rPr lang="en-US" sz="1800" dirty="0" smtClean="0">
                <a:ea typeface="MS PGothic"/>
              </a:rPr>
              <a:t>, Hugh Devlin</a:t>
            </a:r>
            <a:r>
              <a:rPr lang="en-US" sz="1800" baseline="30000" dirty="0" smtClean="0">
                <a:ea typeface="MS PGothic"/>
              </a:rPr>
              <a:t>1</a:t>
            </a:r>
            <a:r>
              <a:rPr lang="en-US" sz="1800" dirty="0" smtClean="0">
                <a:ea typeface="MS PGothic"/>
              </a:rPr>
              <a:t>, </a:t>
            </a:r>
            <a:r>
              <a:rPr lang="en-US" sz="1800" dirty="0" err="1" smtClean="0">
                <a:ea typeface="MS PGothic"/>
              </a:rPr>
              <a:t>Alina</a:t>
            </a:r>
            <a:r>
              <a:rPr lang="en-US" sz="1800" dirty="0" smtClean="0">
                <a:ea typeface="MS PGothic"/>
              </a:rPr>
              <a:t> Lungeanu</a:t>
            </a:r>
            <a:r>
              <a:rPr lang="en-US" sz="1800" baseline="30000" dirty="0" smtClean="0">
                <a:ea typeface="MS PGothic"/>
              </a:rPr>
              <a:t>1</a:t>
            </a:r>
            <a:r>
              <a:rPr lang="en-US" sz="1800" dirty="0" smtClean="0">
                <a:ea typeface="MS PGothic"/>
              </a:rPr>
              <a:t>, Stanley Wasserman</a:t>
            </a:r>
            <a:r>
              <a:rPr lang="en-US" sz="1800" baseline="30000" dirty="0" smtClean="0">
                <a:ea typeface="MS PGothic"/>
              </a:rPr>
              <a:t> 4</a:t>
            </a:r>
            <a:r>
              <a:rPr lang="en-US" sz="1800" dirty="0" smtClean="0">
                <a:ea typeface="MS PGothic"/>
              </a:rPr>
              <a:t>, </a:t>
            </a:r>
            <a:r>
              <a:rPr lang="en-US" sz="1800" dirty="0" err="1" smtClean="0">
                <a:ea typeface="MS PGothic"/>
              </a:rPr>
              <a:t>Noshir</a:t>
            </a:r>
            <a:r>
              <a:rPr lang="en-US" sz="1800" dirty="0" smtClean="0">
                <a:ea typeface="MS PGothic"/>
              </a:rPr>
              <a:t> Contractor</a:t>
            </a:r>
            <a:r>
              <a:rPr lang="en-US" sz="1800" baseline="30000" dirty="0" smtClean="0">
                <a:ea typeface="MS PGothic"/>
              </a:rPr>
              <a:t>1</a:t>
            </a:r>
            <a:r>
              <a:rPr lang="en-US" sz="1800" dirty="0" smtClean="0">
                <a:ea typeface="MS PGothic"/>
              </a:rPr>
              <a:t> </a:t>
            </a:r>
            <a:endParaRPr lang="en-US" sz="1800" baseline="30000" dirty="0" smtClean="0">
              <a:ea typeface="MS PGothic"/>
            </a:endParaRPr>
          </a:p>
          <a:p>
            <a:pPr>
              <a:spcBef>
                <a:spcPct val="0"/>
              </a:spcBef>
            </a:pPr>
            <a:endParaRPr lang="en-US" sz="1800" dirty="0" smtClean="0">
              <a:ea typeface="MS PGothic"/>
            </a:endParaRPr>
          </a:p>
          <a:p>
            <a:pPr>
              <a:spcBef>
                <a:spcPct val="0"/>
              </a:spcBef>
            </a:pPr>
            <a:r>
              <a:rPr lang="en-US" sz="1800" baseline="30000" dirty="0" smtClean="0">
                <a:ea typeface="MS PGothic"/>
              </a:rPr>
              <a:t>1</a:t>
            </a:r>
            <a:r>
              <a:rPr lang="en-US" sz="1800" dirty="0" smtClean="0">
                <a:ea typeface="MS PGothic"/>
              </a:rPr>
              <a:t> Science of Networks in Communities (SONIC),</a:t>
            </a:r>
          </a:p>
          <a:p>
            <a:pPr>
              <a:spcBef>
                <a:spcPct val="0"/>
              </a:spcBef>
            </a:pPr>
            <a:r>
              <a:rPr lang="en-US" sz="1800" dirty="0" smtClean="0">
                <a:ea typeface="MS PGothic"/>
              </a:rPr>
              <a:t>  Northwestern University</a:t>
            </a:r>
          </a:p>
          <a:p>
            <a:pPr>
              <a:spcBef>
                <a:spcPct val="0"/>
              </a:spcBef>
            </a:pPr>
            <a:r>
              <a:rPr lang="en-US" sz="1800" baseline="30000" dirty="0" smtClean="0">
                <a:ea typeface="MS PGothic"/>
              </a:rPr>
              <a:t>2</a:t>
            </a:r>
            <a:r>
              <a:rPr lang="en-US" sz="1800" dirty="0" smtClean="0">
                <a:ea typeface="MS PGothic"/>
              </a:rPr>
              <a:t> Beijing University of Post and Telecommunication</a:t>
            </a:r>
          </a:p>
          <a:p>
            <a:pPr>
              <a:spcBef>
                <a:spcPct val="0"/>
              </a:spcBef>
            </a:pPr>
            <a:r>
              <a:rPr lang="en-US" sz="1800" baseline="30000" dirty="0" smtClean="0">
                <a:ea typeface="MS PGothic"/>
              </a:rPr>
              <a:t>3</a:t>
            </a:r>
            <a:r>
              <a:rPr lang="en-US" sz="1800" dirty="0" smtClean="0">
                <a:ea typeface="MS PGothic"/>
              </a:rPr>
              <a:t> </a:t>
            </a:r>
            <a:r>
              <a:rPr lang="en-US" sz="1800" dirty="0">
                <a:ea typeface="MS PGothic"/>
              </a:rPr>
              <a:t>Nuance Communications, Montreal, Canada</a:t>
            </a:r>
            <a:endParaRPr lang="en-US" sz="1800" dirty="0" smtClean="0">
              <a:ea typeface="MS PGothic"/>
            </a:endParaRPr>
          </a:p>
          <a:p>
            <a:pPr>
              <a:spcBef>
                <a:spcPct val="0"/>
              </a:spcBef>
            </a:pPr>
            <a:r>
              <a:rPr lang="en-US" sz="1800" baseline="30000" dirty="0" smtClean="0">
                <a:ea typeface="MS PGothic"/>
              </a:rPr>
              <a:t>4</a:t>
            </a:r>
            <a:r>
              <a:rPr lang="en-US" sz="1800" dirty="0" smtClean="0">
                <a:ea typeface="MS PGothic"/>
              </a:rPr>
              <a:t> Indiana University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6597" y="6027098"/>
            <a:ext cx="466185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Supported by NSF grants CNS-1010904, OCI-0904356, </a:t>
            </a:r>
          </a:p>
          <a:p>
            <a:r>
              <a:rPr lang="en-US" sz="1400" dirty="0"/>
              <a:t>IIS-0838564 and NIH CTSA award UL1RR025741.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 txBox="1">
            <a:spLocks/>
          </p:cNvSpPr>
          <p:nvPr/>
        </p:nvSpPr>
        <p:spPr bwMode="auto">
          <a:xfrm>
            <a:off x="457200" y="274638"/>
            <a:ext cx="8229600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dirty="0" smtClean="0">
                <a:solidFill>
                  <a:srgbClr val="520063"/>
                </a:solidFill>
                <a:latin typeface="Helvetica" pitchFamily="34" charset="0"/>
                <a:cs typeface="MS PGothic"/>
              </a:rPr>
              <a:t>ERGM Model for Team Assembly</a:t>
            </a:r>
            <a:endParaRPr lang="en-US" sz="4000" dirty="0">
              <a:solidFill>
                <a:srgbClr val="520063"/>
              </a:solidFill>
              <a:latin typeface="Helvetica" pitchFamily="34" charset="0"/>
              <a:cs typeface="MS PGothic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636024"/>
          <a:ext cx="5564271" cy="4185421"/>
        </p:xfrm>
        <a:graphic>
          <a:graphicData uri="http://schemas.openxmlformats.org/drawingml/2006/table">
            <a:tbl>
              <a:tblPr/>
              <a:tblGrid>
                <a:gridCol w="1752107"/>
                <a:gridCol w="2606533"/>
                <a:gridCol w="1205631"/>
              </a:tblGrid>
              <a:tr h="1842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Levels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Variables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Odds ratio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Actor (attributes)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Gender (1= </a:t>
                      </a: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“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female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”)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1.82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Tenure (Log 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years since PhD)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0.51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Experience 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(Ln Publication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1.20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Dyad</a:t>
                      </a:r>
                      <a:r>
                        <a:rPr lang="en-US" sz="14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(attributes)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Gender difference 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0.55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Tenure difference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0.99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Experience difference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0.72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Dyad (relations)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Co-authorship 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9.03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Citation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relationship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0.65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Higher order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Edge </a:t>
                      </a: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co-proposal)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0.00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Weighed node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degree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323.76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Weighed number of shared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neighbors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70.11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Log Likelihood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Helvetica" pitchFamily="34" charset="0"/>
                        <a:cs typeface="Times New Roman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-356.36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783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Helvetica" pitchFamily="34" charset="0"/>
                          <a:ea typeface="Times New Roman"/>
                          <a:cs typeface="Arial"/>
                        </a:rPr>
                        <a:t>  Significance codes:  </a:t>
                      </a:r>
                      <a:r>
                        <a:rPr lang="en-US" sz="12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p&lt;0.001;    estimated using</a:t>
                      </a:r>
                      <a:r>
                        <a:rPr lang="en-US" sz="12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Statnet  (</a:t>
                      </a:r>
                      <a:r>
                        <a:rPr lang="en-US" sz="1200" baseline="0" dirty="0" err="1" smtClean="0">
                          <a:latin typeface="Helvetica" pitchFamily="34" charset="0"/>
                          <a:ea typeface="Times New Roman"/>
                          <a:cs typeface="Arial"/>
                        </a:rPr>
                        <a:t>Handcock</a:t>
                      </a:r>
                      <a:r>
                        <a:rPr lang="en-US" sz="12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et al 2008)</a:t>
                      </a:r>
                      <a:endParaRPr lang="en-US" sz="12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65338" y="1883664"/>
            <a:ext cx="6667500" cy="923544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2749" y="1884280"/>
            <a:ext cx="2819400" cy="923330"/>
          </a:xfrm>
          <a:prstGeom prst="rect">
            <a:avLst/>
          </a:prstGeom>
          <a:solidFill>
            <a:srgbClr val="7030A0"/>
          </a:solidFill>
          <a:ln w="25400" cap="rnd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350" dirty="0" smtClean="0">
                <a:solidFill>
                  <a:prstClr val="white"/>
                </a:solidFill>
                <a:latin typeface="Helvetica" pitchFamily="34" charset="0"/>
                <a:ea typeface="MS PGothic" pitchFamily="34" charset="-128"/>
                <a:cs typeface="+mn-cs"/>
              </a:rPr>
              <a:t>Female and researchers with more publications are more likely to collaborate but tenure has a negative effect.</a:t>
            </a:r>
            <a:endParaRPr lang="en-US" sz="1350" dirty="0">
              <a:solidFill>
                <a:prstClr val="white"/>
              </a:solidFill>
              <a:latin typeface="Helvetica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84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 txBox="1">
            <a:spLocks/>
          </p:cNvSpPr>
          <p:nvPr/>
        </p:nvSpPr>
        <p:spPr bwMode="auto">
          <a:xfrm>
            <a:off x="457200" y="274638"/>
            <a:ext cx="8229600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dirty="0" smtClean="0">
                <a:solidFill>
                  <a:srgbClr val="520063"/>
                </a:solidFill>
                <a:latin typeface="Helvetica" pitchFamily="34" charset="0"/>
                <a:cs typeface="MS PGothic"/>
              </a:rPr>
              <a:t>ERGM Model for Team Assembly</a:t>
            </a:r>
            <a:endParaRPr lang="en-US" sz="4000" dirty="0">
              <a:solidFill>
                <a:srgbClr val="520063"/>
              </a:solidFill>
              <a:latin typeface="Helvetica" pitchFamily="34" charset="0"/>
              <a:cs typeface="MS PGothic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636024"/>
          <a:ext cx="5564271" cy="4185421"/>
        </p:xfrm>
        <a:graphic>
          <a:graphicData uri="http://schemas.openxmlformats.org/drawingml/2006/table">
            <a:tbl>
              <a:tblPr/>
              <a:tblGrid>
                <a:gridCol w="1752107"/>
                <a:gridCol w="2606533"/>
                <a:gridCol w="1205631"/>
              </a:tblGrid>
              <a:tr h="1842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Levels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Variables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Odds ratio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Actor (attributes)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Gender (1= </a:t>
                      </a: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“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female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”)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1.82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Tenure (Log 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years since PhD)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0.51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Experience 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(Ln Publication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1.20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Dyad</a:t>
                      </a:r>
                      <a:r>
                        <a:rPr lang="en-US" sz="14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(attributes)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Gender difference 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0.55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Tenure difference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0.99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Experience difference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0.72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Dyad (relations)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Co-authorship 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9.03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Citation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relationship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0.65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Higher order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Edge </a:t>
                      </a: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co-proposal)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0.00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Weighed node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degree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323.76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Weighed number of shared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neighbors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70.11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Log Likelihood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Helvetica" pitchFamily="34" charset="0"/>
                        <a:cs typeface="Times New Roman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-356.36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783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Helvetica" pitchFamily="34" charset="0"/>
                          <a:ea typeface="Times New Roman"/>
                          <a:cs typeface="Arial"/>
                        </a:rPr>
                        <a:t>  Significance codes:  </a:t>
                      </a:r>
                      <a:r>
                        <a:rPr lang="en-US" sz="12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p&lt;0.001;    estimated using</a:t>
                      </a:r>
                      <a:r>
                        <a:rPr lang="en-US" sz="12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Statnet  (</a:t>
                      </a:r>
                      <a:r>
                        <a:rPr lang="en-US" sz="1200" baseline="0" dirty="0" err="1" smtClean="0">
                          <a:latin typeface="Helvetica" pitchFamily="34" charset="0"/>
                          <a:ea typeface="Times New Roman"/>
                          <a:cs typeface="Arial"/>
                        </a:rPr>
                        <a:t>Handcock</a:t>
                      </a:r>
                      <a:r>
                        <a:rPr lang="en-US" sz="12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et al 2008)</a:t>
                      </a:r>
                      <a:endParaRPr lang="en-US" sz="12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65338" y="2708849"/>
            <a:ext cx="6667500" cy="923544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2749" y="2708848"/>
            <a:ext cx="2819400" cy="923330"/>
          </a:xfrm>
          <a:prstGeom prst="rect">
            <a:avLst/>
          </a:prstGeom>
          <a:solidFill>
            <a:srgbClr val="7030A0"/>
          </a:solidFill>
          <a:ln w="25400" cap="rnd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350" dirty="0" smtClean="0">
                <a:solidFill>
                  <a:prstClr val="white"/>
                </a:solidFill>
                <a:latin typeface="Helvetica" pitchFamily="34" charset="0"/>
                <a:ea typeface="MS PGothic" pitchFamily="34" charset="-128"/>
                <a:cs typeface="+mn-cs"/>
              </a:rPr>
              <a:t>Gender and experience </a:t>
            </a:r>
            <a:r>
              <a:rPr lang="en-US" sz="1350" dirty="0" err="1" smtClean="0">
                <a:solidFill>
                  <a:prstClr val="white"/>
                </a:solidFill>
                <a:latin typeface="Helvetica" pitchFamily="34" charset="0"/>
                <a:ea typeface="MS PGothic" pitchFamily="34" charset="-128"/>
                <a:cs typeface="+mn-cs"/>
              </a:rPr>
              <a:t>homophily</a:t>
            </a:r>
            <a:r>
              <a:rPr lang="en-US" sz="1350" dirty="0" smtClean="0">
                <a:solidFill>
                  <a:prstClr val="white"/>
                </a:solidFill>
                <a:latin typeface="Helvetica" pitchFamily="34" charset="0"/>
                <a:ea typeface="MS PGothic" pitchFamily="34" charset="-128"/>
                <a:cs typeface="+mn-cs"/>
              </a:rPr>
              <a:t> has a positive impact on collaboration. Tenure similarity has no effect.</a:t>
            </a:r>
            <a:endParaRPr lang="en-US" sz="1350" dirty="0">
              <a:solidFill>
                <a:prstClr val="white"/>
              </a:solidFill>
              <a:latin typeface="Helvetica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8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 txBox="1">
            <a:spLocks/>
          </p:cNvSpPr>
          <p:nvPr/>
        </p:nvSpPr>
        <p:spPr bwMode="auto">
          <a:xfrm>
            <a:off x="457200" y="274638"/>
            <a:ext cx="8229600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dirty="0" smtClean="0">
                <a:solidFill>
                  <a:srgbClr val="520063"/>
                </a:solidFill>
                <a:latin typeface="Helvetica" pitchFamily="34" charset="0"/>
                <a:cs typeface="MS PGothic"/>
              </a:rPr>
              <a:t>ERGM Model for Team Assembly</a:t>
            </a:r>
            <a:endParaRPr lang="en-US" sz="4000" dirty="0">
              <a:solidFill>
                <a:srgbClr val="520063"/>
              </a:solidFill>
              <a:latin typeface="Helvetica" pitchFamily="34" charset="0"/>
              <a:cs typeface="MS PGothic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636024"/>
          <a:ext cx="5564271" cy="4185421"/>
        </p:xfrm>
        <a:graphic>
          <a:graphicData uri="http://schemas.openxmlformats.org/drawingml/2006/table">
            <a:tbl>
              <a:tblPr/>
              <a:tblGrid>
                <a:gridCol w="1752107"/>
                <a:gridCol w="2606533"/>
                <a:gridCol w="1205631"/>
              </a:tblGrid>
              <a:tr h="1842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Levels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Variables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Odds ratio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Actor (attributes)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Gender (1= </a:t>
                      </a: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“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female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”)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1.82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Tenure (Log 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years since PhD)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0.51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Experience 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(Ln Publication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1.20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Dyad</a:t>
                      </a:r>
                      <a:r>
                        <a:rPr lang="en-US" sz="14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(attributes)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Gender difference 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0.55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Tenure difference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0.99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Experience difference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0.72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Dyad (relations)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Co-authorship 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9.03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Citation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relationship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0.65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Higher order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Edge </a:t>
                      </a: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co-proposal)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0.00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Weighed node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degree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323.76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Weighed number of shared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neighbors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70.11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Log Likelihood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Helvetica" pitchFamily="34" charset="0"/>
                        <a:cs typeface="Times New Roman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-356.36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783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Helvetica" pitchFamily="34" charset="0"/>
                          <a:ea typeface="Times New Roman"/>
                          <a:cs typeface="Arial"/>
                        </a:rPr>
                        <a:t>  Significance codes:  </a:t>
                      </a:r>
                      <a:r>
                        <a:rPr lang="en-US" sz="12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p&lt;0.001;    estimated using</a:t>
                      </a:r>
                      <a:r>
                        <a:rPr lang="en-US" sz="12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Statnet  (</a:t>
                      </a:r>
                      <a:r>
                        <a:rPr lang="en-US" sz="1200" baseline="0" dirty="0" err="1" smtClean="0">
                          <a:latin typeface="Helvetica" pitchFamily="34" charset="0"/>
                          <a:ea typeface="Times New Roman"/>
                          <a:cs typeface="Arial"/>
                        </a:rPr>
                        <a:t>Handcock</a:t>
                      </a:r>
                      <a:r>
                        <a:rPr lang="en-US" sz="12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et al 2008)</a:t>
                      </a:r>
                      <a:endParaRPr lang="en-US" sz="12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65338" y="3600745"/>
            <a:ext cx="6667500" cy="715580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2749" y="3600744"/>
            <a:ext cx="2819400" cy="715581"/>
          </a:xfrm>
          <a:prstGeom prst="rect">
            <a:avLst/>
          </a:prstGeom>
          <a:solidFill>
            <a:srgbClr val="7030A0"/>
          </a:solidFill>
          <a:ln w="25400" cap="rnd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 dirty="0" smtClean="0">
                <a:solidFill>
                  <a:prstClr val="white"/>
                </a:solidFill>
                <a:latin typeface="Helvetica" pitchFamily="34" charset="0"/>
              </a:rPr>
              <a:t>Researchers are </a:t>
            </a:r>
            <a:r>
              <a:rPr lang="en-US" sz="1350" dirty="0" smtClean="0">
                <a:solidFill>
                  <a:prstClr val="white"/>
                </a:solidFill>
                <a:latin typeface="Helvetica" pitchFamily="34" charset="0"/>
                <a:ea typeface="MS PGothic" pitchFamily="34" charset="-128"/>
              </a:rPr>
              <a:t>more likely to collaborate with co-authors and  others less cited with each other.</a:t>
            </a:r>
            <a:endParaRPr lang="en-US" sz="1350" dirty="0">
              <a:solidFill>
                <a:prstClr val="white"/>
              </a:solidFill>
              <a:latin typeface="Helvetica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07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 txBox="1">
            <a:spLocks/>
          </p:cNvSpPr>
          <p:nvPr/>
        </p:nvSpPr>
        <p:spPr bwMode="auto">
          <a:xfrm>
            <a:off x="457200" y="274638"/>
            <a:ext cx="8229600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dirty="0" smtClean="0">
                <a:solidFill>
                  <a:srgbClr val="520063"/>
                </a:solidFill>
                <a:latin typeface="Helvetica" pitchFamily="34" charset="0"/>
                <a:cs typeface="MS PGothic"/>
              </a:rPr>
              <a:t>ERGM Model for Team Assembly</a:t>
            </a:r>
            <a:endParaRPr lang="en-US" sz="4000" dirty="0">
              <a:solidFill>
                <a:srgbClr val="520063"/>
              </a:solidFill>
              <a:latin typeface="Helvetica" pitchFamily="34" charset="0"/>
              <a:cs typeface="MS PGothic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636024"/>
          <a:ext cx="5564271" cy="4185421"/>
        </p:xfrm>
        <a:graphic>
          <a:graphicData uri="http://schemas.openxmlformats.org/drawingml/2006/table">
            <a:tbl>
              <a:tblPr/>
              <a:tblGrid>
                <a:gridCol w="1752107"/>
                <a:gridCol w="2606533"/>
                <a:gridCol w="1205631"/>
              </a:tblGrid>
              <a:tr h="1842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Levels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Variables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Odds ratio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Actor (attributes)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Gender (1= </a:t>
                      </a: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“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female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”)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1.82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Tenure (Log 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years since PhD)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0.51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Experience 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(Ln Publication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1.20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Dyad</a:t>
                      </a:r>
                      <a:r>
                        <a:rPr lang="en-US" sz="14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(attributes)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Gender difference 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0.55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Tenure difference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0.99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Experience difference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0.72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Dyad (relations)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Co-authorship 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9.03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Citation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relationship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0.65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Higher order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Edge </a:t>
                      </a: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co-proposal)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0.00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Weighed node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degree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323.76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Weighed number of shared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neighbors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70.11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Log Likelihood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Helvetica" pitchFamily="34" charset="0"/>
                        <a:cs typeface="Times New Roman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-356.36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783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Helvetica" pitchFamily="34" charset="0"/>
                          <a:ea typeface="Times New Roman"/>
                          <a:cs typeface="Arial"/>
                        </a:rPr>
                        <a:t>  Significance codes:  </a:t>
                      </a:r>
                      <a:r>
                        <a:rPr lang="en-US" sz="12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p&lt;0.001;    estimated using</a:t>
                      </a:r>
                      <a:r>
                        <a:rPr lang="en-US" sz="12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Statnet  (</a:t>
                      </a:r>
                      <a:r>
                        <a:rPr lang="en-US" sz="1200" baseline="0" dirty="0" err="1" smtClean="0">
                          <a:latin typeface="Helvetica" pitchFamily="34" charset="0"/>
                          <a:ea typeface="Times New Roman"/>
                          <a:cs typeface="Arial"/>
                        </a:rPr>
                        <a:t>Handcock</a:t>
                      </a:r>
                      <a:r>
                        <a:rPr lang="en-US" sz="12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et al 2008)</a:t>
                      </a:r>
                      <a:endParaRPr lang="en-US" sz="12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65338" y="4245553"/>
            <a:ext cx="6667500" cy="1116013"/>
          </a:xfrm>
          <a:prstGeom prst="rect">
            <a:avLst/>
          </a:prstGeom>
          <a:noFill/>
          <a:ln w="254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2749" y="4245553"/>
            <a:ext cx="2819400" cy="1115568"/>
          </a:xfrm>
          <a:prstGeom prst="rect">
            <a:avLst/>
          </a:prstGeom>
          <a:solidFill>
            <a:srgbClr val="7030A0"/>
          </a:solidFill>
          <a:ln w="25400" cap="rnd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350" dirty="0" smtClean="0">
                <a:solidFill>
                  <a:prstClr val="white"/>
                </a:solidFill>
                <a:latin typeface="Helvetica" pitchFamily="34" charset="0"/>
                <a:ea typeface="MS PGothic" pitchFamily="34" charset="-128"/>
                <a:cs typeface="+mn-cs"/>
              </a:rPr>
              <a:t>Researchers are not likely to randomly collaborate and have a similar number of collaborators and a high level of transitivity.</a:t>
            </a:r>
            <a:endParaRPr lang="en-US" sz="1350" dirty="0">
              <a:solidFill>
                <a:prstClr val="white"/>
              </a:solidFill>
              <a:latin typeface="Helvetica" pitchFamily="34" charset="0"/>
              <a:ea typeface="MS PGothic" pitchFamily="34" charset="-128"/>
              <a:cs typeface="+mn-cs"/>
            </a:endParaRPr>
          </a:p>
          <a:p>
            <a:pPr>
              <a:defRPr/>
            </a:pPr>
            <a:endParaRPr lang="en-US" sz="1350" dirty="0">
              <a:solidFill>
                <a:prstClr val="white"/>
              </a:solidFill>
              <a:latin typeface="Helvetica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7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Re-purposing Link Prediction Models for Making Link Recommendation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prediction models are used to predict links that are present but were not observed (as in covert networks).</a:t>
            </a:r>
          </a:p>
          <a:p>
            <a:r>
              <a:rPr lang="en-US" dirty="0" smtClean="0"/>
              <a:t>A key contribution of this study is to repurpose the use of link prediction models for predicting links that are not present but ought to be present – a recommendation.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5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MS PGothic"/>
              </a:rPr>
              <a:t/>
            </a:r>
            <a:br>
              <a:rPr lang="en-US" sz="2800" dirty="0" smtClean="0">
                <a:ea typeface="MS PGothic"/>
              </a:rPr>
            </a:br>
            <a:r>
              <a:rPr lang="en-US" sz="2800" dirty="0" smtClean="0">
                <a:ea typeface="MS PGothic"/>
              </a:rPr>
              <a:t>Comparing MTML Link Prediction Approaches to Traditional Link Prediction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5960"/>
            <a:ext cx="8455025" cy="46070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>
                <a:cs typeface="ＭＳ Ｐゴシック" charset="-128"/>
              </a:rPr>
              <a:t>Node-wise similarity approaches</a:t>
            </a:r>
          </a:p>
          <a:p>
            <a:pPr lvl="1">
              <a:defRPr/>
            </a:pPr>
            <a:r>
              <a:rPr lang="en-US" sz="2000" dirty="0" smtClean="0">
                <a:cs typeface="+mn-cs"/>
              </a:rPr>
              <a:t>Define or learn a measure of</a:t>
            </a:r>
            <a:r>
              <a:rPr lang="en-CA" sz="2000" dirty="0" smtClean="0">
                <a:cs typeface="+mn-cs"/>
              </a:rPr>
              <a:t> similarity between two nodes to determine link existence</a:t>
            </a:r>
            <a:endParaRPr lang="en-US" sz="2000" dirty="0" smtClean="0">
              <a:cs typeface="+mn-cs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>
                <a:cs typeface="ＭＳ Ｐゴシック" charset="-128"/>
              </a:rPr>
              <a:t>Probabilistic model based approaches</a:t>
            </a:r>
          </a:p>
          <a:p>
            <a:pPr lvl="1">
              <a:defRPr/>
            </a:pPr>
            <a:r>
              <a:rPr lang="en-CA" sz="2000" dirty="0" smtClean="0"/>
              <a:t>Abstract the underlying structure from the observed data network to a compact probabilistic model. Regenerate the unobserved part of the network using the learned model. </a:t>
            </a:r>
            <a:r>
              <a:rPr lang="en-US" sz="1800" dirty="0" smtClean="0">
                <a:cs typeface="ＭＳ Ｐゴシック" charset="-128"/>
              </a:rPr>
              <a:t>	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cs typeface="ＭＳ Ｐゴシック" charset="-128"/>
              </a:rPr>
              <a:t>Network topology based approaches</a:t>
            </a:r>
          </a:p>
          <a:p>
            <a:pPr lvl="1">
              <a:defRPr/>
            </a:pPr>
            <a:r>
              <a:rPr lang="en-CA" sz="2000" dirty="0"/>
              <a:t>Exploit topological pattern, ranging from local patterns around the nodes to the global patterns covering the entire social network</a:t>
            </a:r>
            <a:r>
              <a:rPr lang="en-US" sz="2000" dirty="0"/>
              <a:t>.</a:t>
            </a:r>
          </a:p>
          <a:p>
            <a:pPr lvl="1">
              <a:defRPr/>
            </a:pPr>
            <a:endParaRPr lang="en-US" sz="1800" dirty="0" smtClean="0"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ea typeface="MS PGothic"/>
              </a:rPr>
              <a:t>Comparing MTML Link Prediction with …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 smtClean="0">
                <a:ea typeface="MS PGothic"/>
              </a:rPr>
              <a:t>Three benchmark data mining approaches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2000" dirty="0" smtClean="0">
                <a:ea typeface="MS PGothic"/>
              </a:rPr>
              <a:t>Node-wise similarity-based approach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2000" dirty="0" smtClean="0">
                <a:ea typeface="MS PGothic"/>
              </a:rPr>
              <a:t>Relational Bayesian Networks </a:t>
            </a:r>
            <a:r>
              <a:rPr lang="en-US" sz="1600" dirty="0" smtClean="0">
                <a:ea typeface="MS PGothic"/>
              </a:rPr>
              <a:t>(Jaeger 1997)</a:t>
            </a:r>
          </a:p>
          <a:p>
            <a:pPr marL="971550" lvl="1" indent="-514350">
              <a:buFont typeface="Calibri" pitchFamily="34" charset="0"/>
              <a:buAutoNum type="arabicPeriod"/>
            </a:pPr>
            <a:r>
              <a:rPr lang="en-US" sz="2000" dirty="0">
                <a:ea typeface="MS PGothic"/>
              </a:rPr>
              <a:t>The Katz Method </a:t>
            </a:r>
            <a:r>
              <a:rPr lang="en-US" sz="1600" dirty="0">
                <a:ea typeface="MS PGothic"/>
              </a:rPr>
              <a:t>(Katz 1953)</a:t>
            </a:r>
            <a:endParaRPr lang="en-US" sz="2000" dirty="0">
              <a:ea typeface="MS PGothic"/>
            </a:endParaRPr>
          </a:p>
          <a:p>
            <a:pPr marL="571500" indent="-514350">
              <a:buFont typeface="Calibri" pitchFamily="34" charset="0"/>
              <a:buAutoNum type="arabicPeriod"/>
            </a:pPr>
            <a:endParaRPr lang="en-US" sz="1800" dirty="0" smtClean="0">
              <a:ea typeface="MS PGothic"/>
            </a:endParaRPr>
          </a:p>
          <a:p>
            <a:r>
              <a:rPr lang="en-US" sz="2400" dirty="0" smtClean="0">
                <a:ea typeface="MS PGothic"/>
              </a:rPr>
              <a:t>Remove exactly one link that is known to exist in the collaboration network and assess how well (with high rank) each approach recommends that link be created</a:t>
            </a:r>
          </a:p>
          <a:p>
            <a:pPr marL="0" indent="0">
              <a:buNone/>
            </a:pPr>
            <a:endParaRPr lang="en-US" sz="2400" dirty="0" smtClean="0">
              <a:ea typeface="MS PGothic"/>
            </a:endParaRPr>
          </a:p>
          <a:p>
            <a:r>
              <a:rPr lang="en-US" sz="2400" dirty="0" smtClean="0">
                <a:ea typeface="MS PGothic"/>
              </a:rPr>
              <a:t>Evaluate efficacy of four approaches using Average Rank of the Correct Recommendation (ARC) </a:t>
            </a:r>
            <a:r>
              <a:rPr lang="en-US" sz="1800" dirty="0" smtClean="0">
                <a:ea typeface="MS PGothic"/>
              </a:rPr>
              <a:t>(</a:t>
            </a:r>
            <a:r>
              <a:rPr lang="en-US" sz="1600" dirty="0" smtClean="0">
                <a:ea typeface="MS PGothic"/>
              </a:rPr>
              <a:t>Burke 2005</a:t>
            </a:r>
            <a:r>
              <a:rPr lang="en-US" sz="1800" dirty="0" smtClean="0">
                <a:ea typeface="MS PGothic"/>
              </a:rPr>
              <a:t>)</a:t>
            </a:r>
            <a:endParaRPr lang="en-US" sz="2400" dirty="0" smtClean="0"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3384517" y="1901031"/>
            <a:ext cx="2803525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a typeface="MS PGothic" pitchFamily="34" charset="-128"/>
                <a:cs typeface="+mn-cs"/>
              </a:rPr>
              <a:t>The rank of </a:t>
            </a:r>
            <a:r>
              <a:rPr lang="en-US" altLang="zh-CN" dirty="0" smtClean="0">
                <a:ea typeface="MS PGothic" pitchFamily="34" charset="-128"/>
                <a:cs typeface="+mn-cs"/>
              </a:rPr>
              <a:t>the </a:t>
            </a:r>
            <a:r>
              <a:rPr lang="en-US" altLang="zh-CN" dirty="0">
                <a:ea typeface="MS PGothic" pitchFamily="34" charset="-128"/>
                <a:cs typeface="+mn-cs"/>
              </a:rPr>
              <a:t>correct </a:t>
            </a:r>
            <a:r>
              <a:rPr lang="en-US" altLang="zh-CN" dirty="0" smtClean="0">
                <a:ea typeface="MS PGothic" pitchFamily="34" charset="-128"/>
                <a:cs typeface="+mn-cs"/>
              </a:rPr>
              <a:t>prediction (</a:t>
            </a:r>
            <a:r>
              <a:rPr lang="en-US" altLang="zh-CN" dirty="0" smtClean="0">
                <a:ea typeface="MS PGothic" pitchFamily="34" charset="-128"/>
              </a:rPr>
              <a:t>link </a:t>
            </a:r>
            <a:r>
              <a:rPr lang="en-US" altLang="zh-CN" dirty="0" err="1" smtClean="0">
                <a:ea typeface="MS PGothic" pitchFamily="34" charset="-128"/>
              </a:rPr>
              <a:t>x</a:t>
            </a:r>
            <a:r>
              <a:rPr lang="en-US" altLang="zh-CN" baseline="-25000" dirty="0" err="1" smtClean="0">
                <a:ea typeface="MS PGothic" pitchFamily="34" charset="-128"/>
              </a:rPr>
              <a:t>bd</a:t>
            </a:r>
            <a:r>
              <a:rPr lang="en-US" altLang="zh-CN" dirty="0" smtClean="0">
                <a:ea typeface="MS PGothic" pitchFamily="34" charset="-128"/>
                <a:cs typeface="+mn-cs"/>
              </a:rPr>
              <a:t>) </a:t>
            </a:r>
            <a:r>
              <a:rPr lang="en-US" altLang="zh-CN" dirty="0">
                <a:ea typeface="MS PGothic" pitchFamily="34" charset="-128"/>
                <a:cs typeface="+mn-cs"/>
              </a:rPr>
              <a:t>is </a:t>
            </a:r>
            <a:endParaRPr lang="en-US" altLang="zh-CN" dirty="0" smtClean="0">
              <a:ea typeface="MS PGothic" pitchFamily="34" charset="-128"/>
              <a:cs typeface="+mn-cs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  <a:ea typeface="MS PGothic" pitchFamily="34" charset="-128"/>
                <a:cs typeface="+mn-cs"/>
              </a:rPr>
              <a:t>                </a:t>
            </a:r>
            <a:r>
              <a:rPr lang="en-US" altLang="zh-CN" sz="2400" b="1" dirty="0" smtClean="0">
                <a:solidFill>
                  <a:srgbClr val="FF0000"/>
                </a:solidFill>
                <a:ea typeface="MS PGothic" pitchFamily="34" charset="-128"/>
                <a:cs typeface="+mn-cs"/>
              </a:rPr>
              <a:t>2</a:t>
            </a:r>
          </a:p>
          <a:p>
            <a:pPr>
              <a:defRPr/>
            </a:pPr>
            <a:r>
              <a:rPr lang="en-US" altLang="zh-CN" i="1" dirty="0" smtClean="0">
                <a:cs typeface="MS PGothic"/>
              </a:rPr>
              <a:t>(Ideally the model should recommend </a:t>
            </a:r>
            <a:r>
              <a:rPr lang="en-US" altLang="zh-CN" i="1" dirty="0">
                <a:cs typeface="MS PGothic"/>
              </a:rPr>
              <a:t>adding a link from b to </a:t>
            </a:r>
            <a:r>
              <a:rPr lang="en-US" altLang="zh-CN" i="1" dirty="0" smtClean="0">
                <a:cs typeface="MS PGothic"/>
              </a:rPr>
              <a:t>d with the highest probability, i.e. ranking Top 1)</a:t>
            </a:r>
            <a:r>
              <a:rPr lang="en-US" altLang="zh-CN" dirty="0" smtClean="0">
                <a:cs typeface="MS PGothic"/>
              </a:rPr>
              <a:t> </a:t>
            </a:r>
            <a:endParaRPr lang="zh-CN" altLang="en-US" dirty="0">
              <a:cs typeface="MS PGothic"/>
            </a:endParaRPr>
          </a:p>
          <a:p>
            <a:pPr>
              <a:defRPr/>
            </a:pPr>
            <a:endParaRPr lang="en-US" altLang="zh-CN" b="1" dirty="0">
              <a:ea typeface="MS PGothic" pitchFamily="34" charset="-128"/>
              <a:cs typeface="+mn-cs"/>
            </a:endParaRPr>
          </a:p>
        </p:txBody>
      </p:sp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/>
              </a:rPr>
              <a:t>Example: Predicting Link </a:t>
            </a:r>
            <a:r>
              <a:rPr lang="en-US" dirty="0" smtClean="0">
                <a:ea typeface="MS PGothic"/>
              </a:rPr>
              <a:t>b to d</a:t>
            </a:r>
            <a:endParaRPr lang="en-US" dirty="0" smtClean="0">
              <a:ea typeface="MS PGothic"/>
            </a:endParaRPr>
          </a:p>
        </p:txBody>
      </p:sp>
      <p:grpSp>
        <p:nvGrpSpPr>
          <p:cNvPr id="111618" name="组合 26"/>
          <p:cNvGrpSpPr>
            <a:grpSpLocks/>
          </p:cNvGrpSpPr>
          <p:nvPr/>
        </p:nvGrpSpPr>
        <p:grpSpPr bwMode="auto">
          <a:xfrm>
            <a:off x="812800" y="1971675"/>
            <a:ext cx="1874838" cy="1371600"/>
            <a:chOff x="1619250" y="5367575"/>
            <a:chExt cx="1874636" cy="1371779"/>
          </a:xfrm>
        </p:grpSpPr>
        <p:sp>
          <p:nvSpPr>
            <p:cNvPr id="5" name="椭圆 4"/>
            <p:cNvSpPr/>
            <p:nvPr/>
          </p:nvSpPr>
          <p:spPr>
            <a:xfrm>
              <a:off x="2676411" y="6413875"/>
              <a:ext cx="133336" cy="1714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111668" name="TextBox 5"/>
            <p:cNvSpPr txBox="1">
              <a:spLocks noChangeArrowheads="1"/>
            </p:cNvSpPr>
            <p:nvPr/>
          </p:nvSpPr>
          <p:spPr bwMode="auto">
            <a:xfrm>
              <a:off x="2857500" y="6431577"/>
              <a:ext cx="304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cs typeface="MS PGothic"/>
                </a:rPr>
                <a:t>d</a:t>
              </a:r>
              <a:endParaRPr lang="zh-CN" altLang="en-US" sz="1400">
                <a:cs typeface="MS PGothic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162134" y="5834361"/>
              <a:ext cx="133336" cy="1698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111670" name="TextBox 9"/>
            <p:cNvSpPr txBox="1">
              <a:spLocks noChangeArrowheads="1"/>
            </p:cNvSpPr>
            <p:nvPr/>
          </p:nvSpPr>
          <p:spPr bwMode="auto">
            <a:xfrm>
              <a:off x="2857500" y="5833586"/>
              <a:ext cx="304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400">
                <a:cs typeface="MS PGothic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504980" y="5504118"/>
              <a:ext cx="133336" cy="1714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111672" name="TextBox 12"/>
            <p:cNvSpPr txBox="1">
              <a:spLocks noChangeArrowheads="1"/>
            </p:cNvSpPr>
            <p:nvPr/>
          </p:nvSpPr>
          <p:spPr bwMode="auto">
            <a:xfrm>
              <a:off x="2638425" y="5367575"/>
              <a:ext cx="304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cs typeface="MS PGothic"/>
                </a:rPr>
                <a:t>b</a:t>
              </a:r>
              <a:endParaRPr lang="zh-CN" altLang="en-US" sz="1400">
                <a:cs typeface="MS PGothic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924017" y="6058228"/>
              <a:ext cx="133336" cy="1714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111674" name="TextBox 15"/>
            <p:cNvSpPr txBox="1">
              <a:spLocks noChangeArrowheads="1"/>
            </p:cNvSpPr>
            <p:nvPr/>
          </p:nvSpPr>
          <p:spPr bwMode="auto">
            <a:xfrm>
              <a:off x="1619250" y="6057900"/>
              <a:ext cx="304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cs typeface="MS PGothic"/>
                </a:rPr>
                <a:t>a</a:t>
              </a:r>
              <a:endParaRPr lang="zh-CN" altLang="en-US" sz="1400">
                <a:cs typeface="MS PGothic"/>
              </a:endParaRPr>
            </a:p>
          </p:txBody>
        </p:sp>
        <p:cxnSp>
          <p:nvCxnSpPr>
            <p:cNvPr id="18" name="直接连接符 17"/>
            <p:cNvCxnSpPr>
              <a:stCxn id="15" idx="6"/>
              <a:endCxn id="12" idx="3"/>
            </p:cNvCxnSpPr>
            <p:nvPr/>
          </p:nvCxnSpPr>
          <p:spPr>
            <a:xfrm flipV="1">
              <a:off x="2057353" y="5650187"/>
              <a:ext cx="466675" cy="4937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5" idx="5"/>
              <a:endCxn id="5" idx="2"/>
            </p:cNvCxnSpPr>
            <p:nvPr/>
          </p:nvCxnSpPr>
          <p:spPr>
            <a:xfrm rot="16200000" flipH="1">
              <a:off x="2209701" y="6032901"/>
              <a:ext cx="295314" cy="6381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2" idx="5"/>
              <a:endCxn id="5" idx="4"/>
            </p:cNvCxnSpPr>
            <p:nvPr/>
          </p:nvCxnSpPr>
          <p:spPr>
            <a:xfrm rot="16200000" flipH="1">
              <a:off x="2213594" y="6055861"/>
              <a:ext cx="935160" cy="1238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678" name="矩形 25"/>
            <p:cNvSpPr>
              <a:spLocks noChangeArrowheads="1"/>
            </p:cNvSpPr>
            <p:nvPr/>
          </p:nvSpPr>
          <p:spPr bwMode="auto">
            <a:xfrm>
              <a:off x="3219452" y="5640107"/>
              <a:ext cx="2744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cs typeface="MS PGothic"/>
                </a:rPr>
                <a:t>c</a:t>
              </a:r>
              <a:endParaRPr lang="zh-CN" altLang="en-US" sz="1400">
                <a:solidFill>
                  <a:srgbClr val="000000"/>
                </a:solidFill>
                <a:cs typeface="MS PGothic"/>
              </a:endParaRPr>
            </a:p>
          </p:txBody>
        </p:sp>
      </p:grpSp>
      <p:sp>
        <p:nvSpPr>
          <p:cNvPr id="111619" name="TextBox 27"/>
          <p:cNvSpPr txBox="1">
            <a:spLocks noChangeArrowheads="1"/>
          </p:cNvSpPr>
          <p:nvPr/>
        </p:nvSpPr>
        <p:spPr bwMode="auto">
          <a:xfrm>
            <a:off x="808038" y="1538288"/>
            <a:ext cx="2281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cs typeface="MS PGothic"/>
              </a:rPr>
              <a:t>Observed network </a:t>
            </a:r>
            <a:r>
              <a:rPr lang="en-US" altLang="zh-CN" i="1">
                <a:cs typeface="MS PGothic"/>
              </a:rPr>
              <a:t>x</a:t>
            </a:r>
            <a:endParaRPr lang="zh-CN" altLang="en-US" i="1">
              <a:cs typeface="MS PGothic"/>
            </a:endParaRPr>
          </a:p>
        </p:txBody>
      </p:sp>
      <p:grpSp>
        <p:nvGrpSpPr>
          <p:cNvPr id="111620" name="组合 63"/>
          <p:cNvGrpSpPr>
            <a:grpSpLocks/>
          </p:cNvGrpSpPr>
          <p:nvPr/>
        </p:nvGrpSpPr>
        <p:grpSpPr bwMode="auto">
          <a:xfrm>
            <a:off x="6040438" y="4514850"/>
            <a:ext cx="1893887" cy="1371600"/>
            <a:chOff x="3571902" y="2762161"/>
            <a:chExt cx="1894996" cy="1371779"/>
          </a:xfrm>
        </p:grpSpPr>
        <p:sp>
          <p:nvSpPr>
            <p:cNvPr id="31" name="椭圆 30"/>
            <p:cNvSpPr/>
            <p:nvPr/>
          </p:nvSpPr>
          <p:spPr>
            <a:xfrm>
              <a:off x="4629796" y="3808461"/>
              <a:ext cx="133428" cy="1714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111649" name="TextBox 31"/>
            <p:cNvSpPr txBox="1">
              <a:spLocks noChangeArrowheads="1"/>
            </p:cNvSpPr>
            <p:nvPr/>
          </p:nvSpPr>
          <p:spPr bwMode="auto">
            <a:xfrm>
              <a:off x="4810152" y="3826163"/>
              <a:ext cx="304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cs typeface="MS PGothic"/>
                </a:rPr>
                <a:t>d</a:t>
              </a:r>
              <a:endParaRPr lang="zh-CN" altLang="en-US" sz="1400">
                <a:cs typeface="MS PGothic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114267" y="3228947"/>
              <a:ext cx="133428" cy="1698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111651" name="TextBox 33"/>
            <p:cNvSpPr txBox="1">
              <a:spLocks noChangeArrowheads="1"/>
            </p:cNvSpPr>
            <p:nvPr/>
          </p:nvSpPr>
          <p:spPr bwMode="auto">
            <a:xfrm>
              <a:off x="4810152" y="3228172"/>
              <a:ext cx="304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400">
                <a:cs typeface="MS PGothic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458246" y="2898704"/>
              <a:ext cx="133428" cy="1714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111653" name="TextBox 35"/>
            <p:cNvSpPr txBox="1">
              <a:spLocks noChangeArrowheads="1"/>
            </p:cNvSpPr>
            <p:nvPr/>
          </p:nvSpPr>
          <p:spPr bwMode="auto">
            <a:xfrm>
              <a:off x="4591077" y="2762161"/>
              <a:ext cx="304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cs typeface="MS PGothic"/>
                </a:rPr>
                <a:t>b</a:t>
              </a:r>
              <a:endParaRPr lang="zh-CN" altLang="en-US" sz="1400">
                <a:cs typeface="MS PGothic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876880" y="3452814"/>
              <a:ext cx="133428" cy="1714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111655" name="TextBox 37"/>
            <p:cNvSpPr txBox="1">
              <a:spLocks noChangeArrowheads="1"/>
            </p:cNvSpPr>
            <p:nvPr/>
          </p:nvSpPr>
          <p:spPr bwMode="auto">
            <a:xfrm>
              <a:off x="3571902" y="3452486"/>
              <a:ext cx="304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cs typeface="MS PGothic"/>
                </a:rPr>
                <a:t>a</a:t>
              </a:r>
              <a:endParaRPr lang="zh-CN" altLang="en-US" sz="1400">
                <a:cs typeface="MS PGothic"/>
              </a:endParaRPr>
            </a:p>
          </p:txBody>
        </p:sp>
        <p:cxnSp>
          <p:nvCxnSpPr>
            <p:cNvPr id="39" name="直接连接符 38"/>
            <p:cNvCxnSpPr>
              <a:stCxn id="37" idx="6"/>
              <a:endCxn id="35" idx="3"/>
            </p:cNvCxnSpPr>
            <p:nvPr/>
          </p:nvCxnSpPr>
          <p:spPr>
            <a:xfrm flipV="1">
              <a:off x="4010309" y="3044773"/>
              <a:ext cx="466998" cy="4937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5"/>
              <a:endCxn id="31" idx="2"/>
            </p:cNvCxnSpPr>
            <p:nvPr/>
          </p:nvCxnSpPr>
          <p:spPr>
            <a:xfrm rot="16200000" flipH="1">
              <a:off x="4162865" y="3427266"/>
              <a:ext cx="295314" cy="63854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5" idx="5"/>
              <a:endCxn id="31" idx="4"/>
            </p:cNvCxnSpPr>
            <p:nvPr/>
          </p:nvCxnSpPr>
          <p:spPr>
            <a:xfrm rot="16200000" flipH="1">
              <a:off x="4166187" y="3449609"/>
              <a:ext cx="935160" cy="12548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659" name="矩形 41"/>
            <p:cNvSpPr>
              <a:spLocks noChangeArrowheads="1"/>
            </p:cNvSpPr>
            <p:nvPr/>
          </p:nvSpPr>
          <p:spPr bwMode="auto">
            <a:xfrm>
              <a:off x="5172104" y="3034693"/>
              <a:ext cx="2744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cs typeface="MS PGothic"/>
                </a:rPr>
                <a:t>c</a:t>
              </a:r>
              <a:endParaRPr lang="zh-CN" altLang="en-US" sz="1400">
                <a:solidFill>
                  <a:srgbClr val="000000"/>
                </a:solidFill>
                <a:cs typeface="MS PGothic"/>
              </a:endParaRPr>
            </a:p>
          </p:txBody>
        </p:sp>
        <p:sp>
          <p:nvSpPr>
            <p:cNvPr id="111660" name="TextBox 44"/>
            <p:cNvSpPr txBox="1">
              <a:spLocks noChangeArrowheads="1"/>
            </p:cNvSpPr>
            <p:nvPr/>
          </p:nvSpPr>
          <p:spPr bwMode="auto">
            <a:xfrm>
              <a:off x="4574412" y="3428198"/>
              <a:ext cx="67151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cs typeface="MS PGothic"/>
                </a:rPr>
                <a:t>0.3</a:t>
              </a:r>
              <a:endParaRPr lang="zh-CN" altLang="en-US" sz="1400">
                <a:cs typeface="MS PGothic"/>
              </a:endParaRPr>
            </a:p>
          </p:txBody>
        </p:sp>
        <p:cxnSp>
          <p:nvCxnSpPr>
            <p:cNvPr id="47" name="直接连接符 46"/>
            <p:cNvCxnSpPr>
              <a:stCxn id="37" idx="6"/>
            </p:cNvCxnSpPr>
            <p:nvPr/>
          </p:nvCxnSpPr>
          <p:spPr>
            <a:xfrm flipV="1">
              <a:off x="4010309" y="3328973"/>
              <a:ext cx="1161142" cy="209577"/>
            </a:xfrm>
            <a:prstGeom prst="line">
              <a:avLst/>
            </a:prstGeom>
            <a:ln w="9525">
              <a:solidFill>
                <a:schemeClr val="accent4">
                  <a:lumMod val="20000"/>
                  <a:lumOff val="80000"/>
                </a:schemeClr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5" idx="5"/>
            </p:cNvCxnSpPr>
            <p:nvPr/>
          </p:nvCxnSpPr>
          <p:spPr>
            <a:xfrm rot="16200000" flipH="1">
              <a:off x="4729137" y="2886660"/>
              <a:ext cx="284200" cy="600426"/>
            </a:xfrm>
            <a:prstGeom prst="line">
              <a:avLst/>
            </a:prstGeom>
            <a:ln w="9525">
              <a:solidFill>
                <a:schemeClr val="accent2">
                  <a:lumMod val="40000"/>
                  <a:lumOff val="60000"/>
                </a:schemeClr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31" idx="4"/>
            </p:cNvCxnSpPr>
            <p:nvPr/>
          </p:nvCxnSpPr>
          <p:spPr>
            <a:xfrm rot="5400000" flipH="1" flipV="1">
              <a:off x="4614837" y="3480505"/>
              <a:ext cx="581101" cy="417756"/>
            </a:xfrm>
            <a:prstGeom prst="line">
              <a:avLst/>
            </a:prstGeom>
            <a:ln w="9525">
              <a:solidFill>
                <a:schemeClr val="accent4">
                  <a:lumMod val="20000"/>
                  <a:lumOff val="80000"/>
                </a:schemeClr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664" name="TextBox 51"/>
            <p:cNvSpPr txBox="1">
              <a:spLocks noChangeArrowheads="1"/>
            </p:cNvSpPr>
            <p:nvPr/>
          </p:nvSpPr>
          <p:spPr bwMode="auto">
            <a:xfrm>
              <a:off x="4114787" y="3343530"/>
              <a:ext cx="5333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dirty="0">
                  <a:cs typeface="MS PGothic"/>
                </a:rPr>
                <a:t>0.1</a:t>
              </a:r>
              <a:endParaRPr lang="zh-CN" altLang="en-US" sz="1200" dirty="0">
                <a:cs typeface="MS PGothic"/>
              </a:endParaRPr>
            </a:p>
          </p:txBody>
        </p:sp>
        <p:sp>
          <p:nvSpPr>
            <p:cNvPr id="111665" name="TextBox 52"/>
            <p:cNvSpPr txBox="1">
              <a:spLocks noChangeArrowheads="1"/>
            </p:cNvSpPr>
            <p:nvPr/>
          </p:nvSpPr>
          <p:spPr bwMode="auto">
            <a:xfrm>
              <a:off x="4762527" y="2931438"/>
              <a:ext cx="5333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>
                  <a:cs typeface="MS PGothic"/>
                </a:rPr>
                <a:t>0.4</a:t>
              </a:r>
              <a:endParaRPr lang="zh-CN" altLang="en-US" sz="1200">
                <a:cs typeface="MS PGothic"/>
              </a:endParaRPr>
            </a:p>
          </p:txBody>
        </p:sp>
        <p:sp>
          <p:nvSpPr>
            <p:cNvPr id="111666" name="TextBox 53"/>
            <p:cNvSpPr txBox="1">
              <a:spLocks noChangeArrowheads="1"/>
            </p:cNvSpPr>
            <p:nvPr/>
          </p:nvSpPr>
          <p:spPr bwMode="auto">
            <a:xfrm>
              <a:off x="4933500" y="3500784"/>
              <a:ext cx="53339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>
                  <a:cs typeface="MS PGothic"/>
                </a:rPr>
                <a:t>0.2</a:t>
              </a:r>
              <a:endParaRPr lang="zh-CN" altLang="en-US" sz="1200">
                <a:cs typeface="MS PGothic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980627" y="2041883"/>
            <a:ext cx="2803525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dirty="0" smtClean="0">
                <a:ea typeface="MS PGothic" pitchFamily="34" charset="-128"/>
                <a:cs typeface="+mn-cs"/>
              </a:rPr>
              <a:t>   1</a:t>
            </a:r>
            <a:r>
              <a:rPr lang="en-US" altLang="zh-CN" sz="1400" dirty="0">
                <a:ea typeface="MS PGothic" pitchFamily="34" charset="-128"/>
                <a:cs typeface="+mn-cs"/>
              </a:rPr>
              <a:t>. </a:t>
            </a:r>
            <a:r>
              <a:rPr lang="en-US" altLang="zh-CN" sz="1400" dirty="0" smtClean="0">
                <a:ea typeface="MS PGothic" pitchFamily="34" charset="-128"/>
                <a:cs typeface="+mn-cs"/>
              </a:rPr>
              <a:t>P(</a:t>
            </a:r>
            <a:r>
              <a:rPr lang="en-US" altLang="zh-CN" sz="1400" dirty="0" err="1" smtClean="0">
                <a:ea typeface="MS PGothic" pitchFamily="34" charset="-128"/>
                <a:cs typeface="+mn-cs"/>
              </a:rPr>
              <a:t>X</a:t>
            </a:r>
            <a:r>
              <a:rPr lang="en-US" altLang="zh-CN" sz="1050" dirty="0" err="1" smtClean="0">
                <a:ea typeface="MS PGothic" pitchFamily="34" charset="-128"/>
                <a:cs typeface="+mn-cs"/>
              </a:rPr>
              <a:t>bc</a:t>
            </a:r>
            <a:r>
              <a:rPr lang="en-US" altLang="zh-CN" sz="1400" dirty="0" smtClean="0">
                <a:ea typeface="MS PGothic" pitchFamily="34" charset="-128"/>
                <a:cs typeface="+mn-cs"/>
              </a:rPr>
              <a:t>=1|X=x</a:t>
            </a:r>
            <a:r>
              <a:rPr lang="en-US" altLang="zh-CN" sz="1400" dirty="0" smtClean="0">
                <a:ea typeface="MS PGothic" pitchFamily="34" charset="-128"/>
              </a:rPr>
              <a:t>*</a:t>
            </a:r>
            <a:r>
              <a:rPr lang="en-US" altLang="zh-CN" sz="1400" dirty="0" smtClean="0">
                <a:ea typeface="MS PGothic" pitchFamily="34" charset="-128"/>
                <a:cs typeface="+mn-cs"/>
              </a:rPr>
              <a:t>) = 0.4</a:t>
            </a:r>
            <a:endParaRPr lang="en-US" altLang="zh-CN" sz="1400" dirty="0">
              <a:ea typeface="MS PGothic" pitchFamily="34" charset="-128"/>
              <a:cs typeface="+mn-cs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FF0000"/>
                </a:solidFill>
                <a:ea typeface="MS PGothic" pitchFamily="34" charset="-128"/>
                <a:cs typeface="+mn-cs"/>
              </a:rPr>
              <a:t>   2. P(</a:t>
            </a:r>
            <a:r>
              <a:rPr lang="en-US" altLang="zh-CN" sz="1400" dirty="0" err="1">
                <a:solidFill>
                  <a:srgbClr val="FF0000"/>
                </a:solidFill>
                <a:ea typeface="MS PGothic" pitchFamily="34" charset="-128"/>
                <a:cs typeface="+mn-cs"/>
              </a:rPr>
              <a:t>X</a:t>
            </a:r>
            <a:r>
              <a:rPr lang="en-US" altLang="zh-CN" sz="1050" dirty="0" err="1">
                <a:solidFill>
                  <a:srgbClr val="FF0000"/>
                </a:solidFill>
                <a:ea typeface="MS PGothic" pitchFamily="34" charset="-128"/>
                <a:cs typeface="+mn-cs"/>
              </a:rPr>
              <a:t>bd</a:t>
            </a:r>
            <a:r>
              <a:rPr lang="en-US" altLang="zh-CN" sz="1400" dirty="0">
                <a:solidFill>
                  <a:srgbClr val="FF0000"/>
                </a:solidFill>
                <a:ea typeface="MS PGothic" pitchFamily="34" charset="-128"/>
                <a:cs typeface="+mn-cs"/>
              </a:rPr>
              <a:t>=1|X=x*) </a:t>
            </a:r>
            <a:r>
              <a:rPr lang="en-US" altLang="zh-CN" sz="1400" dirty="0" smtClean="0">
                <a:solidFill>
                  <a:srgbClr val="FF0000"/>
                </a:solidFill>
                <a:ea typeface="MS PGothic" pitchFamily="34" charset="-128"/>
                <a:cs typeface="+mn-cs"/>
              </a:rPr>
              <a:t>= 0.3</a:t>
            </a:r>
            <a:endParaRPr lang="zh-CN" altLang="en-US" sz="1400" dirty="0">
              <a:solidFill>
                <a:srgbClr val="FF0000"/>
              </a:solidFill>
              <a:ea typeface="MS PGothic" pitchFamily="34" charset="-128"/>
              <a:cs typeface="+mn-cs"/>
            </a:endParaRPr>
          </a:p>
          <a:p>
            <a:pPr>
              <a:defRPr/>
            </a:pPr>
            <a:r>
              <a:rPr lang="en-US" altLang="zh-CN" sz="1400" dirty="0">
                <a:ea typeface="MS PGothic" pitchFamily="34" charset="-128"/>
                <a:cs typeface="+mn-cs"/>
              </a:rPr>
              <a:t>   3. P(</a:t>
            </a:r>
            <a:r>
              <a:rPr lang="en-US" altLang="zh-CN" sz="1400" dirty="0" err="1">
                <a:ea typeface="MS PGothic" pitchFamily="34" charset="-128"/>
                <a:cs typeface="+mn-cs"/>
              </a:rPr>
              <a:t>X</a:t>
            </a:r>
            <a:r>
              <a:rPr lang="en-US" altLang="zh-CN" sz="1050" dirty="0" err="1">
                <a:ea typeface="MS PGothic" pitchFamily="34" charset="-128"/>
                <a:cs typeface="+mn-cs"/>
              </a:rPr>
              <a:t>cd</a:t>
            </a:r>
            <a:r>
              <a:rPr lang="en-US" altLang="zh-CN" sz="1400" dirty="0">
                <a:ea typeface="MS PGothic" pitchFamily="34" charset="-128"/>
                <a:cs typeface="+mn-cs"/>
              </a:rPr>
              <a:t>=1|X=x*) </a:t>
            </a:r>
            <a:r>
              <a:rPr lang="en-US" altLang="zh-CN" sz="1400" dirty="0" smtClean="0">
                <a:ea typeface="MS PGothic" pitchFamily="34" charset="-128"/>
                <a:cs typeface="+mn-cs"/>
              </a:rPr>
              <a:t>= 0.2</a:t>
            </a:r>
            <a:endParaRPr lang="en-US" altLang="zh-CN" sz="1400" dirty="0">
              <a:ea typeface="MS PGothic" pitchFamily="34" charset="-128"/>
              <a:cs typeface="+mn-cs"/>
            </a:endParaRPr>
          </a:p>
          <a:p>
            <a:pPr>
              <a:defRPr/>
            </a:pPr>
            <a:r>
              <a:rPr lang="en-US" altLang="zh-CN" sz="1400" dirty="0">
                <a:ea typeface="MS PGothic" pitchFamily="34" charset="-128"/>
                <a:cs typeface="+mn-cs"/>
              </a:rPr>
              <a:t>   4. </a:t>
            </a:r>
            <a:r>
              <a:rPr lang="en-US" altLang="zh-CN" sz="1400" dirty="0" smtClean="0">
                <a:ea typeface="MS PGothic" pitchFamily="34" charset="-128"/>
                <a:cs typeface="+mn-cs"/>
              </a:rPr>
              <a:t>P(</a:t>
            </a:r>
            <a:r>
              <a:rPr lang="en-US" altLang="zh-CN" sz="1400" dirty="0" err="1" smtClean="0">
                <a:ea typeface="MS PGothic" pitchFamily="34" charset="-128"/>
                <a:cs typeface="+mn-cs"/>
              </a:rPr>
              <a:t>X</a:t>
            </a:r>
            <a:r>
              <a:rPr lang="en-US" altLang="zh-CN" sz="1050" dirty="0" err="1" smtClean="0">
                <a:ea typeface="MS PGothic" pitchFamily="34" charset="-128"/>
                <a:cs typeface="+mn-cs"/>
              </a:rPr>
              <a:t>ac</a:t>
            </a:r>
            <a:r>
              <a:rPr lang="en-US" altLang="zh-CN" sz="1400" dirty="0" smtClean="0">
                <a:ea typeface="MS PGothic" pitchFamily="34" charset="-128"/>
                <a:cs typeface="+mn-cs"/>
              </a:rPr>
              <a:t>=1|</a:t>
            </a:r>
            <a:r>
              <a:rPr lang="en-US" altLang="zh-CN" sz="1400" dirty="0">
                <a:ea typeface="MS PGothic" pitchFamily="34" charset="-128"/>
              </a:rPr>
              <a:t>X=x*)</a:t>
            </a:r>
            <a:r>
              <a:rPr lang="en-US" altLang="zh-CN" sz="1400" dirty="0" smtClean="0">
                <a:ea typeface="MS PGothic" pitchFamily="34" charset="-128"/>
                <a:cs typeface="+mn-cs"/>
              </a:rPr>
              <a:t> = 0.1</a:t>
            </a:r>
            <a:endParaRPr lang="zh-CN" altLang="en-US" sz="1400" dirty="0">
              <a:ea typeface="MS PGothic" pitchFamily="34" charset="-128"/>
              <a:cs typeface="+mn-cs"/>
            </a:endParaRPr>
          </a:p>
        </p:txBody>
      </p:sp>
      <p:sp>
        <p:nvSpPr>
          <p:cNvPr id="66" name="左箭头 65"/>
          <p:cNvSpPr/>
          <p:nvPr/>
        </p:nvSpPr>
        <p:spPr>
          <a:xfrm rot="16200000">
            <a:off x="1477169" y="3512344"/>
            <a:ext cx="482600" cy="17303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1623" name="TextBox 47"/>
          <p:cNvSpPr txBox="1">
            <a:spLocks noChangeArrowheads="1"/>
          </p:cNvSpPr>
          <p:nvPr/>
        </p:nvSpPr>
        <p:spPr bwMode="auto">
          <a:xfrm>
            <a:off x="890588" y="4046538"/>
            <a:ext cx="2198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cs typeface="MS PGothic"/>
              </a:rPr>
              <a:t>Training network </a:t>
            </a:r>
            <a:r>
              <a:rPr lang="en-US" altLang="zh-CN" i="1" dirty="0">
                <a:cs typeface="MS PGothic"/>
              </a:rPr>
              <a:t>x</a:t>
            </a:r>
            <a:r>
              <a:rPr lang="en-US" altLang="zh-CN" i="1" dirty="0" smtClean="0">
                <a:cs typeface="MS PGothic"/>
              </a:rPr>
              <a:t>*</a:t>
            </a:r>
            <a:endParaRPr lang="zh-CN" altLang="en-US" dirty="0">
              <a:cs typeface="MS PGothic"/>
            </a:endParaRPr>
          </a:p>
        </p:txBody>
      </p:sp>
      <p:grpSp>
        <p:nvGrpSpPr>
          <p:cNvPr id="111624" name="组合 26"/>
          <p:cNvGrpSpPr>
            <a:grpSpLocks/>
          </p:cNvGrpSpPr>
          <p:nvPr/>
        </p:nvGrpSpPr>
        <p:grpSpPr bwMode="auto">
          <a:xfrm>
            <a:off x="922338" y="4576763"/>
            <a:ext cx="1874837" cy="1371600"/>
            <a:chOff x="1619250" y="5367575"/>
            <a:chExt cx="1874636" cy="1371779"/>
          </a:xfrm>
        </p:grpSpPr>
        <p:sp>
          <p:nvSpPr>
            <p:cNvPr id="55" name="椭圆 4"/>
            <p:cNvSpPr/>
            <p:nvPr/>
          </p:nvSpPr>
          <p:spPr>
            <a:xfrm>
              <a:off x="2676412" y="6413874"/>
              <a:ext cx="133336" cy="1714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111638" name="TextBox 56"/>
            <p:cNvSpPr txBox="1">
              <a:spLocks noChangeArrowheads="1"/>
            </p:cNvSpPr>
            <p:nvPr/>
          </p:nvSpPr>
          <p:spPr bwMode="auto">
            <a:xfrm>
              <a:off x="2857500" y="6431577"/>
              <a:ext cx="304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cs typeface="MS PGothic"/>
                </a:rPr>
                <a:t>d</a:t>
              </a:r>
              <a:endParaRPr lang="zh-CN" altLang="en-US" sz="1400">
                <a:cs typeface="MS PGothic"/>
              </a:endParaRPr>
            </a:p>
          </p:txBody>
        </p:sp>
        <p:sp>
          <p:nvSpPr>
            <p:cNvPr id="58" name="椭圆 8"/>
            <p:cNvSpPr/>
            <p:nvPr/>
          </p:nvSpPr>
          <p:spPr>
            <a:xfrm>
              <a:off x="3162135" y="5834361"/>
              <a:ext cx="133336" cy="16988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111640" name="TextBox 58"/>
            <p:cNvSpPr txBox="1">
              <a:spLocks noChangeArrowheads="1"/>
            </p:cNvSpPr>
            <p:nvPr/>
          </p:nvSpPr>
          <p:spPr bwMode="auto">
            <a:xfrm>
              <a:off x="2857500" y="5833586"/>
              <a:ext cx="304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 sz="1400">
                <a:cs typeface="MS PGothic"/>
              </a:endParaRPr>
            </a:p>
          </p:txBody>
        </p:sp>
        <p:sp>
          <p:nvSpPr>
            <p:cNvPr id="60" name="椭圆 11"/>
            <p:cNvSpPr/>
            <p:nvPr/>
          </p:nvSpPr>
          <p:spPr>
            <a:xfrm>
              <a:off x="2504980" y="5504118"/>
              <a:ext cx="133336" cy="1714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111642" name="TextBox 60"/>
            <p:cNvSpPr txBox="1">
              <a:spLocks noChangeArrowheads="1"/>
            </p:cNvSpPr>
            <p:nvPr/>
          </p:nvSpPr>
          <p:spPr bwMode="auto">
            <a:xfrm>
              <a:off x="2638425" y="5367575"/>
              <a:ext cx="304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cs typeface="MS PGothic"/>
                </a:rPr>
                <a:t>b</a:t>
              </a:r>
              <a:endParaRPr lang="zh-CN" altLang="en-US" sz="1400">
                <a:cs typeface="MS PGothic"/>
              </a:endParaRPr>
            </a:p>
          </p:txBody>
        </p:sp>
        <p:sp>
          <p:nvSpPr>
            <p:cNvPr id="62" name="椭圆 14"/>
            <p:cNvSpPr/>
            <p:nvPr/>
          </p:nvSpPr>
          <p:spPr>
            <a:xfrm>
              <a:off x="1924017" y="6058227"/>
              <a:ext cx="133336" cy="17147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111644" name="TextBox 62"/>
            <p:cNvSpPr txBox="1">
              <a:spLocks noChangeArrowheads="1"/>
            </p:cNvSpPr>
            <p:nvPr/>
          </p:nvSpPr>
          <p:spPr bwMode="auto">
            <a:xfrm>
              <a:off x="1619250" y="6057900"/>
              <a:ext cx="304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cs typeface="MS PGothic"/>
                </a:rPr>
                <a:t>a</a:t>
              </a:r>
              <a:endParaRPr lang="zh-CN" altLang="en-US" sz="1400">
                <a:cs typeface="MS PGothic"/>
              </a:endParaRPr>
            </a:p>
          </p:txBody>
        </p:sp>
        <p:cxnSp>
          <p:nvCxnSpPr>
            <p:cNvPr id="64" name="直接连接符 17"/>
            <p:cNvCxnSpPr>
              <a:stCxn id="62" idx="6"/>
              <a:endCxn id="60" idx="3"/>
            </p:cNvCxnSpPr>
            <p:nvPr/>
          </p:nvCxnSpPr>
          <p:spPr>
            <a:xfrm flipV="1">
              <a:off x="2057353" y="5650187"/>
              <a:ext cx="466675" cy="4937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19"/>
            <p:cNvCxnSpPr>
              <a:stCxn id="62" idx="5"/>
              <a:endCxn id="55" idx="2"/>
            </p:cNvCxnSpPr>
            <p:nvPr/>
          </p:nvCxnSpPr>
          <p:spPr>
            <a:xfrm rot="16200000" flipH="1">
              <a:off x="2209702" y="6032900"/>
              <a:ext cx="295314" cy="6381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647" name="矩形 25"/>
            <p:cNvSpPr>
              <a:spLocks noChangeArrowheads="1"/>
            </p:cNvSpPr>
            <p:nvPr/>
          </p:nvSpPr>
          <p:spPr bwMode="auto">
            <a:xfrm>
              <a:off x="3219452" y="5640107"/>
              <a:ext cx="27443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cs typeface="MS PGothic"/>
                </a:rPr>
                <a:t>c</a:t>
              </a:r>
              <a:endParaRPr lang="zh-CN" altLang="en-US" sz="1400">
                <a:solidFill>
                  <a:srgbClr val="000000"/>
                </a:solidFill>
                <a:cs typeface="MS PGothic"/>
              </a:endParaRPr>
            </a:p>
          </p:txBody>
        </p:sp>
      </p:grpSp>
      <p:sp>
        <p:nvSpPr>
          <p:cNvPr id="111625" name="TextBox 69"/>
          <p:cNvSpPr txBox="1">
            <a:spLocks noChangeArrowheads="1"/>
          </p:cNvSpPr>
          <p:nvPr/>
        </p:nvSpPr>
        <p:spPr bwMode="auto">
          <a:xfrm>
            <a:off x="1796255" y="3475655"/>
            <a:ext cx="15073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cs typeface="MS PGothic"/>
              </a:rPr>
              <a:t>1</a:t>
            </a:r>
            <a:r>
              <a:rPr lang="en-US" altLang="zh-CN" sz="1400" dirty="0" smtClean="0">
                <a:cs typeface="MS PGothic"/>
              </a:rPr>
              <a:t>. </a:t>
            </a:r>
            <a:r>
              <a:rPr lang="en-US" altLang="zh-CN" sz="1400" i="1" dirty="0" smtClean="0">
                <a:cs typeface="MS PGothic"/>
              </a:rPr>
              <a:t>Remove link </a:t>
            </a:r>
            <a:r>
              <a:rPr lang="en-US" altLang="zh-CN" sz="1400" i="1" dirty="0">
                <a:cs typeface="MS PGothic"/>
              </a:rPr>
              <a:t>from b to d</a:t>
            </a:r>
            <a:r>
              <a:rPr lang="en-US" altLang="zh-CN" sz="1400" dirty="0" smtClean="0">
                <a:cs typeface="MS PGothic"/>
              </a:rPr>
              <a:t> </a:t>
            </a:r>
            <a:endParaRPr lang="zh-CN" altLang="en-US" sz="1400" dirty="0">
              <a:cs typeface="MS PGothic"/>
            </a:endParaRPr>
          </a:p>
        </p:txBody>
      </p:sp>
      <p:sp>
        <p:nvSpPr>
          <p:cNvPr id="85" name="左箭头 65"/>
          <p:cNvSpPr/>
          <p:nvPr/>
        </p:nvSpPr>
        <p:spPr>
          <a:xfrm rot="10800000">
            <a:off x="3312161" y="5180012"/>
            <a:ext cx="2310766" cy="17043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1628" name="TextBox 85"/>
          <p:cNvSpPr txBox="1">
            <a:spLocks noChangeArrowheads="1"/>
          </p:cNvSpPr>
          <p:nvPr/>
        </p:nvSpPr>
        <p:spPr bwMode="auto">
          <a:xfrm>
            <a:off x="3312160" y="5422267"/>
            <a:ext cx="213137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cs typeface="MS PGothic"/>
              </a:rPr>
              <a:t>2</a:t>
            </a:r>
            <a:r>
              <a:rPr lang="en-US" altLang="zh-CN" sz="1400" dirty="0" smtClean="0">
                <a:cs typeface="MS PGothic"/>
              </a:rPr>
              <a:t>. </a:t>
            </a:r>
            <a:r>
              <a:rPr lang="en-US" altLang="zh-CN" sz="1400" i="1" dirty="0" smtClean="0">
                <a:cs typeface="MS PGothic"/>
              </a:rPr>
              <a:t>Build a model </a:t>
            </a:r>
            <a:r>
              <a:rPr lang="en-US" altLang="zh-CN" sz="1400" i="1" dirty="0">
                <a:cs typeface="MS PGothic"/>
              </a:rPr>
              <a:t>and </a:t>
            </a:r>
            <a:r>
              <a:rPr lang="en-US" altLang="zh-CN" sz="1400" i="1" dirty="0" smtClean="0">
                <a:cs typeface="MS PGothic"/>
              </a:rPr>
              <a:t>calculate the probability for all links which are not in the training network x*</a:t>
            </a:r>
            <a:endParaRPr lang="zh-CN" altLang="en-US" sz="1400" dirty="0">
              <a:cs typeface="MS PGothic"/>
            </a:endParaRPr>
          </a:p>
        </p:txBody>
      </p:sp>
      <p:sp>
        <p:nvSpPr>
          <p:cNvPr id="90" name="左箭头 65"/>
          <p:cNvSpPr/>
          <p:nvPr/>
        </p:nvSpPr>
        <p:spPr>
          <a:xfrm rot="5400000">
            <a:off x="6549992" y="3438492"/>
            <a:ext cx="844550" cy="17469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1633" name="TextBox 90"/>
          <p:cNvSpPr txBox="1">
            <a:spLocks noChangeArrowheads="1"/>
          </p:cNvSpPr>
          <p:nvPr/>
        </p:nvSpPr>
        <p:spPr bwMode="auto">
          <a:xfrm>
            <a:off x="7142212" y="3218043"/>
            <a:ext cx="186340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b="1" dirty="0" smtClean="0">
                <a:cs typeface="MS PGothic"/>
              </a:rPr>
              <a:t>3</a:t>
            </a:r>
            <a:r>
              <a:rPr lang="en-US" altLang="zh-CN" sz="1400" dirty="0" smtClean="0">
                <a:cs typeface="MS PGothic"/>
              </a:rPr>
              <a:t>. </a:t>
            </a:r>
            <a:r>
              <a:rPr lang="en-US" altLang="zh-CN" sz="1400" i="1" dirty="0" smtClean="0">
                <a:cs typeface="MS PGothic"/>
              </a:rPr>
              <a:t>Rank all links recommended based on their probabilities</a:t>
            </a:r>
            <a:endParaRPr lang="zh-CN" altLang="en-US" sz="1400" dirty="0">
              <a:cs typeface="MS PGothic"/>
            </a:endParaRPr>
          </a:p>
        </p:txBody>
      </p:sp>
      <p:sp>
        <p:nvSpPr>
          <p:cNvPr id="92" name="左箭头 65"/>
          <p:cNvSpPr/>
          <p:nvPr/>
        </p:nvSpPr>
        <p:spPr>
          <a:xfrm>
            <a:off x="5314950" y="2641600"/>
            <a:ext cx="482600" cy="17303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655320" y="1538288"/>
            <a:ext cx="2433955" cy="18049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86720" y="4097010"/>
            <a:ext cx="2433955" cy="18049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837835" y="4225925"/>
            <a:ext cx="2433955" cy="18049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47"/>
          <p:cNvSpPr txBox="1">
            <a:spLocks noChangeArrowheads="1"/>
          </p:cNvSpPr>
          <p:nvPr/>
        </p:nvSpPr>
        <p:spPr bwMode="auto">
          <a:xfrm>
            <a:off x="5955468" y="4185273"/>
            <a:ext cx="2198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 smtClean="0">
                <a:cs typeface="MS PGothic"/>
              </a:rPr>
              <a:t>Link probabilities</a:t>
            </a:r>
            <a:endParaRPr lang="zh-CN" altLang="en-US" dirty="0">
              <a:cs typeface="MS PGothic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040438" y="1563687"/>
            <a:ext cx="2646362" cy="1449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47"/>
          <p:cNvSpPr txBox="1">
            <a:spLocks noChangeArrowheads="1"/>
          </p:cNvSpPr>
          <p:nvPr/>
        </p:nvSpPr>
        <p:spPr bwMode="auto">
          <a:xfrm>
            <a:off x="6085301" y="1607801"/>
            <a:ext cx="28362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cs typeface="MS PGothic"/>
              </a:rPr>
              <a:t>Ranks of recommendations</a:t>
            </a:r>
            <a:endParaRPr lang="zh-CN" altLang="en-US" sz="1600" dirty="0"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541064"/>
              </p:ext>
            </p:extLst>
          </p:nvPr>
        </p:nvGraphicFramePr>
        <p:xfrm>
          <a:off x="1229360" y="594360"/>
          <a:ext cx="5675946" cy="56578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07859"/>
                <a:gridCol w="719137"/>
                <a:gridCol w="720725"/>
                <a:gridCol w="1177925"/>
                <a:gridCol w="654050"/>
                <a:gridCol w="782637"/>
                <a:gridCol w="71361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Links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Ranks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Test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Node </a:t>
                      </a:r>
                      <a:r>
                        <a:rPr lang="en-US" sz="2000" u="none" strike="noStrike" dirty="0" err="1">
                          <a:effectLst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Node </a:t>
                      </a:r>
                      <a:r>
                        <a:rPr lang="en-US" sz="2000" u="none" strike="noStrike" dirty="0">
                          <a:effectLst/>
                        </a:rPr>
                        <a:t>j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Node-wise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RBN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Katz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ERGM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5443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7414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5323.5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4522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695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3710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198.5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3710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7414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7414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10333.5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5443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3710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54.5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198.5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6573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8598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113.5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5443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7414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8598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Average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63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650875" y="487680"/>
            <a:ext cx="8229600" cy="1143000"/>
          </a:xfrm>
        </p:spPr>
        <p:txBody>
          <a:bodyPr/>
          <a:lstStyle/>
          <a:p>
            <a:r>
              <a:rPr lang="en-US" sz="2800" dirty="0" smtClean="0">
                <a:ea typeface="MS PGothic"/>
              </a:rPr>
              <a:t>ARC – The average rank with which the correct (missing) link was recommended by each of the four approaches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8758"/>
              </p:ext>
            </p:extLst>
          </p:nvPr>
        </p:nvGraphicFramePr>
        <p:xfrm>
          <a:off x="1006793" y="2077658"/>
          <a:ext cx="7517765" cy="2523744"/>
        </p:xfrm>
        <a:graphic>
          <a:graphicData uri="http://schemas.openxmlformats.org/drawingml/2006/table">
            <a:tbl>
              <a:tblPr/>
              <a:tblGrid>
                <a:gridCol w="1315085"/>
                <a:gridCol w="1321081"/>
                <a:gridCol w="1541348"/>
                <a:gridCol w="1496211"/>
                <a:gridCol w="1844040"/>
              </a:tblGrid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Methods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Average Rank of the Correct Recommendation (std.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Arial"/>
                        </a:rPr>
                        <a:t> dev.)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Actor level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Dyad level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High Order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Times New Roman"/>
                          <a:ea typeface="Times New Roman"/>
                          <a:cs typeface="Arial"/>
                        </a:rPr>
                        <a:t>All variables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Node-wise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similarity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5155 (3243)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RBN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3381 (3217)</a:t>
                      </a:r>
                      <a:endParaRPr lang="en-US" sz="1800" dirty="0" smtClean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30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Katz</a:t>
                      </a: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1657 (2471)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30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ERGM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603 (1148)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3707" name="Rectangle 1"/>
          <p:cNvSpPr>
            <a:spLocks noChangeArrowheads="1"/>
          </p:cNvSpPr>
          <p:nvPr/>
        </p:nvSpPr>
        <p:spPr bwMode="auto">
          <a:xfrm>
            <a:off x="0" y="3048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/>
            <a:r>
              <a:rPr lang="en-US" altLang="zh-CN" sz="1100">
                <a:latin typeface="Calibri" pitchFamily="34" charset="0"/>
                <a:ea typeface="Times New Roman" pitchFamily="18" charset="0"/>
                <a:cs typeface="Calibri" pitchFamily="34" charset="0"/>
              </a:rPr>
              <a:t>As a base line: the ARC for a random guess is 5316</a:t>
            </a:r>
            <a:endParaRPr lang="en-US" altLang="zh-CN"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 bwMode="auto">
          <a:xfrm>
            <a:off x="1006793" y="5036820"/>
            <a:ext cx="77311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520064"/>
              </a:buClr>
              <a:buFont typeface="Arial" charset="0"/>
              <a:buChar char="•"/>
              <a:defRPr sz="3200" kern="1200" baseline="0">
                <a:solidFill>
                  <a:srgbClr val="333333"/>
                </a:solidFill>
                <a:latin typeface="Helvetica" pitchFamily="34" charset="0"/>
                <a:ea typeface="MS PGothic" pitchFamily="34" charset="-128"/>
                <a:cs typeface="MS PGothic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520064"/>
              </a:buClr>
              <a:buFont typeface="Arial" charset="0"/>
              <a:buChar char="•"/>
              <a:defRPr sz="2800" kern="1200" baseline="0">
                <a:solidFill>
                  <a:srgbClr val="333333"/>
                </a:solidFill>
                <a:latin typeface="Helvetica" pitchFamily="34" charset="0"/>
                <a:ea typeface="MS PGothic" pitchFamily="34" charset="-128"/>
                <a:cs typeface="MS PGothic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520064"/>
              </a:buClr>
              <a:buFont typeface="Arial" charset="0"/>
              <a:buChar char="•"/>
              <a:defRPr sz="2400" kern="1200" baseline="0">
                <a:solidFill>
                  <a:srgbClr val="333333"/>
                </a:solidFill>
                <a:latin typeface="Helvetica" pitchFamily="34" charset="0"/>
                <a:ea typeface="MS PGothic" pitchFamily="34" charset="-128"/>
                <a:cs typeface="MS PGothic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520064"/>
              </a:buClr>
              <a:buFont typeface="Arial" charset="0"/>
              <a:buChar char="•"/>
              <a:defRPr sz="2000" kern="1200" baseline="0">
                <a:solidFill>
                  <a:srgbClr val="333333"/>
                </a:solidFill>
                <a:latin typeface="Helvetica" pitchFamily="34" charset="0"/>
                <a:ea typeface="MS PGothic" pitchFamily="34" charset="-128"/>
                <a:cs typeface="MS PGothic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Clr>
                <a:srgbClr val="520064"/>
              </a:buClr>
              <a:buFont typeface="Arial" charset="0"/>
              <a:buChar char="•"/>
              <a:defRPr sz="2000" kern="1200" baseline="0">
                <a:solidFill>
                  <a:srgbClr val="333333"/>
                </a:solidFill>
                <a:latin typeface="Helvetica" pitchFamily="34" charset="0"/>
                <a:ea typeface="MS PGothic" pitchFamily="34" charset="-128"/>
                <a:cs typeface="MS PGothic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Arial" charset="0"/>
              <a:buNone/>
            </a:pPr>
            <a:r>
              <a:rPr lang="en-US" sz="2000" dirty="0" smtClean="0">
                <a:ea typeface="MS PGothic"/>
              </a:rPr>
              <a:t>Not that impressive, but the ARC for a random guess is 5,316 because ranks range from one to10,632 (all possible links in a network of 147 researchers</a:t>
            </a:r>
          </a:p>
        </p:txBody>
      </p:sp>
    </p:spTree>
    <p:extLst>
      <p:ext uri="{BB962C8B-B14F-4D97-AF65-F5344CB8AC3E}">
        <p14:creationId xmlns:p14="http://schemas.microsoft.com/office/powerpoint/2010/main" val="15822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598"/>
            <a:ext cx="8229600" cy="1143000"/>
          </a:xfrm>
        </p:spPr>
        <p:txBody>
          <a:bodyPr/>
          <a:lstStyle/>
          <a:p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Social Science Guided Development of Tools to Recommend </a:t>
            </a: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</a:t>
            </a:r>
            <a:r>
              <a:rPr 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ollaborations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160"/>
            <a:ext cx="8488680" cy="4525963"/>
          </a:xfrm>
        </p:spPr>
        <p:txBody>
          <a:bodyPr/>
          <a:lstStyle/>
          <a:p>
            <a:r>
              <a:rPr lang="en-US" sz="2800" dirty="0" smtClean="0"/>
              <a:t>VIVO meets </a:t>
            </a:r>
            <a:r>
              <a:rPr lang="en-US" sz="2800" dirty="0" err="1" smtClean="0"/>
              <a:t>SciTS</a:t>
            </a:r>
            <a:endParaRPr lang="en-US" sz="2800" dirty="0" smtClean="0"/>
          </a:p>
          <a:p>
            <a:pPr lvl="1"/>
            <a:r>
              <a:rPr lang="en-US" sz="2400" dirty="0" smtClean="0"/>
              <a:t>Big data on scientific collaboration</a:t>
            </a:r>
            <a:endParaRPr lang="en-US" sz="1100" dirty="0" smtClean="0"/>
          </a:p>
          <a:p>
            <a:pPr lvl="1"/>
            <a:r>
              <a:rPr lang="en-US" sz="2400" dirty="0" smtClean="0"/>
              <a:t>Social science insights on effective team collaboration</a:t>
            </a:r>
          </a:p>
          <a:p>
            <a:pPr lvl="2"/>
            <a:endParaRPr lang="en-US" sz="1600" dirty="0" smtClean="0"/>
          </a:p>
          <a:p>
            <a:r>
              <a:rPr lang="en-US" sz="2800" dirty="0" smtClean="0"/>
              <a:t>Can </a:t>
            </a:r>
            <a:r>
              <a:rPr lang="en-US" sz="2800" dirty="0"/>
              <a:t>theoretical models </a:t>
            </a:r>
            <a:r>
              <a:rPr lang="en-US" sz="2800" dirty="0" smtClean="0"/>
              <a:t>be used to guide development of tools to predict/recommend collaborations?</a:t>
            </a:r>
            <a:endParaRPr lang="en-US" sz="1600" dirty="0" smtClean="0"/>
          </a:p>
          <a:p>
            <a:pPr lvl="2"/>
            <a:endParaRPr lang="en-US" sz="1600" dirty="0" smtClean="0"/>
          </a:p>
          <a:p>
            <a:pPr marL="342900" lvl="1" indent="-342900"/>
            <a:r>
              <a:rPr lang="en-US" dirty="0" smtClean="0"/>
              <a:t>Implement </a:t>
            </a:r>
            <a:r>
              <a:rPr lang="en-US" dirty="0"/>
              <a:t>algorithms based on advanced network analytic methodologies to make recommendations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290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650875" y="487680"/>
            <a:ext cx="8229600" cy="1143000"/>
          </a:xfrm>
        </p:spPr>
        <p:txBody>
          <a:bodyPr/>
          <a:lstStyle/>
          <a:p>
            <a:r>
              <a:rPr lang="en-US" sz="2800" dirty="0" smtClean="0">
                <a:ea typeface="MS PGothic"/>
              </a:rPr>
              <a:t>ARC – The average rank with which the correct (missing) link was recommended by each of the four approaches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38770"/>
              </p:ext>
            </p:extLst>
          </p:nvPr>
        </p:nvGraphicFramePr>
        <p:xfrm>
          <a:off x="1006793" y="2077658"/>
          <a:ext cx="7517765" cy="2523744"/>
        </p:xfrm>
        <a:graphic>
          <a:graphicData uri="http://schemas.openxmlformats.org/drawingml/2006/table">
            <a:tbl>
              <a:tblPr/>
              <a:tblGrid>
                <a:gridCol w="1315085"/>
                <a:gridCol w="1321081"/>
                <a:gridCol w="1541348"/>
                <a:gridCol w="1496211"/>
                <a:gridCol w="1844040"/>
              </a:tblGrid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Methods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Average Rank of the Correct Recommendation (std.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Arial"/>
                        </a:rPr>
                        <a:t> dev.)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Actor level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Dyad level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High Order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Times New Roman"/>
                          <a:ea typeface="Times New Roman"/>
                          <a:cs typeface="Arial"/>
                        </a:rPr>
                        <a:t>All variables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Node-wise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similarity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5155 (3243)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RBN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3381 (3217)</a:t>
                      </a:r>
                      <a:endParaRPr lang="en-US" sz="1800" dirty="0" smtClean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30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Katz</a:t>
                      </a: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1657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 (2471)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30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ERGM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603 (1148)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3707" name="Rectangle 1"/>
          <p:cNvSpPr>
            <a:spLocks noChangeArrowheads="1"/>
          </p:cNvSpPr>
          <p:nvPr/>
        </p:nvSpPr>
        <p:spPr bwMode="auto">
          <a:xfrm>
            <a:off x="0" y="3048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/>
            <a:r>
              <a:rPr lang="en-US" altLang="zh-CN" sz="1100">
                <a:latin typeface="Calibri" pitchFamily="34" charset="0"/>
                <a:ea typeface="Times New Roman" pitchFamily="18" charset="0"/>
                <a:cs typeface="Calibri" pitchFamily="34" charset="0"/>
              </a:rPr>
              <a:t>As a base line: the ARC for a random guess is 5316</a:t>
            </a:r>
            <a:endParaRPr lang="en-US" altLang="zh-CN"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8669" y="2705894"/>
            <a:ext cx="4311211" cy="125571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925003" y="4835525"/>
            <a:ext cx="5884862" cy="1754326"/>
          </a:xfrm>
          <a:prstGeom prst="rect">
            <a:avLst/>
          </a:prstGeom>
          <a:solidFill>
            <a:srgbClr val="7030A0"/>
          </a:solidFill>
          <a:ln w="25400" cap="rnd">
            <a:solidFill>
              <a:srgbClr val="7030A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Helvetica" pitchFamily="34" charset="0"/>
                <a:cs typeface="MS PGothic"/>
              </a:rPr>
              <a:t>Similar to the findings in </a:t>
            </a:r>
            <a:r>
              <a:rPr lang="en-US" dirty="0" err="1">
                <a:solidFill>
                  <a:srgbClr val="FFFFFF"/>
                </a:solidFill>
                <a:latin typeface="Helvetica" pitchFamily="34" charset="0"/>
                <a:cs typeface="MS PGothic"/>
              </a:rPr>
              <a:t>Liben-Nowell</a:t>
            </a:r>
            <a:r>
              <a:rPr lang="en-US" dirty="0">
                <a:solidFill>
                  <a:srgbClr val="FFFFFF"/>
                </a:solidFill>
                <a:latin typeface="Helvetica" pitchFamily="34" charset="0"/>
                <a:cs typeface="MS PGothic"/>
              </a:rPr>
              <a:t> and </a:t>
            </a:r>
            <a:r>
              <a:rPr lang="en-US" dirty="0" err="1">
                <a:solidFill>
                  <a:srgbClr val="FFFFFF"/>
                </a:solidFill>
                <a:latin typeface="Helvetica" pitchFamily="34" charset="0"/>
                <a:cs typeface="MS PGothic"/>
              </a:rPr>
              <a:t>Kleinburg</a:t>
            </a:r>
            <a:r>
              <a:rPr lang="en-US" dirty="0">
                <a:solidFill>
                  <a:srgbClr val="FFFFFF"/>
                </a:solidFill>
                <a:latin typeface="Helvetica" pitchFamily="34" charset="0"/>
                <a:cs typeface="MS PGothic"/>
              </a:rPr>
              <a:t>, 2007, the Katz method has the best performance among the benchmark models.  </a:t>
            </a:r>
            <a:r>
              <a:rPr lang="en-US" dirty="0" smtClean="0">
                <a:solidFill>
                  <a:srgbClr val="FFFFFF"/>
                </a:solidFill>
                <a:latin typeface="Helvetica" pitchFamily="34" charset="0"/>
                <a:cs typeface="MS PGothic"/>
              </a:rPr>
              <a:t>High order relational </a:t>
            </a:r>
            <a:r>
              <a:rPr lang="en-US" dirty="0">
                <a:solidFill>
                  <a:srgbClr val="FFFFFF"/>
                </a:solidFill>
                <a:latin typeface="Helvetica" pitchFamily="34" charset="0"/>
                <a:cs typeface="MS PGothic"/>
              </a:rPr>
              <a:t>structures provide </a:t>
            </a:r>
            <a:r>
              <a:rPr lang="en-US" dirty="0" smtClean="0">
                <a:solidFill>
                  <a:srgbClr val="FFFFFF"/>
                </a:solidFill>
                <a:latin typeface="Helvetica" pitchFamily="34" charset="0"/>
                <a:cs typeface="MS PGothic"/>
              </a:rPr>
              <a:t>critical information </a:t>
            </a:r>
            <a:r>
              <a:rPr lang="en-US" dirty="0">
                <a:solidFill>
                  <a:srgbClr val="FFFFFF"/>
                </a:solidFill>
                <a:latin typeface="Helvetica" pitchFamily="34" charset="0"/>
                <a:cs typeface="MS PGothic"/>
              </a:rPr>
              <a:t>for the predictions and </a:t>
            </a:r>
            <a:r>
              <a:rPr lang="en-US" dirty="0" smtClean="0">
                <a:solidFill>
                  <a:srgbClr val="FFFFFF"/>
                </a:solidFill>
                <a:latin typeface="Helvetica" pitchFamily="34" charset="0"/>
                <a:cs typeface="MS PGothic"/>
              </a:rPr>
              <a:t>dyad level </a:t>
            </a:r>
            <a:r>
              <a:rPr lang="en-US" dirty="0">
                <a:solidFill>
                  <a:srgbClr val="FFFFFF"/>
                </a:solidFill>
                <a:latin typeface="Helvetica" pitchFamily="34" charset="0"/>
                <a:cs typeface="MS PGothic"/>
              </a:rPr>
              <a:t>only </a:t>
            </a:r>
            <a:r>
              <a:rPr lang="en-US" dirty="0" smtClean="0">
                <a:solidFill>
                  <a:srgbClr val="FFFFFF"/>
                </a:solidFill>
                <a:latin typeface="Helvetica" pitchFamily="34" charset="0"/>
                <a:cs typeface="MS PGothic"/>
              </a:rPr>
              <a:t>makes a </a:t>
            </a:r>
            <a:r>
              <a:rPr lang="en-US" dirty="0">
                <a:solidFill>
                  <a:srgbClr val="FFFFFF"/>
                </a:solidFill>
                <a:latin typeface="Helvetica" pitchFamily="34" charset="0"/>
                <a:cs typeface="MS PGothic"/>
              </a:rPr>
              <a:t>small marginal contribution.</a:t>
            </a:r>
          </a:p>
        </p:txBody>
      </p:sp>
    </p:spTree>
    <p:extLst>
      <p:ext uri="{BB962C8B-B14F-4D97-AF65-F5344CB8AC3E}">
        <p14:creationId xmlns:p14="http://schemas.microsoft.com/office/powerpoint/2010/main" val="21392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650875" y="487680"/>
            <a:ext cx="8229600" cy="1143000"/>
          </a:xfrm>
        </p:spPr>
        <p:txBody>
          <a:bodyPr/>
          <a:lstStyle/>
          <a:p>
            <a:r>
              <a:rPr lang="en-US" sz="2800" dirty="0" smtClean="0">
                <a:ea typeface="MS PGothic"/>
              </a:rPr>
              <a:t>ARC – The average rank with which the correct (missing) link was recommended by each of the four approaches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267941"/>
              </p:ext>
            </p:extLst>
          </p:nvPr>
        </p:nvGraphicFramePr>
        <p:xfrm>
          <a:off x="1006793" y="2077658"/>
          <a:ext cx="7517765" cy="2523744"/>
        </p:xfrm>
        <a:graphic>
          <a:graphicData uri="http://schemas.openxmlformats.org/drawingml/2006/table">
            <a:tbl>
              <a:tblPr/>
              <a:tblGrid>
                <a:gridCol w="1315085"/>
                <a:gridCol w="1321081"/>
                <a:gridCol w="1541348"/>
                <a:gridCol w="1496211"/>
                <a:gridCol w="1844040"/>
              </a:tblGrid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Methods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Average Rank of the Correct Recommendation (std.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Arial"/>
                        </a:rPr>
                        <a:t> dev.)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Actor level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Dyad level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High Order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Times New Roman"/>
                          <a:ea typeface="Times New Roman"/>
                          <a:cs typeface="Arial"/>
                        </a:rPr>
                        <a:t>All variables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Node-wise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similarity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5155 (3243)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RBN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3381 (3217)</a:t>
                      </a:r>
                      <a:endParaRPr lang="en-US" sz="1800" dirty="0" smtClean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30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Katz</a:t>
                      </a: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1657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 (2471)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30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ERGM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603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 (1148)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3707" name="Rectangle 1"/>
          <p:cNvSpPr>
            <a:spLocks noChangeArrowheads="1"/>
          </p:cNvSpPr>
          <p:nvPr/>
        </p:nvSpPr>
        <p:spPr bwMode="auto">
          <a:xfrm>
            <a:off x="0" y="3048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/>
            <a:r>
              <a:rPr lang="en-US" altLang="zh-CN" sz="1100">
                <a:latin typeface="Calibri" pitchFamily="34" charset="0"/>
                <a:ea typeface="Times New Roman" pitchFamily="18" charset="0"/>
                <a:cs typeface="Calibri" pitchFamily="34" charset="0"/>
              </a:rPr>
              <a:t>As a base line: the ARC for a random guess is 5316</a:t>
            </a:r>
            <a:endParaRPr lang="en-US" altLang="zh-CN"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931988" y="4918710"/>
            <a:ext cx="5884862" cy="646331"/>
          </a:xfrm>
          <a:prstGeom prst="rect">
            <a:avLst/>
          </a:prstGeom>
          <a:solidFill>
            <a:srgbClr val="7030A0"/>
          </a:solidFill>
          <a:ln w="25400" cap="rnd">
            <a:solidFill>
              <a:srgbClr val="7030A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Helvetica" pitchFamily="34" charset="0"/>
                <a:cs typeface="MS PGothic"/>
              </a:rPr>
              <a:t>The </a:t>
            </a:r>
            <a:r>
              <a:rPr lang="en-US" dirty="0">
                <a:solidFill>
                  <a:srgbClr val="FFFFFF"/>
                </a:solidFill>
                <a:latin typeface="Helvetica" pitchFamily="34" charset="0"/>
                <a:cs typeface="MS PGothic"/>
              </a:rPr>
              <a:t>final </a:t>
            </a:r>
            <a:r>
              <a:rPr lang="en-US" dirty="0" smtClean="0">
                <a:solidFill>
                  <a:srgbClr val="FFFFFF"/>
                </a:solidFill>
                <a:latin typeface="Helvetica" pitchFamily="34" charset="0"/>
                <a:cs typeface="MS PGothic"/>
              </a:rPr>
              <a:t>ERGM </a:t>
            </a:r>
            <a:r>
              <a:rPr lang="en-US" dirty="0">
                <a:solidFill>
                  <a:srgbClr val="FFFFFF"/>
                </a:solidFill>
                <a:latin typeface="Helvetica" pitchFamily="34" charset="0"/>
                <a:cs typeface="MS PGothic"/>
              </a:rPr>
              <a:t>model utilizes all variables and achieves the best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88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650875" y="487680"/>
            <a:ext cx="8229600" cy="1143000"/>
          </a:xfrm>
        </p:spPr>
        <p:txBody>
          <a:bodyPr/>
          <a:lstStyle/>
          <a:p>
            <a:r>
              <a:rPr lang="en-US" sz="2800" dirty="0" smtClean="0">
                <a:ea typeface="MS PGothic"/>
              </a:rPr>
              <a:t>ARC – The average rank with which the correct (missing) link was recommended by each of the four approaches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05061"/>
              </p:ext>
            </p:extLst>
          </p:nvPr>
        </p:nvGraphicFramePr>
        <p:xfrm>
          <a:off x="1006793" y="2077658"/>
          <a:ext cx="7517765" cy="2523744"/>
        </p:xfrm>
        <a:graphic>
          <a:graphicData uri="http://schemas.openxmlformats.org/drawingml/2006/table">
            <a:tbl>
              <a:tblPr/>
              <a:tblGrid>
                <a:gridCol w="1315085"/>
                <a:gridCol w="1321081"/>
                <a:gridCol w="1541348"/>
                <a:gridCol w="1496211"/>
                <a:gridCol w="1844040"/>
              </a:tblGrid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Methods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Average Rank of the Correct Recommendation (std.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Arial"/>
                        </a:rPr>
                        <a:t> dev.)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Actor level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Dyad level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High Order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Times New Roman"/>
                          <a:ea typeface="Times New Roman"/>
                          <a:cs typeface="Arial"/>
                        </a:rPr>
                        <a:t>All variables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Node-wise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similarity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5155 (3243)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RBN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3381 (3217)</a:t>
                      </a:r>
                      <a:endParaRPr lang="en-US" sz="1800" dirty="0" smtClean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30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Katz</a:t>
                      </a: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1657 (2471)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30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ERGM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4587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 (3231)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3751 (2855)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803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 (1370)</a:t>
                      </a:r>
                      <a:endParaRPr lang="en-US" sz="1800" dirty="0" smtClean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603 (1148)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3707" name="Rectangle 1"/>
          <p:cNvSpPr>
            <a:spLocks noChangeArrowheads="1"/>
          </p:cNvSpPr>
          <p:nvPr/>
        </p:nvSpPr>
        <p:spPr bwMode="auto">
          <a:xfrm>
            <a:off x="0" y="3048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/>
            <a:r>
              <a:rPr lang="en-US" altLang="zh-CN" sz="1100">
                <a:latin typeface="Calibri" pitchFamily="34" charset="0"/>
                <a:ea typeface="Times New Roman" pitchFamily="18" charset="0"/>
                <a:cs typeface="Calibri" pitchFamily="34" charset="0"/>
              </a:rPr>
              <a:t>As a base line: the ARC for a random guess is 5316</a:t>
            </a:r>
            <a:endParaRPr lang="en-US" altLang="zh-CN">
              <a:ea typeface="Times New Roman" pitchFamily="18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8669" y="3961606"/>
            <a:ext cx="4311211" cy="336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931988" y="4918710"/>
            <a:ext cx="5884862" cy="1200329"/>
          </a:xfrm>
          <a:prstGeom prst="rect">
            <a:avLst/>
          </a:prstGeom>
          <a:solidFill>
            <a:srgbClr val="7030A0"/>
          </a:solidFill>
          <a:ln w="25400" cap="rnd">
            <a:solidFill>
              <a:srgbClr val="7030A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Helvetica" pitchFamily="34" charset="0"/>
                <a:cs typeface="MS PGothic"/>
              </a:rPr>
              <a:t>ERGM </a:t>
            </a:r>
            <a:r>
              <a:rPr lang="en-US" dirty="0">
                <a:solidFill>
                  <a:srgbClr val="FFFFFF"/>
                </a:solidFill>
                <a:latin typeface="Helvetica" pitchFamily="34" charset="0"/>
                <a:cs typeface="MS PGothic"/>
              </a:rPr>
              <a:t>models have better performance both in terms of the average rank and consistency of predictions compared to the benchmark models using similar variables. </a:t>
            </a:r>
          </a:p>
        </p:txBody>
      </p:sp>
    </p:spTree>
    <p:extLst>
      <p:ext uri="{BB962C8B-B14F-4D97-AF65-F5344CB8AC3E}">
        <p14:creationId xmlns:p14="http://schemas.microsoft.com/office/powerpoint/2010/main" val="21991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65456"/>
              </p:ext>
            </p:extLst>
          </p:nvPr>
        </p:nvGraphicFramePr>
        <p:xfrm>
          <a:off x="1229360" y="594360"/>
          <a:ext cx="5744970" cy="56578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07859"/>
                <a:gridCol w="719137"/>
                <a:gridCol w="720725"/>
                <a:gridCol w="1177925"/>
                <a:gridCol w="654050"/>
                <a:gridCol w="782637"/>
                <a:gridCol w="782637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Links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Ranks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Test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Node </a:t>
                      </a:r>
                      <a:r>
                        <a:rPr lang="en-US" sz="2000" u="none" strike="noStrike" dirty="0" err="1">
                          <a:effectLst/>
                        </a:rPr>
                        <a:t>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Node </a:t>
                      </a:r>
                      <a:r>
                        <a:rPr lang="en-US" sz="2000" u="none" strike="noStrike" dirty="0">
                          <a:effectLst/>
                        </a:rPr>
                        <a:t>j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Node-wise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RBN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Katz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Best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5443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7414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5323.5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5323.5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951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3710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198.5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198.5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3710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7414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951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7414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10333.5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5443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3710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54.5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2272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198.5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5325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198.5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6573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2630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8598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113.5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5443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7414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…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8598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1.5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smtClean="0">
                          <a:effectLst/>
                        </a:rPr>
                        <a:t>Average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017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>
          <a:xfrm>
            <a:off x="650875" y="487680"/>
            <a:ext cx="8229600" cy="1143000"/>
          </a:xfrm>
        </p:spPr>
        <p:txBody>
          <a:bodyPr/>
          <a:lstStyle/>
          <a:p>
            <a:r>
              <a:rPr lang="en-US" sz="2800" dirty="0" smtClean="0">
                <a:ea typeface="MS PGothic"/>
              </a:rPr>
              <a:t>ARC – The average rank with which the correct (missing) link was recommended by each of the four approaches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07264"/>
              </p:ext>
            </p:extLst>
          </p:nvPr>
        </p:nvGraphicFramePr>
        <p:xfrm>
          <a:off x="1006793" y="2077658"/>
          <a:ext cx="7517765" cy="2505202"/>
        </p:xfrm>
        <a:graphic>
          <a:graphicData uri="http://schemas.openxmlformats.org/drawingml/2006/table">
            <a:tbl>
              <a:tblPr/>
              <a:tblGrid>
                <a:gridCol w="1315085"/>
                <a:gridCol w="1321081"/>
                <a:gridCol w="1541348"/>
                <a:gridCol w="1496211"/>
                <a:gridCol w="1844040"/>
              </a:tblGrid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Methods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Average Rank of the Correct Recommendation (std.</a:t>
                      </a:r>
                      <a:r>
                        <a:rPr lang="en-US" sz="1800" baseline="0" dirty="0" smtClean="0">
                          <a:latin typeface="Times New Roman"/>
                          <a:ea typeface="Times New Roman"/>
                          <a:cs typeface="Arial"/>
                        </a:rPr>
                        <a:t> dev.)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Actor level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Dyad level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High Order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mtClean="0">
                          <a:latin typeface="Times New Roman"/>
                          <a:ea typeface="Times New Roman"/>
                          <a:cs typeface="Arial"/>
                        </a:rPr>
                        <a:t>All variables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Node-wise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similarity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5155 (3243)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RBN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3381 (3217)</a:t>
                      </a:r>
                      <a:endParaRPr lang="en-US" sz="1800" dirty="0" smtClean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30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Katz</a:t>
                      </a: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1657 (2471)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aseline="300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ERGM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Arial"/>
                        </a:rPr>
                        <a:t>603 (1148)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Best</a:t>
                      </a: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Node-wise + RBN + Katz &lt; 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Arial"/>
                        </a:rPr>
                        <a:t>414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Arial"/>
                        </a:rPr>
                        <a:t> (1082)</a:t>
                      </a: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3707" name="Rectangle 1"/>
          <p:cNvSpPr>
            <a:spLocks noChangeArrowheads="1"/>
          </p:cNvSpPr>
          <p:nvPr/>
        </p:nvSpPr>
        <p:spPr bwMode="auto">
          <a:xfrm>
            <a:off x="0" y="3048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/>
            <a:r>
              <a:rPr lang="en-US" altLang="zh-CN" sz="1100">
                <a:latin typeface="Calibri" pitchFamily="34" charset="0"/>
                <a:ea typeface="Times New Roman" pitchFamily="18" charset="0"/>
                <a:cs typeface="Calibri" pitchFamily="34" charset="0"/>
              </a:rPr>
              <a:t>As a base line: the ARC for a random guess is 5316</a:t>
            </a:r>
            <a:endParaRPr lang="en-US" altLang="zh-CN">
              <a:ea typeface="Times New Roman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65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MS PGothic"/>
              </a:rPr>
              <a:t>Summary</a:t>
            </a:r>
          </a:p>
        </p:txBody>
      </p:sp>
      <p:sp>
        <p:nvSpPr>
          <p:cNvPr id="1218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ea typeface="MS PGothic"/>
              </a:rPr>
              <a:t>p* models provides an analytic methodology to implement insights from social science theory driven models of effective collaboration into recommender systems</a:t>
            </a:r>
          </a:p>
          <a:p>
            <a:r>
              <a:rPr lang="en-US" sz="2600" dirty="0" smtClean="0">
                <a:ea typeface="MS PGothic"/>
              </a:rPr>
              <a:t>Recommendations made using social science driven ERGMs </a:t>
            </a:r>
            <a:r>
              <a:rPr lang="en-US" sz="2600" b="1" i="1" dirty="0" smtClean="0">
                <a:ea typeface="MS PGothic"/>
              </a:rPr>
              <a:t>outperform</a:t>
            </a:r>
            <a:r>
              <a:rPr lang="en-US" sz="2600" dirty="0" smtClean="0">
                <a:ea typeface="MS PGothic"/>
              </a:rPr>
              <a:t> traditional link prediction models in making recommendations …</a:t>
            </a:r>
          </a:p>
          <a:p>
            <a:r>
              <a:rPr lang="en-US" sz="2600" dirty="0" smtClean="0">
                <a:ea typeface="MS PGothic"/>
              </a:rPr>
              <a:t>Illustrating the potential of theory-driven over purely data-driven recommender systems for collaboration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/>
          <p:cNvSpPr>
            <a:spLocks noGrp="1"/>
          </p:cNvSpPr>
          <p:nvPr>
            <p:ph type="title"/>
          </p:nvPr>
        </p:nvSpPr>
        <p:spPr>
          <a:xfrm>
            <a:off x="2989263" y="2208213"/>
            <a:ext cx="4583112" cy="2197100"/>
          </a:xfrm>
        </p:spPr>
        <p:txBody>
          <a:bodyPr/>
          <a:lstStyle/>
          <a:p>
            <a:r>
              <a:rPr lang="en-US" smtClean="0">
                <a:ea typeface="MS PGothic"/>
              </a:rPr>
              <a:t>Thank you.</a:t>
            </a:r>
            <a:br>
              <a:rPr lang="en-US" smtClean="0">
                <a:ea typeface="MS PGothic"/>
              </a:rPr>
            </a:br>
            <a:r>
              <a:rPr lang="en-US" smtClean="0">
                <a:ea typeface="MS PGothic"/>
              </a:rPr>
              <a:t/>
            </a:r>
            <a:br>
              <a:rPr lang="en-US" smtClean="0">
                <a:ea typeface="MS PGothic"/>
              </a:rPr>
            </a:br>
            <a:r>
              <a:rPr lang="en-US" smtClean="0">
                <a:ea typeface="MS PGothic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ea typeface="MS PGothic"/>
              </a:rPr>
              <a:t>Using ERGM/p* network analytic methodologies to estimate MTML models for effective collaboration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57200" y="1189038"/>
            <a:ext cx="8347075" cy="4983162"/>
          </a:xfrm>
        </p:spPr>
        <p:txBody>
          <a:bodyPr/>
          <a:lstStyle/>
          <a:p>
            <a:endParaRPr lang="en-US" sz="1800" dirty="0" smtClean="0">
              <a:ea typeface="MS PGothic"/>
            </a:endParaRPr>
          </a:p>
          <a:p>
            <a:r>
              <a:rPr lang="en-US" sz="1600" dirty="0">
                <a:ea typeface="MS PGothic"/>
              </a:rPr>
              <a:t>Exponential Random Graph </a:t>
            </a:r>
            <a:r>
              <a:rPr lang="en-US" sz="1600" dirty="0" smtClean="0">
                <a:ea typeface="MS PGothic"/>
              </a:rPr>
              <a:t>Models (ERGM) estimate the extent to which each hypothesized structure -- actor attribute, dyadic shared attribute, dyadic relational and higher order relational variable -- included in the MTML model explains the presence of effective collaboration ties observed in the network. </a:t>
            </a:r>
          </a:p>
          <a:p>
            <a:r>
              <a:rPr lang="en-US" sz="1600" dirty="0">
                <a:ea typeface="MS PGothic"/>
              </a:rPr>
              <a:t>Estimates the degree to which the theoretically hypothesized structures are likely to occur in observed networks </a:t>
            </a:r>
            <a:r>
              <a:rPr lang="en-US" sz="1400" dirty="0">
                <a:ea typeface="MS PGothic"/>
              </a:rPr>
              <a:t>(</a:t>
            </a:r>
            <a:r>
              <a:rPr lang="en-US" sz="1200" dirty="0">
                <a:ea typeface="MS PGothic"/>
              </a:rPr>
              <a:t>Frank &amp; Strauss, 1986; Robins &amp; Pattison, 2005; Wasserman &amp; Pattison, 1996)</a:t>
            </a:r>
            <a:r>
              <a:rPr lang="en-US" sz="1400" dirty="0">
                <a:ea typeface="MS PGothic"/>
              </a:rPr>
              <a:t> </a:t>
            </a:r>
          </a:p>
          <a:p>
            <a:r>
              <a:rPr lang="en-US" sz="1600" dirty="0">
                <a:ea typeface="MS PGothic"/>
              </a:rPr>
              <a:t>Consider an observed network </a:t>
            </a:r>
            <a:r>
              <a:rPr lang="en-US" sz="1600" i="1" dirty="0">
                <a:ea typeface="MS PGothic"/>
              </a:rPr>
              <a:t>x</a:t>
            </a:r>
            <a:r>
              <a:rPr lang="en-US" sz="1600" dirty="0">
                <a:ea typeface="MS PGothic"/>
              </a:rPr>
              <a:t> as a realization of an underlying random network </a:t>
            </a:r>
            <a:r>
              <a:rPr lang="en-US" sz="1600" b="1" dirty="0">
                <a:ea typeface="MS PGothic"/>
              </a:rPr>
              <a:t>X</a:t>
            </a:r>
            <a:r>
              <a:rPr lang="en-US" sz="1600" dirty="0">
                <a:ea typeface="MS PGothic"/>
              </a:rPr>
              <a:t> characterized by a set of network features and parameters </a:t>
            </a:r>
            <a:r>
              <a:rPr lang="en-US" sz="1200" dirty="0">
                <a:ea typeface="MS PGothic"/>
              </a:rPr>
              <a:t>(based on </a:t>
            </a:r>
            <a:r>
              <a:rPr lang="en-US" sz="1200" dirty="0" err="1">
                <a:ea typeface="MS PGothic"/>
              </a:rPr>
              <a:t>Hammersley</a:t>
            </a:r>
            <a:r>
              <a:rPr lang="en-US" sz="1200" dirty="0">
                <a:ea typeface="MS PGothic"/>
              </a:rPr>
              <a:t>-Clifford theorem and homogeneity assumption)</a:t>
            </a:r>
            <a:r>
              <a:rPr lang="en-US" sz="1400" dirty="0">
                <a:ea typeface="MS PGothic"/>
              </a:rPr>
              <a:t>: </a:t>
            </a:r>
            <a:endParaRPr lang="en-US" sz="1600" dirty="0">
              <a:ea typeface="MS PGothic"/>
            </a:endParaRPr>
          </a:p>
          <a:p>
            <a:endParaRPr lang="en-US" sz="1400" dirty="0" smtClean="0">
              <a:ea typeface="MS PGothic"/>
            </a:endParaRPr>
          </a:p>
          <a:p>
            <a:pPr lvl="1"/>
            <a:endParaRPr lang="en-US" sz="1400" dirty="0" smtClean="0">
              <a:ea typeface="MS PGothic"/>
            </a:endParaRPr>
          </a:p>
          <a:p>
            <a:endParaRPr lang="en-US" sz="1800" dirty="0" smtClean="0">
              <a:ea typeface="MS PGothic"/>
            </a:endParaRPr>
          </a:p>
          <a:p>
            <a:pPr marL="0" indent="0">
              <a:buNone/>
            </a:pPr>
            <a:endParaRPr lang="en-US" sz="1400" dirty="0" smtClean="0">
              <a:ea typeface="MS PGothic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7663" y="4416741"/>
            <a:ext cx="3078162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000443" y="5126036"/>
            <a:ext cx="736451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Where: </a:t>
            </a:r>
          </a:p>
          <a:p>
            <a:r>
              <a:rPr lang="en-US" sz="16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θ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is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vector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of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estimated MTML model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parameters, </a:t>
            </a:r>
          </a:p>
          <a:p>
            <a:r>
              <a:rPr lang="en-US" sz="1600" i="1" dirty="0">
                <a:latin typeface="Helvetica" panose="020B0604020202020204" pitchFamily="34" charset="0"/>
                <a:cs typeface="Helvetica" panose="020B0604020202020204" pitchFamily="34" charset="0"/>
              </a:rPr>
              <a:t>g(x)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is a vector of the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extent to which the hypothesized 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network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configurations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1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occur in the observed collaboration network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κ(θ) is a normalizing quantity.</a:t>
            </a:r>
          </a:p>
          <a:p>
            <a:endParaRPr lang="en-US" sz="1600" dirty="0"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31298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ea typeface="MS PGothic"/>
              </a:rPr>
              <a:t>p* / Exponential Random Graph Models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a typeface="MS PGothic"/>
              </a:rPr>
              <a:t>Estimates the degree to which the theoretically hypothesized structures are likely to occur in observed networks </a:t>
            </a:r>
            <a:r>
              <a:rPr lang="en-US" sz="2000" dirty="0" smtClean="0">
                <a:ea typeface="MS PGothic"/>
              </a:rPr>
              <a:t>(</a:t>
            </a:r>
            <a:r>
              <a:rPr lang="en-US" sz="1800" dirty="0" smtClean="0">
                <a:ea typeface="MS PGothic"/>
              </a:rPr>
              <a:t>Frank &amp; Strauss, 1986; Robins &amp; Pattison, 2005; Wasserman &amp; Pattison, 1996)</a:t>
            </a:r>
            <a:r>
              <a:rPr lang="en-US" sz="2000" dirty="0" smtClean="0">
                <a:ea typeface="MS PGothic"/>
              </a:rPr>
              <a:t> </a:t>
            </a:r>
          </a:p>
          <a:p>
            <a:r>
              <a:rPr lang="en-US" sz="2400" dirty="0" smtClean="0">
                <a:ea typeface="MS PGothic"/>
              </a:rPr>
              <a:t>Consider an observed network </a:t>
            </a:r>
            <a:r>
              <a:rPr lang="en-US" sz="2400" i="1" dirty="0" smtClean="0">
                <a:ea typeface="MS PGothic"/>
              </a:rPr>
              <a:t>x</a:t>
            </a:r>
            <a:r>
              <a:rPr lang="en-US" sz="2400" dirty="0" smtClean="0">
                <a:ea typeface="MS PGothic"/>
              </a:rPr>
              <a:t> as a realization of an underlying random network </a:t>
            </a:r>
            <a:r>
              <a:rPr lang="en-US" sz="2400" b="1" dirty="0" smtClean="0">
                <a:ea typeface="MS PGothic"/>
              </a:rPr>
              <a:t>X</a:t>
            </a:r>
            <a:r>
              <a:rPr lang="en-US" sz="2400" dirty="0" smtClean="0">
                <a:ea typeface="MS PGothic"/>
              </a:rPr>
              <a:t> characterized by a set of network features and parameters </a:t>
            </a:r>
            <a:r>
              <a:rPr lang="en-US" sz="1800" dirty="0" smtClean="0">
                <a:ea typeface="MS PGothic"/>
              </a:rPr>
              <a:t>(based on </a:t>
            </a:r>
            <a:r>
              <a:rPr lang="en-US" sz="1800" dirty="0" err="1" smtClean="0">
                <a:ea typeface="MS PGothic"/>
              </a:rPr>
              <a:t>Hammersley</a:t>
            </a:r>
            <a:r>
              <a:rPr lang="en-US" sz="1800" dirty="0" smtClean="0">
                <a:ea typeface="MS PGothic"/>
              </a:rPr>
              <a:t>-Clifford theorem and homogeneity assumption)</a:t>
            </a:r>
            <a:r>
              <a:rPr lang="en-US" sz="2000" dirty="0" smtClean="0">
                <a:ea typeface="MS PGothic"/>
              </a:rPr>
              <a:t>: </a:t>
            </a:r>
            <a:endParaRPr lang="en-US" sz="2400" dirty="0" smtClean="0">
              <a:ea typeface="MS PGothic"/>
            </a:endParaRPr>
          </a:p>
          <a:p>
            <a:endParaRPr lang="en-US" sz="2400" dirty="0" smtClean="0">
              <a:ea typeface="MS PGothic"/>
            </a:endParaRPr>
          </a:p>
          <a:p>
            <a:endParaRPr lang="en-US" sz="2400" dirty="0" smtClean="0">
              <a:ea typeface="MS PGothic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cs typeface="MS PGothic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cs typeface="MS PGothic"/>
            </a:endParaRPr>
          </a:p>
        </p:txBody>
      </p:sp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79663" y="4597400"/>
            <a:ext cx="3078162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4" name="TextBox 7"/>
          <p:cNvSpPr txBox="1">
            <a:spLocks noChangeArrowheads="1"/>
          </p:cNvSpPr>
          <p:nvPr/>
        </p:nvSpPr>
        <p:spPr bwMode="auto">
          <a:xfrm>
            <a:off x="2112963" y="5305425"/>
            <a:ext cx="64944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cs typeface="MS PGothic"/>
              </a:rPr>
              <a:t>where </a:t>
            </a:r>
            <a:r>
              <a:rPr lang="en-US" i="1" dirty="0">
                <a:cs typeface="MS PGothic"/>
              </a:rPr>
              <a:t>θ</a:t>
            </a:r>
            <a:r>
              <a:rPr lang="en-US" dirty="0">
                <a:cs typeface="MS PGothic"/>
              </a:rPr>
              <a:t> is a vector of model parameters, </a:t>
            </a:r>
          </a:p>
          <a:p>
            <a:r>
              <a:rPr lang="en-US" i="1" dirty="0">
                <a:cs typeface="MS PGothic"/>
              </a:rPr>
              <a:t>g(x)</a:t>
            </a:r>
            <a:r>
              <a:rPr lang="en-US" dirty="0">
                <a:cs typeface="MS PGothic"/>
              </a:rPr>
              <a:t> is a vector of the statistics of network configurations, and </a:t>
            </a:r>
          </a:p>
          <a:p>
            <a:r>
              <a:rPr lang="en-US" dirty="0">
                <a:cs typeface="MS PGothic"/>
              </a:rPr>
              <a:t>κ(θ) is a normalizing quantity.</a:t>
            </a:r>
          </a:p>
          <a:p>
            <a:endParaRPr lang="en-US" dirty="0">
              <a:cs typeface="MS P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457200" y="550863"/>
            <a:ext cx="8229600" cy="1143000"/>
          </a:xfrm>
        </p:spPr>
        <p:txBody>
          <a:bodyPr/>
          <a:lstStyle/>
          <a:p>
            <a:r>
              <a:rPr lang="en-US" sz="3200" dirty="0" smtClean="0">
                <a:ea typeface="MS PGothic"/>
              </a:rPr>
              <a:t>Use p* Models to Calculate Link Probability</a:t>
            </a:r>
          </a:p>
        </p:txBody>
      </p:sp>
      <p:pic>
        <p:nvPicPr>
          <p:cNvPr id="6861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138" y="1484313"/>
            <a:ext cx="8932862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MS PGothic"/>
              </a:rPr>
              <a:t>Outline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US" sz="2800" dirty="0" smtClean="0">
                <a:ea typeface="MS PGothic"/>
              </a:rPr>
              <a:t>Motivation and application</a:t>
            </a:r>
          </a:p>
          <a:p>
            <a:pPr lvl="1"/>
            <a:r>
              <a:rPr lang="en-US" sz="2200" dirty="0" smtClean="0">
                <a:ea typeface="MS PGothic"/>
              </a:rPr>
              <a:t>Expert recommender for collaboration</a:t>
            </a:r>
          </a:p>
          <a:p>
            <a:pPr lvl="1"/>
            <a:r>
              <a:rPr lang="en-US" sz="2200" dirty="0">
                <a:ea typeface="MS PGothic"/>
              </a:rPr>
              <a:t>Multi-theoretical Multilevel Model (MTML) for </a:t>
            </a:r>
            <a:r>
              <a:rPr lang="en-US" sz="2200" dirty="0" smtClean="0">
                <a:ea typeface="MS PGothic"/>
              </a:rPr>
              <a:t>effective collaboration</a:t>
            </a:r>
            <a:endParaRPr lang="en-US" sz="2200" dirty="0">
              <a:ea typeface="MS PGothic"/>
            </a:endParaRPr>
          </a:p>
          <a:p>
            <a:r>
              <a:rPr lang="en-US" sz="2800" dirty="0" smtClean="0">
                <a:ea typeface="MS PGothic"/>
              </a:rPr>
              <a:t>Modeling NUCATS co-proposal networks</a:t>
            </a:r>
          </a:p>
          <a:p>
            <a:pPr lvl="1"/>
            <a:r>
              <a:rPr lang="en-US" sz="2200" dirty="0">
                <a:ea typeface="MS PGothic"/>
              </a:rPr>
              <a:t>Exponential Random Graph </a:t>
            </a:r>
            <a:r>
              <a:rPr lang="en-US" sz="2200" dirty="0" smtClean="0">
                <a:ea typeface="MS PGothic"/>
              </a:rPr>
              <a:t>Models (ERGM/</a:t>
            </a:r>
            <a:r>
              <a:rPr lang="en-US" sz="2200" i="1" dirty="0" smtClean="0">
                <a:ea typeface="MS PGothic"/>
              </a:rPr>
              <a:t>p*</a:t>
            </a:r>
            <a:r>
              <a:rPr lang="en-US" sz="2200" dirty="0" smtClean="0">
                <a:ea typeface="MS PGothic"/>
              </a:rPr>
              <a:t>) </a:t>
            </a:r>
            <a:r>
              <a:rPr lang="en-US" sz="2200" dirty="0">
                <a:ea typeface="MS PGothic"/>
              </a:rPr>
              <a:t>as a recommender </a:t>
            </a:r>
            <a:endParaRPr lang="en-US" sz="2200" dirty="0" smtClean="0">
              <a:ea typeface="MS PGothic"/>
            </a:endParaRPr>
          </a:p>
          <a:p>
            <a:pPr lvl="1"/>
            <a:r>
              <a:rPr lang="en-US" sz="2200" dirty="0">
                <a:ea typeface="MS PGothic"/>
              </a:rPr>
              <a:t>Social </a:t>
            </a:r>
            <a:r>
              <a:rPr lang="en-US" sz="2200" dirty="0" smtClean="0">
                <a:ea typeface="MS PGothic"/>
              </a:rPr>
              <a:t>theories </a:t>
            </a:r>
            <a:r>
              <a:rPr lang="en-US" sz="2200" dirty="0">
                <a:ea typeface="MS PGothic"/>
              </a:rPr>
              <a:t>and </a:t>
            </a:r>
            <a:r>
              <a:rPr lang="en-US" sz="2200" dirty="0" smtClean="0">
                <a:ea typeface="MS PGothic"/>
              </a:rPr>
              <a:t>hypotheses</a:t>
            </a:r>
            <a:endParaRPr lang="en-US" sz="2200" dirty="0">
              <a:ea typeface="MS PGothic"/>
            </a:endParaRPr>
          </a:p>
          <a:p>
            <a:r>
              <a:rPr lang="en-US" sz="2800" dirty="0" smtClean="0">
                <a:ea typeface="MS PGothic"/>
              </a:rPr>
              <a:t>Experiment and evaluation</a:t>
            </a:r>
          </a:p>
          <a:p>
            <a:pPr lvl="1"/>
            <a:r>
              <a:rPr lang="en-US" sz="2200" dirty="0" smtClean="0">
                <a:ea typeface="MS PGothic"/>
              </a:rPr>
              <a:t>Benchmarks of data mining algorithms</a:t>
            </a:r>
          </a:p>
          <a:p>
            <a:pPr lvl="1"/>
            <a:r>
              <a:rPr lang="en-US" sz="2200" dirty="0" smtClean="0">
                <a:ea typeface="MS PGothic"/>
              </a:rPr>
              <a:t>Result comparison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 txBox="1">
            <a:spLocks/>
          </p:cNvSpPr>
          <p:nvPr/>
        </p:nvSpPr>
        <p:spPr bwMode="auto">
          <a:xfrm>
            <a:off x="457200" y="274638"/>
            <a:ext cx="8229600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>
                <a:solidFill>
                  <a:srgbClr val="520063"/>
                </a:solidFill>
                <a:latin typeface="Helvetica" pitchFamily="34" charset="0"/>
                <a:cs typeface="MS PGothic"/>
              </a:rPr>
              <a:t>Models Using Different Variables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498864"/>
          <a:ext cx="8229599" cy="4191862"/>
        </p:xfrm>
        <a:graphic>
          <a:graphicData uri="http://schemas.openxmlformats.org/drawingml/2006/table">
            <a:tbl>
              <a:tblPr/>
              <a:tblGrid>
                <a:gridCol w="1752107"/>
                <a:gridCol w="2845850"/>
                <a:gridCol w="881363"/>
                <a:gridCol w="860126"/>
                <a:gridCol w="923839"/>
                <a:gridCol w="966314"/>
              </a:tblGrid>
              <a:tr h="1842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Category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Variables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Model 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Model 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Model 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3 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Model 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4 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961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Network structures</a:t>
                      </a: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Edge </a:t>
                      </a: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co-proposal)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-4.69 ***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-12.85***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-4.89***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-14.25*** 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Weighed node degree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(GWD)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 4.46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***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Helvetica" pitchFamily="34" charset="0"/>
                        <a:cs typeface="Times New Roman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5.78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*** 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Weighed number of shared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neighbors (GWESP)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 3.97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***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Helvetica" pitchFamily="34" charset="0"/>
                        <a:cs typeface="Times New Roman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4.25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***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Attribute effect</a:t>
                      </a: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Gender (1= “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female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”)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0.40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**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dirty="0">
                        <a:latin typeface="Helvetica" pitchFamily="34" charset="0"/>
                        <a:cs typeface="Times New Roman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0.60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*** 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Tenure (Log 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years since PhD)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-0.06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Helvetica" pitchFamily="34" charset="0"/>
                        <a:cs typeface="Times New Roman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-0.67*** 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Experience 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(Ln Publication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-0.003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Helvetica" pitchFamily="34" charset="0"/>
                        <a:cs typeface="Times New Roman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0.18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*** 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Similarity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Gender difference 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-0.40`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Helvetica" pitchFamily="34" charset="0"/>
                        <a:cs typeface="Times New Roman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-0.59***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Tenure difference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-0.009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Helvetica" pitchFamily="34" charset="0"/>
                        <a:cs typeface="Times New Roman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-0.009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Experience difference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0.06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Helvetica" pitchFamily="34" charset="0"/>
                        <a:cs typeface="Times New Roman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-0.33*** 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Covariate dyad</a:t>
                      </a: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Co-authorship 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2.16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***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2.20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*** 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Citation 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relationship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-0.47*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-0.43*** 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Log Likelihood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Helvetica" pitchFamily="34" charset="0"/>
                        <a:cs typeface="Times New Roman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-563.14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-410.61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-506.75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-356.36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783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Helvetica" pitchFamily="34" charset="0"/>
                          <a:ea typeface="Times New Roman"/>
                          <a:cs typeface="Arial"/>
                        </a:rPr>
                        <a:t>  Significance codes:  *** p&lt;0.001 ** p&lt;0.01 * p&lt;0.05 ` </a:t>
                      </a:r>
                      <a:r>
                        <a:rPr lang="en-US" sz="12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p&lt;0.1                    estimated using</a:t>
                      </a:r>
                      <a:r>
                        <a:rPr lang="en-US" sz="12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200" baseline="0" dirty="0" err="1" smtClean="0">
                          <a:latin typeface="Helvetica" pitchFamily="34" charset="0"/>
                          <a:ea typeface="Times New Roman"/>
                          <a:cs typeface="Arial"/>
                        </a:rPr>
                        <a:t>Statnet</a:t>
                      </a:r>
                      <a:r>
                        <a:rPr lang="en-US" sz="12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(</a:t>
                      </a:r>
                      <a:r>
                        <a:rPr lang="en-US" sz="1200" baseline="0" dirty="0" err="1" smtClean="0">
                          <a:latin typeface="Helvetica" pitchFamily="34" charset="0"/>
                          <a:ea typeface="Times New Roman"/>
                          <a:cs typeface="Arial"/>
                        </a:rPr>
                        <a:t>Handcock</a:t>
                      </a:r>
                      <a:r>
                        <a:rPr lang="en-US" sz="12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et al 2008)</a:t>
                      </a:r>
                      <a:endParaRPr lang="en-US" sz="12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>
                <a:ea typeface="MS PGothic"/>
              </a:rPr>
              <a:t>Predict Link Probability in p*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57200" y="1287463"/>
            <a:ext cx="8451850" cy="4365625"/>
          </a:xfrm>
        </p:spPr>
        <p:txBody>
          <a:bodyPr/>
          <a:lstStyle/>
          <a:p>
            <a:r>
              <a:rPr lang="en-US" sz="2800" smtClean="0">
                <a:ea typeface="MS PGothic"/>
              </a:rPr>
              <a:t>Likelihood of a random network with link </a:t>
            </a:r>
            <a:r>
              <a:rPr lang="en-US" sz="2800" i="1" smtClean="0">
                <a:ea typeface="MS PGothic"/>
              </a:rPr>
              <a:t>(i,j) </a:t>
            </a:r>
            <a:r>
              <a:rPr lang="en-US" sz="2800" smtClean="0">
                <a:ea typeface="MS PGothic"/>
              </a:rPr>
              <a:t>given an observed network x:</a:t>
            </a:r>
            <a:endParaRPr lang="en-US" sz="2800" baseline="-25000" smtClean="0">
              <a:ea typeface="MS PGothic"/>
            </a:endParaRPr>
          </a:p>
          <a:p>
            <a:pPr lvl="1">
              <a:buFont typeface="Arial" charset="0"/>
              <a:buNone/>
            </a:pPr>
            <a:r>
              <a:rPr lang="en-US" i="1" smtClean="0">
                <a:ea typeface="MS PGothic"/>
              </a:rPr>
              <a:t>                    Pr( </a:t>
            </a:r>
            <a:r>
              <a:rPr lang="en-US" i="1" smtClean="0">
                <a:latin typeface="Arial" charset="0"/>
                <a:ea typeface="MS PGothic"/>
                <a:cs typeface="Arial" charset="0"/>
              </a:rPr>
              <a:t>X</a:t>
            </a:r>
            <a:r>
              <a:rPr lang="en-US" i="1" baseline="-25000" smtClean="0">
                <a:latin typeface="Courier New" pitchFamily="49" charset="0"/>
                <a:ea typeface="MS PGothic"/>
                <a:cs typeface="Courier New" pitchFamily="49" charset="0"/>
              </a:rPr>
              <a:t>ij </a:t>
            </a:r>
            <a:r>
              <a:rPr lang="en-US" i="1" smtClean="0">
                <a:ea typeface="MS PGothic"/>
              </a:rPr>
              <a:t>= 1|  X = x) </a:t>
            </a:r>
          </a:p>
          <a:p>
            <a:pPr lvl="2">
              <a:buFont typeface="Arial" charset="0"/>
              <a:buNone/>
            </a:pPr>
            <a:r>
              <a:rPr lang="en-US" sz="2000" smtClean="0">
                <a:latin typeface="Arial" charset="0"/>
                <a:ea typeface="MS PGothic"/>
                <a:cs typeface="Arial" charset="0"/>
              </a:rPr>
              <a:t>where X</a:t>
            </a:r>
            <a:r>
              <a:rPr lang="en-US" sz="2000" baseline="-25000" smtClean="0">
                <a:latin typeface="Courier New" pitchFamily="49" charset="0"/>
                <a:ea typeface="MS PGothic"/>
                <a:cs typeface="Courier New" pitchFamily="49" charset="0"/>
              </a:rPr>
              <a:t>ij </a:t>
            </a:r>
            <a:r>
              <a:rPr lang="en-US" sz="2000" smtClean="0">
                <a:ea typeface="MS PGothic"/>
              </a:rPr>
              <a:t>is an element of a random network X: X</a:t>
            </a:r>
            <a:r>
              <a:rPr lang="en-US" sz="2000" baseline="-25000" smtClean="0">
                <a:ea typeface="MS PGothic"/>
              </a:rPr>
              <a:t>ij</a:t>
            </a:r>
            <a:r>
              <a:rPr lang="en-US" sz="2000" smtClean="0">
                <a:ea typeface="MS PGothic"/>
              </a:rPr>
              <a:t> =1 if (i, j) </a:t>
            </a:r>
            <a:r>
              <a:rPr lang="el-GR" sz="2000" smtClean="0">
                <a:ea typeface="MS PGothic"/>
              </a:rPr>
              <a:t>ϵ</a:t>
            </a:r>
            <a:r>
              <a:rPr lang="en-US" sz="2000" smtClean="0">
                <a:ea typeface="MS PGothic"/>
              </a:rPr>
              <a:t> L; X</a:t>
            </a:r>
            <a:r>
              <a:rPr lang="en-US" sz="2000" baseline="-25000" smtClean="0">
                <a:ea typeface="MS PGothic"/>
              </a:rPr>
              <a:t>ij</a:t>
            </a:r>
            <a:r>
              <a:rPr lang="en-US" sz="2000" smtClean="0">
                <a:ea typeface="MS PGothic"/>
              </a:rPr>
              <a:t> =0 otherwise</a:t>
            </a:r>
          </a:p>
          <a:p>
            <a:r>
              <a:rPr lang="en-US" sz="2800" smtClean="0">
                <a:ea typeface="MS PGothic"/>
              </a:rPr>
              <a:t>Calculate the probability using the statistics of network configurations</a:t>
            </a: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cs typeface="MS PGothic"/>
            </a:endParaRPr>
          </a:p>
        </p:txBody>
      </p:sp>
      <p:pic>
        <p:nvPicPr>
          <p:cNvPr id="66564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3150" y="4413250"/>
            <a:ext cx="7275513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TextBox 5"/>
          <p:cNvSpPr txBox="1">
            <a:spLocks noChangeArrowheads="1"/>
          </p:cNvSpPr>
          <p:nvPr/>
        </p:nvSpPr>
        <p:spPr bwMode="auto">
          <a:xfrm>
            <a:off x="1135063" y="5299075"/>
            <a:ext cx="75199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MS PGothic"/>
              </a:rPr>
              <a:t>where  </a:t>
            </a:r>
            <a:r>
              <a:rPr lang="en-US" i="1">
                <a:cs typeface="MS PGothic"/>
              </a:rPr>
              <a:t>X</a:t>
            </a:r>
            <a:r>
              <a:rPr lang="en-US" i="1" baseline="30000">
                <a:cs typeface="MS PGothic"/>
              </a:rPr>
              <a:t>c</a:t>
            </a:r>
            <a:r>
              <a:rPr lang="en-US" i="1" baseline="-25000">
                <a:cs typeface="MS PGothic"/>
              </a:rPr>
              <a:t>ij</a:t>
            </a:r>
            <a:r>
              <a:rPr lang="en-US">
                <a:cs typeface="MS PGothic"/>
              </a:rPr>
              <a:t> is the rest of the observed network other than the link </a:t>
            </a:r>
            <a:r>
              <a:rPr lang="en-US" i="1">
                <a:cs typeface="MS PGothic"/>
              </a:rPr>
              <a:t>x</a:t>
            </a:r>
            <a:r>
              <a:rPr lang="en-US" i="1" baseline="-25000">
                <a:cs typeface="MS PGothic"/>
              </a:rPr>
              <a:t>ij</a:t>
            </a:r>
            <a:r>
              <a:rPr lang="en-US">
                <a:cs typeface="MS PGothic"/>
              </a:rPr>
              <a:t>, </a:t>
            </a:r>
          </a:p>
          <a:p>
            <a:r>
              <a:rPr lang="en-US" i="1">
                <a:cs typeface="MS PGothic"/>
              </a:rPr>
              <a:t>x</a:t>
            </a:r>
            <a:r>
              <a:rPr lang="en-US" i="1" baseline="30000">
                <a:cs typeface="MS PGothic"/>
              </a:rPr>
              <a:t>+</a:t>
            </a:r>
            <a:r>
              <a:rPr lang="en-US" i="1" baseline="-25000">
                <a:cs typeface="MS PGothic"/>
              </a:rPr>
              <a:t>ij</a:t>
            </a:r>
            <a:r>
              <a:rPr lang="en-US">
                <a:cs typeface="MS PGothic"/>
              </a:rPr>
              <a:t> </a:t>
            </a:r>
            <a:r>
              <a:rPr lang="en-US" b="1">
                <a:cs typeface="MS PGothic"/>
              </a:rPr>
              <a:t> </a:t>
            </a:r>
            <a:r>
              <a:rPr lang="en-US">
                <a:cs typeface="MS PGothic"/>
              </a:rPr>
              <a:t>and</a:t>
            </a:r>
            <a:r>
              <a:rPr lang="en-US" b="1">
                <a:cs typeface="MS PGothic"/>
              </a:rPr>
              <a:t> </a:t>
            </a:r>
            <a:r>
              <a:rPr lang="en-US" i="1">
                <a:cs typeface="MS PGothic"/>
              </a:rPr>
              <a:t>x</a:t>
            </a:r>
            <a:r>
              <a:rPr lang="en-US" i="1" baseline="30000">
                <a:cs typeface="MS PGothic"/>
              </a:rPr>
              <a:t>-</a:t>
            </a:r>
            <a:r>
              <a:rPr lang="en-US" i="1" baseline="-25000">
                <a:cs typeface="MS PGothic"/>
              </a:rPr>
              <a:t>ij</a:t>
            </a:r>
            <a:r>
              <a:rPr lang="en-US" b="1">
                <a:cs typeface="MS PGothic"/>
              </a:rPr>
              <a:t> </a:t>
            </a:r>
            <a:r>
              <a:rPr lang="en-US">
                <a:cs typeface="MS PGothic"/>
              </a:rPr>
              <a:t>are the network realized by fixing </a:t>
            </a:r>
            <a:r>
              <a:rPr lang="en-US" i="1">
                <a:cs typeface="MS PGothic"/>
              </a:rPr>
              <a:t>x</a:t>
            </a:r>
            <a:r>
              <a:rPr lang="en-US" i="1" baseline="-25000">
                <a:cs typeface="MS PGothic"/>
              </a:rPr>
              <a:t>ij</a:t>
            </a:r>
            <a:r>
              <a:rPr lang="en-US">
                <a:cs typeface="MS PGothic"/>
              </a:rPr>
              <a:t>=1 and </a:t>
            </a:r>
            <a:r>
              <a:rPr lang="en-US" i="1">
                <a:cs typeface="MS PGothic"/>
              </a:rPr>
              <a:t>x</a:t>
            </a:r>
            <a:r>
              <a:rPr lang="en-US" i="1" baseline="-25000">
                <a:cs typeface="MS PGothic"/>
              </a:rPr>
              <a:t>ij</a:t>
            </a:r>
            <a:r>
              <a:rPr lang="en-US">
                <a:cs typeface="MS PGothic"/>
              </a:rPr>
              <a:t>=0, respectively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a typeface="MS PGothic"/>
              </a:rPr>
              <a:t>Benchmark 1: </a:t>
            </a:r>
            <a:r>
              <a:rPr lang="en-US" altLang="zh-CN" sz="3800" dirty="0" smtClean="0">
                <a:ea typeface="MS PGothic"/>
              </a:rPr>
              <a:t>Node-wise Similarity</a:t>
            </a:r>
            <a:endParaRPr lang="zh-CN" altLang="en-US" sz="3800" dirty="0" smtClean="0">
              <a:ea typeface="MS PGothic"/>
            </a:endParaRPr>
          </a:p>
        </p:txBody>
      </p:sp>
      <p:sp>
        <p:nvSpPr>
          <p:cNvPr id="101378" name="内容占位符 2"/>
          <p:cNvSpPr>
            <a:spLocks noGrp="1"/>
          </p:cNvSpPr>
          <p:nvPr>
            <p:ph idx="1"/>
          </p:nvPr>
        </p:nvSpPr>
        <p:spPr>
          <a:xfrm>
            <a:off x="593725" y="1355725"/>
            <a:ext cx="8229600" cy="5121275"/>
          </a:xfrm>
        </p:spPr>
        <p:txBody>
          <a:bodyPr/>
          <a:lstStyle/>
          <a:p>
            <a:r>
              <a:rPr lang="en-US" sz="2000" dirty="0" smtClean="0">
                <a:ea typeface="MS PGothic"/>
              </a:rPr>
              <a:t>Likelihood of link existence between two nodes is determined by a similarity score </a:t>
            </a:r>
            <a:r>
              <a:rPr lang="en-US" sz="1800" dirty="0" smtClean="0">
                <a:ea typeface="MS PGothic"/>
              </a:rPr>
              <a:t>(i.e. whether they have many common features)</a:t>
            </a:r>
          </a:p>
          <a:p>
            <a:r>
              <a:rPr lang="en-US" sz="2000" dirty="0" smtClean="0">
                <a:ea typeface="MS PGothic"/>
              </a:rPr>
              <a:t>Link prediction can be transformed into a supervised binary classification problem</a:t>
            </a:r>
          </a:p>
          <a:p>
            <a:pPr lvl="1"/>
            <a:endParaRPr lang="en-US" sz="2000" dirty="0" smtClean="0">
              <a:ea typeface="MS PGothic"/>
            </a:endParaRPr>
          </a:p>
          <a:p>
            <a:pPr lvl="1"/>
            <a:endParaRPr lang="en-US" sz="2000" dirty="0" smtClean="0">
              <a:ea typeface="MS PGothic"/>
            </a:endParaRPr>
          </a:p>
          <a:p>
            <a:pPr lvl="1">
              <a:buFont typeface="Arial" charset="0"/>
              <a:buNone/>
            </a:pPr>
            <a:r>
              <a:rPr lang="en-US" sz="1800" i="1" dirty="0" smtClean="0">
                <a:ea typeface="MS PGothic"/>
              </a:rPr>
              <a:t>     where </a:t>
            </a:r>
            <a:r>
              <a:rPr lang="en-US" sz="1800" i="1" dirty="0" err="1" smtClean="0">
                <a:ea typeface="MS PGothic"/>
              </a:rPr>
              <a:t>F</a:t>
            </a:r>
            <a:r>
              <a:rPr lang="en-US" sz="1800" i="1" baseline="30000" dirty="0" err="1" smtClean="0">
                <a:ea typeface="MS PGothic"/>
              </a:rPr>
              <a:t>ij</a:t>
            </a:r>
            <a:r>
              <a:rPr lang="en-US" sz="1800" i="1" baseline="30000" dirty="0" smtClean="0">
                <a:ea typeface="MS PGothic"/>
              </a:rPr>
              <a:t> </a:t>
            </a:r>
            <a:r>
              <a:rPr lang="en-US" sz="1800" dirty="0" smtClean="0">
                <a:ea typeface="MS PGothic"/>
              </a:rPr>
              <a:t> is a vector containing </a:t>
            </a:r>
            <a:r>
              <a:rPr lang="en-US" sz="1800" i="1" dirty="0" smtClean="0">
                <a:ea typeface="MS PGothic"/>
              </a:rPr>
              <a:t>n</a:t>
            </a:r>
            <a:r>
              <a:rPr lang="en-US" sz="1800" dirty="0" smtClean="0">
                <a:ea typeface="MS PGothic"/>
              </a:rPr>
              <a:t> features obtained from mapping the feature vectors of nodes </a:t>
            </a:r>
            <a:r>
              <a:rPr lang="en-US" sz="1800" i="1" dirty="0" err="1" smtClean="0">
                <a:ea typeface="MS PGothic"/>
              </a:rPr>
              <a:t>i</a:t>
            </a:r>
            <a:r>
              <a:rPr lang="en-US" sz="1800" dirty="0" smtClean="0">
                <a:ea typeface="MS PGothic"/>
              </a:rPr>
              <a:t> and </a:t>
            </a:r>
            <a:r>
              <a:rPr lang="en-US" sz="1800" i="1" dirty="0" smtClean="0">
                <a:ea typeface="MS PGothic"/>
              </a:rPr>
              <a:t>j</a:t>
            </a:r>
            <a:r>
              <a:rPr lang="en-US" sz="1800" dirty="0" smtClean="0">
                <a:ea typeface="MS PGothic"/>
              </a:rPr>
              <a:t> to a single vector</a:t>
            </a:r>
          </a:p>
          <a:p>
            <a:r>
              <a:rPr lang="en-US" sz="2000" dirty="0" smtClean="0">
                <a:ea typeface="MS PGothic"/>
              </a:rPr>
              <a:t>Two models</a:t>
            </a:r>
          </a:p>
          <a:p>
            <a:pPr lvl="1"/>
            <a:r>
              <a:rPr lang="en-US" sz="1800" dirty="0" smtClean="0">
                <a:ea typeface="MS PGothic"/>
              </a:rPr>
              <a:t>Node-wise similarity based on nodal features: the absolute differences of gender, tenure, and experience</a:t>
            </a:r>
          </a:p>
          <a:p>
            <a:pPr lvl="1"/>
            <a:r>
              <a:rPr lang="en-US" sz="1800" dirty="0" smtClean="0">
                <a:ea typeface="MS PGothic"/>
              </a:rPr>
              <a:t>Node-wise similarity based on network structures: number of common neighbors</a:t>
            </a:r>
          </a:p>
          <a:p>
            <a:pPr lvl="1"/>
            <a:r>
              <a:rPr lang="en-US" sz="1800" dirty="0" smtClean="0">
                <a:ea typeface="MS PGothic"/>
              </a:rPr>
              <a:t>Naive </a:t>
            </a:r>
            <a:r>
              <a:rPr lang="en-US" sz="1800" dirty="0" err="1" smtClean="0">
                <a:ea typeface="MS PGothic"/>
              </a:rPr>
              <a:t>Bayes</a:t>
            </a:r>
            <a:r>
              <a:rPr lang="en-US" sz="1800" dirty="0" smtClean="0">
                <a:ea typeface="MS PGothic"/>
              </a:rPr>
              <a:t> algorithm is used to calculate probabilities</a:t>
            </a:r>
          </a:p>
          <a:p>
            <a:endParaRPr lang="en-US" sz="2000" dirty="0" smtClean="0">
              <a:ea typeface="MS PGothic"/>
            </a:endParaRPr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CA">
              <a:cs typeface="MS PGothic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CA">
              <a:cs typeface="MS PGothic"/>
            </a:endParaRPr>
          </a:p>
        </p:txBody>
      </p:sp>
      <p:sp>
        <p:nvSpPr>
          <p:cNvPr id="1013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CA">
              <a:cs typeface="MS PGothic"/>
            </a:endParaRPr>
          </a:p>
        </p:txBody>
      </p:sp>
      <p:sp>
        <p:nvSpPr>
          <p:cNvPr id="10138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CA">
              <a:cs typeface="MS PGothic"/>
            </a:endParaRPr>
          </a:p>
        </p:txBody>
      </p:sp>
      <p:sp>
        <p:nvSpPr>
          <p:cNvPr id="1013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CA">
              <a:cs typeface="MS PGothic"/>
            </a:endParaRPr>
          </a:p>
        </p:txBody>
      </p:sp>
      <p:pic>
        <p:nvPicPr>
          <p:cNvPr id="101384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3375" y="2786063"/>
            <a:ext cx="5892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CA">
              <a:cs typeface="MS PGothic"/>
            </a:endParaRPr>
          </a:p>
        </p:txBody>
      </p:sp>
      <p:sp>
        <p:nvSpPr>
          <p:cNvPr id="1013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CA">
              <a:cs typeface="MS PGothic"/>
            </a:endParaRPr>
          </a:p>
        </p:txBody>
      </p:sp>
      <p:sp>
        <p:nvSpPr>
          <p:cNvPr id="1013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CA">
              <a:cs typeface="MS P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1250" y="2466975"/>
            <a:ext cx="3200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ea typeface="MS PGothic"/>
              </a:rPr>
              <a:t>Benchmark 2: </a:t>
            </a:r>
            <a:r>
              <a:rPr lang="en-US" altLang="zh-CN" sz="3800" smtClean="0">
                <a:ea typeface="MS PGothic"/>
              </a:rPr>
              <a:t>The Katz Method</a:t>
            </a:r>
            <a:endParaRPr lang="zh-CN" altLang="en-US" sz="3800" smtClean="0">
              <a:ea typeface="MS PGothic"/>
            </a:endParaRPr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>
          <a:xfrm>
            <a:off x="582613" y="1225550"/>
            <a:ext cx="8229600" cy="5121275"/>
          </a:xfrm>
        </p:spPr>
        <p:txBody>
          <a:bodyPr/>
          <a:lstStyle/>
          <a:p>
            <a:r>
              <a:rPr lang="en-US" sz="2000" smtClean="0">
                <a:ea typeface="MS PGothic"/>
              </a:rPr>
              <a:t>Ensemble of all paths between two nodes in the network is considered by directly summing over the collection of paths</a:t>
            </a:r>
          </a:p>
          <a:p>
            <a:pPr lvl="1"/>
            <a:r>
              <a:rPr lang="en-US" sz="1800" smtClean="0">
                <a:ea typeface="MS PGothic"/>
              </a:rPr>
              <a:t>Exponentially damped by length to consider shorter paths more heavily</a:t>
            </a:r>
          </a:p>
          <a:p>
            <a:pPr lvl="1"/>
            <a:endParaRPr lang="en-US" sz="1800" smtClean="0">
              <a:ea typeface="MS PGothic"/>
            </a:endParaRPr>
          </a:p>
          <a:p>
            <a:pPr lvl="1"/>
            <a:endParaRPr lang="en-US" sz="1600" smtClean="0">
              <a:ea typeface="MS PGothic"/>
            </a:endParaRPr>
          </a:p>
          <a:p>
            <a:pPr lvl="1"/>
            <a:endParaRPr lang="en-US" sz="1600" smtClean="0">
              <a:ea typeface="MS PGothic"/>
            </a:endParaRPr>
          </a:p>
          <a:p>
            <a:pPr lvl="1"/>
            <a:endParaRPr lang="en-US" sz="1600" smtClean="0">
              <a:ea typeface="MS PGothic"/>
            </a:endParaRPr>
          </a:p>
          <a:p>
            <a:pPr lvl="1"/>
            <a:endParaRPr lang="en-US" sz="1600" smtClean="0">
              <a:ea typeface="MS PGothic"/>
            </a:endParaRPr>
          </a:p>
          <a:p>
            <a:pPr lvl="1"/>
            <a:endParaRPr lang="en-US" sz="1600" smtClean="0">
              <a:ea typeface="MS PGothic"/>
            </a:endParaRPr>
          </a:p>
          <a:p>
            <a:r>
              <a:rPr lang="en-US" sz="2000" smtClean="0">
                <a:ea typeface="MS PGothic"/>
              </a:rPr>
              <a:t>Three models:</a:t>
            </a:r>
          </a:p>
          <a:p>
            <a:pPr lvl="1"/>
            <a:r>
              <a:rPr lang="en-US" sz="1800" smtClean="0">
                <a:ea typeface="MS PGothic"/>
              </a:rPr>
              <a:t>Katz using network structures: paths are calculated based on the        co-proposal network.</a:t>
            </a:r>
          </a:p>
          <a:p>
            <a:pPr lvl="1"/>
            <a:r>
              <a:rPr lang="en-US" sz="1800" smtClean="0">
                <a:ea typeface="MS PGothic"/>
              </a:rPr>
              <a:t>Katz using Dyadic covariates: paths are calculated based on              co-authorship and citation networks.</a:t>
            </a:r>
          </a:p>
          <a:p>
            <a:pPr lvl="1"/>
            <a:r>
              <a:rPr lang="en-US" sz="1800" smtClean="0">
                <a:ea typeface="MS PGothic"/>
              </a:rPr>
              <a:t>Katz using all variables: paths are calculated based on co-proposal,    co-authorship, and citation networks.</a:t>
            </a:r>
          </a:p>
          <a:p>
            <a:pPr lvl="1"/>
            <a:endParaRPr lang="en-US" altLang="zh-CN" sz="1600" smtClean="0">
              <a:ea typeface="MS PGothic"/>
            </a:endParaRPr>
          </a:p>
        </p:txBody>
      </p:sp>
      <p:sp>
        <p:nvSpPr>
          <p:cNvPr id="1034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CA">
              <a:cs typeface="MS PGothic"/>
            </a:endParaRPr>
          </a:p>
        </p:txBody>
      </p:sp>
      <p:sp>
        <p:nvSpPr>
          <p:cNvPr id="1034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CA">
              <a:cs typeface="MS PGothic"/>
            </a:endParaRP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CA">
              <a:cs typeface="MS PGothic"/>
            </a:endParaRPr>
          </a:p>
        </p:txBody>
      </p:sp>
      <p:sp>
        <p:nvSpPr>
          <p:cNvPr id="1034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CA">
              <a:cs typeface="MS PGothic"/>
            </a:endParaRPr>
          </a:p>
        </p:txBody>
      </p:sp>
      <p:sp>
        <p:nvSpPr>
          <p:cNvPr id="103432" name="TextBox 11"/>
          <p:cNvSpPr txBox="1">
            <a:spLocks noChangeArrowheads="1"/>
          </p:cNvSpPr>
          <p:nvPr/>
        </p:nvSpPr>
        <p:spPr bwMode="auto">
          <a:xfrm>
            <a:off x="4979988" y="3579813"/>
            <a:ext cx="2940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  <a:cs typeface="Helvetica" pitchFamily="34" charset="0"/>
              </a:rPr>
              <a:t>Set of all paths of length l connecting i and j</a:t>
            </a:r>
            <a:endParaRPr lang="en-CA" sz="160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03433" name="TextBox 12"/>
          <p:cNvSpPr txBox="1">
            <a:spLocks noChangeArrowheads="1"/>
          </p:cNvSpPr>
          <p:nvPr/>
        </p:nvSpPr>
        <p:spPr bwMode="auto">
          <a:xfrm>
            <a:off x="3009900" y="3732213"/>
            <a:ext cx="17446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Helvetica" pitchFamily="34" charset="0"/>
                <a:cs typeface="Helvetica" pitchFamily="34" charset="0"/>
              </a:rPr>
              <a:t>Damping factor</a:t>
            </a:r>
            <a:endParaRPr lang="en-CA" sz="1600">
              <a:latin typeface="Helvetica" pitchFamily="34" charset="0"/>
              <a:cs typeface="Helvetica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3887788" y="3351213"/>
            <a:ext cx="615950" cy="146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4878388" y="3217863"/>
            <a:ext cx="463550" cy="26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CA">
              <a:cs typeface="MS PGothic"/>
            </a:endParaRPr>
          </a:p>
        </p:txBody>
      </p:sp>
      <p:sp>
        <p:nvSpPr>
          <p:cNvPr id="1034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CA">
              <a:cs typeface="MS P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ea typeface="MS PGothic"/>
              </a:rPr>
              <a:t>Benchmark 3: Relational Bayesian Networks</a:t>
            </a:r>
            <a:endParaRPr lang="zh-CN" altLang="en-US" sz="3200" smtClean="0">
              <a:ea typeface="MS PGothic"/>
            </a:endParaRPr>
          </a:p>
        </p:txBody>
      </p:sp>
      <p:sp>
        <p:nvSpPr>
          <p:cNvPr id="105474" name="内容占位符 2"/>
          <p:cNvSpPr>
            <a:spLocks noGrp="1"/>
          </p:cNvSpPr>
          <p:nvPr>
            <p:ph idx="1"/>
          </p:nvPr>
        </p:nvSpPr>
        <p:spPr>
          <a:xfrm>
            <a:off x="593725" y="1312863"/>
            <a:ext cx="8229600" cy="4856162"/>
          </a:xfrm>
        </p:spPr>
        <p:txBody>
          <a:bodyPr/>
          <a:lstStyle/>
          <a:p>
            <a:r>
              <a:rPr lang="en-CA" sz="2400" dirty="0" smtClean="0">
                <a:ea typeface="MS PGothic"/>
              </a:rPr>
              <a:t>Learn a compact model of the probability distribution given an observed social network </a:t>
            </a:r>
          </a:p>
          <a:p>
            <a:pPr lvl="1"/>
            <a:r>
              <a:rPr lang="en-CA" sz="1800" dirty="0" smtClean="0">
                <a:ea typeface="MS PGothic"/>
              </a:rPr>
              <a:t>A directed acyclic graph and a set of conditional probability tables</a:t>
            </a:r>
            <a:endParaRPr lang="en-CA" altLang="zh-CN" sz="1800" dirty="0" smtClean="0">
              <a:ea typeface="MS PGothic"/>
            </a:endParaRPr>
          </a:p>
          <a:p>
            <a:pPr lvl="1"/>
            <a:r>
              <a:rPr lang="en-CA" altLang="zh-CN" sz="1800" dirty="0" smtClean="0">
                <a:ea typeface="MS PGothic"/>
              </a:rPr>
              <a:t>Extends Bayesian network models by representing objects, their attributes and their relations with other objects. </a:t>
            </a:r>
          </a:p>
          <a:p>
            <a:pPr lvl="1"/>
            <a:r>
              <a:rPr lang="en-CA" sz="1800" dirty="0" smtClean="0">
                <a:ea typeface="MS PGothic"/>
              </a:rPr>
              <a:t>Both nodes and links are considered as variables in these models </a:t>
            </a:r>
          </a:p>
          <a:p>
            <a:pPr lvl="1">
              <a:buFont typeface="Arial" charset="0"/>
              <a:buNone/>
            </a:pPr>
            <a:endParaRPr lang="en-US" sz="1800" dirty="0" smtClean="0">
              <a:ea typeface="MS PGothic"/>
            </a:endParaRPr>
          </a:p>
          <a:p>
            <a:r>
              <a:rPr lang="en-US" sz="2400" dirty="0" smtClean="0">
                <a:ea typeface="MS PGothic"/>
              </a:rPr>
              <a:t>The joint probabilistic distribution can be factorized according to the dependencies in the acyclic graph structure (Friedman 1999):</a:t>
            </a:r>
          </a:p>
          <a:p>
            <a:endParaRPr lang="en-US" altLang="zh-CN" sz="2000" dirty="0" smtClean="0">
              <a:ea typeface="MS PGothic"/>
            </a:endParaRPr>
          </a:p>
          <a:p>
            <a:endParaRPr lang="en-US" altLang="zh-CN" sz="2000" dirty="0" smtClean="0">
              <a:ea typeface="MS PGothic"/>
            </a:endParaRPr>
          </a:p>
          <a:p>
            <a:endParaRPr lang="zh-CN" altLang="en-US" sz="2000" dirty="0" smtClean="0">
              <a:ea typeface="MS PGothic"/>
            </a:endParaRPr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cs typeface="MS PGothic"/>
            </a:endParaRPr>
          </a:p>
        </p:txBody>
      </p:sp>
      <p:pic>
        <p:nvPicPr>
          <p:cNvPr id="105476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46263" y="5033963"/>
            <a:ext cx="5176837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ea typeface="MS PGothic"/>
              </a:rPr>
              <a:t>RBN Relational Models </a:t>
            </a:r>
            <a:endParaRPr lang="zh-CN" altLang="en-US" sz="4000" smtClean="0">
              <a:ea typeface="MS PGothic"/>
            </a:endParaRPr>
          </a:p>
        </p:txBody>
      </p:sp>
      <p:grpSp>
        <p:nvGrpSpPr>
          <p:cNvPr id="107522" name="组合 41"/>
          <p:cNvGrpSpPr>
            <a:grpSpLocks/>
          </p:cNvGrpSpPr>
          <p:nvPr/>
        </p:nvGrpSpPr>
        <p:grpSpPr bwMode="auto">
          <a:xfrm>
            <a:off x="457200" y="1660522"/>
            <a:ext cx="8002588" cy="3063878"/>
            <a:chOff x="841542" y="2473173"/>
            <a:chExt cx="8349162" cy="3063897"/>
          </a:xfrm>
        </p:grpSpPr>
        <p:grpSp>
          <p:nvGrpSpPr>
            <p:cNvPr id="107526" name="组合 3"/>
            <p:cNvGrpSpPr>
              <a:grpSpLocks/>
            </p:cNvGrpSpPr>
            <p:nvPr/>
          </p:nvGrpSpPr>
          <p:grpSpPr bwMode="auto">
            <a:xfrm>
              <a:off x="841542" y="2473176"/>
              <a:ext cx="4043798" cy="2479119"/>
              <a:chOff x="1011237" y="2000240"/>
              <a:chExt cx="4425287" cy="2786082"/>
            </a:xfrm>
          </p:grpSpPr>
          <p:sp>
            <p:nvSpPr>
              <p:cNvPr id="107541" name="AutoShape 6"/>
              <p:cNvSpPr>
                <a:spLocks noChangeArrowheads="1"/>
              </p:cNvSpPr>
              <p:nvPr/>
            </p:nvSpPr>
            <p:spPr bwMode="auto">
              <a:xfrm>
                <a:off x="1011237" y="2000241"/>
                <a:ext cx="2120939" cy="64294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hangingPunct="0"/>
                <a:r>
                  <a:rPr lang="en-US" altLang="zh-CN" sz="1400" b="1" i="1" dirty="0">
                    <a:ea typeface="SimSun"/>
                    <a:cs typeface="SimSun"/>
                  </a:rPr>
                  <a:t>Researcher </a:t>
                </a:r>
                <a:r>
                  <a:rPr lang="en-US" altLang="zh-CN" sz="1400" b="1" i="1" dirty="0" err="1">
                    <a:ea typeface="SimSun"/>
                    <a:cs typeface="SimSun"/>
                  </a:rPr>
                  <a:t>i</a:t>
                </a:r>
                <a:endParaRPr lang="en-US" altLang="zh-CN" sz="1400" b="1" i="1" u="sng" dirty="0">
                  <a:ea typeface="SimSun"/>
                  <a:cs typeface="SimSun"/>
                </a:endParaRPr>
              </a:p>
              <a:p>
                <a:pPr algn="ctr" defTabSz="914400" eaLnBrk="0" hangingPunct="0"/>
                <a:r>
                  <a:rPr lang="en-US" altLang="zh-CN" sz="1000" b="1" i="1" dirty="0">
                    <a:ea typeface="SimSun"/>
                    <a:cs typeface="SimSun"/>
                  </a:rPr>
                  <a:t>(Gender, </a:t>
                </a:r>
                <a:r>
                  <a:rPr lang="en-US" altLang="zh-CN" sz="1000" b="1" i="1" dirty="0" smtClean="0">
                    <a:ea typeface="SimSun"/>
                    <a:cs typeface="SimSun"/>
                  </a:rPr>
                  <a:t>tenure, </a:t>
                </a:r>
                <a:r>
                  <a:rPr lang="en-US" altLang="zh-CN" sz="1000" b="1" i="1" dirty="0">
                    <a:ea typeface="SimSun"/>
                    <a:cs typeface="SimSun"/>
                  </a:rPr>
                  <a:t>experience)</a:t>
                </a:r>
              </a:p>
            </p:txBody>
          </p:sp>
          <p:sp>
            <p:nvSpPr>
              <p:cNvPr id="107542" name="AutoShape 8"/>
              <p:cNvSpPr>
                <a:spLocks noChangeArrowheads="1"/>
              </p:cNvSpPr>
              <p:nvPr/>
            </p:nvSpPr>
            <p:spPr bwMode="auto">
              <a:xfrm>
                <a:off x="2500298" y="3071810"/>
                <a:ext cx="1174752" cy="42862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0" anchor="ctr"/>
              <a:lstStyle/>
              <a:p>
                <a:pPr algn="ctr" defTabSz="914400" eaLnBrk="0" hangingPunct="0"/>
                <a:r>
                  <a:rPr lang="en-US" altLang="zh-CN" sz="1400" b="1" i="1">
                    <a:ea typeface="SimSun"/>
                    <a:cs typeface="SimSun"/>
                  </a:rPr>
                  <a:t>Co-Author</a:t>
                </a:r>
                <a:endParaRPr lang="en-US" altLang="zh-CN" sz="1400" b="1">
                  <a:ea typeface="SimSun"/>
                  <a:cs typeface="SimSun"/>
                </a:endParaRPr>
              </a:p>
            </p:txBody>
          </p:sp>
          <p:sp>
            <p:nvSpPr>
              <p:cNvPr id="107543" name="AutoShape 6"/>
              <p:cNvSpPr>
                <a:spLocks noChangeArrowheads="1"/>
              </p:cNvSpPr>
              <p:nvPr/>
            </p:nvSpPr>
            <p:spPr bwMode="auto">
              <a:xfrm>
                <a:off x="3389297" y="2000240"/>
                <a:ext cx="2047227" cy="64928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4400" eaLnBrk="0" hangingPunct="0"/>
                <a:r>
                  <a:rPr lang="en-US" altLang="zh-CN" sz="1400" b="1" i="1" dirty="0">
                    <a:ea typeface="SimSun"/>
                    <a:cs typeface="SimSun"/>
                  </a:rPr>
                  <a:t>Researcher j</a:t>
                </a:r>
                <a:endParaRPr lang="en-US" altLang="zh-CN" sz="1400" b="1" i="1" u="sng" dirty="0">
                  <a:ea typeface="SimSun"/>
                  <a:cs typeface="SimSun"/>
                </a:endParaRPr>
              </a:p>
              <a:p>
                <a:pPr algn="ctr" defTabSz="914400" eaLnBrk="0" hangingPunct="0"/>
                <a:r>
                  <a:rPr lang="en-US" altLang="zh-CN" sz="1000" b="1" i="1" dirty="0">
                    <a:ea typeface="SimSun"/>
                    <a:cs typeface="SimSun"/>
                  </a:rPr>
                  <a:t>(gender, </a:t>
                </a:r>
                <a:r>
                  <a:rPr lang="en-US" altLang="zh-CN" sz="1000" b="1" i="1" dirty="0" smtClean="0">
                    <a:ea typeface="SimSun"/>
                    <a:cs typeface="SimSun"/>
                  </a:rPr>
                  <a:t>tenure, </a:t>
                </a:r>
                <a:r>
                  <a:rPr lang="en-US" altLang="zh-CN" sz="1000" b="1" i="1" dirty="0">
                    <a:ea typeface="SimSun"/>
                    <a:cs typeface="SimSun"/>
                  </a:rPr>
                  <a:t>experience)</a:t>
                </a:r>
              </a:p>
            </p:txBody>
          </p:sp>
          <p:sp>
            <p:nvSpPr>
              <p:cNvPr id="107544" name="AutoShape 8"/>
              <p:cNvSpPr>
                <a:spLocks noChangeArrowheads="1"/>
              </p:cNvSpPr>
              <p:nvPr/>
            </p:nvSpPr>
            <p:spPr bwMode="auto">
              <a:xfrm>
                <a:off x="2214546" y="3714752"/>
                <a:ext cx="1174752" cy="42862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0" anchor="ctr"/>
              <a:lstStyle/>
              <a:p>
                <a:pPr algn="ctr" defTabSz="914400" eaLnBrk="0" hangingPunct="0"/>
                <a:r>
                  <a:rPr lang="en-US" altLang="zh-CN" sz="1400" b="1" i="1">
                    <a:ea typeface="SimSun"/>
                    <a:cs typeface="SimSun"/>
                  </a:rPr>
                  <a:t>Citation</a:t>
                </a:r>
                <a:endParaRPr lang="en-US" altLang="zh-CN" sz="1400" b="1">
                  <a:ea typeface="SimSun"/>
                  <a:cs typeface="SimSun"/>
                </a:endParaRPr>
              </a:p>
            </p:txBody>
          </p:sp>
          <p:sp>
            <p:nvSpPr>
              <p:cNvPr id="107545" name="AutoShape 8"/>
              <p:cNvSpPr>
                <a:spLocks noChangeArrowheads="1"/>
              </p:cNvSpPr>
              <p:nvPr/>
            </p:nvSpPr>
            <p:spPr bwMode="auto">
              <a:xfrm>
                <a:off x="2214546" y="4357694"/>
                <a:ext cx="1571636" cy="42862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0" anchor="ctr"/>
              <a:lstStyle/>
              <a:p>
                <a:pPr algn="ctr" defTabSz="914400" eaLnBrk="0" hangingPunct="0"/>
                <a:r>
                  <a:rPr lang="en-US" altLang="zh-CN" sz="1400" b="1" i="1">
                    <a:ea typeface="SimSun"/>
                    <a:cs typeface="SimSun"/>
                  </a:rPr>
                  <a:t>Co-Proposal</a:t>
                </a:r>
                <a:endParaRPr lang="en-US" altLang="zh-CN" sz="1400" b="1">
                  <a:ea typeface="SimSun"/>
                  <a:cs typeface="SimSun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1571300" y="2499781"/>
                <a:ext cx="929812" cy="5726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rot="16200000" flipH="1">
                <a:off x="2036238" y="2607593"/>
                <a:ext cx="572688" cy="3570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rot="5400000">
                <a:off x="2321706" y="2749875"/>
                <a:ext cx="572688" cy="725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rot="5400000">
                <a:off x="3499832" y="2642937"/>
                <a:ext cx="572688" cy="2863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rot="10800000" flipV="1">
                <a:off x="3642988" y="2499781"/>
                <a:ext cx="859125" cy="5726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rot="10800000" flipV="1">
                <a:off x="3642988" y="2499781"/>
                <a:ext cx="1286875" cy="5726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rot="16200000" flipH="1">
                <a:off x="1428499" y="2785308"/>
                <a:ext cx="1072229" cy="786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endCxn id="107544" idx="3"/>
              </p:cNvCxnSpPr>
              <p:nvPr/>
            </p:nvCxnSpPr>
            <p:spPr>
              <a:xfrm rot="10800000" flipV="1">
                <a:off x="3389238" y="2642507"/>
                <a:ext cx="1326750" cy="12863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rot="5400000">
                <a:off x="3499542" y="2929140"/>
                <a:ext cx="1787642" cy="12143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16200000" flipH="1">
                <a:off x="963854" y="3179265"/>
                <a:ext cx="1787642" cy="714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rot="5400000">
                <a:off x="2750225" y="4250835"/>
                <a:ext cx="214089" cy="18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rot="5400000">
                <a:off x="3144123" y="3930608"/>
                <a:ext cx="85635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527" name="矩形 21"/>
            <p:cNvSpPr>
              <a:spLocks noChangeArrowheads="1"/>
            </p:cNvSpPr>
            <p:nvPr/>
          </p:nvSpPr>
          <p:spPr bwMode="auto">
            <a:xfrm>
              <a:off x="1288321" y="5172501"/>
              <a:ext cx="27615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cs typeface="MS PGothic"/>
                </a:rPr>
                <a:t>Figure a:PRM model graph</a:t>
              </a:r>
              <a:endParaRPr lang="zh-CN" altLang="en-US" sz="1600">
                <a:cs typeface="MS PGothic"/>
              </a:endParaRPr>
            </a:p>
          </p:txBody>
        </p:sp>
        <p:grpSp>
          <p:nvGrpSpPr>
            <p:cNvPr id="107528" name="组合 22"/>
            <p:cNvGrpSpPr>
              <a:grpSpLocks/>
            </p:cNvGrpSpPr>
            <p:nvPr/>
          </p:nvGrpSpPr>
          <p:grpSpPr bwMode="auto">
            <a:xfrm>
              <a:off x="5211830" y="2473173"/>
              <a:ext cx="3978874" cy="2097717"/>
              <a:chOff x="5072067" y="4286255"/>
              <a:chExt cx="2546265" cy="1418152"/>
            </a:xfrm>
          </p:grpSpPr>
          <p:sp>
            <p:nvSpPr>
              <p:cNvPr id="107530" name="Oval 6"/>
              <p:cNvSpPr>
                <a:spLocks noChangeArrowheads="1"/>
              </p:cNvSpPr>
              <p:nvPr/>
            </p:nvSpPr>
            <p:spPr bwMode="auto">
              <a:xfrm>
                <a:off x="5246434" y="4800610"/>
                <a:ext cx="849895" cy="27514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defTabSz="914400" eaLnBrk="0" hangingPunct="0"/>
                <a:r>
                  <a:rPr lang="en-US" altLang="zh-CN" sz="1100">
                    <a:latin typeface="Times New Roman" pitchFamily="18" charset="0"/>
                    <a:ea typeface="SimSun"/>
                    <a:cs typeface="SimSun"/>
                  </a:rPr>
                  <a:t>Co-Author</a:t>
                </a:r>
              </a:p>
            </p:txBody>
          </p:sp>
          <p:sp>
            <p:nvSpPr>
              <p:cNvPr id="107531" name="Oval 7"/>
              <p:cNvSpPr>
                <a:spLocks noChangeArrowheads="1"/>
              </p:cNvSpPr>
              <p:nvPr/>
            </p:nvSpPr>
            <p:spPr bwMode="auto">
              <a:xfrm>
                <a:off x="5072067" y="4286257"/>
                <a:ext cx="703139" cy="2194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defTabSz="914400" eaLnBrk="0" hangingPunct="0"/>
                <a:r>
                  <a:rPr lang="en-US" altLang="zh-CN" sz="900">
                    <a:latin typeface="Times New Roman" pitchFamily="18" charset="0"/>
                    <a:ea typeface="SimSun"/>
                    <a:cs typeface="SimSun"/>
                  </a:rPr>
                  <a:t>Gender diff.</a:t>
                </a:r>
              </a:p>
            </p:txBody>
          </p:sp>
          <p:sp>
            <p:nvSpPr>
              <p:cNvPr id="107532" name="Oval 7"/>
              <p:cNvSpPr>
                <a:spLocks noChangeArrowheads="1"/>
              </p:cNvSpPr>
              <p:nvPr/>
            </p:nvSpPr>
            <p:spPr bwMode="auto">
              <a:xfrm>
                <a:off x="5880462" y="4286255"/>
                <a:ext cx="691093" cy="21944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defTabSz="914400" eaLnBrk="0" hangingPunct="0"/>
                <a:r>
                  <a:rPr lang="en-US" altLang="zh-CN" sz="900" dirty="0" smtClean="0">
                    <a:latin typeface="Times New Roman" pitchFamily="18" charset="0"/>
                    <a:ea typeface="SimSun"/>
                    <a:cs typeface="SimSun"/>
                  </a:rPr>
                  <a:t>Tenure diff</a:t>
                </a:r>
                <a:r>
                  <a:rPr lang="en-US" altLang="zh-CN" sz="900" dirty="0">
                    <a:latin typeface="Times New Roman" pitchFamily="18" charset="0"/>
                    <a:ea typeface="SimSun"/>
                    <a:cs typeface="SimSun"/>
                  </a:rPr>
                  <a:t>.</a:t>
                </a:r>
              </a:p>
            </p:txBody>
          </p:sp>
          <p:sp>
            <p:nvSpPr>
              <p:cNvPr id="107533" name="Oval 7"/>
              <p:cNvSpPr>
                <a:spLocks noChangeArrowheads="1"/>
              </p:cNvSpPr>
              <p:nvPr/>
            </p:nvSpPr>
            <p:spPr bwMode="auto">
              <a:xfrm>
                <a:off x="6746633" y="4286256"/>
                <a:ext cx="871699" cy="2194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defTabSz="914400" eaLnBrk="0" hangingPunct="0"/>
                <a:r>
                  <a:rPr lang="en-US" altLang="zh-CN" sz="900">
                    <a:latin typeface="Times New Roman" pitchFamily="18" charset="0"/>
                    <a:ea typeface="SimSun"/>
                    <a:cs typeface="SimSun"/>
                  </a:rPr>
                  <a:t>Experience diff.</a:t>
                </a:r>
              </a:p>
            </p:txBody>
          </p:sp>
          <p:sp>
            <p:nvSpPr>
              <p:cNvPr id="107534" name="Oval 6"/>
              <p:cNvSpPr>
                <a:spLocks noChangeArrowheads="1"/>
              </p:cNvSpPr>
              <p:nvPr/>
            </p:nvSpPr>
            <p:spPr bwMode="auto">
              <a:xfrm>
                <a:off x="6526949" y="4814168"/>
                <a:ext cx="597788" cy="2486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defTabSz="914400" eaLnBrk="0" hangingPunct="0"/>
                <a:r>
                  <a:rPr lang="en-US" altLang="zh-CN" sz="1100">
                    <a:latin typeface="Times New Roman" pitchFamily="18" charset="0"/>
                    <a:ea typeface="SimSun"/>
                    <a:cs typeface="SimSun"/>
                  </a:rPr>
                  <a:t>Citation</a:t>
                </a:r>
              </a:p>
            </p:txBody>
          </p:sp>
          <p:cxnSp>
            <p:nvCxnSpPr>
              <p:cNvPr id="29" name="直接箭头连接符 28"/>
              <p:cNvCxnSpPr>
                <a:stCxn id="107531" idx="4"/>
              </p:cNvCxnSpPr>
              <p:nvPr/>
            </p:nvCxnSpPr>
            <p:spPr>
              <a:xfrm rot="16200000" flipH="1">
                <a:off x="5409322" y="4520188"/>
                <a:ext cx="281186" cy="2511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07532" idx="4"/>
                <a:endCxn id="107530" idx="0"/>
              </p:cNvCxnSpPr>
              <p:nvPr/>
            </p:nvCxnSpPr>
            <p:spPr>
              <a:xfrm flipH="1">
                <a:off x="5671381" y="4505698"/>
                <a:ext cx="554627" cy="2949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>
                <a:stCxn id="107533" idx="3"/>
              </p:cNvCxnSpPr>
              <p:nvPr/>
            </p:nvCxnSpPr>
            <p:spPr>
              <a:xfrm rot="5400000">
                <a:off x="6189747" y="4101853"/>
                <a:ext cx="313383" cy="10556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538" name="Oval 6"/>
              <p:cNvSpPr>
                <a:spLocks noChangeArrowheads="1"/>
              </p:cNvSpPr>
              <p:nvPr/>
            </p:nvSpPr>
            <p:spPr bwMode="auto">
              <a:xfrm>
                <a:off x="5817937" y="5429264"/>
                <a:ext cx="949238" cy="27514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 defTabSz="914400" eaLnBrk="0" hangingPunct="0"/>
                <a:r>
                  <a:rPr lang="en-US" altLang="zh-CN" sz="1100">
                    <a:latin typeface="Times New Roman" pitchFamily="18" charset="0"/>
                    <a:ea typeface="SimSun"/>
                    <a:cs typeface="SimSun"/>
                  </a:rPr>
                  <a:t>Co-Proposal</a:t>
                </a:r>
              </a:p>
            </p:txBody>
          </p:sp>
          <p:cxnSp>
            <p:nvCxnSpPr>
              <p:cNvPr id="33" name="直接箭头连接符 32"/>
              <p:cNvCxnSpPr>
                <a:stCxn id="107530" idx="4"/>
              </p:cNvCxnSpPr>
              <p:nvPr/>
            </p:nvCxnSpPr>
            <p:spPr>
              <a:xfrm rot="16200000" flipH="1">
                <a:off x="5710413" y="5035940"/>
                <a:ext cx="354165" cy="4324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107534" idx="4"/>
              </p:cNvCxnSpPr>
              <p:nvPr/>
            </p:nvCxnSpPr>
            <p:spPr>
              <a:xfrm rot="5400000">
                <a:off x="6483963" y="5104861"/>
                <a:ext cx="384216" cy="298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529" name="矩形 36"/>
            <p:cNvSpPr>
              <a:spLocks noChangeArrowheads="1"/>
            </p:cNvSpPr>
            <p:nvPr/>
          </p:nvSpPr>
          <p:spPr bwMode="auto">
            <a:xfrm>
              <a:off x="5759419" y="4952295"/>
              <a:ext cx="324383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>
                  <a:cs typeface="MS PGothic"/>
                </a:rPr>
                <a:t>Figure b: Bayesian network inference graph (DAG)</a:t>
              </a:r>
              <a:endParaRPr lang="zh-CN" altLang="en-US" sz="1600">
                <a:cs typeface="MS PGothic"/>
              </a:endParaRPr>
            </a:p>
          </p:txBody>
        </p:sp>
      </p:grpSp>
      <p:grpSp>
        <p:nvGrpSpPr>
          <p:cNvPr id="107523" name="组合 40"/>
          <p:cNvGrpSpPr>
            <a:grpSpLocks/>
          </p:cNvGrpSpPr>
          <p:nvPr/>
        </p:nvGrpSpPr>
        <p:grpSpPr bwMode="auto">
          <a:xfrm>
            <a:off x="715963" y="4984750"/>
            <a:ext cx="7861300" cy="954088"/>
            <a:chOff x="734829" y="1519069"/>
            <a:chExt cx="7861357" cy="954107"/>
          </a:xfrm>
        </p:grpSpPr>
        <p:pic>
          <p:nvPicPr>
            <p:cNvPr id="107524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82155" y="1713720"/>
              <a:ext cx="942975" cy="209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525" name="Rectangle 5"/>
            <p:cNvSpPr>
              <a:spLocks noChangeArrowheads="1"/>
            </p:cNvSpPr>
            <p:nvPr/>
          </p:nvSpPr>
          <p:spPr bwMode="auto">
            <a:xfrm>
              <a:off x="734829" y="1519069"/>
              <a:ext cx="7861357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defTabSz="914400"/>
              <a:r>
                <a:rPr lang="en-US" altLang="zh-CN" sz="1600">
                  <a:cs typeface="Times New Roman" pitchFamily="18" charset="0"/>
                </a:rPr>
                <a:t>The model graph of RBN </a:t>
              </a:r>
              <a:r>
                <a:rPr lang="en-US" altLang="zh-CN" sz="2400">
                  <a:ea typeface="SimSun"/>
                  <a:cs typeface="SimSun"/>
                </a:rPr>
                <a:t>             </a:t>
              </a:r>
              <a:r>
                <a:rPr lang="en-US" altLang="zh-CN" sz="1600">
                  <a:cs typeface="Times New Roman" pitchFamily="18" charset="0"/>
                </a:rPr>
                <a:t>is a directed acyclic graph (DAG) with a set of conditional probability distributions (CPD) to represent a joint distribution over the attributes of researchers and their relations. </a:t>
              </a:r>
              <a:endParaRPr lang="en-US" altLang="zh-CN" sz="2400">
                <a:ea typeface="SimSun"/>
                <a:cs typeface="SimSu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96300" cy="1143000"/>
          </a:xfrm>
        </p:spPr>
        <p:txBody>
          <a:bodyPr/>
          <a:lstStyle/>
          <a:p>
            <a:r>
              <a:rPr lang="en-US" altLang="zh-CN" sz="4000" dirty="0" smtClean="0">
                <a:ea typeface="MS PGothic"/>
              </a:rPr>
              <a:t>Summary of Experiment Procedure</a:t>
            </a:r>
            <a:endParaRPr lang="zh-CN" altLang="en-US" sz="4000" dirty="0" smtClean="0">
              <a:ea typeface="MS PGothic"/>
            </a:endParaRPr>
          </a:p>
        </p:txBody>
      </p:sp>
      <p:sp>
        <p:nvSpPr>
          <p:cNvPr id="109570" name="内容占位符 2"/>
          <p:cNvSpPr>
            <a:spLocks noGrp="1"/>
          </p:cNvSpPr>
          <p:nvPr>
            <p:ph idx="1"/>
          </p:nvPr>
        </p:nvSpPr>
        <p:spPr>
          <a:xfrm>
            <a:off x="646112" y="1630998"/>
            <a:ext cx="8118475" cy="46926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z="2400" dirty="0" smtClean="0">
                <a:latin typeface="Times New Roman" pitchFamily="18" charset="0"/>
                <a:ea typeface="MS PGothic"/>
                <a:cs typeface="Times New Roman" pitchFamily="18" charset="0"/>
              </a:rPr>
              <a:t>For each method perform:</a:t>
            </a:r>
          </a:p>
          <a:p>
            <a:pPr>
              <a:buFont typeface="Calibri" pitchFamily="34" charset="0"/>
              <a:buAutoNum type="arabicPeriod"/>
            </a:pPr>
            <a:r>
              <a:rPr lang="en-US" altLang="zh-CN" sz="2400" i="1" dirty="0" smtClean="0">
                <a:latin typeface="Times New Roman" pitchFamily="18" charset="0"/>
                <a:ea typeface="MS PGothic"/>
                <a:cs typeface="Times New Roman" pitchFamily="18" charset="0"/>
              </a:rPr>
              <a:t>Remove one link (</a:t>
            </a:r>
            <a:r>
              <a:rPr lang="en-US" altLang="zh-CN" sz="2400" i="1" dirty="0" err="1" smtClean="0">
                <a:latin typeface="Times New Roman" pitchFamily="18" charset="0"/>
                <a:ea typeface="MS PGothic"/>
                <a:cs typeface="Times New Roman" pitchFamily="18" charset="0"/>
              </a:rPr>
              <a:t>i,j</a:t>
            </a:r>
            <a:r>
              <a:rPr lang="en-US" altLang="zh-CN" sz="2400" i="1" dirty="0" smtClean="0">
                <a:latin typeface="Times New Roman" pitchFamily="18" charset="0"/>
                <a:ea typeface="MS PGothic"/>
                <a:cs typeface="Times New Roman" pitchFamily="18" charset="0"/>
              </a:rPr>
              <a:t>) from x and create a network x*</a:t>
            </a:r>
          </a:p>
          <a:p>
            <a:pPr>
              <a:buFont typeface="Calibri" pitchFamily="34" charset="0"/>
              <a:buAutoNum type="arabicPeriod"/>
            </a:pPr>
            <a:r>
              <a:rPr lang="en-US" altLang="zh-CN" sz="2400" i="1" dirty="0" smtClean="0">
                <a:latin typeface="Times New Roman" pitchFamily="18" charset="0"/>
                <a:ea typeface="MS PGothic"/>
                <a:cs typeface="Times New Roman" pitchFamily="18" charset="0"/>
              </a:rPr>
              <a:t>Use the network x* to train a prediction model</a:t>
            </a:r>
          </a:p>
          <a:p>
            <a:pPr>
              <a:buFont typeface="Calibri" pitchFamily="34" charset="0"/>
              <a:buAutoNum type="arabicPeriod"/>
            </a:pPr>
            <a:r>
              <a:rPr lang="en-US" altLang="zh-CN" sz="2400" i="1" dirty="0" smtClean="0">
                <a:latin typeface="Times New Roman" pitchFamily="18" charset="0"/>
                <a:ea typeface="MS PGothic"/>
                <a:cs typeface="Times New Roman" pitchFamily="18" charset="0"/>
              </a:rPr>
              <a:t>Use the model to calculate link probability/score for all non-observable links in x*</a:t>
            </a:r>
            <a:endParaRPr lang="en-US" altLang="zh-CN" sz="2400" i="1" baseline="30000" dirty="0" smtClean="0">
              <a:latin typeface="Times New Roman" pitchFamily="18" charset="0"/>
              <a:ea typeface="MS PGothic"/>
              <a:cs typeface="Times New Roman" pitchFamily="18" charset="0"/>
            </a:endParaRPr>
          </a:p>
          <a:p>
            <a:pPr>
              <a:buFont typeface="Calibri" pitchFamily="34" charset="0"/>
              <a:buAutoNum type="arabicPeriod"/>
            </a:pPr>
            <a:r>
              <a:rPr lang="en-US" altLang="zh-CN" sz="2400" i="1" dirty="0" smtClean="0">
                <a:latin typeface="Times New Roman" pitchFamily="18" charset="0"/>
                <a:ea typeface="MS PGothic"/>
                <a:cs typeface="Times New Roman" pitchFamily="18" charset="0"/>
              </a:rPr>
              <a:t>Calculate link rank for the probability of link (</a:t>
            </a:r>
            <a:r>
              <a:rPr lang="en-US" altLang="zh-CN" sz="2400" i="1" dirty="0" err="1" smtClean="0">
                <a:latin typeface="Times New Roman" pitchFamily="18" charset="0"/>
                <a:ea typeface="MS PGothic"/>
                <a:cs typeface="Times New Roman" pitchFamily="18" charset="0"/>
              </a:rPr>
              <a:t>a,b</a:t>
            </a:r>
            <a:r>
              <a:rPr lang="en-US" altLang="zh-CN" sz="2400" i="1" dirty="0" smtClean="0">
                <a:latin typeface="Times New Roman" pitchFamily="18" charset="0"/>
                <a:ea typeface="MS PGothic"/>
                <a:cs typeface="Times New Roman" pitchFamily="18" charset="0"/>
              </a:rPr>
              <a:t>) among all non-observable links in x*: Rank(P(</a:t>
            </a:r>
            <a:r>
              <a:rPr lang="en-US" altLang="zh-CN" sz="2400" i="1" dirty="0" err="1" smtClean="0">
                <a:latin typeface="Times New Roman" pitchFamily="18" charset="0"/>
                <a:ea typeface="MS PGothic"/>
                <a:cs typeface="Times New Roman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itchFamily="18" charset="0"/>
                <a:ea typeface="MS PGothic"/>
                <a:cs typeface="Times New Roman" pitchFamily="18" charset="0"/>
              </a:rPr>
              <a:t>ij</a:t>
            </a:r>
            <a:r>
              <a:rPr lang="en-US" altLang="zh-CN" sz="2400" i="1" baseline="-25000" dirty="0" smtClean="0">
                <a:latin typeface="Times New Roman" pitchFamily="18" charset="0"/>
                <a:ea typeface="MS PGothic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ea typeface="MS PGothic"/>
                <a:cs typeface="Times New Roman" pitchFamily="18" charset="0"/>
              </a:rPr>
              <a:t>=1|X= x*)</a:t>
            </a:r>
          </a:p>
          <a:p>
            <a:pPr>
              <a:buFont typeface="Calibri" pitchFamily="34" charset="0"/>
              <a:buAutoNum type="arabicPeriod"/>
            </a:pPr>
            <a:r>
              <a:rPr lang="en-US" altLang="zh-CN" sz="2400" i="1" dirty="0" smtClean="0">
                <a:latin typeface="Times New Roman" pitchFamily="18" charset="0"/>
                <a:ea typeface="MS PGothic"/>
                <a:cs typeface="Times New Roman" pitchFamily="18" charset="0"/>
              </a:rPr>
              <a:t>Repeat steps 1-4 for all observed links in x</a:t>
            </a:r>
          </a:p>
          <a:p>
            <a:pPr>
              <a:buFont typeface="Calibri" pitchFamily="34" charset="0"/>
              <a:buAutoNum type="arabicPeriod"/>
            </a:pPr>
            <a:r>
              <a:rPr lang="en-US" altLang="zh-CN" sz="2400" i="1" dirty="0" smtClean="0">
                <a:latin typeface="Times New Roman" pitchFamily="18" charset="0"/>
                <a:ea typeface="MS PGothic"/>
                <a:cs typeface="Times New Roman" pitchFamily="18" charset="0"/>
              </a:rPr>
              <a:t>Calculate the average rank: ARC=average(Rank(P(</a:t>
            </a:r>
            <a:r>
              <a:rPr lang="en-US" altLang="zh-CN" sz="2400" i="1" dirty="0" err="1" smtClean="0">
                <a:latin typeface="Times New Roman" pitchFamily="18" charset="0"/>
                <a:ea typeface="MS PGothic"/>
                <a:cs typeface="Times New Roman" pitchFamily="18" charset="0"/>
              </a:rPr>
              <a:t>X</a:t>
            </a:r>
            <a:r>
              <a:rPr lang="en-US" altLang="zh-CN" sz="2400" i="1" baseline="-25000" dirty="0" err="1" smtClean="0">
                <a:latin typeface="Times New Roman" pitchFamily="18" charset="0"/>
                <a:ea typeface="MS PGothic"/>
                <a:cs typeface="Times New Roman" pitchFamily="18" charset="0"/>
              </a:rPr>
              <a:t>ij</a:t>
            </a:r>
            <a:r>
              <a:rPr lang="en-US" altLang="zh-CN" sz="2400" i="1" baseline="-25000" dirty="0" smtClean="0">
                <a:latin typeface="Times New Roman" pitchFamily="18" charset="0"/>
                <a:ea typeface="MS PGothic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ea typeface="MS PGothic"/>
                <a:cs typeface="Times New Roman" pitchFamily="18" charset="0"/>
              </a:rPr>
              <a:t>=1|X= x*)))</a:t>
            </a:r>
          </a:p>
          <a:p>
            <a:pPr>
              <a:buFont typeface="Calibri" pitchFamily="34" charset="0"/>
              <a:buAutoNum type="arabicPeriod"/>
            </a:pPr>
            <a:endParaRPr lang="en-US" altLang="zh-CN" sz="2400" i="1" dirty="0" smtClean="0">
              <a:latin typeface="Times New Roman" pitchFamily="18" charset="0"/>
              <a:ea typeface="MS PGothic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Top K Precision and Recall for Four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59186"/>
              </p:ext>
            </p:extLst>
          </p:nvPr>
        </p:nvGraphicFramePr>
        <p:xfrm>
          <a:off x="838198" y="2133601"/>
          <a:ext cx="7414476" cy="3291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68549"/>
                <a:gridCol w="1037463"/>
                <a:gridCol w="694246"/>
                <a:gridCol w="1037463"/>
                <a:gridCol w="919646"/>
                <a:gridCol w="1037463"/>
                <a:gridCol w="919646"/>
              </a:tblGrid>
              <a:tr h="41883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Top 100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Top 500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Top 1000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195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Methods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precision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67854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p* methodology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0.0045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0.45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0.0015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0.73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0.00084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0.84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2234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Node-wise similarity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0.00021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0.21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1883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Katz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0.0069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0.69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0.0014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0.00069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41883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RBN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0.0023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0.23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0.0007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0.37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0.00038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0.38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8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Validate in real application scenarios </a:t>
            </a:r>
          </a:p>
          <a:p>
            <a:pPr lvl="1"/>
            <a:r>
              <a:rPr lang="en-US" dirty="0" smtClean="0"/>
              <a:t>Need more testing data sets (NU Scholars)</a:t>
            </a:r>
          </a:p>
          <a:p>
            <a:r>
              <a:rPr lang="en-US" dirty="0" smtClean="0"/>
              <a:t>Compare with more approaches</a:t>
            </a:r>
          </a:p>
          <a:p>
            <a:pPr lvl="1"/>
            <a:r>
              <a:rPr lang="en-US" dirty="0" smtClean="0"/>
              <a:t>We only chose three relatively simple benchmark algorithms</a:t>
            </a:r>
          </a:p>
          <a:p>
            <a:r>
              <a:rPr lang="en-US" dirty="0" smtClean="0"/>
              <a:t>Adapt it for reasoning and queries</a:t>
            </a:r>
          </a:p>
          <a:p>
            <a:pPr lvl="1"/>
            <a:r>
              <a:rPr lang="en-US" dirty="0" smtClean="0"/>
              <a:t>Move the recommendation based on the complete information to the on-the-fly scenario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MS PGothic"/>
              </a:rPr>
              <a:t>Expert Recommender for Teams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457200" y="1449388"/>
            <a:ext cx="8229600" cy="3887787"/>
          </a:xfrm>
        </p:spPr>
        <p:txBody>
          <a:bodyPr/>
          <a:lstStyle/>
          <a:p>
            <a:r>
              <a:rPr lang="en-US" sz="2800" dirty="0" smtClean="0">
                <a:ea typeface="MS PGothic"/>
              </a:rPr>
              <a:t>Traditional use of link prediction models</a:t>
            </a:r>
            <a:endParaRPr lang="en-US" sz="2400" dirty="0" smtClean="0">
              <a:ea typeface="MS PGothic"/>
            </a:endParaRPr>
          </a:p>
          <a:p>
            <a:pPr lvl="1"/>
            <a:r>
              <a:rPr lang="en-US" sz="2400" dirty="0" smtClean="0">
                <a:ea typeface="MS PGothic"/>
              </a:rPr>
              <a:t>To predict links that are present but not easily observed (e.g. in terrorist networks)</a:t>
            </a:r>
          </a:p>
          <a:p>
            <a:r>
              <a:rPr lang="en-US" sz="2800" dirty="0" smtClean="0">
                <a:ea typeface="MS PGothic"/>
              </a:rPr>
              <a:t>Novel use of link prediction models</a:t>
            </a:r>
          </a:p>
          <a:p>
            <a:pPr lvl="1"/>
            <a:r>
              <a:rPr lang="en-US" sz="2400" dirty="0" smtClean="0">
                <a:ea typeface="MS PGothic"/>
              </a:rPr>
              <a:t>To predict links that are not present but </a:t>
            </a:r>
            <a:r>
              <a:rPr lang="en-US" sz="2400" i="1" dirty="0" smtClean="0">
                <a:ea typeface="MS PGothic"/>
              </a:rPr>
              <a:t>ought</a:t>
            </a:r>
            <a:r>
              <a:rPr lang="en-US" sz="2400" dirty="0" smtClean="0">
                <a:ea typeface="MS PGothic"/>
              </a:rPr>
              <a:t> to be present to enable effective collaboration.</a:t>
            </a:r>
          </a:p>
          <a:p>
            <a:pPr lvl="1"/>
            <a:r>
              <a:rPr lang="en-US" sz="2400" dirty="0" smtClean="0">
                <a:ea typeface="MS PGothic"/>
              </a:rPr>
              <a:t>Technically, network imputation: Estimating </a:t>
            </a:r>
            <a:r>
              <a:rPr lang="en-US" sz="2400" i="1" dirty="0" smtClean="0">
                <a:ea typeface="MS PGothic"/>
              </a:rPr>
              <a:t>missing</a:t>
            </a:r>
            <a:r>
              <a:rPr lang="en-US" sz="2400" dirty="0" smtClean="0">
                <a:ea typeface="MS PGothic"/>
              </a:rPr>
              <a:t> nodes and </a:t>
            </a:r>
            <a:r>
              <a:rPr lang="en-US" sz="2400" i="1" dirty="0" smtClean="0">
                <a:ea typeface="MS PGothic"/>
              </a:rPr>
              <a:t>missing</a:t>
            </a:r>
            <a:r>
              <a:rPr lang="en-US" sz="2400" dirty="0" smtClean="0">
                <a:ea typeface="MS PGothic"/>
              </a:rPr>
              <a:t> links based on statistical modeling of networks  (Wasserman, Robins, &amp; </a:t>
            </a:r>
            <a:r>
              <a:rPr lang="en-US" sz="2400" dirty="0" err="1" smtClean="0">
                <a:ea typeface="MS PGothic"/>
              </a:rPr>
              <a:t>Steinley</a:t>
            </a:r>
            <a:r>
              <a:rPr lang="en-US" sz="2400" dirty="0" smtClean="0">
                <a:ea typeface="MS PGothic"/>
              </a:rPr>
              <a:t>, 2007)</a:t>
            </a:r>
          </a:p>
          <a:p>
            <a:pPr marL="457200" lvl="1" indent="0">
              <a:buNone/>
            </a:pPr>
            <a:endParaRPr lang="en-US" sz="2000" dirty="0" smtClean="0"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MS PGothic"/>
              </a:rPr>
              <a:t>Multi-theoretical Multilevel Models (MTML) for Effective Collaboration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57200" y="1630680"/>
            <a:ext cx="8347075" cy="4541520"/>
          </a:xfrm>
        </p:spPr>
        <p:txBody>
          <a:bodyPr/>
          <a:lstStyle/>
          <a:p>
            <a:r>
              <a:rPr lang="en-US" sz="2800" dirty="0" smtClean="0">
                <a:ea typeface="MS PGothic"/>
              </a:rPr>
              <a:t>MTML models provide an integrated explanatory framework to understand collaboration at </a:t>
            </a:r>
            <a:r>
              <a:rPr lang="en-US" sz="2800" b="1" i="1" dirty="0" smtClean="0">
                <a:ea typeface="MS PGothic"/>
              </a:rPr>
              <a:t>multiple levels:</a:t>
            </a:r>
            <a:endParaRPr lang="en-US" sz="2800" b="1" dirty="0" smtClean="0">
              <a:ea typeface="MS PGothic"/>
            </a:endParaRPr>
          </a:p>
          <a:p>
            <a:pPr lvl="1"/>
            <a:r>
              <a:rPr lang="en-US" sz="2400" b="1" dirty="0" smtClean="0">
                <a:ea typeface="MS PGothic"/>
              </a:rPr>
              <a:t>Actor</a:t>
            </a:r>
            <a:r>
              <a:rPr lang="en-US" sz="2400" dirty="0" smtClean="0">
                <a:ea typeface="MS PGothic"/>
              </a:rPr>
              <a:t> level (e.g. individual attributes such as age, gender, tenure, and H-index)</a:t>
            </a:r>
          </a:p>
          <a:p>
            <a:pPr lvl="1"/>
            <a:r>
              <a:rPr lang="en-US" sz="2400" b="1" dirty="0" smtClean="0">
                <a:ea typeface="MS PGothic"/>
              </a:rPr>
              <a:t>Dyad</a:t>
            </a:r>
            <a:r>
              <a:rPr lang="en-US" sz="2400" dirty="0" smtClean="0">
                <a:ea typeface="MS PGothic"/>
              </a:rPr>
              <a:t> level:</a:t>
            </a:r>
          </a:p>
          <a:p>
            <a:pPr lvl="2"/>
            <a:r>
              <a:rPr lang="en-US" sz="2000" dirty="0" smtClean="0">
                <a:ea typeface="MS PGothic"/>
              </a:rPr>
              <a:t>Attributes (e.g., shared university or disciplinary affiliation)</a:t>
            </a:r>
          </a:p>
          <a:p>
            <a:pPr lvl="2"/>
            <a:r>
              <a:rPr lang="en-US" sz="2000" dirty="0" smtClean="0">
                <a:ea typeface="MS PGothic"/>
              </a:rPr>
              <a:t>Relation</a:t>
            </a:r>
            <a:r>
              <a:rPr lang="en-US" sz="2000" b="1" dirty="0" smtClean="0">
                <a:ea typeface="MS PGothic"/>
              </a:rPr>
              <a:t> </a:t>
            </a:r>
            <a:r>
              <a:rPr lang="en-US" sz="2000" dirty="0" smtClean="0">
                <a:ea typeface="MS PGothic"/>
              </a:rPr>
              <a:t>(e.g., prior collaborations or citation ties)</a:t>
            </a:r>
          </a:p>
          <a:p>
            <a:pPr lvl="1"/>
            <a:r>
              <a:rPr lang="en-US" sz="2400" b="1" dirty="0" smtClean="0">
                <a:ea typeface="MS PGothic"/>
              </a:rPr>
              <a:t>Higher order - </a:t>
            </a:r>
            <a:r>
              <a:rPr lang="en-US" sz="2400" dirty="0">
                <a:ea typeface="MS PGothic"/>
              </a:rPr>
              <a:t>R</a:t>
            </a:r>
            <a:r>
              <a:rPr lang="en-US" sz="2400" dirty="0" smtClean="0">
                <a:ea typeface="MS PGothic"/>
              </a:rPr>
              <a:t>elational</a:t>
            </a:r>
            <a:r>
              <a:rPr lang="en-US" sz="2400" b="1" dirty="0" smtClean="0">
                <a:ea typeface="MS PGothic"/>
              </a:rPr>
              <a:t> </a:t>
            </a:r>
            <a:r>
              <a:rPr lang="en-US" sz="2400" dirty="0" smtClean="0">
                <a:ea typeface="MS PGothic"/>
              </a:rPr>
              <a:t>(e.g., friend of a friend, coauthor of a coauthor, star collaborators in the network, etc.)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9640" cy="1143000"/>
          </a:xfrm>
        </p:spPr>
        <p:txBody>
          <a:bodyPr/>
          <a:lstStyle/>
          <a:p>
            <a:r>
              <a:rPr lang="en-US" sz="2800" dirty="0" smtClean="0">
                <a:ea typeface="MS PGothic"/>
              </a:rPr>
              <a:t>Using </a:t>
            </a:r>
            <a:r>
              <a:rPr lang="en-US" sz="2800" dirty="0" smtClean="0">
                <a:ea typeface="MS PGothic"/>
              </a:rPr>
              <a:t>ERGM </a:t>
            </a:r>
            <a:r>
              <a:rPr lang="en-US" sz="2800" dirty="0" smtClean="0">
                <a:ea typeface="MS PGothic"/>
              </a:rPr>
              <a:t>Network Analytic Methodologies to Estimate MTML Models for Effective Collaboration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457200" y="1326516"/>
            <a:ext cx="8347075" cy="4983162"/>
          </a:xfrm>
        </p:spPr>
        <p:txBody>
          <a:bodyPr/>
          <a:lstStyle/>
          <a:p>
            <a:r>
              <a:rPr lang="en-US" sz="2000" dirty="0" smtClean="0">
                <a:ea typeface="MS PGothic"/>
              </a:rPr>
              <a:t>Exponential </a:t>
            </a:r>
            <a:r>
              <a:rPr lang="en-US" sz="2000" dirty="0">
                <a:ea typeface="MS PGothic"/>
              </a:rPr>
              <a:t>Random Graph </a:t>
            </a:r>
            <a:r>
              <a:rPr lang="en-US" sz="2000" dirty="0" smtClean="0">
                <a:ea typeface="MS PGothic"/>
              </a:rPr>
              <a:t>Models (</a:t>
            </a:r>
            <a:r>
              <a:rPr lang="en-US" sz="2000" dirty="0" smtClean="0">
                <a:ea typeface="MS PGothic"/>
              </a:rPr>
              <a:t>ERGM) </a:t>
            </a:r>
            <a:r>
              <a:rPr lang="en-US" sz="2000" dirty="0" smtClean="0">
                <a:ea typeface="MS PGothic"/>
              </a:rPr>
              <a:t>…</a:t>
            </a:r>
          </a:p>
          <a:p>
            <a:r>
              <a:rPr lang="en-US" sz="1800" dirty="0" smtClean="0">
                <a:ea typeface="MS PGothic"/>
              </a:rPr>
              <a:t>estimate the extent to which each hypothesized structure -- actor attribute, dyadic shared attribute, dyadic relational and higher order relational variable -- included in the MTML model explains the presence of effective collaboration ties observed in the network; </a:t>
            </a:r>
          </a:p>
          <a:p>
            <a:r>
              <a:rPr lang="en-US" sz="1800" dirty="0" smtClean="0">
                <a:ea typeface="MS PGothic"/>
              </a:rPr>
              <a:t>estimate </a:t>
            </a:r>
            <a:r>
              <a:rPr lang="en-US" sz="1800" dirty="0">
                <a:ea typeface="MS PGothic"/>
              </a:rPr>
              <a:t>the degree to which the theoretically hypothesized structures are likely to occur in observed </a:t>
            </a:r>
            <a:r>
              <a:rPr lang="en-US" sz="1800" dirty="0" smtClean="0">
                <a:ea typeface="MS PGothic"/>
              </a:rPr>
              <a:t>networks;</a:t>
            </a:r>
            <a:endParaRPr lang="en-US" sz="1800" dirty="0">
              <a:ea typeface="MS PGothic"/>
            </a:endParaRPr>
          </a:p>
          <a:p>
            <a:r>
              <a:rPr lang="en-US" sz="1800" dirty="0" smtClean="0">
                <a:ea typeface="MS PGothic"/>
              </a:rPr>
              <a:t>consider </a:t>
            </a:r>
            <a:r>
              <a:rPr lang="en-US" sz="1800" dirty="0">
                <a:ea typeface="MS PGothic"/>
              </a:rPr>
              <a:t>an observed network </a:t>
            </a:r>
            <a:r>
              <a:rPr lang="en-US" sz="1800" i="1" dirty="0">
                <a:ea typeface="MS PGothic"/>
              </a:rPr>
              <a:t>x</a:t>
            </a:r>
            <a:r>
              <a:rPr lang="en-US" sz="1800" dirty="0">
                <a:ea typeface="MS PGothic"/>
              </a:rPr>
              <a:t> as a realization of an underlying random network </a:t>
            </a:r>
            <a:r>
              <a:rPr lang="en-US" sz="1800" b="1" dirty="0">
                <a:ea typeface="MS PGothic"/>
              </a:rPr>
              <a:t>X</a:t>
            </a:r>
            <a:r>
              <a:rPr lang="en-US" sz="1800" dirty="0">
                <a:ea typeface="MS PGothic"/>
              </a:rPr>
              <a:t> characterized by a set of network features and </a:t>
            </a:r>
            <a:r>
              <a:rPr lang="en-US" sz="1800" dirty="0" smtClean="0">
                <a:ea typeface="MS PGothic"/>
              </a:rPr>
              <a:t>parameters:</a:t>
            </a:r>
            <a:endParaRPr lang="en-US" sz="1800" dirty="0">
              <a:ea typeface="MS PGothic"/>
            </a:endParaRPr>
          </a:p>
          <a:p>
            <a:pPr marL="0" indent="0">
              <a:buNone/>
            </a:pPr>
            <a:endParaRPr lang="en-US" sz="1400" dirty="0" smtClean="0">
              <a:ea typeface="MS PGothic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8703" y="4368162"/>
            <a:ext cx="3078162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439758" y="5065391"/>
            <a:ext cx="736451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Where: </a:t>
            </a:r>
          </a:p>
          <a:p>
            <a:r>
              <a:rPr lang="en-US" sz="16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θ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is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vector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of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estimated MTML model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parameters, </a:t>
            </a:r>
          </a:p>
          <a:p>
            <a:r>
              <a:rPr lang="en-US" sz="1600" i="1" dirty="0">
                <a:latin typeface="Helvetica" panose="020B0604020202020204" pitchFamily="34" charset="0"/>
                <a:cs typeface="Helvetica" panose="020B0604020202020204" pitchFamily="34" charset="0"/>
              </a:rPr>
              <a:t>g(x)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is a vector of the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extent to which the hypothesized 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network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configurations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1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occur in the observed collaboration network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κ(θ) is a normalizing quantity.</a:t>
            </a:r>
          </a:p>
          <a:p>
            <a:endParaRPr lang="en-US" sz="1600" dirty="0">
              <a:cs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50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NUCATS co-proposal network</a:t>
            </a:r>
          </a:p>
          <a:p>
            <a:pPr lvl="1"/>
            <a:r>
              <a:rPr lang="en-US" sz="2600" dirty="0"/>
              <a:t>Northwestern University Clinical </a:t>
            </a:r>
            <a:r>
              <a:rPr lang="en-US" sz="2600" dirty="0" smtClean="0"/>
              <a:t>and Translational Sciences</a:t>
            </a:r>
          </a:p>
          <a:p>
            <a:pPr lvl="1"/>
            <a:r>
              <a:rPr lang="en-US" sz="2600" dirty="0" smtClean="0"/>
              <a:t>63 proposal teams with 147 researchers and 100 co-proposal relations</a:t>
            </a:r>
          </a:p>
          <a:p>
            <a:pPr lvl="1"/>
            <a:r>
              <a:rPr lang="en-US" sz="2600" dirty="0" smtClean="0"/>
              <a:t>MTML factors influencing collaboration:</a:t>
            </a:r>
          </a:p>
          <a:p>
            <a:pPr lvl="2"/>
            <a:r>
              <a:rPr lang="en-US" sz="2200" dirty="0" smtClean="0"/>
              <a:t>Impacts of gender, tenure, professional experience, co-authorship, citations, and </a:t>
            </a:r>
            <a:r>
              <a:rPr lang="en-US" sz="2200" dirty="0"/>
              <a:t>network </a:t>
            </a:r>
            <a:r>
              <a:rPr lang="en-US" sz="2200" dirty="0" smtClean="0"/>
              <a:t>structures on their collaboration relations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MS PGothic"/>
              </a:rPr>
              <a:t>Co-proposal Relations</a:t>
            </a:r>
          </a:p>
        </p:txBody>
      </p:sp>
      <p:pic>
        <p:nvPicPr>
          <p:cNvPr id="80898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77461" y="1287079"/>
            <a:ext cx="6589077" cy="504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 txBox="1">
            <a:spLocks/>
          </p:cNvSpPr>
          <p:nvPr/>
        </p:nvSpPr>
        <p:spPr bwMode="auto">
          <a:xfrm>
            <a:off x="457200" y="274638"/>
            <a:ext cx="8229600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dirty="0" smtClean="0">
                <a:solidFill>
                  <a:srgbClr val="520063"/>
                </a:solidFill>
                <a:latin typeface="Helvetica" pitchFamily="34" charset="0"/>
                <a:cs typeface="MS PGothic"/>
              </a:rPr>
              <a:t>ERGM Model for Team Assembly</a:t>
            </a:r>
            <a:endParaRPr lang="en-US" sz="4000" dirty="0">
              <a:solidFill>
                <a:srgbClr val="520063"/>
              </a:solidFill>
              <a:latin typeface="Helvetica" pitchFamily="34" charset="0"/>
              <a:cs typeface="MS PGothic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91971"/>
              </p:ext>
            </p:extLst>
          </p:nvPr>
        </p:nvGraphicFramePr>
        <p:xfrm>
          <a:off x="457200" y="1636024"/>
          <a:ext cx="5564271" cy="4185421"/>
        </p:xfrm>
        <a:graphic>
          <a:graphicData uri="http://schemas.openxmlformats.org/drawingml/2006/table">
            <a:tbl>
              <a:tblPr/>
              <a:tblGrid>
                <a:gridCol w="1752107"/>
                <a:gridCol w="2606533"/>
                <a:gridCol w="1205631"/>
              </a:tblGrid>
              <a:tr h="1842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Levels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Variables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Odds ratio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Actor (attributes)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Gender (1= </a:t>
                      </a: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“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female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”)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1.82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Tenure (Log 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years since PhD)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0.51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3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Experience 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(Ln Publication</a:t>
                      </a: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)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1.20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Dyad</a:t>
                      </a:r>
                      <a:r>
                        <a:rPr lang="en-US" sz="14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(attributes)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Gender difference 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0.55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Tenure difference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0.99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Experience difference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0.72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Dyad (relations)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Co-authorship </a:t>
                      </a: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9.03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Citation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relationship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0.65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Higher order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Edge </a:t>
                      </a:r>
                      <a:r>
                        <a:rPr lang="en-US" sz="1400">
                          <a:latin typeface="Helvetica" pitchFamily="34" charset="0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400" smtClean="0">
                          <a:latin typeface="Helvetica" pitchFamily="34" charset="0"/>
                          <a:ea typeface="Times New Roman"/>
                          <a:cs typeface="Arial"/>
                        </a:rPr>
                        <a:t>co-proposal)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0.00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Weighed node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degree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323.76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Weighed number of shared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neighbors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70.11</a:t>
                      </a: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Log Likelihood</a:t>
                      </a:r>
                      <a:endParaRPr lang="en-US" sz="14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49665" marR="49665" marT="695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>
                        <a:latin typeface="Helvetica" pitchFamily="34" charset="0"/>
                        <a:cs typeface="Times New Roman"/>
                      </a:endParaRPr>
                    </a:p>
                  </a:txBody>
                  <a:tcPr marL="6953" marR="6953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Helvetica" pitchFamily="34" charset="0"/>
                          <a:ea typeface="Times New Roman"/>
                          <a:cs typeface="Arial"/>
                        </a:rPr>
                        <a:t>-356.36</a:t>
                      </a:r>
                    </a:p>
                  </a:txBody>
                  <a:tcPr marL="49665" marR="49665" marT="695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783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Helvetica" pitchFamily="34" charset="0"/>
                          <a:ea typeface="Times New Roman"/>
                          <a:cs typeface="Arial"/>
                        </a:rPr>
                        <a:t>  Significance codes:  </a:t>
                      </a:r>
                      <a:r>
                        <a:rPr lang="en-US" sz="120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* p&lt;0.001;    estimated using</a:t>
                      </a:r>
                      <a:r>
                        <a:rPr lang="en-US" sz="12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Statnet  (</a:t>
                      </a:r>
                      <a:r>
                        <a:rPr lang="en-US" sz="1200" baseline="0" dirty="0" err="1" smtClean="0">
                          <a:latin typeface="Helvetica" pitchFamily="34" charset="0"/>
                          <a:ea typeface="Times New Roman"/>
                          <a:cs typeface="Arial"/>
                        </a:rPr>
                        <a:t>Handcock</a:t>
                      </a:r>
                      <a:r>
                        <a:rPr lang="en-US" sz="1200" baseline="0" dirty="0" smtClean="0">
                          <a:latin typeface="Helvetica" pitchFamily="34" charset="0"/>
                          <a:ea typeface="Times New Roman"/>
                          <a:cs typeface="Arial"/>
                        </a:rPr>
                        <a:t> et al 2008)</a:t>
                      </a:r>
                      <a:endParaRPr lang="en-US" sz="1200" dirty="0">
                        <a:latin typeface="Helvetica" pitchFamily="34" charset="0"/>
                        <a:ea typeface="Times New Roman"/>
                        <a:cs typeface="Arial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onic-ciknow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sonic-ciknow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3668</TotalTime>
  <Words>3686</Words>
  <Application>Microsoft Office PowerPoint</Application>
  <PresentationFormat>On-screen Show (4:3)</PresentationFormat>
  <Paragraphs>837</Paragraphs>
  <Slides>38</Slides>
  <Notes>32</Notes>
  <HiddenSlides>12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MS PGothic</vt:lpstr>
      <vt:lpstr>MS PGothic</vt:lpstr>
      <vt:lpstr>宋体</vt:lpstr>
      <vt:lpstr>宋体</vt:lpstr>
      <vt:lpstr>Arial</vt:lpstr>
      <vt:lpstr>Calibri</vt:lpstr>
      <vt:lpstr>Courier New</vt:lpstr>
      <vt:lpstr>Helvetica</vt:lpstr>
      <vt:lpstr>Times New Roman</vt:lpstr>
      <vt:lpstr>Presentation3</vt:lpstr>
      <vt:lpstr>1_sonic-ciknow-Theme</vt:lpstr>
      <vt:lpstr>sonic-ciknow-Theme</vt:lpstr>
      <vt:lpstr>Network Imputation in Predicting Researcher Collaboration</vt:lpstr>
      <vt:lpstr>Social Science Guided Development of Tools to Recommend Collaborations</vt:lpstr>
      <vt:lpstr>Outline</vt:lpstr>
      <vt:lpstr>Expert Recommender for Teams</vt:lpstr>
      <vt:lpstr>Multi-theoretical Multilevel Models (MTML) for Effective Collaboration</vt:lpstr>
      <vt:lpstr>Using ERGM Network Analytic Methodologies to Estimate MTML Models for Effective Collaboration</vt:lpstr>
      <vt:lpstr>Proposal Collaboration</vt:lpstr>
      <vt:lpstr>Co-proposal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Re-purposing Link Prediction Models for Making Link Recommendation</vt:lpstr>
      <vt:lpstr> Comparing MTML Link Prediction Approaches to Traditional Link Prediction Approaches</vt:lpstr>
      <vt:lpstr>Comparing MTML Link Prediction with …</vt:lpstr>
      <vt:lpstr>Example: Predicting Link b to d</vt:lpstr>
      <vt:lpstr>PowerPoint Presentation</vt:lpstr>
      <vt:lpstr>ARC – The average rank with which the correct (missing) link was recommended by each of the four approaches</vt:lpstr>
      <vt:lpstr>ARC – The average rank with which the correct (missing) link was recommended by each of the four approaches</vt:lpstr>
      <vt:lpstr>ARC – The average rank with which the correct (missing) link was recommended by each of the four approaches</vt:lpstr>
      <vt:lpstr>ARC – The average rank with which the correct (missing) link was recommended by each of the four approaches</vt:lpstr>
      <vt:lpstr>PowerPoint Presentation</vt:lpstr>
      <vt:lpstr>ARC – The average rank with which the correct (missing) link was recommended by each of the four approaches</vt:lpstr>
      <vt:lpstr>Summary</vt:lpstr>
      <vt:lpstr>Thank you.  Questions?</vt:lpstr>
      <vt:lpstr>Using ERGM/p* network analytic methodologies to estimate MTML models for effective collaboration</vt:lpstr>
      <vt:lpstr>p* / Exponential Random Graph Models</vt:lpstr>
      <vt:lpstr>Use p* Models to Calculate Link Probability</vt:lpstr>
      <vt:lpstr>PowerPoint Presentation</vt:lpstr>
      <vt:lpstr>Predict Link Probability in p*</vt:lpstr>
      <vt:lpstr>Benchmark 1: Node-wise Similarity</vt:lpstr>
      <vt:lpstr>Benchmark 2: The Katz Method</vt:lpstr>
      <vt:lpstr>Benchmark 3: Relational Bayesian Networks</vt:lpstr>
      <vt:lpstr>RBN Relational Models </vt:lpstr>
      <vt:lpstr>Summary of Experiment Procedure</vt:lpstr>
      <vt:lpstr>Top K Precision and Recall for Four Methods</vt:lpstr>
      <vt:lpstr>Future Directions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 User</dc:creator>
  <cp:lastModifiedBy>Yun Huang</cp:lastModifiedBy>
  <cp:revision>551</cp:revision>
  <dcterms:created xsi:type="dcterms:W3CDTF">2010-06-10T20:16:35Z</dcterms:created>
  <dcterms:modified xsi:type="dcterms:W3CDTF">2014-08-07T19:50:21Z</dcterms:modified>
</cp:coreProperties>
</file>