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86" r:id="rId3"/>
    <p:sldId id="289" r:id="rId5"/>
    <p:sldId id="288" r:id="rId6"/>
    <p:sldId id="265" r:id="rId7"/>
    <p:sldId id="294" r:id="rId8"/>
    <p:sldId id="295" r:id="rId9"/>
    <p:sldId id="296" r:id="rId10"/>
    <p:sldId id="298" r:id="rId11"/>
    <p:sldId id="297" r:id="rId12"/>
    <p:sldId id="299" r:id="rId13"/>
    <p:sldId id="300" r:id="rId14"/>
    <p:sldId id="301" r:id="rId15"/>
    <p:sldId id="311" r:id="rId16"/>
    <p:sldId id="302" r:id="rId17"/>
    <p:sldId id="307" r:id="rId18"/>
    <p:sldId id="303" r:id="rId19"/>
    <p:sldId id="309" r:id="rId20"/>
    <p:sldId id="310" r:id="rId21"/>
    <p:sldId id="308" r:id="rId22"/>
    <p:sldId id="304" r:id="rId23"/>
    <p:sldId id="305" r:id="rId24"/>
    <p:sldId id="306" r:id="rId25"/>
    <p:sldId id="312" r:id="rId26"/>
    <p:sldId id="313" r:id="rId27"/>
    <p:sldId id="326" r:id="rId28"/>
    <p:sldId id="314" r:id="rId29"/>
    <p:sldId id="315" r:id="rId30"/>
    <p:sldId id="290" r:id="rId31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50" d="100"/>
          <a:sy n="50" d="100"/>
        </p:scale>
        <p:origin x="4324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9.xml"/><Relationship Id="rId37" Type="http://schemas.openxmlformats.org/officeDocument/2006/relationships/customXml" Target="../customXml/item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tags" Target="../tags/tag13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96900" y="2664793"/>
            <a:ext cx="10998200" cy="907181"/>
          </a:xfrm>
        </p:spPr>
        <p:txBody>
          <a:bodyPr/>
          <a:lstStyle/>
          <a:p>
            <a:r>
              <a:rPr lang="zh-CN" altLang="en-US" sz="4000" dirty="0" smtClean="0"/>
              <a:t>VTA ：An Open Hardware-Software Stack for Deep Learning</a:t>
            </a:r>
            <a:endParaRPr lang="zh-CN" altLang="en-US" sz="400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96900" y="1752638"/>
            <a:ext cx="10998200" cy="748871"/>
          </a:xfrm>
        </p:spPr>
        <p:txBody>
          <a:bodyPr/>
          <a:lstStyle/>
          <a:p>
            <a:r>
              <a:rPr lang="en-US" altLang="zh-CN" dirty="0" smtClean="0"/>
              <a:t>Transformer计算优化组</a:t>
            </a:r>
            <a:r>
              <a:rPr altLang="en-US" dirty="0" smtClean="0"/>
              <a:t>第</a:t>
            </a:r>
            <a:r>
              <a:rPr lang="en-US" altLang="zh-CN" dirty="0" smtClean="0"/>
              <a:t>1</a:t>
            </a:r>
            <a:r>
              <a:rPr altLang="en-US" dirty="0" smtClean="0"/>
              <a:t>次汇报</a:t>
            </a:r>
            <a:endParaRPr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陈宇童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-Task-Level Pipeline Parallelism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5621020"/>
            <a:ext cx="478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Figure </a:t>
            </a:r>
            <a:r>
              <a:rPr lang="en-US" altLang="zh-CN" b="1"/>
              <a:t>4</a:t>
            </a:r>
            <a:r>
              <a:rPr lang="zh-CN" altLang="en-US" b="1"/>
              <a:t>:Task-Level Pipeline Parallelism(TLPP)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" y="2253615"/>
            <a:ext cx="12187555" cy="3105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45" y="15868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Lantency Hiding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-Task-Level Pipeline Parallelism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1375" y="6063615"/>
            <a:ext cx="478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/>
              <a:t>Figure 5: Inserting data dependences between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155" b="1790"/>
          <a:stretch>
            <a:fillRect/>
          </a:stretch>
        </p:blipFill>
        <p:spPr>
          <a:xfrm>
            <a:off x="114300" y="1365250"/>
            <a:ext cx="8592820" cy="4599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97620" y="163512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Data Dependences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8818245" y="4026535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Read-After-Write(</a:t>
            </a:r>
            <a:r>
              <a:rPr lang="en-US" altLang="zh-CN" sz="2400"/>
              <a:t>R</a:t>
            </a:r>
            <a:r>
              <a:rPr lang="zh-CN" altLang="en-US" sz="2400"/>
              <a:t>AW)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Write-After-Read(WAR)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-Task-Level Pipeline Parallelism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1510" y="5415915"/>
            <a:ext cx="580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/>
              <a:t>Figure 6 : The Hardware Organization</a:t>
            </a:r>
            <a:r>
              <a:rPr lang="en-US" b="1"/>
              <a:t>  &amp; pseudo-code</a:t>
            </a:r>
            <a:endParaRPr 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313690" y="1635125"/>
            <a:ext cx="84423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Dataflow Execution </a:t>
            </a:r>
            <a:r>
              <a:rPr lang="en-US" altLang="zh-CN" sz="3200"/>
              <a:t> &amp; Pipeline Expandability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500" y="2578735"/>
            <a:ext cx="5781675" cy="236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93585" y="2388235"/>
            <a:ext cx="2971800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 </a:t>
            </a:r>
            <a:r>
              <a:rPr lang="en-US" altLang="zh-CN" sz="3200" dirty="0" smtClean="0">
                <a:sym typeface="+mn-ea"/>
              </a:rPr>
              <a:t>Instruction Decoding with the fetch Module</a:t>
            </a:r>
            <a:endParaRPr lang="en-US" altLang="zh-CN" sz="3200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160" y="2171065"/>
            <a:ext cx="57569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The read-write control register starts the fetch module, and is read to check for its completion.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The write-only insn_count register sets the number of instructions to execute.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The write-only insns register sets the start address of the instruction stream in DRAM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the command queues becomes full</a:t>
            </a:r>
            <a:r>
              <a:rPr lang="en-US" altLang="zh-CN"/>
              <a:t>—&gt;the fetch module stalls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2790" y="3429000"/>
            <a:ext cx="4728210" cy="130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Compute Core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0" y="2230120"/>
            <a:ext cx="81032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Micro-Ops :</a:t>
            </a:r>
            <a:r>
              <a:rPr lang="en-US" altLang="zh-CN"/>
              <a:t> </a:t>
            </a:r>
            <a:r>
              <a:rPr lang="zh-CN" altLang="en-US"/>
              <a:t>ALU</a:t>
            </a:r>
            <a:r>
              <a:rPr lang="en-US" altLang="zh-CN"/>
              <a:t> </a:t>
            </a:r>
            <a:r>
              <a:rPr lang="zh-CN" altLang="en-US"/>
              <a:t>/</a:t>
            </a:r>
            <a:r>
              <a:rPr lang="en-US" altLang="zh-CN"/>
              <a:t> </a:t>
            </a:r>
            <a:r>
              <a:rPr lang="zh-CN" altLang="en-US"/>
              <a:t>GEMM Ops &amp;&amp; executes micro-ops sequences inside a two-level nested loop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GEMM :  Matrix</a:t>
            </a:r>
            <a:r>
              <a:rPr lang="en-US" altLang="zh-CN"/>
              <a:t> - Matrix multiplication &amp;&amp; 2D Convolutions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ALU : Vector</a:t>
            </a:r>
            <a:r>
              <a:rPr lang="en-US" altLang="zh-CN"/>
              <a:t> - Activation &amp;&amp; Pooling &amp;&amp; Normalization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63025" y="2459355"/>
            <a:ext cx="2530475" cy="235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Memory SubSystem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335" y="1724025"/>
            <a:ext cx="8103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One Level On-chip Memory Hiearchy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Data-specialized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Each buffer has a Single Reader</a:t>
            </a:r>
            <a:r>
              <a:rPr lang="en-US"/>
              <a:t> </a:t>
            </a:r>
            <a:r>
              <a:t>and a Single Writer to allow Coherent Excution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2335" y="4985385"/>
            <a:ext cx="9363710" cy="1735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Bandwidth Considerations</a:t>
            </a:r>
            <a:r>
              <a:rPr lang="zh-CN" altLang="en-US"/>
              <a:t> : Divergence in Bandwidth Requirements - why Data-specialized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Memory Access Latency Hiding</a:t>
            </a:r>
            <a:r>
              <a:rPr lang="zh-CN" altLang="en-US"/>
              <a:t> : DMA transfers from DRAM to SRAM / from SRAM to DRAM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Tiled Access Patterns</a:t>
            </a:r>
            <a:r>
              <a:rPr lang="zh-CN" altLang="en-US"/>
              <a:t> : strided 2D accesses &amp;&amp;  insert 2D padding on-the-fly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6320" y="2704465"/>
            <a:ext cx="8621395" cy="2047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4805" y="4810760"/>
            <a:ext cx="79381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Figure 9 : the Load Module with Strided Access and 2D Padding on-the-fly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56470" y="418465"/>
            <a:ext cx="22098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60305" y="3933825"/>
            <a:ext cx="2005965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Runtime System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3170" y="2576195"/>
            <a:ext cx="9725025" cy="2228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2660" y="16078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Compilation Overview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2860" y="51282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10 : TVM Compilation Flow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Runtime System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2405" y="1508760"/>
            <a:ext cx="9267190" cy="4114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/>
              <a:t>JIT Runtime </a:t>
            </a:r>
            <a:endParaRPr lang="zh-CN" altLang="en-US" sz="3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Dynamic memory allocation and buffer management.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Direct Memory Access (DMA) transfers between main memory (DRAM) and accelerator memory (SRAM).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Micro-op kernel generation and caching.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Explicit dependence management in the instruction stream.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Synchronization between the target CPU and VTA 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-TVM Support for VTA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2405" y="2391410"/>
            <a:ext cx="9267190" cy="4114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Explicit Memory Management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Tensorization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Explicit Memory Lantency Hiding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-Evaluation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0" y="2957830"/>
            <a:ext cx="91795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Platform</a:t>
            </a:r>
          </a:p>
          <a:p/>
          <a:p>
            <a:pPr marL="285750" indent="-285750">
              <a:buFont typeface="Arial" panose="020B0604020202020204" pitchFamily="34" charset="0"/>
              <a:buChar char="•"/>
            </a:pPr>
            <a:r>
              <a:t>ARM Cortex A9 dual core CPU (667MHz)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Artix-7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8bit value &amp; 16×16 matrix-vector units(100MHz) &amp; 32bit register for accumulation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Peak Throughout 51GOPS (Giga Operations Per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16kB microkernel cache &amp; 32kB activation storage &amp; 256kB parameters storage &amp; 128kB register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On-chip buffers NOT LARGE ENOUGH for single layer of ResNet —&gt; effective memory reuse and memory access latency hiding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8550" y="131889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Notes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 Preliminary Evaluation on Pynq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Emphasize the full stack at work, Not the peak performance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论文信息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论文内容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主要贡献</a:t>
            </a:r>
            <a:endParaRPr lang="zh-CN" altLang="en-US" dirty="0" smtClean="0"/>
          </a:p>
          <a:p>
            <a:pPr>
              <a:lnSpc>
                <a:spcPct val="140000"/>
              </a:lnSpc>
            </a:pPr>
            <a:r>
              <a:rPr lang="zh-CN" altLang="en-US" dirty="0"/>
              <a:t>小组进展汇报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-Evaluation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" y="1372870"/>
            <a:ext cx="2981325" cy="460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2800"/>
              <a:t>Benchmark</a:t>
            </a:r>
            <a:endParaRPr sz="2800"/>
          </a:p>
          <a:p>
            <a:pPr>
              <a:lnSpc>
                <a:spcPct val="130000"/>
              </a:lnSpc>
            </a:p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t>MxNet+ResNet-18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t>32bit float to 8bit fixed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>
                <a:sym typeface="+mn-ea"/>
              </a:rPr>
              <a:t>Padding : "SAME"</a:t>
            </a:r>
            <a:endParaRPr>
              <a:sym typeface="+mn-ea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>
                <a:sym typeface="+mn-ea"/>
              </a:rPr>
              <a:t>CPU : C1 &amp;&amp; Max Pooling Layer &amp;&amp; Fully Connect Layer</a:t>
            </a:r>
            <a:endParaRPr>
              <a:sym typeface="+mn-ea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>
                <a:sym typeface="+mn-ea"/>
              </a:rPr>
              <a:t>FPGA ： C2-C12 &amp;&amp; Activation &amp;&amp; Batch Normalization</a:t>
            </a:r>
            <a:endParaRPr>
              <a:sym typeface="+mn-ea"/>
            </a:endParaRPr>
          </a:p>
          <a:p>
            <a:pPr>
              <a:lnSpc>
                <a:spcPct val="130000"/>
              </a:lnSpc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5843270" y="5288280"/>
            <a:ext cx="48641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>
                <a:sym typeface="+mn-ea"/>
              </a:rPr>
              <a:t>H : Height W : Width IC : Input Channels OC : Outout Channels K : Kenerl Size S : Stride</a:t>
            </a:r>
            <a:endParaRPr lang="zh-CN" altLang="en-US" sz="10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7380" y="1151255"/>
            <a:ext cx="4752975" cy="3286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8400" y="4594860"/>
            <a:ext cx="3876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1 : Configurations of all Conv2d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38805" y="35325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sz="2400">
                <a:sym typeface="+mn-ea"/>
              </a:rPr>
              <a:t>Accuracy </a:t>
            </a:r>
            <a:r>
              <a:rPr sz="3600">
                <a:sym typeface="+mn-ea"/>
              </a:rPr>
              <a:t>63%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-Evaluation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1524635"/>
            <a:ext cx="6920865" cy="32658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5155" y="5288915"/>
            <a:ext cx="5973445" cy="563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Figure 15 : Roofline of an FPGA-based deep learning accelerator running ResNet inference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83145" y="2334260"/>
            <a:ext cx="46024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Latency Hiding —&gt; Much closer to the roofline, Higher Compute and Momery Bandwidth Efficiency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Each Layer has a different Arithmetic Intensity :Left half </a:t>
            </a:r>
            <a:r>
              <a:rPr lang="en-US" altLang="zh-CN"/>
              <a:t>  </a:t>
            </a:r>
            <a:r>
              <a:rPr lang="zh-CN" altLang="en-US"/>
              <a:t>Bandwidth Limited; Right half </a:t>
            </a:r>
            <a:r>
              <a:rPr lang="en-US" altLang="zh-CN"/>
              <a:t>  </a:t>
            </a:r>
            <a:r>
              <a:rPr lang="zh-CN" altLang="en-US"/>
              <a:t>Compute Limited;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09510" y="12477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Resource Utilization Efficiency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-Evaluation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43505" y="5803900"/>
            <a:ext cx="6904355" cy="563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Figure 16 : ResNet18 Inference Time Comparison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7020" y="2880995"/>
            <a:ext cx="9077325" cy="2886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1545" y="13652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End-to-end ResNet Evaluation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26260" y="2030730"/>
            <a:ext cx="82391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FPGA provide a </a:t>
            </a:r>
            <a:r>
              <a:rPr lang="zh-CN" altLang="en-US" sz="2400"/>
              <a:t>40×</a:t>
            </a:r>
            <a:r>
              <a:rPr lang="zh-CN" altLang="en-US"/>
              <a:t> acceleration on offload </a:t>
            </a:r>
            <a:r>
              <a:rPr lang="zh-CN" altLang="en-US" sz="2400"/>
              <a:t>convolution layers</a:t>
            </a:r>
            <a:r>
              <a:rPr lang="zh-CN" altLang="en-US"/>
              <a:t>(</a:t>
            </a:r>
            <a:r>
              <a:rPr lang="zh-CN" altLang="en-US" b="1"/>
              <a:t>ONLY</a:t>
            </a:r>
            <a:r>
              <a:rPr lang="zh-CN" altLang="en-US"/>
              <a:t>) over Cortex A9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主要贡献</a:t>
            </a:r>
            <a:endParaRPr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主要贡献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684020"/>
            <a:ext cx="9277350" cy="415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1. </a:t>
            </a:r>
            <a:r>
              <a:rPr lang="zh-CN" altLang="en-US" sz="2400" b="1"/>
              <a:t>Provide a common deep learning system stack</a:t>
            </a:r>
            <a:r>
              <a:rPr lang="zh-CN" altLang="en-US"/>
              <a:t> for hardware, compilers, and systems researchers alike to incorporate state-of-the-art optimizations and co-design techniques.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2. </a:t>
            </a:r>
            <a:r>
              <a:rPr lang="zh-CN" altLang="en-US" sz="2400" b="1"/>
              <a:t>Lower the barrier</a:t>
            </a:r>
            <a:r>
              <a:rPr lang="zh-CN" altLang="en-US"/>
              <a:t> of entry for machine learning practitioners to experiment with novel network architectures,operators and data representations that require specialized hardware support.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3. Understand what </a:t>
            </a:r>
            <a:r>
              <a:rPr lang="zh-CN" altLang="en-US" sz="2400" b="1"/>
              <a:t>performance bottlenecks</a:t>
            </a:r>
            <a:r>
              <a:rPr lang="zh-CN" altLang="en-US"/>
              <a:t> and </a:t>
            </a:r>
            <a:r>
              <a:rPr lang="zh-CN" altLang="en-US" sz="2400" b="1"/>
              <a:t>Amdahl limitations</a:t>
            </a:r>
            <a:r>
              <a:rPr lang="zh-CN" altLang="en-US"/>
              <a:t> stand in the way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主要贡献</a:t>
            </a:r>
            <a:r>
              <a:rPr lang="en-US" altLang="zh-CN" dirty="0" smtClean="0">
                <a:sym typeface="+mn-ea"/>
              </a:rPr>
              <a:t>-Use-case Scenerios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684020"/>
            <a:ext cx="9277350" cy="415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AutoNum type="arabicPeriod"/>
            </a:pPr>
            <a:r>
              <a:rPr lang="zh-CN" altLang="en-US" sz="2800"/>
              <a:t>Hardware Designers and Computer Architects</a:t>
            </a:r>
            <a:endParaRPr lang="zh-CN" altLang="en-US" sz="2800"/>
          </a:p>
          <a:p>
            <a:pPr marL="342900" indent="-342900">
              <a:buAutoNum type="arabicPeriod"/>
            </a:pPr>
            <a:endParaRPr lang="zh-CN" altLang="en-US" sz="2800"/>
          </a:p>
          <a:p>
            <a:pPr marL="342900" indent="-342900">
              <a:buAutoNum type="arabicPeriod"/>
            </a:pP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Optimizing Compilers Researchers</a:t>
            </a:r>
            <a:endParaRPr lang="zh-CN" altLang="en-US" sz="2800"/>
          </a:p>
          <a:p>
            <a:pPr marL="342900" indent="-342900">
              <a:buAutoNum type="arabicPeriod"/>
            </a:pPr>
            <a:endParaRPr lang="zh-CN" altLang="en-US" sz="2800"/>
          </a:p>
          <a:p>
            <a:pPr marL="342900" indent="-342900">
              <a:buAutoNum type="arabicPeriod"/>
            </a:pP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Deep Learning Researchers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组内进展</a:t>
            </a:r>
            <a:endParaRPr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组内进展</a:t>
            </a:r>
            <a:endParaRPr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531620"/>
            <a:ext cx="9705975" cy="415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AutoNum type="arabicPeriod"/>
            </a:pPr>
            <a:r>
              <a:rPr lang="zh-CN" altLang="en-US" sz="2400"/>
              <a:t>完成</a:t>
            </a:r>
            <a:r>
              <a:rPr lang="en-US" altLang="zh-CN" sz="2400"/>
              <a:t>TVM</a:t>
            </a:r>
            <a:r>
              <a:rPr lang="zh-CN" altLang="en-US" sz="2400"/>
              <a:t>环境配置，完成了部分</a:t>
            </a:r>
            <a:r>
              <a:rPr lang="en-US" altLang="zh-CN" sz="2400"/>
              <a:t>tuitorial</a:t>
            </a: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阅读</a:t>
            </a:r>
            <a:r>
              <a:rPr lang="en-US" altLang="zh-CN" sz="2400"/>
              <a:t>VTA</a:t>
            </a:r>
            <a:r>
              <a:rPr lang="zh-CN" altLang="en-US" sz="2400"/>
              <a:t>的论文与稀疏矩阵乘法计算优化的论文，对二者有了初步的计算</a:t>
            </a:r>
            <a:endParaRPr lang="zh-CN" altLang="en-US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阅读部分</a:t>
            </a:r>
            <a:r>
              <a:rPr lang="en-US" altLang="zh-CN" sz="2400"/>
              <a:t>VTA</a:t>
            </a:r>
            <a:r>
              <a:rPr lang="zh-CN" altLang="en-US" sz="2400"/>
              <a:t>底层代码，对底层逻辑有了一定了解</a:t>
            </a:r>
            <a:endParaRPr lang="zh-CN" altLang="en-US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完成任务分解与任务规划，形成明确时间点与预期目标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陈宇童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论文信息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论文信息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 标题 ：VTA ：An Open Hardware-Software Stack for Deep Learning</a:t>
            </a:r>
            <a:endParaRPr lang="zh-CN" altLang="en-US"/>
          </a:p>
          <a:p>
            <a:r>
              <a:rPr lang="zh-CN" altLang="en-US"/>
              <a:t>2. 作者 ：Thierry Moreau, Tianqi Chen, Ziheng Jiang, Luis Ceze, Carlos Guestrin, Arvind Krishnamurthy</a:t>
            </a:r>
            <a:endParaRPr lang="zh-CN" altLang="en-US"/>
          </a:p>
          <a:p>
            <a:r>
              <a:rPr lang="zh-CN" altLang="en-US"/>
              <a:t>3. 刊物/会议：axriv</a:t>
            </a:r>
            <a:endParaRPr lang="zh-CN" altLang="en-US"/>
          </a:p>
          <a:p>
            <a:r>
              <a:rPr lang="zh-CN" altLang="en-US"/>
              <a:t>4. 时间：2018</a:t>
            </a:r>
            <a:endParaRPr lang="zh-CN" altLang="en-US"/>
          </a:p>
          <a:p>
            <a:r>
              <a:rPr lang="zh-CN" altLang="en-US"/>
              <a:t>5. 链接：arxiv.org/abs/1807.04188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-Introduction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698500" y="1626870"/>
            <a:ext cx="5916295" cy="440309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/>
              <a:t>Versatile Tensor Accelerator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VTA, pronunced vita)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VTA is an end-to-end solution</a:t>
            </a:r>
            <a:r>
              <a:rPr lang="en-US" altLang="zh-CN"/>
              <a:t> </a:t>
            </a:r>
            <a:r>
              <a:rPr lang="zh-CN" altLang="en-US"/>
              <a:t>that includes drivers, a JIT runtime,</a:t>
            </a:r>
            <a:r>
              <a:rPr lang="en-US" altLang="zh-CN"/>
              <a:t> </a:t>
            </a:r>
            <a:r>
              <a:rPr lang="zh-CN" altLang="en-US"/>
              <a:t>and an optimizing compiler stack based on TVM.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Transparant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End-to-end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From software-to-hardware(full stack)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4795" y="485775"/>
            <a:ext cx="5286375" cy="472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0785" y="5401945"/>
            <a:ext cx="341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Figure 1 : Overview of  VTA Stack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Hardware Architecture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7490" y="5493385"/>
            <a:ext cx="432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Figure 2 : The VTA Hardware Organization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500" y="1518920"/>
            <a:ext cx="5943600" cy="3819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2970" y="1825625"/>
            <a:ext cx="33121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Fetch Module : </a:t>
            </a:r>
            <a:endParaRPr lang="zh-CN" altLang="en-US"/>
          </a:p>
          <a:p>
            <a:r>
              <a:rPr lang="zh-CN" altLang="en-US"/>
              <a:t>(1)loading an instruction stream from DRAM;</a:t>
            </a:r>
            <a:endParaRPr lang="zh-CN" altLang="en-US"/>
          </a:p>
          <a:p>
            <a:r>
              <a:rPr lang="zh-CN" altLang="en-US"/>
              <a:t>(2) decoding the instruction;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Load Module : loading input and weight tensors from DRAM into memories;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56495" y="5493385"/>
            <a:ext cx="2135505" cy="98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CMP Core Message Protocol</a:t>
            </a:r>
            <a:endParaRPr lang="en-US" altLang="zh-CN" sz="1200"/>
          </a:p>
          <a:p>
            <a:r>
              <a:rPr lang="en-US" altLang="zh-CN" sz="1200"/>
              <a:t>LD Load</a:t>
            </a:r>
            <a:endParaRPr lang="en-US" altLang="zh-CN" sz="1200"/>
          </a:p>
          <a:p>
            <a:r>
              <a:rPr lang="en-US" altLang="zh-CN" sz="1200"/>
              <a:t>ST Store</a:t>
            </a:r>
            <a:endParaRPr lang="en-US" altLang="zh-CN" sz="1200"/>
          </a:p>
          <a:p>
            <a:r>
              <a:rPr lang="en-US" altLang="zh-CN" sz="1200"/>
              <a:t>CMD Command</a:t>
            </a:r>
            <a:endParaRPr lang="en-US" altLang="zh-CN" sz="1200"/>
          </a:p>
          <a:p>
            <a:r>
              <a:rPr lang="en-US" altLang="zh-CN" sz="1200"/>
              <a:t>Q Queue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7073265" y="1365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VTA Design Overview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Hardware Architecture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7490" y="5493385"/>
            <a:ext cx="432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Figure 2 : The VTA Hardware Organization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500" y="1518920"/>
            <a:ext cx="5943600" cy="3819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2970" y="1730375"/>
            <a:ext cx="38360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Compute Module :  </a:t>
            </a:r>
            <a:endParaRPr lang="zh-CN" altLang="en-US"/>
          </a:p>
          <a:p>
            <a:r>
              <a:rPr lang="zh-CN" altLang="en-US"/>
              <a:t>(1)Compute : dense linear algebra computation with  GEMM core &amp; general computation with tensor ALU;</a:t>
            </a:r>
            <a:endParaRPr lang="zh-CN" altLang="en-US"/>
          </a:p>
          <a:p>
            <a:r>
              <a:rPr lang="zh-CN" altLang="en-US"/>
              <a:t>(2)Loading : DRAM to Register File &amp; Micro-OP Cache；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Store Module : Store Computing results from Compute Module to DRAM;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56495" y="5493385"/>
            <a:ext cx="2135505" cy="98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CMP Core Message Protocol</a:t>
            </a:r>
            <a:endParaRPr lang="en-US" altLang="zh-CN" sz="1200"/>
          </a:p>
          <a:p>
            <a:r>
              <a:rPr lang="en-US" altLang="zh-CN" sz="1200"/>
              <a:t>LD Load</a:t>
            </a:r>
            <a:endParaRPr lang="en-US" altLang="zh-CN" sz="1200"/>
          </a:p>
          <a:p>
            <a:r>
              <a:rPr lang="en-US" altLang="zh-CN" sz="1200"/>
              <a:t>ST Store</a:t>
            </a:r>
            <a:endParaRPr lang="en-US" altLang="zh-CN" sz="1200"/>
          </a:p>
          <a:p>
            <a:r>
              <a:rPr lang="en-US" altLang="zh-CN" sz="1200"/>
              <a:t>CMD Command</a:t>
            </a:r>
            <a:endParaRPr lang="en-US" altLang="zh-CN" sz="1200"/>
          </a:p>
          <a:p>
            <a:r>
              <a:rPr lang="en-US" altLang="zh-CN" sz="1200"/>
              <a:t>Q Queue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sym typeface="+mn-ea"/>
              </a:rPr>
              <a:t>论文内容</a:t>
            </a:r>
            <a:r>
              <a:rPr lang="en-US" altLang="zh-CN" dirty="0" smtClean="0">
                <a:sym typeface="+mn-ea"/>
              </a:rPr>
              <a:t>-VTA ISA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5249545"/>
            <a:ext cx="432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Figure </a:t>
            </a:r>
            <a:r>
              <a:rPr lang="en-US" altLang="zh-CN" b="1"/>
              <a:t>3</a:t>
            </a:r>
            <a:r>
              <a:rPr lang="zh-CN" altLang="en-US" b="1"/>
              <a:t>: The VTA CISC instruction fields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836295" y="1513840"/>
            <a:ext cx="7123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High Level Instruction Set (CISC) :Complex Instruction Set Computer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365" y="2030730"/>
            <a:ext cx="11685905" cy="307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YjUzM2FiMzUwZjI3MDQzZmYzZmRlMzdmMDRkMDI4NW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 A s s e t E d i t F o r m < / E d i t > < N e w > D o c u m e n t L i b r a r y F o r m < / N e w > < / F o r m T e m p l a t e s > 
</file>

<file path=customXml/itemProps18.xml><?xml version="1.0" encoding="utf-8"?>
<ds:datastoreItem xmlns:ds="http://schemas.openxmlformats.org/officeDocument/2006/customXml" ds:itemID="{58505542-BCEF-47F2-90D3-D407C4B4B1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5353</Words>
  <Application>WPS 演示</Application>
  <PresentationFormat>宽屏</PresentationFormat>
  <Paragraphs>264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teach03 16x9</vt:lpstr>
      <vt:lpstr>VTA ：An Open Hardware-Software Stack for Deep Learning</vt:lpstr>
      <vt:lpstr>目录</vt:lpstr>
      <vt:lpstr>论文信息</vt:lpstr>
      <vt:lpstr>论文信息</vt:lpstr>
      <vt:lpstr>论文内容</vt:lpstr>
      <vt:lpstr>论文内容-Introduction</vt:lpstr>
      <vt:lpstr>论文内容-VTA Hardware Architecture</vt:lpstr>
      <vt:lpstr>论文内容-VTA Hardware Architecture</vt:lpstr>
      <vt:lpstr>论文内容-VTA ISA</vt:lpstr>
      <vt:lpstr>论文内容-Task-Level Pipeline Parallelism</vt:lpstr>
      <vt:lpstr>论文内容-Task-Level Pipeline Parallelism</vt:lpstr>
      <vt:lpstr>论文内容-Task-Level Pipeline Parallelism</vt:lpstr>
      <vt:lpstr>论文内容- Instruction Decoding with the fetch Module</vt:lpstr>
      <vt:lpstr>论文内容-VTA Compute Core</vt:lpstr>
      <vt:lpstr>论文内容-VTA Memory System</vt:lpstr>
      <vt:lpstr>论文内容-VTA Runtime System</vt:lpstr>
      <vt:lpstr>论文内容-VTA Runtime System</vt:lpstr>
      <vt:lpstr>论文内容-TVM Support for VTA</vt:lpstr>
      <vt:lpstr>论文内容-Evaluation</vt:lpstr>
      <vt:lpstr>论文内容-Evaluation</vt:lpstr>
      <vt:lpstr>论文内容-Evaluation</vt:lpstr>
      <vt:lpstr>论文内容-Evaluation</vt:lpstr>
      <vt:lpstr>主要贡献</vt:lpstr>
      <vt:lpstr>主要贡献</vt:lpstr>
      <vt:lpstr>主要贡献</vt:lpstr>
      <vt:lpstr>组内进展</vt:lpstr>
      <vt:lpstr>组内进展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语桐</cp:lastModifiedBy>
  <cp:revision>194</cp:revision>
  <dcterms:created xsi:type="dcterms:W3CDTF">2019-09-05T12:12:00Z</dcterms:created>
  <dcterms:modified xsi:type="dcterms:W3CDTF">2023-10-19T10:56:05Z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935B4E4EE25E4CAB8E497B8373E80CF2_13</vt:lpwstr>
  </property>
  <property fmtid="{D5CDD505-2E9C-101B-9397-08002B2CF9AE}" pid="3" name="KSOProductBuildVer">
    <vt:lpwstr>2052-12.1.0.15712</vt:lpwstr>
  </property>
</Properties>
</file>