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86" r:id="rId3"/>
    <p:sldId id="289" r:id="rId5"/>
    <p:sldId id="288" r:id="rId6"/>
    <p:sldId id="265" r:id="rId7"/>
    <p:sldId id="294" r:id="rId8"/>
    <p:sldId id="384" r:id="rId9"/>
    <p:sldId id="436" r:id="rId10"/>
    <p:sldId id="437" r:id="rId11"/>
    <p:sldId id="438" r:id="rId12"/>
    <p:sldId id="317" r:id="rId13"/>
    <p:sldId id="296" r:id="rId14"/>
    <p:sldId id="346" r:id="rId15"/>
    <p:sldId id="439" r:id="rId16"/>
    <p:sldId id="440" r:id="rId17"/>
    <p:sldId id="345" r:id="rId18"/>
    <p:sldId id="365" r:id="rId19"/>
    <p:sldId id="441" r:id="rId20"/>
    <p:sldId id="442" r:id="rId21"/>
    <p:sldId id="366" r:id="rId22"/>
    <p:sldId id="443" r:id="rId23"/>
    <p:sldId id="445" r:id="rId24"/>
    <p:sldId id="444" r:id="rId25"/>
    <p:sldId id="367" r:id="rId26"/>
    <p:sldId id="314" r:id="rId27"/>
    <p:sldId id="315" r:id="rId28"/>
    <p:sldId id="337" r:id="rId29"/>
    <p:sldId id="290" r:id="rId30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3768" autoAdjust="0"/>
  </p:normalViewPr>
  <p:slideViewPr>
    <p:cSldViewPr snapToGrid="0">
      <p:cViewPr varScale="1">
        <p:scale>
          <a:sx n="95" d="100"/>
          <a:sy n="95" d="100"/>
        </p:scale>
        <p:origin x="15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28.xml"/><Relationship Id="rId36" Type="http://schemas.openxmlformats.org/officeDocument/2006/relationships/customXml" Target="../customXml/item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tags" Target="../tags/tag19.xml"/><Relationship Id="rId2" Type="http://schemas.openxmlformats.org/officeDocument/2006/relationships/image" Target="../media/image8.png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tags" Target="../tags/tag21.xml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tags" Target="../tags/tag23.xml"/><Relationship Id="rId2" Type="http://schemas.openxmlformats.org/officeDocument/2006/relationships/image" Target="../media/image12.png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96900" y="2664793"/>
            <a:ext cx="10998200" cy="907181"/>
          </a:xfrm>
        </p:spPr>
        <p:txBody>
          <a:bodyPr/>
          <a:lstStyle/>
          <a:p>
            <a:r>
              <a:rPr lang="en-US" altLang="zh-CN" sz="2800">
                <a:sym typeface="+mn-ea"/>
              </a:rPr>
              <a:t>FlexTensor: An Automatic Schedule Exploration and Optimization Framework for Tensor Computation on Heterogeneous System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96900" y="1752638"/>
            <a:ext cx="10998200" cy="748871"/>
          </a:xfrm>
        </p:spPr>
        <p:txBody>
          <a:bodyPr/>
          <a:lstStyle/>
          <a:p>
            <a:r>
              <a:rPr lang="en-US" altLang="zh-CN" dirty="0" err="1"/>
              <a:t>Transformer计算优化组</a:t>
            </a:r>
            <a:r>
              <a:rPr altLang="en-US" dirty="0"/>
              <a:t>第</a:t>
            </a:r>
            <a:r>
              <a:rPr lang="en-US" altLang="en-US" dirty="0"/>
              <a:t>4</a:t>
            </a:r>
            <a:r>
              <a:rPr altLang="en-US" dirty="0"/>
              <a:t>次汇报</a:t>
            </a:r>
            <a:endParaRPr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9684" y="4413184"/>
            <a:ext cx="3712633" cy="1067766"/>
          </a:xfrm>
        </p:spPr>
        <p:txBody>
          <a:bodyPr/>
          <a:lstStyle/>
          <a:p>
            <a:r>
              <a:rPr lang="zh-CN" altLang="en-US" dirty="0"/>
              <a:t>报告人：</a:t>
            </a:r>
            <a:r>
              <a:rPr altLang="en-US" dirty="0">
                <a:sym typeface="+mn-ea"/>
              </a:rPr>
              <a:t>陈宇童</a:t>
            </a:r>
            <a:endParaRPr altLang="en-US" dirty="0">
              <a:sym typeface="+mn-ea"/>
            </a:endParaRPr>
          </a:p>
          <a:p>
            <a:r>
              <a:rPr lang="zh-CN" altLang="en-US" dirty="0"/>
              <a:t>小组成员：陈兴焱 陈宇童 侯皓文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649" y="193004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论文内容</a:t>
            </a:r>
            <a:r>
              <a:rPr lang="en-US" altLang="zh-CN" dirty="0">
                <a:sym typeface="+mn-ea"/>
              </a:rPr>
              <a:t>- Front-end Analysis and Schedule Space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4450" y="2550795"/>
            <a:ext cx="83559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limit the 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depth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primitives combination;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prune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the parameter space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pre-determine certain decisions for 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different hardware</a:t>
            </a:r>
            <a:endParaRPr lang="en-US" altLang="zh-CN" sz="32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87148" y="1269642"/>
            <a:ext cx="1054382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Schedule Space Generation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buFont typeface="Arial" panose="020B0604020202020204" pitchFamily="34" charset="0"/>
              <a:buNone/>
            </a:pP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Prune</a:t>
            </a: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2975" y="4818380"/>
            <a:ext cx="89084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After pruning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rearrange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schedule space for the subsequent exploration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论文内容</a:t>
            </a:r>
            <a:r>
              <a:rPr lang="en-US" altLang="zh-CN">
                <a:sym typeface="+mn-ea"/>
              </a:rPr>
              <a:t>-Back-end Exploration and Optimization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050" y="1457325"/>
            <a:ext cx="95091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Exploration with Heuristics and Machine learning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99465" y="2797810"/>
            <a:ext cx="119646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Heuristic Method - simulated annealing - schedule space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Machine Learning Method - Q-Learning - find the best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论文内容</a:t>
            </a:r>
            <a:r>
              <a:rPr lang="en-US" altLang="zh-CN">
                <a:sym typeface="+mn-ea"/>
              </a:rPr>
              <a:t>-Evaluation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5825" y="1481455"/>
            <a:ext cx="10420350" cy="3676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12815" y="1841500"/>
            <a:ext cx="640080" cy="31534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362190" y="1841500"/>
            <a:ext cx="640080" cy="31534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3195" y="55822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Winograd algorithm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507480" y="4995545"/>
            <a:ext cx="708025" cy="619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7661910" y="4994910"/>
            <a:ext cx="20320" cy="581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论文内容</a:t>
            </a:r>
            <a:r>
              <a:rPr lang="en-US" altLang="zh-CN">
                <a:sym typeface="+mn-ea"/>
              </a:rPr>
              <a:t>-Evaluation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5825" y="1481455"/>
            <a:ext cx="10420350" cy="3676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12815" y="1841500"/>
            <a:ext cx="640080" cy="31534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362190" y="1841500"/>
            <a:ext cx="640080" cy="31534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3195" y="55822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Winograd algorithm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507480" y="4995545"/>
            <a:ext cx="708025" cy="619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7661910" y="4994910"/>
            <a:ext cx="20320" cy="581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论文内容</a:t>
            </a:r>
            <a:r>
              <a:rPr lang="en-US" altLang="zh-CN">
                <a:sym typeface="+mn-ea"/>
              </a:rPr>
              <a:t>-Evaluation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2375" y="1365250"/>
            <a:ext cx="96297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-Example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9580"/>
          <a:stretch>
            <a:fillRect/>
          </a:stretch>
        </p:blipFill>
        <p:spPr>
          <a:xfrm>
            <a:off x="287655" y="1191260"/>
            <a:ext cx="6209665" cy="4010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95845" y="2976245"/>
            <a:ext cx="42100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-Example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" y="1307465"/>
            <a:ext cx="5410200" cy="3467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2235" y="1837055"/>
            <a:ext cx="5029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-Example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760" y="916305"/>
            <a:ext cx="9496425" cy="148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2460" y="3750310"/>
            <a:ext cx="97250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-Example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1245" y="1947545"/>
            <a:ext cx="948690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AutoTVM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9550" y="1985645"/>
            <a:ext cx="5058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 matmul_v0(N, L, M, dtype):</a:t>
            </a:r>
            <a:endParaRPr lang="zh-CN" altLang="en-US"/>
          </a:p>
          <a:p>
            <a:r>
              <a:rPr lang="zh-CN" altLang="en-US"/>
              <a:t>    A = te.placeholder((N, L), name='A', dtype=dtype)</a:t>
            </a:r>
            <a:endParaRPr lang="zh-CN" altLang="en-US"/>
          </a:p>
          <a:p>
            <a:r>
              <a:rPr lang="zh-CN" altLang="en-US"/>
              <a:t>    B = te.placeholder((L, M), name='B', dtype=dtype)</a:t>
            </a:r>
            <a:endParaRPr lang="zh-CN" altLang="en-US"/>
          </a:p>
          <a:p>
            <a:r>
              <a:rPr lang="zh-CN" altLang="en-US"/>
              <a:t>    k = te.reduce_axis((0, L), name='k')</a:t>
            </a:r>
            <a:endParaRPr lang="zh-CN" altLang="en-US"/>
          </a:p>
          <a:p>
            <a:r>
              <a:rPr lang="zh-CN" altLang="en-US"/>
              <a:t>    C = te.compute((N, M), lambda i, j: te.sum(A[i, k] * B[k, j], axis=k), name='C')</a:t>
            </a:r>
            <a:endParaRPr lang="zh-CN" altLang="en-US"/>
          </a:p>
          <a:p>
            <a:r>
              <a:rPr lang="zh-CN" altLang="en-US"/>
              <a:t>    s = te.create_schedule(C.op)</a:t>
            </a:r>
            <a:endParaRPr lang="zh-CN" altLang="en-US"/>
          </a:p>
          <a:p>
            <a:r>
              <a:rPr lang="zh-CN" altLang="en-US"/>
              <a:t>    # schedule</a:t>
            </a:r>
            <a:endParaRPr lang="zh-CN" altLang="en-US"/>
          </a:p>
          <a:p>
            <a:r>
              <a:rPr lang="zh-CN" altLang="en-US"/>
              <a:t>    y, x = s[C].op.axis</a:t>
            </a:r>
            <a:endParaRPr lang="zh-CN" altLang="en-US"/>
          </a:p>
          <a:p>
            <a:r>
              <a:rPr lang="zh-CN" altLang="en-US"/>
              <a:t>    k = s[C].op.reduce_axis[0]</a:t>
            </a:r>
            <a:endParaRPr lang="zh-CN" altLang="en-US"/>
          </a:p>
          <a:p>
            <a:r>
              <a:rPr lang="zh-CN" altLang="en-US"/>
              <a:t>    yo, yi = s[C].split(y, 8)</a:t>
            </a:r>
            <a:endParaRPr lang="zh-CN" altLang="en-US"/>
          </a:p>
          <a:p>
            <a:r>
              <a:rPr lang="zh-CN" altLang="en-US"/>
              <a:t>    xo, xi = s[C].split(x, 8)</a:t>
            </a:r>
            <a:endParaRPr lang="zh-CN" altLang="en-US"/>
          </a:p>
          <a:p>
            <a:r>
              <a:rPr lang="zh-CN" altLang="en-US"/>
              <a:t>    s[C].reorder(yo, xo, k, yi, xi)</a:t>
            </a:r>
            <a:endParaRPr lang="zh-CN" altLang="en-US"/>
          </a:p>
          <a:p>
            <a:r>
              <a:rPr lang="zh-CN" altLang="en-US"/>
              <a:t>    return s, [A, B, C]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16195" y="139065"/>
            <a:ext cx="609600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@autotvm.template("tutorial/matmul_v1")  # 1. use a decorator</a:t>
            </a:r>
            <a:endParaRPr lang="zh-CN" altLang="en-US"/>
          </a:p>
          <a:p>
            <a:r>
              <a:rPr lang="zh-CN" altLang="en-US"/>
              <a:t>def matmul_v1(N, L, M, dtype):</a:t>
            </a:r>
            <a:endParaRPr lang="zh-CN" altLang="en-US"/>
          </a:p>
          <a:p>
            <a:r>
              <a:rPr lang="zh-CN" altLang="en-US"/>
              <a:t>    A = te.placeholder((N, L), name='A', dtype=dtype)</a:t>
            </a:r>
            <a:endParaRPr lang="zh-CN" altLang="en-US"/>
          </a:p>
          <a:p>
            <a:r>
              <a:rPr lang="zh-CN" altLang="en-US"/>
              <a:t>    B = te.placeholder((L, M), name='B', dtype=dtype)</a:t>
            </a:r>
            <a:endParaRPr lang="zh-CN" altLang="en-US"/>
          </a:p>
          <a:p>
            <a:r>
              <a:rPr lang="zh-CN" altLang="en-US"/>
              <a:t>    k = te.reduce_axis((0, L), name='k')</a:t>
            </a:r>
            <a:endParaRPr lang="zh-CN" altLang="en-US"/>
          </a:p>
          <a:p>
            <a:r>
              <a:rPr lang="zh-CN" altLang="en-US"/>
              <a:t>    C = te.compute((N, M), lambda i, j: te.sum(A[i, k] * B[k, j], axis=k), name='C')</a:t>
            </a:r>
            <a:endParaRPr lang="zh-CN" altLang="en-US"/>
          </a:p>
          <a:p>
            <a:r>
              <a:rPr lang="zh-CN" altLang="en-US"/>
              <a:t>    s = te.create_schedule(C.op)</a:t>
            </a:r>
            <a:endParaRPr lang="zh-CN" altLang="en-US"/>
          </a:p>
          <a:p>
            <a:r>
              <a:rPr lang="zh-CN" altLang="en-US"/>
              <a:t>    # schedule</a:t>
            </a:r>
            <a:endParaRPr lang="zh-CN" altLang="en-US"/>
          </a:p>
          <a:p>
            <a:r>
              <a:rPr lang="zh-CN" altLang="en-US"/>
              <a:t>    y, x = s[C].op.axis</a:t>
            </a:r>
            <a:endParaRPr lang="zh-CN" altLang="en-US"/>
          </a:p>
          <a:p>
            <a:r>
              <a:rPr lang="zh-CN" altLang="en-US"/>
              <a:t>    k = s[C].op.reduce_axis[0]</a:t>
            </a:r>
            <a:endParaRPr lang="zh-CN" altLang="en-US"/>
          </a:p>
          <a:p>
            <a:r>
              <a:rPr lang="zh-CN" altLang="en-US"/>
              <a:t>    # 2. get the config object</a:t>
            </a:r>
            <a:endParaRPr lang="zh-CN" altLang="en-US"/>
          </a:p>
          <a:p>
            <a:r>
              <a:rPr lang="zh-CN" altLang="en-US"/>
              <a:t>    cfg = autotvm.get_config()</a:t>
            </a:r>
            <a:endParaRPr lang="zh-CN" altLang="en-US"/>
          </a:p>
          <a:p>
            <a:r>
              <a:rPr lang="zh-CN" altLang="en-US"/>
              <a:t>    # 3. define search space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FF00"/>
                </a:solidFill>
              </a:rPr>
              <a:t>  cfg.define_knob("tile_y", [1, 2, 4, 8, 16])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cfg.define_knob("tile_x", [1, 2, 4, 8, 16])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/>
              <a:t>    # 4. schedule according to config</a:t>
            </a:r>
            <a:endParaRPr lang="zh-CN" altLang="en-US"/>
          </a:p>
          <a:p>
            <a:r>
              <a:rPr lang="zh-CN" altLang="en-US"/>
              <a:t>    yo, yi = s[C].split(y, cfg['tile_y'].val)</a:t>
            </a:r>
            <a:endParaRPr lang="zh-CN" altLang="en-US"/>
          </a:p>
          <a:p>
            <a:r>
              <a:rPr lang="zh-CN" altLang="en-US"/>
              <a:t>    xo, xi = s[C].split(x, cfg['tile_x'].val)</a:t>
            </a:r>
            <a:endParaRPr lang="zh-CN" altLang="en-US"/>
          </a:p>
          <a:p>
            <a:r>
              <a:rPr lang="zh-CN" altLang="en-US"/>
              <a:t>    s[C].reorder(yo, xo, k, yi, xi)</a:t>
            </a:r>
            <a:endParaRPr lang="zh-CN" altLang="en-US"/>
          </a:p>
          <a:p>
            <a:r>
              <a:rPr lang="zh-CN" altLang="en-US"/>
              <a:t>    return s, [A, B, C]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19390" y="31388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</a:t>
            </a:r>
            <a:r>
              <a:rPr lang="zh-CN" altLang="en-US">
                <a:solidFill>
                  <a:srgbClr val="FFFF00"/>
                </a:solidFill>
              </a:rPr>
              <a:t>cfg = autotvm.get_config()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cfg.define_split("tile_y", y, num_outputs=2)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cfg.define_split("tile_x", x, num_outputs=2)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370" y="916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Define the search space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论文信息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论文内容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拓展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综合分析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小组进展汇报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AutoTVM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9550" y="1985645"/>
            <a:ext cx="5058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 matmul_v0(N, L, M, dtype):</a:t>
            </a:r>
            <a:endParaRPr lang="zh-CN" altLang="en-US"/>
          </a:p>
          <a:p>
            <a:r>
              <a:rPr lang="zh-CN" altLang="en-US"/>
              <a:t>    A = te.placeholder((N, L), name='A', dtype=dtype)</a:t>
            </a:r>
            <a:endParaRPr lang="zh-CN" altLang="en-US"/>
          </a:p>
          <a:p>
            <a:r>
              <a:rPr lang="zh-CN" altLang="en-US"/>
              <a:t>    B = te.placeholder((L, M), name='B', dtype=dtype)</a:t>
            </a:r>
            <a:endParaRPr lang="zh-CN" altLang="en-US"/>
          </a:p>
          <a:p>
            <a:r>
              <a:rPr lang="zh-CN" altLang="en-US"/>
              <a:t>    k = te.reduce_axis((0, L), name='k')</a:t>
            </a:r>
            <a:endParaRPr lang="zh-CN" altLang="en-US"/>
          </a:p>
          <a:p>
            <a:r>
              <a:rPr lang="zh-CN" altLang="en-US"/>
              <a:t>    C = te.compute((N, M), lambda i, j: te.sum(A[i, k] * B[k, j], axis=k), name='C')</a:t>
            </a:r>
            <a:endParaRPr lang="zh-CN" altLang="en-US"/>
          </a:p>
          <a:p>
            <a:r>
              <a:rPr lang="zh-CN" altLang="en-US"/>
              <a:t>    s = te.create_schedule(C.op)</a:t>
            </a:r>
            <a:endParaRPr lang="zh-CN" altLang="en-US"/>
          </a:p>
          <a:p>
            <a:r>
              <a:rPr lang="zh-CN" altLang="en-US"/>
              <a:t>    # schedule</a:t>
            </a:r>
            <a:endParaRPr lang="zh-CN" altLang="en-US"/>
          </a:p>
          <a:p>
            <a:r>
              <a:rPr lang="zh-CN" altLang="en-US"/>
              <a:t>    y, x = s[C].op.axis</a:t>
            </a:r>
            <a:endParaRPr lang="zh-CN" altLang="en-US"/>
          </a:p>
          <a:p>
            <a:r>
              <a:rPr lang="zh-CN" altLang="en-US"/>
              <a:t>    k = s[C].op.reduce_axis[0]</a:t>
            </a:r>
            <a:endParaRPr lang="zh-CN" altLang="en-US"/>
          </a:p>
          <a:p>
            <a:r>
              <a:rPr lang="zh-CN" altLang="en-US"/>
              <a:t>    yo, yi = s[C].split(y, 8)</a:t>
            </a:r>
            <a:endParaRPr lang="zh-CN" altLang="en-US"/>
          </a:p>
          <a:p>
            <a:r>
              <a:rPr lang="zh-CN" altLang="en-US"/>
              <a:t>    xo, xi = s[C].split(x, 8)</a:t>
            </a:r>
            <a:endParaRPr lang="zh-CN" altLang="en-US"/>
          </a:p>
          <a:p>
            <a:r>
              <a:rPr lang="zh-CN" altLang="en-US"/>
              <a:t>    s[C].reorder(yo, xo, k, yi, xi)</a:t>
            </a:r>
            <a:endParaRPr lang="zh-CN" altLang="en-US"/>
          </a:p>
          <a:p>
            <a:r>
              <a:rPr lang="zh-CN" altLang="en-US"/>
              <a:t>    return s, [A, B, C]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16195" y="139065"/>
            <a:ext cx="609600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@autotvm.template("tutorial/matmul_v1")  # 1. use a decorator</a:t>
            </a:r>
            <a:endParaRPr lang="zh-CN" altLang="en-US"/>
          </a:p>
          <a:p>
            <a:r>
              <a:rPr lang="zh-CN" altLang="en-US"/>
              <a:t>def matmul_v1(N, L, M, dtype):</a:t>
            </a:r>
            <a:endParaRPr lang="zh-CN" altLang="en-US"/>
          </a:p>
          <a:p>
            <a:r>
              <a:rPr lang="zh-CN" altLang="en-US"/>
              <a:t>    A = te.placeholder((N, L), name='A', dtype=dtype)</a:t>
            </a:r>
            <a:endParaRPr lang="zh-CN" altLang="en-US"/>
          </a:p>
          <a:p>
            <a:r>
              <a:rPr lang="zh-CN" altLang="en-US"/>
              <a:t>    B = te.placeholder((L, M), name='B', dtype=dtype)</a:t>
            </a:r>
            <a:endParaRPr lang="zh-CN" altLang="en-US"/>
          </a:p>
          <a:p>
            <a:r>
              <a:rPr lang="zh-CN" altLang="en-US"/>
              <a:t>    k = te.reduce_axis((0, L), name='k')</a:t>
            </a:r>
            <a:endParaRPr lang="zh-CN" altLang="en-US"/>
          </a:p>
          <a:p>
            <a:r>
              <a:rPr lang="zh-CN" altLang="en-US"/>
              <a:t>    C = te.compute((N, M), lambda i, j: te.sum(A[i, k] * B[k, j], axis=k), name='C')</a:t>
            </a:r>
            <a:endParaRPr lang="zh-CN" altLang="en-US"/>
          </a:p>
          <a:p>
            <a:r>
              <a:rPr lang="zh-CN" altLang="en-US"/>
              <a:t>    s = te.create_schedule(C.op)</a:t>
            </a:r>
            <a:endParaRPr lang="zh-CN" altLang="en-US"/>
          </a:p>
          <a:p>
            <a:r>
              <a:rPr lang="zh-CN" altLang="en-US"/>
              <a:t>    # schedule</a:t>
            </a:r>
            <a:endParaRPr lang="zh-CN" altLang="en-US"/>
          </a:p>
          <a:p>
            <a:r>
              <a:rPr lang="zh-CN" altLang="en-US"/>
              <a:t>    y, x = s[C].op.axis</a:t>
            </a:r>
            <a:endParaRPr lang="zh-CN" altLang="en-US"/>
          </a:p>
          <a:p>
            <a:r>
              <a:rPr lang="zh-CN" altLang="en-US"/>
              <a:t>    k = s[C].op.reduce_axis[0]</a:t>
            </a:r>
            <a:endParaRPr lang="zh-CN" altLang="en-US"/>
          </a:p>
          <a:p>
            <a:r>
              <a:rPr lang="zh-CN" altLang="en-US"/>
              <a:t>    # 2. get the config object</a:t>
            </a:r>
            <a:endParaRPr lang="zh-CN" altLang="en-US"/>
          </a:p>
          <a:p>
            <a:r>
              <a:rPr lang="zh-CN" altLang="en-US"/>
              <a:t>    cfg = autotvm.get_config()</a:t>
            </a:r>
            <a:endParaRPr lang="zh-CN" altLang="en-US"/>
          </a:p>
          <a:p>
            <a:r>
              <a:rPr lang="zh-CN" altLang="en-US"/>
              <a:t>    # 3. define search space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FF00"/>
                </a:solidFill>
              </a:rPr>
              <a:t>  cfg.define_knob("tile_y", [1, 2, 4, 8, 16])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cfg.define_knob("tile_x", [1, 2, 4, 8, 16])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/>
              <a:t>    # 4. schedule according to config</a:t>
            </a:r>
            <a:endParaRPr lang="zh-CN" altLang="en-US"/>
          </a:p>
          <a:p>
            <a:r>
              <a:rPr lang="zh-CN" altLang="en-US"/>
              <a:t>    yo, yi = s[C].split(y, cfg['tile_y'].val)</a:t>
            </a:r>
            <a:endParaRPr lang="zh-CN" altLang="en-US"/>
          </a:p>
          <a:p>
            <a:r>
              <a:rPr lang="zh-CN" altLang="en-US"/>
              <a:t>    xo, xi = s[C].split(x, cfg['tile_x'].val)</a:t>
            </a:r>
            <a:endParaRPr lang="zh-CN" altLang="en-US"/>
          </a:p>
          <a:p>
            <a:r>
              <a:rPr lang="zh-CN" altLang="en-US"/>
              <a:t>    s[C].reorder(yo, xo, k, yi, xi)</a:t>
            </a:r>
            <a:endParaRPr lang="zh-CN" altLang="en-US"/>
          </a:p>
          <a:p>
            <a:r>
              <a:rPr lang="zh-CN" altLang="en-US"/>
              <a:t>    return s, [A, B, C]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19390" y="31388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</a:t>
            </a:r>
            <a:r>
              <a:rPr lang="zh-CN" altLang="en-US">
                <a:solidFill>
                  <a:srgbClr val="FFFF00"/>
                </a:solidFill>
              </a:rPr>
              <a:t>cfg = autotvm.get_config()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cfg.define_split("tile_y", y, num_outputs=2)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cfg.define_split("tile_x", x, num_outputs=2)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370" y="916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Define the search space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AutoTVM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3370" y="916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Define the search space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195" y="1672590"/>
            <a:ext cx="4854575" cy="357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RandomTuner 随机顺序枚举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GridSearchTuner 网格搜索（&lt;1000)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GATuner 遗传算法搜索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XGBTuner 训练一个XGBoost模型来预测，并根据结果选下一批(10^9，CUDA GPU上一个conv2d算子的空间大小)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600" y="589280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 logging config (for printing tuning log to the screen)</a:t>
            </a:r>
            <a:endParaRPr lang="zh-CN" altLang="en-US"/>
          </a:p>
          <a:p>
            <a:r>
              <a:rPr lang="zh-CN" altLang="en-US"/>
              <a:t>logging.getLogger('autotvm').setLevel(logging.DEBUG)</a:t>
            </a:r>
            <a:endParaRPr lang="zh-CN" altLang="en-US"/>
          </a:p>
          <a:p>
            <a:r>
              <a:rPr lang="zh-CN" altLang="en-US"/>
              <a:t>logging.getLogger('autotvm').addHandler(logging.StreamHandler(sys.stdout))</a:t>
            </a:r>
            <a:endParaRPr lang="zh-CN" altLang="en-US"/>
          </a:p>
          <a:p>
            <a:r>
              <a:rPr lang="zh-CN" altLang="en-US"/>
              <a:t># There are two steps for measuring a config: build and run.</a:t>
            </a:r>
            <a:endParaRPr lang="zh-CN" altLang="en-US"/>
          </a:p>
          <a:p>
            <a:r>
              <a:rPr lang="zh-CN" altLang="en-US"/>
              <a:t># By default, we use all CPU cores to compile program. Then measure them sequentially.</a:t>
            </a:r>
            <a:endParaRPr lang="zh-CN" altLang="en-US"/>
          </a:p>
          <a:p>
            <a:r>
              <a:rPr lang="zh-CN" altLang="en-US"/>
              <a:t># We measure 5 times and take average to reduce variance.</a:t>
            </a:r>
            <a:endParaRPr lang="zh-CN" altLang="en-US"/>
          </a:p>
          <a:p>
            <a:r>
              <a:rPr lang="zh-CN" altLang="en-US"/>
              <a:t>measure_option = autotvm.measure_option(</a:t>
            </a:r>
            <a:endParaRPr lang="zh-CN" altLang="en-US"/>
          </a:p>
          <a:p>
            <a:r>
              <a:rPr lang="zh-CN" altLang="en-US"/>
              <a:t>    builder='local',</a:t>
            </a:r>
            <a:endParaRPr lang="zh-CN" altLang="en-US"/>
          </a:p>
          <a:p>
            <a:r>
              <a:rPr lang="zh-CN" altLang="en-US"/>
              <a:t>    runner=autotvm.LocalRunner(number=5))</a:t>
            </a:r>
            <a:endParaRPr lang="zh-CN" altLang="en-US"/>
          </a:p>
          <a:p>
            <a:r>
              <a:rPr lang="zh-CN" altLang="en-US"/>
              <a:t># Begin tuning with RandomTuner, log records to file `matmul.log`</a:t>
            </a:r>
            <a:endParaRPr lang="zh-CN" altLang="en-US"/>
          </a:p>
          <a:p>
            <a:r>
              <a:rPr lang="zh-CN" altLang="en-US"/>
              <a:t># You can use alternatives like XGBTuner.</a:t>
            </a:r>
            <a:endParaRPr lang="zh-CN" altLang="en-US"/>
          </a:p>
          <a:p>
            <a:r>
              <a:rPr lang="zh-CN" altLang="en-US"/>
              <a:t>tuner = autotvm.tuner.RandomTuner(task)</a:t>
            </a:r>
            <a:endParaRPr lang="zh-CN" altLang="en-US"/>
          </a:p>
          <a:p>
            <a:r>
              <a:rPr lang="zh-CN" altLang="en-US"/>
              <a:t>tuner.tune(n_trial=10,</a:t>
            </a:r>
            <a:endParaRPr lang="zh-CN" altLang="en-US"/>
          </a:p>
          <a:p>
            <a:r>
              <a:rPr lang="zh-CN" altLang="en-US"/>
              <a:t>           measure_option=measure_option,</a:t>
            </a:r>
            <a:endParaRPr lang="zh-CN" altLang="en-US"/>
          </a:p>
          <a:p>
            <a:r>
              <a:rPr lang="zh-CN" altLang="en-US"/>
              <a:t>           callbacks=[autotvm.callback.log_to_file('matmul.log')])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拓展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Ansor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" y="1186815"/>
            <a:ext cx="11582400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146" y="18288"/>
            <a:ext cx="10795000" cy="898144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扩展</a:t>
            </a:r>
            <a:r>
              <a:rPr lang="en-US" altLang="zh-CN" dirty="0">
                <a:sym typeface="+mn-ea"/>
              </a:rPr>
              <a:t>-Ansor</a:t>
            </a:r>
            <a:endParaRPr lang="en-US" altLang="zh-CN" dirty="0">
              <a:sym typeface="+mn-ea"/>
            </a:endParaRPr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8885" y="1158240"/>
            <a:ext cx="9850755" cy="525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组内进展</a:t>
            </a:r>
            <a:endParaRPr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组内进展</a:t>
            </a:r>
            <a:endParaRPr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255395"/>
            <a:ext cx="9705975" cy="415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dirty="0"/>
              <a:t>陈兴焱：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/>
              <a:t>阅读tvm源代码：</a:t>
            </a:r>
            <a:endParaRPr sz="2400"/>
          </a:p>
          <a:p>
            <a:pPr lvl="1" indent="0">
              <a:buFont typeface="Arial" panose="020B0604020202020204" pitchFamily="34" charset="0"/>
              <a:buNone/>
            </a:pPr>
            <a:r>
              <a:rPr sz="2400"/>
              <a:t>- 理解tvm中C++与python代码互相调用的ffi机制，修改tvm C++源代码，成功反映到python端调用</a:t>
            </a:r>
            <a:endParaRPr sz="2400"/>
          </a:p>
          <a:p>
            <a:pPr indent="457200">
              <a:buFont typeface="Arial" panose="020B0604020202020204" pitchFamily="34" charset="0"/>
              <a:buNone/>
            </a:pPr>
            <a:r>
              <a:rPr sz="2400"/>
              <a:t>- 理解tvm中的类间关系，理解各种operation类，初步理解schedule类</a:t>
            </a: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/>
              <a:t>阅读 FlexTensor、AMOS</a:t>
            </a:r>
            <a:endParaRPr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/>
              <a:t>陈宇童：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/>
              <a:t>完成</a:t>
            </a:r>
            <a:r>
              <a:rPr lang="en-US" altLang="zh-CN" sz="2400" dirty="0"/>
              <a:t>FlexTensor</a:t>
            </a:r>
            <a:r>
              <a:rPr lang="zh-CN" altLang="en-US" sz="2400" dirty="0"/>
              <a:t>环境配置，完成相关实验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/>
              <a:t>阅读</a:t>
            </a:r>
            <a:r>
              <a:rPr lang="en-US" altLang="zh-CN" sz="2400" dirty="0"/>
              <a:t>autotvm</a:t>
            </a:r>
            <a:r>
              <a:rPr lang="zh-CN" altLang="en-US" sz="2400" dirty="0"/>
              <a:t>、</a:t>
            </a:r>
            <a:r>
              <a:rPr lang="en-US" altLang="zh-CN" sz="2400" dirty="0"/>
              <a:t>Ansor</a:t>
            </a:r>
            <a:r>
              <a:rPr lang="zh-CN" altLang="en-US" sz="2400" dirty="0"/>
              <a:t>等论文进行对比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完成</a:t>
            </a:r>
            <a:r>
              <a:rPr lang="en-US" altLang="zh-CN" sz="2400" dirty="0"/>
              <a:t>MLC </a:t>
            </a:r>
            <a:r>
              <a:rPr lang="en-US" altLang="zh-CN" sz="2400" dirty="0">
                <a:sym typeface="+mn-ea"/>
              </a:rPr>
              <a:t>tutorial</a:t>
            </a:r>
            <a:endParaRPr lang="zh-CN" sz="2400" dirty="0"/>
          </a:p>
          <a:p>
            <a:r>
              <a:rPr lang="zh-CN" altLang="en-US" sz="2400" dirty="0"/>
              <a:t>侯皓文：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/>
              <a:t>写作业做实验考试</a:t>
            </a: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/>
              <a:t>读论文amos flextensor tanent等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后续工作安排</a:t>
            </a:r>
            <a:endParaRPr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42" y="1593265"/>
            <a:ext cx="9705975" cy="415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/>
              <a:t>TVM</a:t>
            </a:r>
            <a:r>
              <a:rPr lang="zh-CN" altLang="en-US" sz="2400" dirty="0"/>
              <a:t>源代码阅读以及调用路线分析</a:t>
            </a:r>
            <a:endParaRPr lang="en-US" altLang="zh-CN" sz="2400" dirty="0"/>
          </a:p>
          <a:p>
            <a:pPr marL="342900" indent="-342900">
              <a:buFontTx/>
              <a:buChar char="-"/>
            </a:pPr>
            <a:r>
              <a:rPr lang="zh-CN" altLang="en-US" sz="2400" dirty="0"/>
              <a:t>开始阶段性任务</a:t>
            </a:r>
            <a:r>
              <a:rPr lang="en-US" altLang="zh-CN" sz="2400" dirty="0"/>
              <a:t>——</a:t>
            </a:r>
            <a:r>
              <a:rPr lang="zh-CN" altLang="en-US" sz="2400" dirty="0"/>
              <a:t>尝试</a:t>
            </a:r>
            <a:r>
              <a:rPr lang="zh-CN" sz="2400" dirty="0"/>
              <a:t>实现部分</a:t>
            </a:r>
            <a:r>
              <a:rPr lang="en-US" altLang="zh-CN" sz="2400" dirty="0"/>
              <a:t>transformer</a:t>
            </a:r>
            <a:r>
              <a:rPr lang="zh-CN" sz="2400" dirty="0"/>
              <a:t>算子</a:t>
            </a:r>
            <a:endParaRPr 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报告人 陈宇童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论文信息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altLang="en-US" dirty="0">
                <a:sym typeface="+mn-ea"/>
              </a:rPr>
              <a:t>1. 标题 ：</a:t>
            </a:r>
            <a:r>
              <a:rPr lang="en-US" altLang="zh-CN">
                <a:sym typeface="+mn-ea"/>
              </a:rPr>
              <a:t>FlexTensor: An Automatic Schedule Exploration and Optimization Framework for Tensor Computation on Heterogeneous System</a:t>
            </a:r>
            <a:endParaRPr lang="en-US" altLang="zh-CN"/>
          </a:p>
          <a:p>
            <a:pPr marL="45720" indent="0">
              <a:buNone/>
            </a:pPr>
            <a:r>
              <a:rPr altLang="en-US" dirty="0">
                <a:sym typeface="+mn-ea"/>
              </a:rPr>
              <a:t>2. 作者 ：</a:t>
            </a:r>
            <a:r>
              <a:rPr>
                <a:sym typeface="+mn-ea"/>
              </a:rPr>
              <a:t>Size Zheng, Yun Liang,  Shuo Wang, Renze Chen, Carlos Guestrin, Arvind Krishnamurthy</a:t>
            </a:r>
            <a:endParaRPr>
              <a:sym typeface="+mn-ea"/>
            </a:endParaRPr>
          </a:p>
          <a:p>
            <a:pPr marL="45720" indent="0">
              <a:buNone/>
            </a:pPr>
            <a:r>
              <a:rPr altLang="en-US" dirty="0">
                <a:sym typeface="+mn-ea"/>
              </a:rPr>
              <a:t>3. 刊物/会议：</a:t>
            </a:r>
            <a:r>
              <a:rPr lang="en-US" altLang="zh-CN" dirty="0">
                <a:sym typeface="+mn-ea"/>
              </a:rPr>
              <a:t>ASPLOS</a:t>
            </a:r>
            <a:endParaRPr lang="en-US" altLang="zh-CN" dirty="0"/>
          </a:p>
          <a:p>
            <a:pPr marL="45720" indent="0">
              <a:buNone/>
            </a:pPr>
            <a:r>
              <a:rPr altLang="en-US" dirty="0">
                <a:sym typeface="+mn-ea"/>
              </a:rPr>
              <a:t>4. 时间：</a:t>
            </a:r>
            <a:r>
              <a:rPr lang="en-US" altLang="zh-CN" dirty="0">
                <a:sym typeface="+mn-ea"/>
              </a:rPr>
              <a:t>2020</a:t>
            </a:r>
            <a:r>
              <a:rPr altLang="en-US" dirty="0">
                <a:sym typeface="+mn-ea"/>
              </a:rPr>
              <a:t>年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>
                <a:sym typeface="+mn-ea"/>
              </a:rPr>
              <a:t>5. </a:t>
            </a:r>
            <a:r>
              <a:rPr altLang="en-US" dirty="0">
                <a:sym typeface="+mn-ea"/>
              </a:rPr>
              <a:t>单位：北京大学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649" y="193004"/>
            <a:ext cx="10795000" cy="898144"/>
          </a:xfrm>
        </p:spPr>
        <p:txBody>
          <a:bodyPr/>
          <a:lstStyle/>
          <a:p>
            <a:r>
              <a:rPr lang="zh-CN" altLang="en-US">
                <a:sym typeface="+mn-ea"/>
              </a:rPr>
              <a:t>论文内容</a:t>
            </a:r>
            <a:r>
              <a:rPr lang="en-US" altLang="zh-CN">
                <a:sym typeface="+mn-ea"/>
              </a:rPr>
              <a:t>-Overview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53823" y="994052"/>
            <a:ext cx="1054382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FlexTensor</a:t>
            </a: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54050" y="1812290"/>
            <a:ext cx="11405870" cy="4403090"/>
          </a:xfrm>
        </p:spPr>
        <p:txBody>
          <a:bodyPr/>
          <a:p>
            <a:r>
              <a:rPr lang="zh-CN" altLang="en-US" dirty="0"/>
              <a:t>A </a:t>
            </a:r>
            <a:r>
              <a:rPr lang="zh-CN" altLang="en-US" sz="2400" b="1" dirty="0"/>
              <a:t>schedule exploration</a:t>
            </a:r>
            <a:r>
              <a:rPr lang="zh-CN" altLang="en-US" dirty="0"/>
              <a:t> and </a:t>
            </a:r>
            <a:r>
              <a:rPr lang="zh-CN" altLang="en-US" sz="2400" b="1" dirty="0"/>
              <a:t>optimization framework</a:t>
            </a:r>
            <a:r>
              <a:rPr lang="zh-CN" altLang="en-US" dirty="0"/>
              <a:t> for</a:t>
            </a:r>
            <a:r>
              <a:rPr lang="zh-CN" altLang="en-US" sz="2400" dirty="0"/>
              <a:t> </a:t>
            </a:r>
            <a:r>
              <a:rPr lang="zh-CN" altLang="en-US" sz="2400" b="1" dirty="0"/>
              <a:t>tensor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computation</a:t>
            </a:r>
            <a:r>
              <a:rPr lang="zh-CN" altLang="en-US" dirty="0"/>
              <a:t> on </a:t>
            </a:r>
            <a:r>
              <a:rPr lang="zh-CN" altLang="en-US" sz="2400" b="1" dirty="0"/>
              <a:t>heterogeneous </a:t>
            </a:r>
            <a:endParaRPr lang="zh-CN" altLang="en-US" sz="2400" b="1" dirty="0"/>
          </a:p>
          <a:p>
            <a:pPr marL="45720" indent="0"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systems</a:t>
            </a:r>
            <a:endParaRPr lang="zh-CN" altLang="en-US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The Front-end </a:t>
            </a:r>
            <a:r>
              <a:rPr lang="en-US" altLang="zh-CN" b="1" dirty="0"/>
              <a:t>&amp;</a:t>
            </a:r>
            <a:r>
              <a:rPr lang="en-US" altLang="zh-CN" sz="2400" b="1" dirty="0"/>
              <a:t> The Back-end</a:t>
            </a:r>
            <a:endParaRPr lang="en-US" altLang="zh-CN" sz="2400" b="1" dirty="0"/>
          </a:p>
          <a:p>
            <a:pPr marL="4572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a </a:t>
            </a:r>
            <a:r>
              <a:rPr lang="en-US" altLang="zh-CN" sz="2400" b="1" dirty="0"/>
              <a:t>template-free</a:t>
            </a:r>
            <a:r>
              <a:rPr lang="en-US" altLang="zh-CN" sz="2400" dirty="0"/>
              <a:t>, </a:t>
            </a:r>
            <a:r>
              <a:rPr lang="en-US" altLang="zh-CN" sz="2400" b="1" dirty="0"/>
              <a:t>fully-automatic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framework </a:t>
            </a:r>
            <a:r>
              <a:rPr lang="en-US" altLang="zh-CN" sz="2400" b="1" dirty="0"/>
              <a:t>without human interference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29350" y="2287905"/>
            <a:ext cx="55530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649" y="193004"/>
            <a:ext cx="10795000" cy="898144"/>
          </a:xfrm>
        </p:spPr>
        <p:txBody>
          <a:bodyPr/>
          <a:lstStyle/>
          <a:p>
            <a:r>
              <a:rPr lang="zh-CN" altLang="en-US">
                <a:sym typeface="+mn-ea"/>
              </a:rPr>
              <a:t>论文内容</a:t>
            </a:r>
            <a:r>
              <a:rPr lang="en-US" altLang="zh-CN">
                <a:sym typeface="+mn-ea"/>
              </a:rPr>
              <a:t>-Overview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53823" y="994052"/>
            <a:ext cx="1054382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is FlexTensor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2600" y="1812290"/>
            <a:ext cx="11735435" cy="4403090"/>
          </a:xfrm>
        </p:spPr>
        <p:txBody>
          <a:bodyPr/>
          <a:p>
            <a:r>
              <a:rPr lang="en-US" altLang="zh-CN" sz="2800" b="1" dirty="0"/>
              <a:t>different combinations</a:t>
            </a:r>
            <a:r>
              <a:rPr lang="en-US" altLang="zh-CN" dirty="0"/>
              <a:t> of schedule primitives lead to </a:t>
            </a:r>
            <a:endParaRPr lang="en-US" altLang="zh-CN" dirty="0"/>
          </a:p>
          <a:p>
            <a:pPr marL="45720" indent="457200">
              <a:buNone/>
            </a:pPr>
            <a:r>
              <a:rPr lang="en-US" altLang="zh-CN" sz="2800" b="1" dirty="0"/>
              <a:t>different performance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en-US" altLang="zh-CN" dirty="0"/>
              <a:t>the hardware </a:t>
            </a:r>
            <a:r>
              <a:rPr lang="en-US" altLang="zh-CN" sz="2800" b="1" dirty="0"/>
              <a:t>heterogeneity</a:t>
            </a:r>
            <a:r>
              <a:rPr lang="en-US" altLang="zh-CN" dirty="0"/>
              <a:t> further adds</a:t>
            </a:r>
            <a:endParaRPr lang="en-US" altLang="zh-CN" dirty="0"/>
          </a:p>
          <a:p>
            <a:pPr marL="45720" indent="457200">
              <a:buNone/>
            </a:pPr>
            <a:r>
              <a:rPr lang="en-US" altLang="zh-CN" sz="2800" b="1" dirty="0"/>
              <a:t>complexity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dirty="0"/>
              <a:t>Traditional implementation</a:t>
            </a:r>
            <a:r>
              <a:rPr lang="en-US" altLang="zh-CN" dirty="0"/>
              <a:t> of these </a:t>
            </a:r>
            <a:endParaRPr lang="en-US" altLang="zh-CN" dirty="0"/>
          </a:p>
          <a:p>
            <a:pPr marL="45720" indent="457200">
              <a:buNone/>
            </a:pPr>
            <a:r>
              <a:rPr lang="en-US" altLang="zh-CN" dirty="0"/>
              <a:t>tensor computations is very </a:t>
            </a:r>
            <a:r>
              <a:rPr lang="en-US" altLang="zh-CN" sz="2800" b="1" dirty="0"/>
              <a:t>difficult</a:t>
            </a:r>
            <a:r>
              <a:rPr lang="en-US" altLang="zh-CN" dirty="0"/>
              <a:t> to program and takes a </a:t>
            </a:r>
            <a:r>
              <a:rPr lang="en-US" altLang="zh-CN" sz="2800" b="1" dirty="0"/>
              <a:t>long time</a:t>
            </a:r>
            <a:r>
              <a:rPr lang="en-US" altLang="zh-CN" dirty="0"/>
              <a:t> to develop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64020" y="2541905"/>
            <a:ext cx="52959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649" y="193004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论文内容</a:t>
            </a:r>
            <a:r>
              <a:rPr lang="en-US" altLang="zh-CN" dirty="0">
                <a:sym typeface="+mn-ea"/>
              </a:rPr>
              <a:t>- Front-end Analysis and Schedule Space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3141980"/>
            <a:ext cx="50876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Each point in the schedule space is encoded using a vector, and each value in the vector represents a specific choice of primitive or parameter.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87148" y="1348382"/>
            <a:ext cx="105438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Schedule Space Generation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0" y="3054350"/>
            <a:ext cx="53054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649" y="193004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论文内容</a:t>
            </a:r>
            <a:r>
              <a:rPr lang="en-US" altLang="zh-CN" dirty="0">
                <a:sym typeface="+mn-ea"/>
              </a:rPr>
              <a:t>- Front-end Analysis and Schedule Space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0760" y="2446020"/>
            <a:ext cx="83559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Statistical information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#sl #rl  stc rtc order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Structural information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#node #in #out #cs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1415" y="2784475"/>
            <a:ext cx="5353050" cy="1866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87148" y="1348382"/>
            <a:ext cx="105438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Static Analysis </a:t>
            </a: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YjUzM2FiMzUwZjI3MDQzZmYzZmRlMzdmMDRkMDI4NWMifQ=="/>
  <p:tag name="commondata" val="eyJoZGlkIjoiY2Q1YzUwYmJiY2QxNTJhZDczOGYzMWNiZjlmNGVhMW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 A s s e t E d i t F o r m < / E d i t > < N e w > D o c u m e n t L i b r a r y F o r m < / N e w > < / F o r m T e m p l a t e s > 
</file>

<file path=customXml/itemProps27.xml><?xml version="1.0" encoding="utf-8"?>
<ds:datastoreItem xmlns:ds="http://schemas.openxmlformats.org/officeDocument/2006/customXml" ds:itemID="{58505542-BCEF-47F2-90D3-D407C4B4B16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5994</Words>
  <Application>WPS 演示</Application>
  <PresentationFormat>宽屏</PresentationFormat>
  <Paragraphs>254</Paragraphs>
  <Slides>27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teach03 16x9</vt:lpstr>
      <vt:lpstr>FlexTensor: An Automatic Schedule Exploration and Optimization Framework for Tensor Computation on Heterogeneous System</vt:lpstr>
      <vt:lpstr>目录</vt:lpstr>
      <vt:lpstr>论文信息</vt:lpstr>
      <vt:lpstr>论文信息</vt:lpstr>
      <vt:lpstr>论文内容</vt:lpstr>
      <vt:lpstr>论文内容-Overview</vt:lpstr>
      <vt:lpstr>论文内容-Overview</vt:lpstr>
      <vt:lpstr>论文内容- Front-end Analysis and Schedule Space</vt:lpstr>
      <vt:lpstr>论文内容- Front-end Analysis and Schedule Space</vt:lpstr>
      <vt:lpstr>论文内容- Front-end Analysis and Schedule Space</vt:lpstr>
      <vt:lpstr>论文内容-Back-end Exploration and Optimization</vt:lpstr>
      <vt:lpstr>论文内容-Evaluation</vt:lpstr>
      <vt:lpstr>论文内容-Evaluation</vt:lpstr>
      <vt:lpstr>论文内容-Evaluation</vt:lpstr>
      <vt:lpstr>拓展-Example</vt:lpstr>
      <vt:lpstr>拓展-Example</vt:lpstr>
      <vt:lpstr>拓展-Example</vt:lpstr>
      <vt:lpstr>拓展-Example</vt:lpstr>
      <vt:lpstr>拓展-AutoTVM</vt:lpstr>
      <vt:lpstr>拓展-AutoTVM</vt:lpstr>
      <vt:lpstr>拓展-AutoTVM</vt:lpstr>
      <vt:lpstr>拓展-Ansor</vt:lpstr>
      <vt:lpstr>扩展-Ansor</vt:lpstr>
      <vt:lpstr>组内进展</vt:lpstr>
      <vt:lpstr>组内进展</vt:lpstr>
      <vt:lpstr>后续工作安排</vt:lpstr>
      <vt:lpstr>感谢观看</vt:lpstr>
    </vt:vector>
  </TitlesOfParts>
  <Company>cmet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语桐</cp:lastModifiedBy>
  <cp:revision>706</cp:revision>
  <dcterms:created xsi:type="dcterms:W3CDTF">2019-09-05T12:12:00Z</dcterms:created>
  <dcterms:modified xsi:type="dcterms:W3CDTF">2023-11-30T02:36:15Z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50CCC70099CC4C5BA931A3B64A90651D_12</vt:lpwstr>
  </property>
  <property fmtid="{D5CDD505-2E9C-101B-9397-08002B2CF9AE}" pid="3" name="KSOProductBuildVer">
    <vt:lpwstr>2052-12.1.0.15712</vt:lpwstr>
  </property>
</Properties>
</file>