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68" r:id="rId5"/>
    <p:sldId id="262" r:id="rId6"/>
    <p:sldId id="265" r:id="rId7"/>
    <p:sldId id="258" r:id="rId8"/>
    <p:sldId id="259" r:id="rId9"/>
    <p:sldId id="279" r:id="rId10"/>
    <p:sldId id="276" r:id="rId11"/>
    <p:sldId id="272" r:id="rId12"/>
    <p:sldId id="273" r:id="rId13"/>
    <p:sldId id="274" r:id="rId14"/>
    <p:sldId id="275" r:id="rId15"/>
    <p:sldId id="277" r:id="rId16"/>
    <p:sldId id="260" r:id="rId17"/>
    <p:sldId id="263" r:id="rId18"/>
    <p:sldId id="264" r:id="rId19"/>
    <p:sldId id="267" r:id="rId20"/>
    <p:sldId id="271" r:id="rId21"/>
    <p:sldId id="281" r:id="rId22"/>
    <p:sldId id="282" r:id="rId23"/>
    <p:sldId id="266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EF46-CB25-44F0-BC4C-621EB223A64C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54E0-E7D5-407D-9898-8ED23D1A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0114" y="-59877"/>
            <a:ext cx="9144000" cy="2387600"/>
          </a:xfrm>
        </p:spPr>
        <p:txBody>
          <a:bodyPr/>
          <a:lstStyle/>
          <a:p>
            <a:r>
              <a:rPr lang="en-US" dirty="0" smtClean="0"/>
              <a:t>Graph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114" y="2739112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Structure and Object Oriented Programming</a:t>
            </a:r>
          </a:p>
          <a:p>
            <a:endParaRPr lang="en-US" sz="4000" dirty="0" smtClean="0"/>
          </a:p>
          <a:p>
            <a:r>
              <a:rPr lang="en-US" sz="3200" dirty="0" smtClean="0"/>
              <a:t>Sai Keung Wong (</a:t>
            </a:r>
            <a:r>
              <a:rPr lang="zh-TW" altLang="en-US" sz="3200" dirty="0" smtClean="0"/>
              <a:t>黃世強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National </a:t>
            </a:r>
            <a:r>
              <a:rPr lang="en-US" sz="3200" dirty="0" err="1" smtClean="0"/>
              <a:t>Chiao</a:t>
            </a:r>
            <a:r>
              <a:rPr lang="en-US" sz="3200" dirty="0" smtClean="0"/>
              <a:t> Tung University, Taiwan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0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createDefaultGraph</a:t>
            </a:r>
            <a:r>
              <a:rPr lang="en-US" dirty="0" smtClean="0"/>
              <a:t>. Press ‘1’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4186236" y="2100262"/>
            <a:ext cx="2543176" cy="26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073180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‘2’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1243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createNet_Circular</a:t>
            </a:r>
            <a:r>
              <a:rPr lang="en-US" dirty="0" smtClean="0"/>
              <a:t>(12, 3);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12 nodes arranged in each circle.</a:t>
            </a:r>
          </a:p>
          <a:p>
            <a:pPr marL="0" indent="0">
              <a:buNone/>
            </a:pPr>
            <a:r>
              <a:rPr lang="en-US" dirty="0" smtClean="0"/>
              <a:t>There are three inner layers and one outer layer.</a:t>
            </a:r>
          </a:p>
          <a:p>
            <a:pPr marL="0" indent="0">
              <a:buNone/>
            </a:pPr>
            <a:r>
              <a:rPr lang="en-US" dirty="0" smtClean="0"/>
              <a:t>There are edges connecting adjacent nodes between the inner layers. And also edges connect adjacent nodes in the same layer.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the outer layer, there are no edges connecting the nodes in the outer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void </a:t>
            </a:r>
            <a:r>
              <a:rPr lang="en-US" dirty="0" err="1"/>
              <a:t>createNet_Square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num_layers</a:t>
            </a:r>
            <a:r>
              <a:rPr lang="en-US" dirty="0"/>
              <a:t>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‘3’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8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createNet_Square</a:t>
            </a:r>
            <a:r>
              <a:rPr lang="en-US" dirty="0" smtClean="0"/>
              <a:t>(3, 11)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is the width of the inner square.</a:t>
            </a:r>
          </a:p>
          <a:p>
            <a:pPr marL="0" indent="0">
              <a:buNone/>
            </a:pPr>
            <a:r>
              <a:rPr lang="en-US" dirty="0" err="1" smtClean="0"/>
              <a:t>num_layers</a:t>
            </a:r>
            <a:r>
              <a:rPr lang="en-US" dirty="0" smtClean="0"/>
              <a:t> is the number of layers of the net.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Based on your own design, you can set your own parameters.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9449" t="17531" r="22563" b="20392"/>
          <a:stretch/>
        </p:blipFill>
        <p:spPr>
          <a:xfrm>
            <a:off x="6691088" y="1414918"/>
            <a:ext cx="3835400" cy="3721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6171" y="5269373"/>
            <a:ext cx="301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layers = 11.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65229" y="3756146"/>
            <a:ext cx="13660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} 4</a:t>
            </a:r>
            <a:endParaRPr lang="en-US" sz="8800" dirty="0"/>
          </a:p>
        </p:txBody>
      </p:sp>
      <p:sp>
        <p:nvSpPr>
          <p:cNvPr id="7" name="TextBox 6"/>
          <p:cNvSpPr txBox="1"/>
          <p:nvPr/>
        </p:nvSpPr>
        <p:spPr>
          <a:xfrm>
            <a:off x="7961885" y="2657417"/>
            <a:ext cx="1151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} 3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799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createNet_RadialCircular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‘4’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createNet_RadialCircular</a:t>
            </a:r>
            <a:r>
              <a:rPr lang="en-US" dirty="0"/>
              <a:t>(24)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the figure and do the same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5000" t="21769" r="25424" b="12765"/>
          <a:stretch/>
        </p:blipFill>
        <p:spPr>
          <a:xfrm>
            <a:off x="6883088" y="2068196"/>
            <a:ext cx="3903731" cy="38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createRandomGraph_DoubleCircles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Press </a:t>
            </a:r>
            <a:r>
              <a:rPr lang="en-US" dirty="0" smtClean="0"/>
              <a:t>‘5’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createRandomGraph_DoubleCircles</a:t>
            </a:r>
            <a:r>
              <a:rPr lang="en-US" dirty="0" smtClean="0"/>
              <a:t>(24)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two circles.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n nodes in each circle.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node of the inner circle, it connects to a close node in the outer circle.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node of the outer circle is </a:t>
            </a:r>
            <a:r>
              <a:rPr lang="en-US" b="1" dirty="0" smtClean="0">
                <a:solidFill>
                  <a:srgbClr val="C00000"/>
                </a:solidFill>
              </a:rPr>
              <a:t>close</a:t>
            </a:r>
            <a:r>
              <a:rPr lang="en-US" dirty="0" smtClean="0"/>
              <a:t> to a node in the inner circle if the </a:t>
            </a:r>
            <a:r>
              <a:rPr lang="en-US" dirty="0" smtClean="0">
                <a:solidFill>
                  <a:srgbClr val="C00000"/>
                </a:solidFill>
              </a:rPr>
              <a:t>edge</a:t>
            </a:r>
            <a:r>
              <a:rPr lang="en-US" dirty="0" smtClean="0"/>
              <a:t> formed by these two nodes </a:t>
            </a:r>
            <a:r>
              <a:rPr lang="en-US" dirty="0" smtClean="0">
                <a:solidFill>
                  <a:srgbClr val="C00000"/>
                </a:solidFill>
              </a:rPr>
              <a:t>do not intersect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inner circle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Different graphs can be created by pressing ‘5’.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1981" t="7151" r="20021" b="14460"/>
          <a:stretch/>
        </p:blipFill>
        <p:spPr>
          <a:xfrm>
            <a:off x="8384584" y="1151890"/>
            <a:ext cx="2526224" cy="2560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2299" t="8210" r="20339" b="14248"/>
          <a:stretch/>
        </p:blipFill>
        <p:spPr>
          <a:xfrm>
            <a:off x="8384583" y="4141541"/>
            <a:ext cx="2679349" cy="27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8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8" y="365125"/>
            <a:ext cx="1199052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Key usage </a:t>
            </a:r>
            <a:r>
              <a:rPr lang="en-US" dirty="0"/>
              <a:t>for </a:t>
            </a:r>
            <a:r>
              <a:rPr lang="en-US" dirty="0" err="1" smtClean="0"/>
              <a:t>createRandomGraph_DoubleCircles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" y="1825625"/>
            <a:ext cx="8183105" cy="4854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createRandomGraph_DoubleCircles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mNumPoints_DoubleCircles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Press ‘&lt;’ to decrease the number of </a:t>
            </a:r>
            <a:r>
              <a:rPr lang="en-US" b="1" dirty="0" smtClean="0"/>
              <a:t>nodes.</a:t>
            </a:r>
          </a:p>
          <a:p>
            <a:pPr marL="0" indent="0">
              <a:buNone/>
            </a:pPr>
            <a:r>
              <a:rPr lang="en-US" dirty="0" smtClean="0"/>
              <a:t>The smallest number of nodes of a circle is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Press </a:t>
            </a:r>
            <a:r>
              <a:rPr lang="en-US" b="1" dirty="0" smtClean="0"/>
              <a:t>‘&gt;’ </a:t>
            </a:r>
            <a:r>
              <a:rPr lang="en-US" b="1" dirty="0"/>
              <a:t>to </a:t>
            </a:r>
            <a:r>
              <a:rPr lang="en-US" b="1" dirty="0" smtClean="0"/>
              <a:t>increase </a:t>
            </a:r>
            <a:r>
              <a:rPr lang="en-US" b="1" dirty="0"/>
              <a:t>the number of nodes.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largest number </a:t>
            </a:r>
            <a:r>
              <a:rPr lang="en-US" dirty="0"/>
              <a:t>of nodes of a circle is </a:t>
            </a:r>
            <a:r>
              <a:rPr lang="en-US" dirty="0" smtClean="0"/>
              <a:t>36.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33" t="28542" r="69843" b="35625"/>
          <a:stretch/>
        </p:blipFill>
        <p:spPr>
          <a:xfrm>
            <a:off x="9524241" y="1371600"/>
            <a:ext cx="2286000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216" t="27292" r="70902" b="33750"/>
          <a:stretch/>
        </p:blipFill>
        <p:spPr>
          <a:xfrm>
            <a:off x="9142482" y="3829050"/>
            <a:ext cx="2657476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7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mouse to select two nodes and create an edge.</a:t>
            </a:r>
          </a:p>
          <a:p>
            <a:r>
              <a:rPr lang="en-US" dirty="0" smtClean="0"/>
              <a:t>Click the left mouse button to select a node.</a:t>
            </a:r>
          </a:p>
          <a:p>
            <a:r>
              <a:rPr lang="en-US" dirty="0" smtClean="0"/>
              <a:t>If the same node is selected, the node is unselected.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745" t="36667" r="63843" b="24166"/>
          <a:stretch/>
        </p:blipFill>
        <p:spPr>
          <a:xfrm>
            <a:off x="1042986" y="3404022"/>
            <a:ext cx="3449537" cy="3258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392" t="36875" r="65137" b="23750"/>
          <a:stretch/>
        </p:blipFill>
        <p:spPr>
          <a:xfrm>
            <a:off x="6400801" y="3404022"/>
            <a:ext cx="3286124" cy="32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mouse to select a node.</a:t>
            </a:r>
          </a:p>
          <a:p>
            <a:r>
              <a:rPr lang="en-US" dirty="0"/>
              <a:t>P</a:t>
            </a:r>
            <a:r>
              <a:rPr lang="en-US" dirty="0" smtClean="0"/>
              <a:t>ress DELETE to delete the node and all the edges attached at the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92" t="36459" r="64549" b="23958"/>
          <a:stretch/>
        </p:blipFill>
        <p:spPr>
          <a:xfrm>
            <a:off x="1443037" y="3186113"/>
            <a:ext cx="3457575" cy="3351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745" t="36458" r="64784" b="23751"/>
          <a:stretch/>
        </p:blipFill>
        <p:spPr>
          <a:xfrm>
            <a:off x="6243637" y="3186113"/>
            <a:ext cx="3400425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8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49" y="0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1891"/>
            <a:ext cx="12192000" cy="5672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getNumOfNodes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	get the number of nodes N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getNodeInfo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nodeIndex</a:t>
            </a:r>
            <a:r>
              <a:rPr lang="en-US" dirty="0" smtClean="0"/>
              <a:t>, double &amp;r, vector3 &amp;p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the node position (p)  and radius of the node (r) with </a:t>
            </a:r>
            <a:r>
              <a:rPr lang="en-US" dirty="0" err="1" smtClean="0"/>
              <a:t>nodeindex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 err="1" smtClean="0"/>
              <a:t>nodeIndex</a:t>
            </a:r>
            <a:r>
              <a:rPr lang="en-US" dirty="0" smtClean="0"/>
              <a:t> starts from 0 to (N-1).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getNumOfEdges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 smtClean="0"/>
              <a:t>;	get the number of edges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vector3 </a:t>
            </a:r>
            <a:r>
              <a:rPr lang="en-US" dirty="0" err="1"/>
              <a:t>getNodePositionOfEdge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nodeIndex</a:t>
            </a:r>
            <a:r>
              <a:rPr lang="en-US" dirty="0"/>
              <a:t> ) </a:t>
            </a:r>
            <a:r>
              <a:rPr lang="en-US" dirty="0" err="1"/>
              <a:t>const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return the node position of the node with </a:t>
            </a:r>
            <a:r>
              <a:rPr lang="en-US" sz="2400" dirty="0" err="1" smtClean="0"/>
              <a:t>nodeIndex</a:t>
            </a:r>
            <a:r>
              <a:rPr lang="en-US" sz="2400" dirty="0" smtClean="0"/>
              <a:t> of an edge with </a:t>
            </a:r>
            <a:r>
              <a:rPr lang="en-US" sz="2400" dirty="0" err="1" smtClean="0"/>
              <a:t>edgeIndex</a:t>
            </a:r>
            <a:r>
              <a:rPr lang="en-US" sz="2400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nodeIndex</a:t>
            </a:r>
            <a:r>
              <a:rPr lang="en-US" dirty="0" smtClean="0"/>
              <a:t>  0 for the first node of the edge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nodeIndex</a:t>
            </a:r>
            <a:r>
              <a:rPr lang="en-US" dirty="0" smtClean="0"/>
              <a:t>  1 for the second node of the edge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GRAPH_NODE *</a:t>
            </a:r>
            <a:r>
              <a:rPr lang="fr-FR" dirty="0" err="1"/>
              <a:t>findNearestNode</a:t>
            </a:r>
            <a:r>
              <a:rPr lang="fr-FR" dirty="0"/>
              <a:t>(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double </a:t>
            </a:r>
            <a:r>
              <a:rPr lang="fr-FR" dirty="0"/>
              <a:t>x, double </a:t>
            </a:r>
            <a:r>
              <a:rPr lang="fr-FR" dirty="0" smtClean="0"/>
              <a:t>z, </a:t>
            </a:r>
            <a:r>
              <a:rPr lang="fr-FR" dirty="0"/>
              <a:t>double &amp;cur_distance2 ) </a:t>
            </a:r>
            <a:r>
              <a:rPr lang="fr-FR" dirty="0" err="1"/>
              <a:t>const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the nearest node to the given position (x, y, z</a:t>
            </a:r>
            <a:r>
              <a:rPr lang="en-US" dirty="0" smtClean="0"/>
              <a:t>). The y-coordinate </a:t>
            </a:r>
            <a:r>
              <a:rPr lang="en-US" smtClean="0"/>
              <a:t>is ignored </a:t>
            </a:r>
            <a:r>
              <a:rPr lang="en-US" dirty="0" smtClean="0"/>
              <a:t>in the parameter list.</a:t>
            </a:r>
            <a:endParaRPr lang="en-US" dirty="0"/>
          </a:p>
          <a:p>
            <a:r>
              <a:rPr lang="en-US" dirty="0" smtClean="0"/>
              <a:t>Note that </a:t>
            </a:r>
            <a:r>
              <a:rPr lang="en-US" dirty="0"/>
              <a:t>we work in x-z plane only. y should be set to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squared distance between the node and the given position should be stored in cur_distance2.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mouse to create a node to connect two selected nodes.</a:t>
            </a:r>
          </a:p>
          <a:p>
            <a:r>
              <a:rPr lang="en-US" dirty="0" smtClean="0"/>
              <a:t>Use the mouse to select a node. Then press DELETE to delete the node. Also delete all the edges attached at the node.</a:t>
            </a:r>
          </a:p>
          <a:p>
            <a:r>
              <a:rPr lang="en-US" dirty="0" smtClean="0"/>
              <a:t>Press ‘d’ to activate or deactivate the process of node deletion. In the process of node deletion, the nodes are automatically deleted one by one. </a:t>
            </a:r>
          </a:p>
          <a:p>
            <a:r>
              <a:rPr lang="en-US" dirty="0" smtClean="0"/>
              <a:t>Options ‘1’, ‘2’, ‘3’, ‘4’, and ‘5’ are handled correctly.</a:t>
            </a:r>
          </a:p>
          <a:p>
            <a:r>
              <a:rPr lang="en-US" dirty="0" smtClean="0"/>
              <a:t>The key events ‘&lt;‘ and ‘&gt;’ are handled correctly in option ‘5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Press ‘e’ to export the graph to a file. (</a:t>
            </a:r>
            <a:r>
              <a:rPr lang="en-US" b="1" dirty="0" smtClean="0"/>
              <a:t>TAs, check the file content for correctness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5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‘d’ to toggle automatic deletion process for nodes. Delay with 250 msec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524" t="12871" r="23040" b="15519"/>
          <a:stretch/>
        </p:blipFill>
        <p:spPr>
          <a:xfrm>
            <a:off x="7795646" y="2606532"/>
            <a:ext cx="3719595" cy="3809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4047" t="14778" r="22722" b="14884"/>
          <a:stretch/>
        </p:blipFill>
        <p:spPr>
          <a:xfrm>
            <a:off x="1146875" y="2606532"/>
            <a:ext cx="3937207" cy="39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Press ‘e’ to export the graph to a file</a:t>
            </a:r>
            <a:br>
              <a:rPr lang="en-US" dirty="0" smtClean="0"/>
            </a:br>
            <a:r>
              <a:rPr lang="en-US" dirty="0" smtClean="0"/>
              <a:t>Implement </a:t>
            </a:r>
            <a:r>
              <a:rPr lang="en-US" dirty="0" err="1" smtClean="0"/>
              <a:t>exportGraph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Save the graph as text format</a:t>
            </a:r>
          </a:p>
          <a:p>
            <a:r>
              <a:rPr lang="en-US" dirty="0" smtClean="0"/>
              <a:t>The file name is graph.txt</a:t>
            </a:r>
          </a:p>
          <a:p>
            <a:r>
              <a:rPr lang="en-US" dirty="0" smtClean="0"/>
              <a:t>File format</a:t>
            </a:r>
          </a:p>
          <a:p>
            <a:pPr marL="0" indent="0">
              <a:buNone/>
            </a:pPr>
            <a:r>
              <a:rPr lang="en-US" dirty="0" smtClean="0"/>
              <a:t>#Nodes					// Let n = #Nodes</a:t>
            </a:r>
          </a:p>
          <a:p>
            <a:pPr marL="0" indent="0">
              <a:buNone/>
            </a:pPr>
            <a:r>
              <a:rPr lang="en-US" dirty="0" smtClean="0"/>
              <a:t>#Edges					// Let m = #Edges		</a:t>
            </a:r>
          </a:p>
          <a:p>
            <a:pPr marL="0" indent="0">
              <a:buNone/>
            </a:pPr>
            <a:r>
              <a:rPr lang="en-US" dirty="0" err="1" smtClean="0"/>
              <a:t>Node_ID</a:t>
            </a:r>
            <a:r>
              <a:rPr lang="en-US" dirty="0" smtClean="0"/>
              <a:t>  x y z				// There are n lines </a:t>
            </a:r>
          </a:p>
          <a:p>
            <a:pPr marL="0" indent="0">
              <a:buNone/>
            </a:pPr>
            <a:r>
              <a:rPr lang="en-US" dirty="0" smtClean="0"/>
              <a:t>….						// Each line contains one node	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 err="1" smtClean="0"/>
              <a:t>Edge_ID</a:t>
            </a:r>
            <a:r>
              <a:rPr lang="en-US" dirty="0" smtClean="0"/>
              <a:t>     Node0_ID    Node1_ID		// There are m lines</a:t>
            </a:r>
          </a:p>
          <a:p>
            <a:pPr marL="0" indent="0">
              <a:buNone/>
            </a:pPr>
            <a:r>
              <a:rPr lang="en-US" dirty="0" smtClean="0"/>
              <a:t>….						// Each line contains one edge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15" y="-376873"/>
            <a:ext cx="10515600" cy="1325563"/>
          </a:xfrm>
        </p:spPr>
        <p:txBody>
          <a:bodyPr/>
          <a:lstStyle/>
          <a:p>
            <a:r>
              <a:rPr lang="en-US" dirty="0" smtClean="0"/>
              <a:t>graph.txt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98" t="33125" r="74431" b="40625"/>
          <a:stretch/>
        </p:blipFill>
        <p:spPr>
          <a:xfrm>
            <a:off x="9014658" y="0"/>
            <a:ext cx="2767768" cy="2835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215" y="701947"/>
            <a:ext cx="4581365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25</a:t>
            </a:r>
          </a:p>
          <a:p>
            <a:r>
              <a:rPr lang="en-US" sz="1400" dirty="0"/>
              <a:t>24</a:t>
            </a:r>
          </a:p>
          <a:p>
            <a:r>
              <a:rPr lang="en-US" sz="1400" dirty="0"/>
              <a:t>0	15	0	15</a:t>
            </a:r>
          </a:p>
          <a:p>
            <a:r>
              <a:rPr lang="en-US" sz="1400" dirty="0"/>
              <a:t>1	30	0	15</a:t>
            </a:r>
          </a:p>
          <a:p>
            <a:r>
              <a:rPr lang="en-US" sz="1400" dirty="0"/>
              <a:t>2	29.4894	0	18.8804</a:t>
            </a:r>
          </a:p>
          <a:p>
            <a:r>
              <a:rPr lang="en-US" sz="1400" dirty="0"/>
              <a:t>3	27.9924	0	22.4966</a:t>
            </a:r>
          </a:p>
          <a:p>
            <a:r>
              <a:rPr lang="en-US" sz="1400" dirty="0"/>
              <a:t>4	25.6108	0	25.6024</a:t>
            </a:r>
          </a:p>
          <a:p>
            <a:r>
              <a:rPr lang="en-US" sz="1400" dirty="0"/>
              <a:t>5	22.5069	0	27.9864</a:t>
            </a:r>
          </a:p>
          <a:p>
            <a:r>
              <a:rPr lang="en-US" sz="1400" dirty="0"/>
              <a:t>6	18.8919	0	29.4863</a:t>
            </a:r>
          </a:p>
          <a:p>
            <a:r>
              <a:rPr lang="en-US" sz="1400" dirty="0"/>
              <a:t>7	15.0119	0	30</a:t>
            </a:r>
          </a:p>
          <a:p>
            <a:r>
              <a:rPr lang="en-US" sz="1400" dirty="0"/>
              <a:t>8	11.1312	0	29.4925</a:t>
            </a:r>
          </a:p>
          <a:p>
            <a:r>
              <a:rPr lang="en-US" sz="1400" dirty="0"/>
              <a:t>9	7.5138	0	27.9983</a:t>
            </a:r>
          </a:p>
          <a:p>
            <a:r>
              <a:rPr lang="en-US" sz="1400" dirty="0"/>
              <a:t>10	4.40608	0	25.6193</a:t>
            </a:r>
          </a:p>
          <a:p>
            <a:r>
              <a:rPr lang="en-US" sz="1400" dirty="0"/>
              <a:t>11	2.01959	0	22.5172</a:t>
            </a:r>
          </a:p>
          <a:p>
            <a:r>
              <a:rPr lang="en-US" sz="1400" dirty="0"/>
              <a:t>12	0.516795	0	18.9034</a:t>
            </a:r>
          </a:p>
          <a:p>
            <a:r>
              <a:rPr lang="en-US" sz="1400" dirty="0"/>
              <a:t>13	1.90735e-005	0	15.0239</a:t>
            </a:r>
          </a:p>
          <a:p>
            <a:r>
              <a:rPr lang="en-US" sz="1400" dirty="0"/>
              <a:t>14	0.504436	0	11.1427</a:t>
            </a:r>
          </a:p>
          <a:p>
            <a:r>
              <a:rPr lang="en-US" sz="1400" dirty="0"/>
              <a:t>15	1.99571	0	7.52415</a:t>
            </a:r>
          </a:p>
          <a:p>
            <a:r>
              <a:rPr lang="en-US" sz="1400" dirty="0"/>
              <a:t>16	4.3723	0	4.41454</a:t>
            </a:r>
          </a:p>
          <a:p>
            <a:r>
              <a:rPr lang="en-US" sz="1400" dirty="0"/>
              <a:t>17	7.47243	0	2.02558</a:t>
            </a:r>
          </a:p>
          <a:p>
            <a:r>
              <a:rPr lang="en-US" sz="1400" dirty="0"/>
              <a:t>18	11.085	0	0.51991</a:t>
            </a:r>
          </a:p>
          <a:p>
            <a:r>
              <a:rPr lang="en-US" sz="1400" dirty="0"/>
              <a:t>19	14.9642	0	4.29153e-005</a:t>
            </a:r>
          </a:p>
          <a:p>
            <a:r>
              <a:rPr lang="en-US" sz="1400" dirty="0"/>
              <a:t>20	18.8457	0	0.501369</a:t>
            </a:r>
          </a:p>
          <a:p>
            <a:r>
              <a:rPr lang="en-US" sz="1400" dirty="0"/>
              <a:t>21	22.4655	0	1.98975</a:t>
            </a:r>
          </a:p>
          <a:p>
            <a:r>
              <a:rPr lang="en-US" sz="1400" dirty="0"/>
              <a:t>22	25.577	0	4.36388</a:t>
            </a:r>
          </a:p>
          <a:p>
            <a:r>
              <a:rPr lang="en-US" sz="1400" dirty="0"/>
              <a:t>23	27.9684	0	7.4621</a:t>
            </a:r>
          </a:p>
          <a:p>
            <a:r>
              <a:rPr lang="en-US" sz="1400" dirty="0"/>
              <a:t>24	29.477	0	</a:t>
            </a:r>
            <a:r>
              <a:rPr lang="en-US" sz="1400" dirty="0" smtClean="0"/>
              <a:t>11.0735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665578" y="59637"/>
            <a:ext cx="2375726" cy="67403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	0	1</a:t>
            </a:r>
          </a:p>
          <a:p>
            <a:r>
              <a:rPr lang="en-US" dirty="0"/>
              <a:t>1	0	2</a:t>
            </a:r>
          </a:p>
          <a:p>
            <a:r>
              <a:rPr lang="en-US" dirty="0"/>
              <a:t>2	0	3</a:t>
            </a:r>
          </a:p>
          <a:p>
            <a:r>
              <a:rPr lang="en-US" dirty="0"/>
              <a:t>3	0	4</a:t>
            </a:r>
          </a:p>
          <a:p>
            <a:r>
              <a:rPr lang="en-US" dirty="0"/>
              <a:t>4	0	5</a:t>
            </a:r>
          </a:p>
          <a:p>
            <a:r>
              <a:rPr lang="en-US" dirty="0"/>
              <a:t>5	0	6</a:t>
            </a:r>
          </a:p>
          <a:p>
            <a:r>
              <a:rPr lang="en-US" dirty="0"/>
              <a:t>6	0	7</a:t>
            </a:r>
          </a:p>
          <a:p>
            <a:r>
              <a:rPr lang="en-US" dirty="0"/>
              <a:t>7	0	8</a:t>
            </a:r>
          </a:p>
          <a:p>
            <a:r>
              <a:rPr lang="en-US" dirty="0"/>
              <a:t>8	0	9</a:t>
            </a:r>
          </a:p>
          <a:p>
            <a:r>
              <a:rPr lang="en-US" dirty="0"/>
              <a:t>9	0	10</a:t>
            </a:r>
          </a:p>
          <a:p>
            <a:r>
              <a:rPr lang="en-US" dirty="0"/>
              <a:t>10	0	11</a:t>
            </a:r>
          </a:p>
          <a:p>
            <a:r>
              <a:rPr lang="en-US" dirty="0"/>
              <a:t>11	0	12</a:t>
            </a:r>
          </a:p>
          <a:p>
            <a:r>
              <a:rPr lang="en-US" dirty="0"/>
              <a:t>12	0	13</a:t>
            </a:r>
          </a:p>
          <a:p>
            <a:r>
              <a:rPr lang="en-US" dirty="0"/>
              <a:t>13	0	14</a:t>
            </a:r>
          </a:p>
          <a:p>
            <a:r>
              <a:rPr lang="en-US" dirty="0"/>
              <a:t>14	0	15</a:t>
            </a:r>
          </a:p>
          <a:p>
            <a:r>
              <a:rPr lang="en-US" dirty="0"/>
              <a:t>15	0	16</a:t>
            </a:r>
          </a:p>
          <a:p>
            <a:r>
              <a:rPr lang="en-US" dirty="0"/>
              <a:t>16	0	17</a:t>
            </a:r>
          </a:p>
          <a:p>
            <a:r>
              <a:rPr lang="en-US" dirty="0"/>
              <a:t>17	0	18</a:t>
            </a:r>
          </a:p>
          <a:p>
            <a:r>
              <a:rPr lang="en-US" dirty="0"/>
              <a:t>18	0	19</a:t>
            </a:r>
          </a:p>
          <a:p>
            <a:r>
              <a:rPr lang="en-US" dirty="0"/>
              <a:t>19	0	20</a:t>
            </a:r>
          </a:p>
          <a:p>
            <a:r>
              <a:rPr lang="en-US" dirty="0"/>
              <a:t>20	0	21</a:t>
            </a:r>
          </a:p>
          <a:p>
            <a:r>
              <a:rPr lang="en-US" dirty="0"/>
              <a:t>21	0	22</a:t>
            </a:r>
          </a:p>
          <a:p>
            <a:r>
              <a:rPr lang="en-US" dirty="0"/>
              <a:t>22	0	23</a:t>
            </a:r>
          </a:p>
          <a:p>
            <a:r>
              <a:rPr lang="en-US" dirty="0"/>
              <a:t>23	0	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801"/>
            <a:ext cx="10515600" cy="1325563"/>
          </a:xfrm>
        </p:spPr>
        <p:txBody>
          <a:bodyPr/>
          <a:lstStyle/>
          <a:p>
            <a:r>
              <a:rPr lang="en-US" b="1" dirty="0" smtClean="0"/>
              <a:t>Task: Modify the message if necessary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1008762"/>
            <a:ext cx="118407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GRAPH_SYSTEM::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askForInput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"GRAPH_SYSTEM"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"Key usage:"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"1: create a default graph"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"2: create a graph with 10x10 nodes. Connect the consecutive nodes horizontally"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"3: create a graph with 10x10 nodes. Connect the consecutive nodes vertically"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"4: create a graph with 10x10 nodes. Create 10 randomly generated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"5: create a graph with 10x10 nodes. Create 10 randomly generated edges attached at a random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"Delete: delete a node and all the edges attached at it"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"Spacebar: unselect the selected node"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"Use the mouse to select nodes and add edges"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"Click the left button to select/unselect or create an edge"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"A selected node is highlighted as red."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5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195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graph G = (V, E) consists of a set of nodes (V) and a set of edges (E).</a:t>
            </a:r>
          </a:p>
          <a:p>
            <a:r>
              <a:rPr lang="en-US" sz="3600" dirty="0" smtClean="0"/>
              <a:t>An edge is attached at two nodes.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292304" y="4221053"/>
            <a:ext cx="4891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gray dot is a node.</a:t>
            </a:r>
          </a:p>
          <a:p>
            <a:r>
              <a:rPr lang="en-US" sz="2800" dirty="0" smtClean="0"/>
              <a:t>A green line segment is an edge.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3014661" y="3955096"/>
            <a:ext cx="1138079" cy="11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at most 1000 nodes and 1000 edges.</a:t>
            </a:r>
          </a:p>
          <a:p>
            <a:r>
              <a:rPr lang="en-US" dirty="0" smtClean="0"/>
              <a:t>The degree of a node is at most 1000. That is that there are at most 1000 edges attached at a node.</a:t>
            </a:r>
          </a:p>
          <a:p>
            <a:endParaRPr lang="en-US" dirty="0"/>
          </a:p>
          <a:p>
            <a:r>
              <a:rPr lang="en-US" dirty="0" smtClean="0"/>
              <a:t>We do not handle parallel edges.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data structure to manipulate a graph. You should use the given data structure GRAPH_NODE and GRAPH_EDGE. The position of a node is on the x-z plane. Keep the y-coordinate of a node as zero.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 node (GRAPH_NODE)</a:t>
            </a:r>
          </a:p>
          <a:p>
            <a:r>
              <a:rPr lang="en-US" dirty="0" smtClean="0"/>
              <a:t>Add an edge (GRAPH_EDGE)</a:t>
            </a:r>
          </a:p>
          <a:p>
            <a:r>
              <a:rPr lang="en-US" dirty="0" smtClean="0"/>
              <a:t>Delete a node and all the edges attached at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GRAPH_NODE and GRAPH_EDGE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graph_basics.h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extra data members and functions if you want to do 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5323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7285"/>
            <a:ext cx="12192000" cy="6050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addNode</a:t>
            </a:r>
            <a:r>
              <a:rPr lang="en-US" sz="2400" dirty="0"/>
              <a:t>( float x, float y, float z, float r = 1.0 </a:t>
            </a:r>
            <a:r>
              <a:rPr lang="en-US" sz="2400" dirty="0" smtClean="0"/>
              <a:t>); 	Add a node and return the id of the node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addEdge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nodeID_0, </a:t>
            </a:r>
            <a:r>
              <a:rPr lang="en-US" sz="2400" dirty="0" err="1"/>
              <a:t>int</a:t>
            </a:r>
            <a:r>
              <a:rPr lang="en-US" sz="2400" dirty="0"/>
              <a:t> nodeID_1 </a:t>
            </a:r>
            <a:r>
              <a:rPr lang="en-US" sz="2400" dirty="0" smtClean="0"/>
              <a:t>);		Add an edge and return the id of an edge,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where nodeID_0 and nodeID_1 are the node 							IDs of the two nodes of the edge.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createDefaultGraph</a:t>
            </a:r>
            <a:r>
              <a:rPr lang="en-US" sz="2400" dirty="0"/>
              <a:t>( </a:t>
            </a:r>
            <a:r>
              <a:rPr lang="en-US" sz="2400" dirty="0" smtClean="0"/>
              <a:t>)				Create the default graph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</a:t>
            </a:r>
            <a:r>
              <a:rPr lang="en-US" sz="2400" dirty="0" smtClean="0"/>
              <a:t>);	create nodes arranged in circles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createNet_Square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num_layers</a:t>
            </a:r>
            <a:r>
              <a:rPr lang="en-US" sz="2400" dirty="0"/>
              <a:t> </a:t>
            </a:r>
            <a:r>
              <a:rPr lang="en-US" sz="2400" dirty="0" smtClean="0"/>
              <a:t>);	</a:t>
            </a:r>
            <a:r>
              <a:rPr lang="en-US" sz="2400" dirty="0"/>
              <a:t>create nodes arranged in </a:t>
            </a:r>
            <a:r>
              <a:rPr lang="en-US" sz="2400" dirty="0" smtClean="0"/>
              <a:t>squares. Some 								nodes at the center are removed.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createNet_RadialCircular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 </a:t>
            </a:r>
            <a:r>
              <a:rPr lang="en-US" sz="2400" dirty="0" smtClean="0"/>
              <a:t>);		create </a:t>
            </a:r>
            <a:r>
              <a:rPr lang="en-US" sz="2400" dirty="0"/>
              <a:t>nodes arranged in </a:t>
            </a:r>
            <a:r>
              <a:rPr lang="en-US" sz="2400" dirty="0" smtClean="0"/>
              <a:t>a circle and one 								node at center.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createRandomGraph_DoubleCircles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</a:t>
            </a:r>
            <a:r>
              <a:rPr lang="en-US" sz="2400" dirty="0" smtClean="0"/>
              <a:t>);	</a:t>
            </a:r>
            <a:r>
              <a:rPr lang="en-US" sz="2400" dirty="0"/>
              <a:t>create nodes arranged in </a:t>
            </a:r>
            <a:r>
              <a:rPr lang="en-US" sz="2400" dirty="0" smtClean="0"/>
              <a:t>two circles. The 								edges are </a:t>
            </a:r>
            <a:r>
              <a:rPr lang="en-US" sz="2400" dirty="0" smtClean="0">
                <a:solidFill>
                  <a:srgbClr val="C00000"/>
                </a:solidFill>
              </a:rPr>
              <a:t>randomly </a:t>
            </a:r>
            <a:r>
              <a:rPr lang="en-US" sz="2400" dirty="0" smtClean="0"/>
              <a:t>created for nodes in the 							inner and outer circle.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6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br>
              <a:rPr lang="en-US" dirty="0" smtClean="0"/>
            </a:br>
            <a:r>
              <a:rPr lang="en-US" dirty="0" smtClean="0"/>
              <a:t>There are five options.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6791" y="2387627"/>
            <a:ext cx="210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createDefaultGraph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3452" y="6340063"/>
            <a:ext cx="19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createNet_Circular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6321" y="6355501"/>
            <a:ext cx="188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createNet_Square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77834" y="6355501"/>
            <a:ext cx="25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createNet_RadialCircular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26958" y="6324504"/>
            <a:ext cx="353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createRandomGraph_DoubleCircles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9921" t="61667" r="60079" b="20000"/>
          <a:stretch/>
        </p:blipFill>
        <p:spPr>
          <a:xfrm>
            <a:off x="918712" y="2036974"/>
            <a:ext cx="1138079" cy="1178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863" t="21875" r="37137" b="14375"/>
          <a:stretch/>
        </p:blipFill>
        <p:spPr>
          <a:xfrm>
            <a:off x="838200" y="3661600"/>
            <a:ext cx="2270482" cy="2270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687" t="8958" r="27372" b="12916"/>
          <a:stretch/>
        </p:blipFill>
        <p:spPr>
          <a:xfrm>
            <a:off x="3386139" y="3742091"/>
            <a:ext cx="2271712" cy="2230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4157" t="29374" r="38667" b="22084"/>
          <a:stretch/>
        </p:blipFill>
        <p:spPr>
          <a:xfrm>
            <a:off x="6095999" y="3742091"/>
            <a:ext cx="2171035" cy="2189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5451" t="14584" r="29726" b="8333"/>
          <a:stretch/>
        </p:blipFill>
        <p:spPr>
          <a:xfrm>
            <a:off x="8941271" y="3561506"/>
            <a:ext cx="2626842" cy="25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333" r="26902" b="8542"/>
          <a:stretch/>
        </p:blipFill>
        <p:spPr>
          <a:xfrm>
            <a:off x="1171576" y="214312"/>
            <a:ext cx="6115049" cy="6612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90604" y="214312"/>
            <a:ext cx="4301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top bar shows the student information, number of nodes, and number of edges.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170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1014</Words>
  <Application>Microsoft Office PowerPoint</Application>
  <PresentationFormat>Widescreen</PresentationFormat>
  <Paragraphs>199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Courier New</vt:lpstr>
      <vt:lpstr>Wingdings</vt:lpstr>
      <vt:lpstr>Office Theme</vt:lpstr>
      <vt:lpstr>Graph System</vt:lpstr>
      <vt:lpstr>Marking Scheme</vt:lpstr>
      <vt:lpstr>Graph</vt:lpstr>
      <vt:lpstr>Assumptions</vt:lpstr>
      <vt:lpstr>Major task</vt:lpstr>
      <vt:lpstr>Modify the GRAPH_NODE and GRAPH_EDGE in graph_basics.h</vt:lpstr>
      <vt:lpstr>Tasks</vt:lpstr>
      <vt:lpstr>Graphs There are five options.</vt:lpstr>
      <vt:lpstr>PowerPoint Presentation</vt:lpstr>
      <vt:lpstr>createDefaultGraph. Press ‘1’</vt:lpstr>
      <vt:lpstr>void createNet_Circular( int n, int num_layers ); Press ‘2’</vt:lpstr>
      <vt:lpstr>void createNet_Square( int n, int num_layers ); Press ‘3’</vt:lpstr>
      <vt:lpstr>void createNet_RadialCircular( int n ); Press ‘4’</vt:lpstr>
      <vt:lpstr>void createRandomGraph_DoubleCircles(int n); Press ‘5’</vt:lpstr>
      <vt:lpstr>Key usage for createRandomGraph_DoubleCircles </vt:lpstr>
      <vt:lpstr>Tasks</vt:lpstr>
      <vt:lpstr>Tasks</vt:lpstr>
      <vt:lpstr>Tasks</vt:lpstr>
      <vt:lpstr>GRAPH_NODE *findNearestNode(  double x, double z, double &amp;cur_distance2 ) const </vt:lpstr>
      <vt:lpstr>Press ‘d’ to toggle automatic deletion process for nodes. Delay with 250 msec.</vt:lpstr>
      <vt:lpstr>Press ‘e’ to export the graph to a file Implement exportGraph</vt:lpstr>
      <vt:lpstr>graph.txt</vt:lpstr>
      <vt:lpstr>Task: Modify the message if necessary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System</dc:title>
  <dc:creator>Wingo</dc:creator>
  <cp:lastModifiedBy>Wingo</cp:lastModifiedBy>
  <cp:revision>178</cp:revision>
  <dcterms:created xsi:type="dcterms:W3CDTF">2016-04-09T10:52:35Z</dcterms:created>
  <dcterms:modified xsi:type="dcterms:W3CDTF">2020-07-12T11:48:12Z</dcterms:modified>
</cp:coreProperties>
</file>