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Mon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on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8" Type="http://schemas.openxmlformats.org/officeDocument/2006/relationships/font" Target="fonts/Merriweather-regular.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b99b5c9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b99b5c9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b99b5c93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b99b5c93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377274da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377274d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b9138b5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b9138b5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b9138b5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b9138b5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b9138b4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b9138b4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b9138b4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b9138b4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377274d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377274d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377274da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377274da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b9138b5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b9138b5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377274d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377274d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377274da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377274da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377274da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377274da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i.org/10.7717/peerj-cs.830" TargetMode="External"/><Relationship Id="rId4" Type="http://schemas.openxmlformats.org/officeDocument/2006/relationships/hyperlink" Target="https://doi.org/10.1016/j.procs.2021.06.056" TargetMode="External"/><Relationship Id="rId5" Type="http://schemas.openxmlformats.org/officeDocument/2006/relationships/hyperlink" Target="https://doi.org/10.1155/2022/1862888" TargetMode="External"/><Relationship Id="rId6" Type="http://schemas.openxmlformats.org/officeDocument/2006/relationships/hyperlink" Target="http://www.avast.com/c-spam#:~:text=Spam%20is%20any%20unsolicited%20commun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cmc17300@ucmo.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Spam and Phishing Detection within Machine Learning</a:t>
            </a:r>
            <a:endParaRPr sz="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Clara Cerda and Camille Young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of Naives Bayes Bernoulli </a:t>
            </a:r>
            <a:endParaRPr/>
          </a:p>
        </p:txBody>
      </p:sp>
      <p:sp>
        <p:nvSpPr>
          <p:cNvPr id="119" name="Google Shape;119;p22"/>
          <p:cNvSpPr txBox="1"/>
          <p:nvPr>
            <p:ph idx="1" type="body"/>
          </p:nvPr>
        </p:nvSpPr>
        <p:spPr>
          <a:xfrm>
            <a:off x="4446075" y="141675"/>
            <a:ext cx="2626200" cy="20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t/>
            </a:r>
            <a:endParaRPr sz="1010"/>
          </a:p>
        </p:txBody>
      </p:sp>
      <p:pic>
        <p:nvPicPr>
          <p:cNvPr id="120" name="Google Shape;120;p22"/>
          <p:cNvPicPr preferRelativeResize="0"/>
          <p:nvPr/>
        </p:nvPicPr>
        <p:blipFill>
          <a:blip r:embed="rId3">
            <a:alphaModFix/>
          </a:blip>
          <a:stretch>
            <a:fillRect/>
          </a:stretch>
        </p:blipFill>
        <p:spPr>
          <a:xfrm>
            <a:off x="4446075" y="141675"/>
            <a:ext cx="4535225" cy="2103150"/>
          </a:xfrm>
          <a:prstGeom prst="rect">
            <a:avLst/>
          </a:prstGeom>
          <a:noFill/>
          <a:ln>
            <a:noFill/>
          </a:ln>
        </p:spPr>
      </p:pic>
      <p:pic>
        <p:nvPicPr>
          <p:cNvPr id="121" name="Google Shape;121;p22"/>
          <p:cNvPicPr preferRelativeResize="0"/>
          <p:nvPr/>
        </p:nvPicPr>
        <p:blipFill>
          <a:blip r:embed="rId4">
            <a:alphaModFix/>
          </a:blip>
          <a:stretch>
            <a:fillRect/>
          </a:stretch>
        </p:blipFill>
        <p:spPr>
          <a:xfrm>
            <a:off x="4446075" y="2571750"/>
            <a:ext cx="1978397" cy="438075"/>
          </a:xfrm>
          <a:prstGeom prst="rect">
            <a:avLst/>
          </a:prstGeom>
          <a:noFill/>
          <a:ln>
            <a:noFill/>
          </a:ln>
        </p:spPr>
      </p:pic>
      <p:pic>
        <p:nvPicPr>
          <p:cNvPr id="122" name="Google Shape;122;p22"/>
          <p:cNvPicPr preferRelativeResize="0"/>
          <p:nvPr/>
        </p:nvPicPr>
        <p:blipFill>
          <a:blip r:embed="rId5">
            <a:alphaModFix/>
          </a:blip>
          <a:stretch>
            <a:fillRect/>
          </a:stretch>
        </p:blipFill>
        <p:spPr>
          <a:xfrm>
            <a:off x="4446075" y="3162200"/>
            <a:ext cx="4456975" cy="138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of Support Vector Machine </a:t>
            </a:r>
            <a:endParaRPr/>
          </a:p>
        </p:txBody>
      </p:sp>
      <p:pic>
        <p:nvPicPr>
          <p:cNvPr id="128" name="Google Shape;128;p23"/>
          <p:cNvPicPr preferRelativeResize="0"/>
          <p:nvPr/>
        </p:nvPicPr>
        <p:blipFill>
          <a:blip r:embed="rId3">
            <a:alphaModFix/>
          </a:blip>
          <a:stretch>
            <a:fillRect/>
          </a:stretch>
        </p:blipFill>
        <p:spPr>
          <a:xfrm>
            <a:off x="4421250" y="130600"/>
            <a:ext cx="4568975" cy="2145875"/>
          </a:xfrm>
          <a:prstGeom prst="rect">
            <a:avLst/>
          </a:prstGeom>
          <a:noFill/>
          <a:ln>
            <a:noFill/>
          </a:ln>
        </p:spPr>
      </p:pic>
      <p:pic>
        <p:nvPicPr>
          <p:cNvPr id="129" name="Google Shape;129;p23"/>
          <p:cNvPicPr preferRelativeResize="0"/>
          <p:nvPr/>
        </p:nvPicPr>
        <p:blipFill>
          <a:blip r:embed="rId4">
            <a:alphaModFix/>
          </a:blip>
          <a:stretch>
            <a:fillRect/>
          </a:stretch>
        </p:blipFill>
        <p:spPr>
          <a:xfrm>
            <a:off x="4421250" y="2518875"/>
            <a:ext cx="2400425" cy="428650"/>
          </a:xfrm>
          <a:prstGeom prst="rect">
            <a:avLst/>
          </a:prstGeom>
          <a:noFill/>
          <a:ln>
            <a:noFill/>
          </a:ln>
        </p:spPr>
      </p:pic>
      <p:pic>
        <p:nvPicPr>
          <p:cNvPr id="130" name="Google Shape;130;p23"/>
          <p:cNvPicPr preferRelativeResize="0"/>
          <p:nvPr/>
        </p:nvPicPr>
        <p:blipFill>
          <a:blip r:embed="rId5">
            <a:alphaModFix/>
          </a:blip>
          <a:stretch>
            <a:fillRect/>
          </a:stretch>
        </p:blipFill>
        <p:spPr>
          <a:xfrm>
            <a:off x="4421250" y="3369275"/>
            <a:ext cx="4655575" cy="1501800"/>
          </a:xfrm>
          <a:prstGeom prst="rect">
            <a:avLst/>
          </a:prstGeom>
          <a:noFill/>
          <a:ln>
            <a:noFill/>
          </a:ln>
        </p:spPr>
      </p:pic>
      <p:sp>
        <p:nvSpPr>
          <p:cNvPr id="131" name="Google Shape;131;p23"/>
          <p:cNvSpPr txBox="1"/>
          <p:nvPr/>
        </p:nvSpPr>
        <p:spPr>
          <a:xfrm>
            <a:off x="4478775" y="3094825"/>
            <a:ext cx="21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Mono"/>
                <a:ea typeface="Roboto Mono"/>
                <a:cs typeface="Roboto Mono"/>
                <a:sym typeface="Roboto Mono"/>
              </a:rPr>
              <a:t>Confusion Matrix: </a:t>
            </a:r>
            <a:endParaRPr b="1">
              <a:solidFill>
                <a:schemeClr val="dk1"/>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37" name="Google Shape;137;p24"/>
          <p:cNvSpPr txBox="1"/>
          <p:nvPr>
            <p:ph idx="1" type="body"/>
          </p:nvPr>
        </p:nvSpPr>
        <p:spPr>
          <a:xfrm>
            <a:off x="4644675" y="157375"/>
            <a:ext cx="4166400" cy="4785900"/>
          </a:xfrm>
          <a:prstGeom prst="rect">
            <a:avLst/>
          </a:prstGeom>
        </p:spPr>
        <p:txBody>
          <a:bodyPr anchorCtr="0" anchor="t" bIns="91425" lIns="91425" spcFirstLastPara="1" rIns="91425" wrap="square" tIns="91425">
            <a:normAutofit fontScale="92500" lnSpcReduction="10000"/>
          </a:bodyPr>
          <a:lstStyle/>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[1] Tida, Vijay, and Sonya Hsu. </a:t>
            </a:r>
            <a:r>
              <a:rPr i="1" lang="en" sz="1000">
                <a:solidFill>
                  <a:srgbClr val="000000"/>
                </a:solidFill>
                <a:latin typeface="Times New Roman"/>
                <a:ea typeface="Times New Roman"/>
                <a:cs typeface="Times New Roman"/>
                <a:sym typeface="Times New Roman"/>
              </a:rPr>
              <a:t>Universal Spam Detection Using Transfer Learning of BERT Model</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[2] Wikipedia Contributors. “K-Nearest Neighbors Algorithm.” </a:t>
            </a:r>
            <a:r>
              <a:rPr i="1" lang="en" sz="1000">
                <a:solidFill>
                  <a:srgbClr val="000000"/>
                </a:solidFill>
                <a:latin typeface="Times New Roman"/>
                <a:ea typeface="Times New Roman"/>
                <a:cs typeface="Times New Roman"/>
                <a:sym typeface="Times New Roman"/>
              </a:rPr>
              <a:t>Wikipedia</a:t>
            </a:r>
            <a:r>
              <a:rPr lang="en" sz="1000">
                <a:solidFill>
                  <a:srgbClr val="000000"/>
                </a:solidFill>
                <a:latin typeface="Times New Roman"/>
                <a:ea typeface="Times New Roman"/>
                <a:cs typeface="Times New Roman"/>
                <a:sym typeface="Times New Roman"/>
              </a:rPr>
              <a:t>, Wikimedia Foundation, 19 Mar. 2019, en.wikipedia.org/wiki/K-nearest_neighbors_algorithm.</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[3] Dada, Emmanuel Gbenga, et al. “Machine Learning for Email Spam Filtering: Review, Approaches and Open Research Problems.” </a:t>
            </a:r>
            <a:r>
              <a:rPr i="1" lang="en" sz="1000">
                <a:solidFill>
                  <a:srgbClr val="000000"/>
                </a:solidFill>
                <a:latin typeface="Times New Roman"/>
                <a:ea typeface="Times New Roman"/>
                <a:cs typeface="Times New Roman"/>
                <a:sym typeface="Times New Roman"/>
              </a:rPr>
              <a:t>Heliyon</a:t>
            </a:r>
            <a:r>
              <a:rPr lang="en" sz="1000">
                <a:solidFill>
                  <a:srgbClr val="000000"/>
                </a:solidFill>
                <a:latin typeface="Times New Roman"/>
                <a:ea typeface="Times New Roman"/>
                <a:cs typeface="Times New Roman"/>
                <a:sym typeface="Times New Roman"/>
              </a:rPr>
              <a:t>, vol. 5, no. 6, June 2019, p. e01802, https://doi.org/10.1016/j.heliyon.2019.e01802. Accessed 27 Sept. 2019.</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[4] Maleki, Farhad &amp; Muthukrishnan, Nikesh &amp; Ovens, Katie &amp; Md, Caroline &amp; Forghani, Reza. (2020). Machine Learning Algorithm Validation. Neuroimaging Clinics of North America. 30. 433-445. 10.1016/j.nic.2020.08.004. </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[5] A. Karim, S. Azam, B. Shanmugam and K. Kannoorpatti, "An Unsupervised Approach for Content-Based Clustering of Emails Into Spam and Ham Through Multiangular Feature Formulation," in IEEE Access, vol. 9, pp. 135186-135209, 2021, doi: 10.1109/ACCESS.2021.3116128.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solidFill>
                <a:srgbClr val="0E101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cont.</a:t>
            </a:r>
            <a:endParaRPr/>
          </a:p>
        </p:txBody>
      </p:sp>
      <p:sp>
        <p:nvSpPr>
          <p:cNvPr id="143" name="Google Shape;143;p25"/>
          <p:cNvSpPr txBox="1"/>
          <p:nvPr>
            <p:ph idx="1" type="body"/>
          </p:nvPr>
        </p:nvSpPr>
        <p:spPr>
          <a:xfrm>
            <a:off x="4637450" y="1686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[6] A. Karim, S. Azam, B. Shanmugam, K. Kannoorpatti and M. Alazab, "A Comprehensive Survey for Intelligent Spam Email Detection," in IEEE Access, vol. 7, pp. 168261-168295, 2019, doi: 10.1109/ACCESS.2019.2954791.</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[7] Behan, Ladislav, et al. “Efficient Detection of Spam over Internet Telephony by Machine Learning Algorithms.” IEEE Access, vol. 10, 2022, pp. 133412–133426, ieeexplore.ieee.org/document/9996400, https://doi.org/10.1109/ACCESS.2022.3231384. Accessed 21 Feb. 2023.</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[8] D. Liu and J. -H. Lee, "CNN Based Malicious Website Detection by Invalidating Multiple Web Spams," in IEEE Access, vol. 8, pp. 97258-97266, 2020, doi: 10.1109/ACCESS.2020.2995157.</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[9] J. Choi and C. Jeon, "Cost-Based Heterogeneous Learning Framework for Real-Time Spam Detection in Social Networks With Expert Decisions," in IEEE Access, vol. 9, pp. 103573-103587, 2021, doi: 10.1109/ACCESS.2021.3098799. </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[10] K. Shaukat, S. Luo, V. Varadharajan, I. A. Hameed and M. Xu, "A Survey on Machine Learning Techniques for Cyber Security in the Last Decade," in IEEE Access, vol. 8, pp. 222310-222354, 2020, doi: 10.1109/ACCESS.2020.3041951.</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cont.</a:t>
            </a:r>
            <a:endParaRPr/>
          </a:p>
        </p:txBody>
      </p:sp>
      <p:sp>
        <p:nvSpPr>
          <p:cNvPr id="149" name="Google Shape;149;p26"/>
          <p:cNvSpPr txBox="1"/>
          <p:nvPr>
            <p:ph idx="1" type="body"/>
          </p:nvPr>
        </p:nvSpPr>
        <p:spPr>
          <a:xfrm>
            <a:off x="4630250" y="96400"/>
            <a:ext cx="4166400" cy="4098600"/>
          </a:xfrm>
          <a:prstGeom prst="rect">
            <a:avLst/>
          </a:prstGeom>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None/>
            </a:pPr>
            <a:r>
              <a:rPr lang="en" sz="2907">
                <a:solidFill>
                  <a:srgbClr val="000000"/>
                </a:solidFill>
                <a:latin typeface="Times New Roman"/>
                <a:ea typeface="Times New Roman"/>
                <a:cs typeface="Times New Roman"/>
                <a:sym typeface="Times New Roman"/>
              </a:rPr>
              <a:t>[</a:t>
            </a:r>
            <a:r>
              <a:rPr lang="en" sz="2507">
                <a:solidFill>
                  <a:srgbClr val="000000"/>
                </a:solidFill>
                <a:latin typeface="Times New Roman"/>
                <a:ea typeface="Times New Roman"/>
                <a:cs typeface="Times New Roman"/>
                <a:sym typeface="Times New Roman"/>
              </a:rPr>
              <a:t>11] S. Gibson, B. Issac, L. Zhang and S. M. Jacob, "Detecting Spam Email With Machine Learning Optimized With Bio-Inspired Metaheuristic Algorithms," in IEEE Access, vol. 8, pp. 187914-187932, 2020, doi: 10.1109/ACCESS.2020.3030751.‌</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[12] Kaddoura, Sanaa, et al. “A Systematic Literature Review on Spam Content Detection and Classification.” PeerJ Computer Science, vol. 8, 20 Jan. 2022, p. e830, </a:t>
            </a:r>
            <a:r>
              <a:rPr lang="en" sz="2507"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https://doi.org/10.7717/peerj-cs.830</a:t>
            </a:r>
            <a:r>
              <a:rPr lang="en" sz="2507">
                <a:solidFill>
                  <a:srgbClr val="000000"/>
                </a:solidFill>
                <a:latin typeface="Times New Roman"/>
                <a:ea typeface="Times New Roman"/>
                <a:cs typeface="Times New Roman"/>
                <a:sym typeface="Times New Roman"/>
              </a:rPr>
              <a:t>.</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[13] Kontsewaya, Yuliya, et al. “Evaluating the Effectiveness of Machine Learning Methods for Spam Detection.” Procedia Computer Science, vol. 190, 2021, pp. 479–486, </a:t>
            </a:r>
            <a:r>
              <a:rPr lang="en" sz="2507"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https://doi.org/10.1016/j.procs.2021.06.056</a:t>
            </a:r>
            <a:r>
              <a:rPr lang="en" sz="2507">
                <a:solidFill>
                  <a:srgbClr val="000000"/>
                </a:solidFill>
                <a:latin typeface="Times New Roman"/>
                <a:ea typeface="Times New Roman"/>
                <a:cs typeface="Times New Roman"/>
                <a:sym typeface="Times New Roman"/>
              </a:rPr>
              <a:t>.</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[14] Ahmed, Naeem, et al. “Machine Learning Techniques for Spam Detection in Email and IoT Platforms: Analysis and Research Challenges.” Security and Communication Networks, vol. 2022, 3 Feb. 2022, pp. 1–19, downloads.hindawi.com/journals/scn/2022/1862888.pdf, </a:t>
            </a:r>
            <a:r>
              <a:rPr lang="en" sz="2507"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https://doi.org/10.1155/2022/1862888</a:t>
            </a:r>
            <a:r>
              <a:rPr lang="en" sz="2507">
                <a:solidFill>
                  <a:srgbClr val="000000"/>
                </a:solidFill>
                <a:latin typeface="Times New Roman"/>
                <a:ea typeface="Times New Roman"/>
                <a:cs typeface="Times New Roman"/>
                <a:sym typeface="Times New Roman"/>
              </a:rPr>
              <a:t>.</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[15] Jáñez-Martino, Francisco, et al. “A Review of Spam Email Detection: Analysis of Spammer Strategies and the Dataset Shift Problem.” </a:t>
            </a:r>
            <a:r>
              <a:rPr i="1" lang="en" sz="2507">
                <a:solidFill>
                  <a:srgbClr val="000000"/>
                </a:solidFill>
                <a:latin typeface="Times New Roman"/>
                <a:ea typeface="Times New Roman"/>
                <a:cs typeface="Times New Roman"/>
                <a:sym typeface="Times New Roman"/>
              </a:rPr>
              <a:t>Artificial Intelligence Review</a:t>
            </a:r>
            <a:r>
              <a:rPr lang="en" sz="2507">
                <a:solidFill>
                  <a:srgbClr val="000000"/>
                </a:solidFill>
                <a:latin typeface="Times New Roman"/>
                <a:ea typeface="Times New Roman"/>
                <a:cs typeface="Times New Roman"/>
                <a:sym typeface="Times New Roman"/>
              </a:rPr>
              <a:t>, 11 May 2022, https://doi.org/10.1007/s10462-022-10195-4. Accessed 16 Dec. 2022.</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[16] Sharma, Madhvi, et al. </a:t>
            </a:r>
            <a:r>
              <a:rPr i="1" lang="en" sz="2507">
                <a:solidFill>
                  <a:srgbClr val="000000"/>
                </a:solidFill>
                <a:latin typeface="Times New Roman"/>
                <a:ea typeface="Times New Roman"/>
                <a:cs typeface="Times New Roman"/>
                <a:sym typeface="Times New Roman"/>
              </a:rPr>
              <a:t>A Survey of Email Spam Filtering Methods</a:t>
            </a:r>
            <a:r>
              <a:rPr lang="en" sz="2507">
                <a:solidFill>
                  <a:srgbClr val="000000"/>
                </a:solidFill>
                <a:latin typeface="Times New Roman"/>
                <a:ea typeface="Times New Roman"/>
                <a:cs typeface="Times New Roman"/>
                <a:sym typeface="Times New Roman"/>
              </a:rPr>
              <a:t>. Vol. 7, 2018, core.ac.uk/download/pdf/234676898.pdf.</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[17] M. M. Adankon and M. Cheriet, “Support Vector Machine,” </a:t>
            </a:r>
            <a:r>
              <a:rPr i="1" lang="en" sz="2507">
                <a:solidFill>
                  <a:srgbClr val="000000"/>
                </a:solidFill>
                <a:latin typeface="Times New Roman"/>
                <a:ea typeface="Times New Roman"/>
                <a:cs typeface="Times New Roman"/>
                <a:sym typeface="Times New Roman"/>
              </a:rPr>
              <a:t>SpringerLink</a:t>
            </a:r>
            <a:r>
              <a:rPr lang="en" sz="2507">
                <a:solidFill>
                  <a:srgbClr val="000000"/>
                </a:solidFill>
                <a:latin typeface="Times New Roman"/>
                <a:ea typeface="Times New Roman"/>
                <a:cs typeface="Times New Roman"/>
                <a:sym typeface="Times New Roman"/>
              </a:rPr>
              <a:t>, 01-Jan-1970. [Online]. Available: https://link.springer.com/referenceworkentry/10.1007/978-0-387-73003-5_299#:~:text=Definition,of%20achieving%20excellent%20generalization%20performance. [Accessed: 28-Apr-2023]. </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[18] “What is naïve Bayes,” </a:t>
            </a:r>
            <a:r>
              <a:rPr i="1" lang="en" sz="2507">
                <a:solidFill>
                  <a:srgbClr val="000000"/>
                </a:solidFill>
                <a:latin typeface="Times New Roman"/>
                <a:ea typeface="Times New Roman"/>
                <a:cs typeface="Times New Roman"/>
                <a:sym typeface="Times New Roman"/>
              </a:rPr>
              <a:t>IBM</a:t>
            </a:r>
            <a:r>
              <a:rPr lang="en" sz="2507">
                <a:solidFill>
                  <a:srgbClr val="000000"/>
                </a:solidFill>
                <a:latin typeface="Times New Roman"/>
                <a:ea typeface="Times New Roman"/>
                <a:cs typeface="Times New Roman"/>
                <a:sym typeface="Times New Roman"/>
              </a:rPr>
              <a:t>. [Online]. Available: https://www.ibm.com/topics/naive-bayes. [Accessed: 28-Apr-2023]. </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[19] DeepAI, “K-means,” </a:t>
            </a:r>
            <a:r>
              <a:rPr i="1" lang="en" sz="2507">
                <a:solidFill>
                  <a:srgbClr val="000000"/>
                </a:solidFill>
                <a:latin typeface="Times New Roman"/>
                <a:ea typeface="Times New Roman"/>
                <a:cs typeface="Times New Roman"/>
                <a:sym typeface="Times New Roman"/>
              </a:rPr>
              <a:t>DeepAI</a:t>
            </a:r>
            <a:r>
              <a:rPr lang="en" sz="2507">
                <a:solidFill>
                  <a:srgbClr val="000000"/>
                </a:solidFill>
                <a:latin typeface="Times New Roman"/>
                <a:ea typeface="Times New Roman"/>
                <a:cs typeface="Times New Roman"/>
                <a:sym typeface="Times New Roman"/>
              </a:rPr>
              <a:t>, 17-May-2019. [Online]. Available: https://deepai.org/machine-learning-glossary-and-terms/k-means. [Accessed: 28-Apr-2023]. </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[20] “What Is Spam: The Essential Guide to Detecting and Preventing Spam.” </a:t>
            </a:r>
            <a:r>
              <a:rPr i="1" lang="en" sz="2507">
                <a:solidFill>
                  <a:srgbClr val="000000"/>
                </a:solidFill>
                <a:latin typeface="Times New Roman"/>
                <a:ea typeface="Times New Roman"/>
                <a:cs typeface="Times New Roman"/>
                <a:sym typeface="Times New Roman"/>
              </a:rPr>
              <a:t>What Is Spam: The Essential Guide to Detecting and Preventing Spam</a:t>
            </a:r>
            <a:r>
              <a:rPr lang="en" sz="2507">
                <a:solidFill>
                  <a:srgbClr val="000000"/>
                </a:solidFill>
                <a:latin typeface="Times New Roman"/>
                <a:ea typeface="Times New Roman"/>
                <a:cs typeface="Times New Roman"/>
                <a:sym typeface="Times New Roman"/>
              </a:rPr>
              <a:t>, </a:t>
            </a:r>
            <a:r>
              <a:rPr lang="en" sz="2507"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www.avast.com/c-spam#:~:text=Spam%20is%20any%20unsolicited%20communication</a:t>
            </a:r>
            <a:r>
              <a:rPr lang="en" sz="2507">
                <a:solidFill>
                  <a:srgbClr val="000000"/>
                </a:solidFill>
                <a:latin typeface="Times New Roman"/>
                <a:ea typeface="Times New Roman"/>
                <a:cs typeface="Times New Roman"/>
                <a:sym typeface="Times New Roman"/>
              </a:rPr>
              <a:t>.</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2907">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 Information</a:t>
            </a:r>
            <a:endParaRPr/>
          </a:p>
        </p:txBody>
      </p:sp>
      <p:sp>
        <p:nvSpPr>
          <p:cNvPr id="71" name="Google Shape;71;p14"/>
          <p:cNvSpPr txBox="1"/>
          <p:nvPr>
            <p:ph idx="1" type="body"/>
          </p:nvPr>
        </p:nvSpPr>
        <p:spPr>
          <a:xfrm>
            <a:off x="4608550" y="154175"/>
            <a:ext cx="4166400" cy="4098600"/>
          </a:xfrm>
          <a:prstGeom prst="rect">
            <a:avLst/>
          </a:prstGeom>
        </p:spPr>
        <p:txBody>
          <a:bodyPr anchorCtr="0" anchor="t" bIns="91425" lIns="91425" spcFirstLastPara="1" rIns="91425" wrap="square" tIns="91425">
            <a:normAutofit/>
          </a:bodyPr>
          <a:lstStyle/>
          <a:p>
            <a:pPr indent="0" lvl="0" marL="0" rtl="0" algn="l">
              <a:lnSpc>
                <a:spcPct val="100000"/>
              </a:lnSpc>
              <a:spcBef>
                <a:spcPts val="1800"/>
              </a:spcBef>
              <a:spcAft>
                <a:spcPts val="0"/>
              </a:spcAft>
              <a:buNone/>
            </a:pPr>
            <a:r>
              <a:rPr lang="en" sz="1600">
                <a:solidFill>
                  <a:schemeClr val="lt2"/>
                </a:solidFill>
                <a:latin typeface="Times New Roman"/>
                <a:ea typeface="Times New Roman"/>
                <a:cs typeface="Times New Roman"/>
                <a:sym typeface="Times New Roman"/>
              </a:rPr>
              <a:t>Team </a:t>
            </a:r>
            <a:r>
              <a:rPr lang="en" sz="1600">
                <a:solidFill>
                  <a:schemeClr val="lt2"/>
                </a:solidFill>
                <a:latin typeface="Times New Roman"/>
                <a:ea typeface="Times New Roman"/>
                <a:cs typeface="Times New Roman"/>
                <a:sym typeface="Times New Roman"/>
              </a:rPr>
              <a:t>Member</a:t>
            </a:r>
            <a:r>
              <a:rPr lang="en" sz="1600">
                <a:solidFill>
                  <a:schemeClr val="lt2"/>
                </a:solidFill>
                <a:latin typeface="Times New Roman"/>
                <a:ea typeface="Times New Roman"/>
                <a:cs typeface="Times New Roman"/>
                <a:sym typeface="Times New Roman"/>
              </a:rPr>
              <a:t> Name: Clara Cerda</a:t>
            </a:r>
            <a:br>
              <a:rPr lang="en" sz="1600">
                <a:solidFill>
                  <a:schemeClr val="lt2"/>
                </a:solidFill>
                <a:latin typeface="Times New Roman"/>
                <a:ea typeface="Times New Roman"/>
                <a:cs typeface="Times New Roman"/>
                <a:sym typeface="Times New Roman"/>
              </a:rPr>
            </a:br>
            <a:r>
              <a:rPr lang="en" sz="1600">
                <a:solidFill>
                  <a:schemeClr val="lt2"/>
                </a:solidFill>
                <a:latin typeface="Times New Roman"/>
                <a:ea typeface="Times New Roman"/>
                <a:cs typeface="Times New Roman"/>
                <a:sym typeface="Times New Roman"/>
              </a:rPr>
              <a:t>Contact: </a:t>
            </a:r>
            <a:r>
              <a:rPr lang="en" sz="1600">
                <a:solidFill>
                  <a:schemeClr val="lt2"/>
                </a:solidFill>
                <a:uFill>
                  <a:noFill/>
                </a:uFill>
                <a:latin typeface="Times New Roman"/>
                <a:ea typeface="Times New Roman"/>
                <a:cs typeface="Times New Roman"/>
                <a:sym typeface="Times New Roman"/>
                <a:hlinkClick r:id="rId3">
                  <a:extLst>
                    <a:ext uri="{A12FA001-AC4F-418D-AE19-62706E023703}">
                      <ahyp:hlinkClr val="tx"/>
                    </a:ext>
                  </a:extLst>
                </a:hlinkClick>
              </a:rPr>
              <a:t>cmc17300@ucmo.edu</a:t>
            </a:r>
            <a:endParaRPr sz="1600">
              <a:solidFill>
                <a:schemeClr val="lt2"/>
              </a:solidFill>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rPr lang="en" sz="1600">
                <a:solidFill>
                  <a:schemeClr val="lt2"/>
                </a:solidFill>
                <a:latin typeface="Times New Roman"/>
                <a:ea typeface="Times New Roman"/>
                <a:cs typeface="Times New Roman"/>
                <a:sym typeface="Times New Roman"/>
              </a:rPr>
              <a:t>Main Role: Research and Documentation </a:t>
            </a:r>
            <a:endParaRPr sz="1600">
              <a:solidFill>
                <a:schemeClr val="lt2"/>
              </a:solidFill>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t/>
            </a:r>
            <a:endParaRPr sz="1600">
              <a:solidFill>
                <a:schemeClr val="lt2"/>
              </a:solidFill>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rPr lang="en" sz="1600">
                <a:solidFill>
                  <a:schemeClr val="lt2"/>
                </a:solidFill>
                <a:latin typeface="Times New Roman"/>
                <a:ea typeface="Times New Roman"/>
                <a:cs typeface="Times New Roman"/>
                <a:sym typeface="Times New Roman"/>
              </a:rPr>
              <a:t>Team Member Name: </a:t>
            </a:r>
            <a:r>
              <a:rPr lang="en" sz="1600">
                <a:solidFill>
                  <a:schemeClr val="lt2"/>
                </a:solidFill>
                <a:latin typeface="Times New Roman"/>
                <a:ea typeface="Times New Roman"/>
                <a:cs typeface="Times New Roman"/>
                <a:sym typeface="Times New Roman"/>
              </a:rPr>
              <a:t>Camille Young</a:t>
            </a:r>
            <a:br>
              <a:rPr lang="en" sz="1600">
                <a:solidFill>
                  <a:schemeClr val="lt2"/>
                </a:solidFill>
                <a:latin typeface="Times New Roman"/>
                <a:ea typeface="Times New Roman"/>
                <a:cs typeface="Times New Roman"/>
                <a:sym typeface="Times New Roman"/>
              </a:rPr>
            </a:br>
            <a:r>
              <a:rPr lang="en" sz="1600">
                <a:solidFill>
                  <a:schemeClr val="lt2"/>
                </a:solidFill>
                <a:latin typeface="Times New Roman"/>
                <a:ea typeface="Times New Roman"/>
                <a:cs typeface="Times New Roman"/>
                <a:sym typeface="Times New Roman"/>
              </a:rPr>
              <a:t>Contact: cmy13410@gmail.com</a:t>
            </a:r>
            <a:endParaRPr sz="1600">
              <a:solidFill>
                <a:schemeClr val="lt2"/>
              </a:solidFill>
              <a:latin typeface="Times New Roman"/>
              <a:ea typeface="Times New Roman"/>
              <a:cs typeface="Times New Roman"/>
              <a:sym typeface="Times New Roman"/>
            </a:endParaRPr>
          </a:p>
          <a:p>
            <a:pPr indent="0" lvl="0" marL="0" rtl="0" algn="l">
              <a:spcBef>
                <a:spcPts val="200"/>
              </a:spcBef>
              <a:spcAft>
                <a:spcPts val="0"/>
              </a:spcAft>
              <a:buNone/>
            </a:pPr>
            <a:r>
              <a:t/>
            </a:r>
            <a:endParaRPr sz="1600">
              <a:solidFill>
                <a:schemeClr val="lt2"/>
              </a:solidFill>
              <a:latin typeface="Times New Roman"/>
              <a:ea typeface="Times New Roman"/>
              <a:cs typeface="Times New Roman"/>
              <a:sym typeface="Times New Roman"/>
            </a:endParaRPr>
          </a:p>
          <a:p>
            <a:pPr indent="0" lvl="0" marL="0" rtl="0" algn="l">
              <a:spcBef>
                <a:spcPts val="1200"/>
              </a:spcBef>
              <a:spcAft>
                <a:spcPts val="1200"/>
              </a:spcAft>
              <a:buNone/>
            </a:pPr>
            <a:r>
              <a:rPr lang="en" sz="1600">
                <a:solidFill>
                  <a:schemeClr val="lt2"/>
                </a:solidFill>
                <a:latin typeface="Times New Roman"/>
                <a:ea typeface="Times New Roman"/>
                <a:cs typeface="Times New Roman"/>
                <a:sym typeface="Times New Roman"/>
              </a:rPr>
              <a:t>Main Role: Developer and writer of framework </a:t>
            </a:r>
            <a:endParaRPr sz="1600">
              <a:solidFill>
                <a:schemeClr val="lt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 </a:t>
            </a:r>
            <a:r>
              <a:rPr lang="en"/>
              <a:t>Responsibilities</a:t>
            </a:r>
            <a:r>
              <a:rPr lang="en"/>
              <a:t> and Contribution</a:t>
            </a:r>
            <a:endParaRPr/>
          </a:p>
        </p:txBody>
      </p:sp>
      <p:sp>
        <p:nvSpPr>
          <p:cNvPr id="77" name="Google Shape;77;p15"/>
          <p:cNvSpPr txBox="1"/>
          <p:nvPr>
            <p:ph idx="1" type="body"/>
          </p:nvPr>
        </p:nvSpPr>
        <p:spPr>
          <a:xfrm>
            <a:off x="4623000" y="190300"/>
            <a:ext cx="4166400" cy="47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Clara Cerda: </a:t>
            </a:r>
            <a:r>
              <a:rPr lang="en">
                <a:latin typeface="Times New Roman"/>
                <a:ea typeface="Times New Roman"/>
                <a:cs typeface="Times New Roman"/>
                <a:sym typeface="Times New Roman"/>
              </a:rPr>
              <a:t>Writing</a:t>
            </a:r>
            <a:r>
              <a:rPr lang="en">
                <a:latin typeface="Times New Roman"/>
                <a:ea typeface="Times New Roman"/>
                <a:cs typeface="Times New Roman"/>
                <a:sym typeface="Times New Roman"/>
              </a:rPr>
              <a:t> the document and providing support when needed</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Related Works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Finalize algorithm of choice</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Creating a comprehensive research document containing all information regarding the framework</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Camille Young: Writing the tests and simulations for the chosen algorithm</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a:latin typeface="Times New Roman"/>
                <a:ea typeface="Times New Roman"/>
                <a:cs typeface="Times New Roman"/>
                <a:sym typeface="Times New Roman"/>
              </a:rPr>
              <a:t>Developing document section on proposed framework</a:t>
            </a:r>
            <a:endParaRPr>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a:latin typeface="Times New Roman"/>
                <a:ea typeface="Times New Roman"/>
                <a:cs typeface="Times New Roman"/>
                <a:sym typeface="Times New Roman"/>
              </a:rPr>
              <a:t>Created features to be used</a:t>
            </a:r>
            <a:endParaRPr>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a:latin typeface="Times New Roman"/>
                <a:ea typeface="Times New Roman"/>
                <a:cs typeface="Times New Roman"/>
                <a:sym typeface="Times New Roman"/>
              </a:rPr>
              <a:t>Pseudocode for algorithms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Documented simulation findings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Created dataset and developed description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83" name="Google Shape;83;p16"/>
          <p:cNvSpPr txBox="1"/>
          <p:nvPr>
            <p:ph idx="1" type="body"/>
          </p:nvPr>
        </p:nvSpPr>
        <p:spPr>
          <a:xfrm>
            <a:off x="4601325" y="2336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Our motivation for this project is simple and centered largely around reducing the impact spam has on people. Our simulations and research done on this project are key to improving spam research as a whole, since at the moment, it relies seemingly exclusively on people discerning it themselves, which carries its own set of problems, both on insider threats and on spam evolving to a point where they are virtually unrecognizable even by the most trained eye. Machine learning works wonderfully in solving this issue since it has the ability to learn based on the data that is being fed into it, which is central to spam-based attacks nowadays. As mentioned above, spam is constantly evolving, some even forgoing the normal characteristics that mark them as spam in the first place which includes things like poor grammar, poor document design, and more, if we want to have any chance at keeping up with them, we need an algorithm that can evolve with it. </a:t>
            </a:r>
            <a:endParaRPr sz="1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The algorithms we used for our project are the standards other data scientists have used in theirs, that being unsupervised and supervised learning, both of which have their associated pros and cons. We aim in our project to conduct sufficient simulations on both in order to gauge how well each performs, preferably around the 80-90 percentile, and if we don't get that, we will take it as further motivation that we must change our approach. </a:t>
            </a:r>
            <a:endParaRPr sz="1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All in all, spam detection could become extremely refined with the help of machine learning algorithms, and our research is simply one more step forward to figuring out how refined it can get.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Times New Roman"/>
                <a:ea typeface="Times New Roman"/>
                <a:cs typeface="Times New Roman"/>
                <a:sym typeface="Times New Roman"/>
              </a:rPr>
              <a:t>We want to </a:t>
            </a:r>
            <a:r>
              <a:rPr lang="en" sz="1600">
                <a:latin typeface="Times New Roman"/>
                <a:ea typeface="Times New Roman"/>
                <a:cs typeface="Times New Roman"/>
                <a:sym typeface="Times New Roman"/>
              </a:rPr>
              <a:t>m</a:t>
            </a:r>
            <a:r>
              <a:rPr lang="en" sz="1600">
                <a:latin typeface="Times New Roman"/>
                <a:ea typeface="Times New Roman"/>
                <a:cs typeface="Times New Roman"/>
                <a:sym typeface="Times New Roman"/>
              </a:rPr>
              <a:t>ake some form of spam identification more efficient using various methods of machine learning algorithms, such as unsupervised and supervised learning.</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95" name="Google Shape;95;p18"/>
          <p:cNvSpPr txBox="1"/>
          <p:nvPr>
            <p:ph idx="1" type="body"/>
          </p:nvPr>
        </p:nvSpPr>
        <p:spPr>
          <a:xfrm>
            <a:off x="4608550" y="183075"/>
            <a:ext cx="4166400" cy="4700400"/>
          </a:xfrm>
          <a:prstGeom prst="rect">
            <a:avLst/>
          </a:prstGeom>
        </p:spPr>
        <p:txBody>
          <a:bodyPr anchorCtr="0" anchor="t" bIns="91425" lIns="91425" spcFirstLastPara="1" rIns="91425" wrap="square" tIns="91425">
            <a:normAutofit fontScale="85000"/>
          </a:bodyPr>
          <a:lstStyle/>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This paper, “An Unsupervised Approach for Content-Based Clustering of Emails Into Spam and Ham Through Multiangular Feature Formulation,”  is an attempt to show the research covering using unsupervised learning on clustered Spam and normal emails, (Karim, Azam, “Unsupervised Approach”, et al.). </a:t>
            </a:r>
            <a:endParaRPr sz="1000">
              <a:solidFill>
                <a:srgbClr val="000000"/>
              </a:solidFill>
              <a:latin typeface="Times New Roman"/>
              <a:ea typeface="Times New Roman"/>
              <a:cs typeface="Times New Roman"/>
              <a:sym typeface="Times New Roman"/>
            </a:endParaRPr>
          </a:p>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The paper, “CNN Based Malicious Website Detection by Invalidating Multiple Web Spams,” defines a detection method that uses a CNN (Convolution Neural Network), as a classification algorithm. The paper then covers two experiments that simulate a real-world environment, one that uses a complex data set while the other uses a real-world environment to detect malicious websites for a few months, (Liu, Lee).</a:t>
            </a:r>
            <a:endParaRPr sz="1000">
              <a:solidFill>
                <a:srgbClr val="000000"/>
              </a:solidFill>
              <a:latin typeface="Times New Roman"/>
              <a:ea typeface="Times New Roman"/>
              <a:cs typeface="Times New Roman"/>
              <a:sym typeface="Times New Roman"/>
            </a:endParaRPr>
          </a:p>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This paper, “Detecting Spam Email With Machine Learning Optimized With Bio-Inspired Metaheuristic Algorithms,” aims to show a method of detecting spam using machine learning algorithms that are enhanced by bio-inspired methods such as particle swarm optimization, (Gibson, Issac, et al.). </a:t>
            </a:r>
            <a:endParaRPr sz="1000">
              <a:solidFill>
                <a:srgbClr val="000000"/>
              </a:solidFill>
              <a:latin typeface="Times New Roman"/>
              <a:ea typeface="Times New Roman"/>
              <a:cs typeface="Times New Roman"/>
              <a:sym typeface="Times New Roman"/>
            </a:endParaRPr>
          </a:p>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The paper, "Efficient Detection of Spam over Internet Telephony" outlines various techniques to solve Spam over Internet Telephony or SPIT technologies as the low cost and access to numerous open source software has left it an attractive attack frame. Such solutions include a naive machine learning model which optimizes the algorithm to deliver the best results. </a:t>
            </a:r>
            <a:endParaRPr sz="1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rgbClr val="000000"/>
                </a:solidFill>
                <a:latin typeface="Times New Roman"/>
                <a:ea typeface="Times New Roman"/>
                <a:cs typeface="Times New Roman"/>
                <a:sym typeface="Times New Roman"/>
              </a:rPr>
              <a:t>solutions possible. A simple or random prediction is often made with this model notably it can be used with certain datasets as it is considered unsophisticated. </a:t>
            </a:r>
            <a:endParaRPr sz="1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rgbClr val="000000"/>
                </a:solidFill>
                <a:latin typeface="Times New Roman"/>
                <a:ea typeface="Times New Roman"/>
                <a:cs typeface="Times New Roman"/>
                <a:sym typeface="Times New Roman"/>
              </a:rPr>
              <a:t>(Behan, </a:t>
            </a:r>
            <a:r>
              <a:rPr lang="en" sz="1000">
                <a:solidFill>
                  <a:srgbClr val="0E101A"/>
                </a:solidFill>
                <a:latin typeface="Times New Roman"/>
                <a:ea typeface="Times New Roman"/>
                <a:cs typeface="Times New Roman"/>
                <a:sym typeface="Times New Roman"/>
              </a:rPr>
              <a:t>Ladislav</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The paper, "A Comprehensive Survey for Intelligent Spam Email Detection" outlines the dangers of spam and specifies several types of non-machine learning techniques such as fuzzy hashing and Greylisting, but makes it clear that algorithms like unsupervised and supervised learning are the best course of action in making spam detection better.  (Karim, “</a:t>
            </a:r>
            <a:r>
              <a:rPr lang="en" sz="1000">
                <a:solidFill>
                  <a:srgbClr val="0E101A"/>
                </a:solidFill>
                <a:latin typeface="Times New Roman"/>
                <a:ea typeface="Times New Roman"/>
                <a:cs typeface="Times New Roman"/>
                <a:sym typeface="Times New Roman"/>
              </a:rPr>
              <a:t>Survey for Intelligent Spam Email Detection,”</a:t>
            </a:r>
            <a:r>
              <a:rPr lang="en" sz="1000">
                <a:solidFill>
                  <a:srgbClr val="000000"/>
                </a:solidFill>
                <a:latin typeface="Times New Roman"/>
                <a:ea typeface="Times New Roman"/>
                <a:cs typeface="Times New Roman"/>
                <a:sym typeface="Times New Roman"/>
              </a:rPr>
              <a:t> et al.)</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recent years, people have been putting more and more of their personal information online. Their bank information, places they’ve been, their phone numbers etc. With this </a:t>
            </a:r>
            <a:r>
              <a:rPr lang="en"/>
              <a:t>influx</a:t>
            </a:r>
            <a:r>
              <a:rPr lang="en"/>
              <a:t> of information comes </a:t>
            </a:r>
            <a:r>
              <a:rPr lang="en"/>
              <a:t>associated</a:t>
            </a:r>
            <a:r>
              <a:rPr lang="en"/>
              <a:t> risks, namely spam. </a:t>
            </a:r>
            <a:endParaRPr/>
          </a:p>
          <a:p>
            <a:pPr indent="0" lvl="0" marL="0" rtl="0" algn="l">
              <a:spcBef>
                <a:spcPts val="1200"/>
              </a:spcBef>
              <a:spcAft>
                <a:spcPts val="0"/>
              </a:spcAft>
              <a:buNone/>
            </a:pPr>
            <a:r>
              <a:rPr lang="en"/>
              <a:t>While most spam is harmless, there are many ways scammers can use spam maliciously to gain access to that personal information. </a:t>
            </a:r>
            <a:endParaRPr/>
          </a:p>
          <a:p>
            <a:pPr indent="0" lvl="0" marL="0" rtl="0" algn="l">
              <a:spcBef>
                <a:spcPts val="1200"/>
              </a:spcBef>
              <a:spcAft>
                <a:spcPts val="1200"/>
              </a:spcAft>
              <a:buNone/>
            </a:pPr>
            <a:r>
              <a:rPr lang="en"/>
              <a:t>How do we solve this problem and </a:t>
            </a:r>
            <a:r>
              <a:rPr lang="en"/>
              <a:t>better</a:t>
            </a:r>
            <a:r>
              <a:rPr lang="en"/>
              <a:t> identify these scams?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Framework and </a:t>
            </a:r>
            <a:r>
              <a:rPr lang="en"/>
              <a:t>Solution</a:t>
            </a:r>
            <a:r>
              <a:rPr lang="en"/>
              <a:t> </a:t>
            </a:r>
            <a:endParaRPr/>
          </a:p>
        </p:txBody>
      </p:sp>
      <p:sp>
        <p:nvSpPr>
          <p:cNvPr id="107" name="Google Shape;107;p2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Develop a dataset comprised of numerical values dealing with different levels of </a:t>
            </a:r>
            <a:r>
              <a:rPr lang="en" sz="1800"/>
              <a:t>environmental</a:t>
            </a:r>
            <a:r>
              <a:rPr lang="en" sz="1800"/>
              <a:t> information on emails </a:t>
            </a:r>
            <a:endParaRPr sz="1800"/>
          </a:p>
          <a:p>
            <a:pPr indent="-342900" lvl="0" marL="457200" rtl="0" algn="l">
              <a:spcBef>
                <a:spcPts val="0"/>
              </a:spcBef>
              <a:spcAft>
                <a:spcPts val="0"/>
              </a:spcAft>
              <a:buSzPts val="1800"/>
              <a:buChar char="●"/>
            </a:pPr>
            <a:r>
              <a:rPr lang="en" sz="1800"/>
              <a:t>Perform Support Vector Machine on dataset </a:t>
            </a:r>
            <a:endParaRPr sz="1800"/>
          </a:p>
          <a:p>
            <a:pPr indent="-342900" lvl="0" marL="457200" rtl="0" algn="l">
              <a:spcBef>
                <a:spcPts val="0"/>
              </a:spcBef>
              <a:spcAft>
                <a:spcPts val="0"/>
              </a:spcAft>
              <a:buSzPts val="1800"/>
              <a:buChar char="●"/>
            </a:pPr>
            <a:r>
              <a:rPr lang="en" sz="1800"/>
              <a:t>Perform Bernoulli Naive Bayes on dataset</a:t>
            </a:r>
            <a:endParaRPr sz="1800"/>
          </a:p>
          <a:p>
            <a:pPr indent="-342900" lvl="0" marL="457200" rtl="0" algn="l">
              <a:spcBef>
                <a:spcPts val="0"/>
              </a:spcBef>
              <a:spcAft>
                <a:spcPts val="0"/>
              </a:spcAft>
              <a:buSzPts val="1800"/>
              <a:buChar char="●"/>
            </a:pPr>
            <a:r>
              <a:rPr lang="en" sz="1800"/>
              <a:t>Perform K-Means on Dataset </a:t>
            </a:r>
            <a:endParaRPr sz="1800"/>
          </a:p>
          <a:p>
            <a:pPr indent="-342900" lvl="0" marL="457200" rtl="0" algn="l">
              <a:spcBef>
                <a:spcPts val="0"/>
              </a:spcBef>
              <a:spcAft>
                <a:spcPts val="0"/>
              </a:spcAft>
              <a:buSzPts val="1800"/>
              <a:buChar char="●"/>
            </a:pPr>
            <a:r>
              <a:rPr lang="en" sz="1800"/>
              <a:t>Report Results and Build off previous and new information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Simulations </a:t>
            </a:r>
            <a:endParaRPr/>
          </a:p>
        </p:txBody>
      </p:sp>
      <p:sp>
        <p:nvSpPr>
          <p:cNvPr id="113" name="Google Shape;113;p21"/>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010"/>
              <a:t> </a:t>
            </a:r>
            <a:endParaRPr sz="1045">
              <a:solidFill>
                <a:schemeClr val="lt2"/>
              </a:solidFill>
              <a:highlight>
                <a:schemeClr val="lt1"/>
              </a:highlight>
            </a:endParaRPr>
          </a:p>
          <a:p>
            <a:pPr indent="0" lvl="0" marL="0" rtl="0" algn="l">
              <a:spcBef>
                <a:spcPts val="0"/>
              </a:spcBef>
              <a:spcAft>
                <a:spcPts val="0"/>
              </a:spcAft>
              <a:buSzPts val="770"/>
              <a:buNone/>
            </a:pPr>
            <a:r>
              <a:t/>
            </a:r>
            <a:endParaRPr sz="101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