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9" r:id="rId4"/>
    <p:sldId id="260" r:id="rId5"/>
    <p:sldId id="261" r:id="rId6"/>
    <p:sldId id="262" r:id="rId7"/>
    <p:sldId id="263" r:id="rId8"/>
    <p:sldId id="265" r:id="rId9"/>
    <p:sldId id="264" r:id="rId10"/>
    <p:sldId id="258" r:id="rId11"/>
    <p:sldId id="266" r:id="rId12"/>
    <p:sldId id="267" r:id="rId13"/>
    <p:sldId id="268" r:id="rId14"/>
    <p:sldId id="269" r:id="rId15"/>
    <p:sldId id="270" r:id="rId16"/>
    <p:sldId id="271" r:id="rId17"/>
    <p:sldId id="273" r:id="rId18"/>
    <p:sldId id="274"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8F8F8"/>
    <a:srgbClr val="A4BC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398" autoAdjust="0"/>
  </p:normalViewPr>
  <p:slideViewPr>
    <p:cSldViewPr snapToGrid="0">
      <p:cViewPr varScale="1">
        <p:scale>
          <a:sx n="70" d="100"/>
          <a:sy n="70" d="100"/>
        </p:scale>
        <p:origin x="1166" y="53"/>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8D49B-DBA7-47F9-BC56-624476927127}" type="datetimeFigureOut">
              <a:rPr lang="en-SG" smtClean="0"/>
              <a:t>14/12/2020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30FBC-66FA-4E8C-B659-2151B8483895}" type="slidenum">
              <a:rPr lang="en-SG" smtClean="0"/>
              <a:t>‹#›</a:t>
            </a:fld>
            <a:endParaRPr lang="en-SG"/>
          </a:p>
        </p:txBody>
      </p:sp>
    </p:spTree>
    <p:extLst>
      <p:ext uri="{BB962C8B-B14F-4D97-AF65-F5344CB8AC3E}">
        <p14:creationId xmlns:p14="http://schemas.microsoft.com/office/powerpoint/2010/main" val="341101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very possible that dissatisfied staff did not indicate their true thoughts during data collection.</a:t>
            </a:r>
          </a:p>
          <a:p>
            <a:r>
              <a:rPr lang="en-SG" dirty="0"/>
              <a:t>Hence, we cannot just look at satisfaction type features. </a:t>
            </a:r>
          </a:p>
          <a:p>
            <a:endParaRPr lang="en-SG" dirty="0"/>
          </a:p>
          <a:p>
            <a:r>
              <a:rPr lang="en-SG" dirty="0"/>
              <a:t>Remove labels. </a:t>
            </a:r>
          </a:p>
        </p:txBody>
      </p:sp>
      <p:sp>
        <p:nvSpPr>
          <p:cNvPr id="4" name="Slide Number Placeholder 3"/>
          <p:cNvSpPr>
            <a:spLocks noGrp="1"/>
          </p:cNvSpPr>
          <p:nvPr>
            <p:ph type="sldNum" sz="quarter" idx="5"/>
          </p:nvPr>
        </p:nvSpPr>
        <p:spPr/>
        <p:txBody>
          <a:bodyPr/>
          <a:lstStyle/>
          <a:p>
            <a:fld id="{EA430FBC-66FA-4E8C-B659-2151B8483895}" type="slidenum">
              <a:rPr lang="en-SG" smtClean="0"/>
              <a:t>3</a:t>
            </a:fld>
            <a:endParaRPr lang="en-SG"/>
          </a:p>
        </p:txBody>
      </p:sp>
    </p:spTree>
    <p:extLst>
      <p:ext uri="{BB962C8B-B14F-4D97-AF65-F5344CB8AC3E}">
        <p14:creationId xmlns:p14="http://schemas.microsoft.com/office/powerpoint/2010/main" val="373196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Different from what Sri saw earlier. I did not fit and test with scaled data earlier 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greater the area under the curve, the higher the quality of the classification model. </a:t>
            </a:r>
          </a:p>
          <a:p>
            <a:pPr marL="171450" indent="-171450">
              <a:buFontTx/>
              <a:buChar char="-"/>
            </a:pPr>
            <a:endParaRPr lang="en-SG" dirty="0"/>
          </a:p>
        </p:txBody>
      </p:sp>
      <p:sp>
        <p:nvSpPr>
          <p:cNvPr id="4" name="Slide Number Placeholder 3"/>
          <p:cNvSpPr>
            <a:spLocks noGrp="1"/>
          </p:cNvSpPr>
          <p:nvPr>
            <p:ph type="sldNum" sz="quarter" idx="5"/>
          </p:nvPr>
        </p:nvSpPr>
        <p:spPr/>
        <p:txBody>
          <a:bodyPr/>
          <a:lstStyle/>
          <a:p>
            <a:fld id="{EA430FBC-66FA-4E8C-B659-2151B8483895}" type="slidenum">
              <a:rPr lang="en-SG" smtClean="0"/>
              <a:t>14</a:t>
            </a:fld>
            <a:endParaRPr lang="en-SG"/>
          </a:p>
        </p:txBody>
      </p:sp>
    </p:spTree>
    <p:extLst>
      <p:ext uri="{BB962C8B-B14F-4D97-AF65-F5344CB8AC3E}">
        <p14:creationId xmlns:p14="http://schemas.microsoft.com/office/powerpoint/2010/main" val="340116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SG" dirty="0"/>
          </a:p>
        </p:txBody>
      </p:sp>
      <p:sp>
        <p:nvSpPr>
          <p:cNvPr id="4" name="Slide Number Placeholder 3"/>
          <p:cNvSpPr>
            <a:spLocks noGrp="1"/>
          </p:cNvSpPr>
          <p:nvPr>
            <p:ph type="sldNum" sz="quarter" idx="5"/>
          </p:nvPr>
        </p:nvSpPr>
        <p:spPr/>
        <p:txBody>
          <a:bodyPr/>
          <a:lstStyle/>
          <a:p>
            <a:fld id="{EA430FBC-66FA-4E8C-B659-2151B8483895}" type="slidenum">
              <a:rPr lang="en-SG" smtClean="0"/>
              <a:t>15</a:t>
            </a:fld>
            <a:endParaRPr lang="en-SG"/>
          </a:p>
        </p:txBody>
      </p:sp>
    </p:spTree>
    <p:extLst>
      <p:ext uri="{BB962C8B-B14F-4D97-AF65-F5344CB8AC3E}">
        <p14:creationId xmlns:p14="http://schemas.microsoft.com/office/powerpoint/2010/main" val="3695676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Coefficients from Select </a:t>
            </a:r>
            <a:r>
              <a:rPr lang="en-SG" dirty="0" err="1"/>
              <a:t>Kbest</a:t>
            </a:r>
            <a:r>
              <a:rPr lang="en-SG" dirty="0"/>
              <a:t> + Log Reg. 35 variables. </a:t>
            </a:r>
          </a:p>
        </p:txBody>
      </p:sp>
      <p:sp>
        <p:nvSpPr>
          <p:cNvPr id="4" name="Slide Number Placeholder 3"/>
          <p:cNvSpPr>
            <a:spLocks noGrp="1"/>
          </p:cNvSpPr>
          <p:nvPr>
            <p:ph type="sldNum" sz="quarter" idx="5"/>
          </p:nvPr>
        </p:nvSpPr>
        <p:spPr/>
        <p:txBody>
          <a:bodyPr/>
          <a:lstStyle/>
          <a:p>
            <a:fld id="{EA430FBC-66FA-4E8C-B659-2151B8483895}" type="slidenum">
              <a:rPr lang="en-SG" smtClean="0"/>
              <a:t>16</a:t>
            </a:fld>
            <a:endParaRPr lang="en-SG"/>
          </a:p>
        </p:txBody>
      </p:sp>
    </p:spTree>
    <p:extLst>
      <p:ext uri="{BB962C8B-B14F-4D97-AF65-F5344CB8AC3E}">
        <p14:creationId xmlns:p14="http://schemas.microsoft.com/office/powerpoint/2010/main" val="155077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SG" dirty="0"/>
          </a:p>
        </p:txBody>
      </p:sp>
      <p:sp>
        <p:nvSpPr>
          <p:cNvPr id="4" name="Slide Number Placeholder 3"/>
          <p:cNvSpPr>
            <a:spLocks noGrp="1"/>
          </p:cNvSpPr>
          <p:nvPr>
            <p:ph type="sldNum" sz="quarter" idx="5"/>
          </p:nvPr>
        </p:nvSpPr>
        <p:spPr/>
        <p:txBody>
          <a:bodyPr/>
          <a:lstStyle/>
          <a:p>
            <a:fld id="{EA430FBC-66FA-4E8C-B659-2151B8483895}" type="slidenum">
              <a:rPr lang="en-SG" smtClean="0"/>
              <a:t>17</a:t>
            </a:fld>
            <a:endParaRPr lang="en-SG"/>
          </a:p>
        </p:txBody>
      </p:sp>
    </p:spTree>
    <p:extLst>
      <p:ext uri="{BB962C8B-B14F-4D97-AF65-F5344CB8AC3E}">
        <p14:creationId xmlns:p14="http://schemas.microsoft.com/office/powerpoint/2010/main" val="2791429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`Precision = True Positives / (True Positives + False Positives)`</a:t>
            </a:r>
          </a:p>
          <a:p>
            <a:r>
              <a:rPr lang="en-US" dirty="0"/>
              <a:t>    - A precision score of 1 indicates that the classifier never mistakenly added observations from another class. A precision score of 0 would mean that the classifier misclassified every instance of the current class.</a:t>
            </a:r>
          </a:p>
          <a:p>
            <a:r>
              <a:rPr lang="en-US" dirty="0"/>
              <a:t>- `Recall = True Positives / (True Positives + False Negatives)`</a:t>
            </a:r>
          </a:p>
          <a:p>
            <a:r>
              <a:rPr lang="en-US" dirty="0"/>
              <a:t>    - A recall score of 1 indicates that the classifier correctly predicted (found) all observations of the current class (by implication, no false negatives, or misclassifications of the current class). A recall score of 0 alternatively means that the classifier missed all observations of the current class.</a:t>
            </a:r>
          </a:p>
          <a:p>
            <a:r>
              <a:rPr lang="en-US" dirty="0"/>
              <a:t>- `F1-Score = 2 * (Precision * Recall) / (Precision + Recall)`</a:t>
            </a:r>
          </a:p>
          <a:p>
            <a:r>
              <a:rPr lang="en-US" dirty="0"/>
              <a:t>    - The f1-score's best value is 1 and worst value is 0, like the precision and recall scores. It is a useful metric for taking into account both measures at once.</a:t>
            </a:r>
            <a:endParaRPr lang="en-SG" dirty="0"/>
          </a:p>
        </p:txBody>
      </p:sp>
      <p:sp>
        <p:nvSpPr>
          <p:cNvPr id="4" name="Slide Number Placeholder 3"/>
          <p:cNvSpPr>
            <a:spLocks noGrp="1"/>
          </p:cNvSpPr>
          <p:nvPr>
            <p:ph type="sldNum" sz="quarter" idx="5"/>
          </p:nvPr>
        </p:nvSpPr>
        <p:spPr/>
        <p:txBody>
          <a:bodyPr/>
          <a:lstStyle/>
          <a:p>
            <a:fld id="{EA430FBC-66FA-4E8C-B659-2151B8483895}" type="slidenum">
              <a:rPr lang="en-SG" smtClean="0"/>
              <a:t>18</a:t>
            </a:fld>
            <a:endParaRPr lang="en-SG"/>
          </a:p>
        </p:txBody>
      </p:sp>
    </p:spTree>
    <p:extLst>
      <p:ext uri="{BB962C8B-B14F-4D97-AF65-F5344CB8AC3E}">
        <p14:creationId xmlns:p14="http://schemas.microsoft.com/office/powerpoint/2010/main" val="664528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Younger people trying out jobs. More likely to leave. </a:t>
            </a:r>
          </a:p>
          <a:p>
            <a:r>
              <a:rPr lang="en-SG" dirty="0"/>
              <a:t>Singles without family commitments also leave companies more easily, less concerned with job stability. </a:t>
            </a:r>
          </a:p>
        </p:txBody>
      </p:sp>
      <p:sp>
        <p:nvSpPr>
          <p:cNvPr id="4" name="Slide Number Placeholder 3"/>
          <p:cNvSpPr>
            <a:spLocks noGrp="1"/>
          </p:cNvSpPr>
          <p:nvPr>
            <p:ph type="sldNum" sz="quarter" idx="5"/>
          </p:nvPr>
        </p:nvSpPr>
        <p:spPr/>
        <p:txBody>
          <a:bodyPr/>
          <a:lstStyle/>
          <a:p>
            <a:fld id="{EA430FBC-66FA-4E8C-B659-2151B8483895}" type="slidenum">
              <a:rPr lang="en-SG" smtClean="0"/>
              <a:t>4</a:t>
            </a:fld>
            <a:endParaRPr lang="en-SG"/>
          </a:p>
        </p:txBody>
      </p:sp>
    </p:spTree>
    <p:extLst>
      <p:ext uri="{BB962C8B-B14F-4D97-AF65-F5344CB8AC3E}">
        <p14:creationId xmlns:p14="http://schemas.microsoft.com/office/powerpoint/2010/main" val="547008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attrition in Sales and HR. Could it be due to nature of job? Sales is more volatile. </a:t>
            </a:r>
          </a:p>
          <a:p>
            <a:r>
              <a:rPr lang="en-US" dirty="0"/>
              <a:t>HR and Sales smaller groups in the company. Likely R&amp;D is a big part of the business and more focused on. HR maybe feels underappreciated?</a:t>
            </a:r>
          </a:p>
          <a:p>
            <a:endParaRPr lang="en-US" dirty="0"/>
          </a:p>
          <a:p>
            <a:r>
              <a:rPr lang="en-US" dirty="0"/>
              <a:t>Higher attrition in lower Job Levels. Do the staff feel underappreciated? Unhappy with supervisors? Next slide may provide some clues. </a:t>
            </a:r>
          </a:p>
          <a:p>
            <a:endParaRPr lang="en-US" dirty="0"/>
          </a:p>
        </p:txBody>
      </p:sp>
      <p:sp>
        <p:nvSpPr>
          <p:cNvPr id="4" name="Slide Number Placeholder 3"/>
          <p:cNvSpPr>
            <a:spLocks noGrp="1"/>
          </p:cNvSpPr>
          <p:nvPr>
            <p:ph type="sldNum" sz="quarter" idx="5"/>
          </p:nvPr>
        </p:nvSpPr>
        <p:spPr/>
        <p:txBody>
          <a:bodyPr/>
          <a:lstStyle/>
          <a:p>
            <a:fld id="{EA430FBC-66FA-4E8C-B659-2151B8483895}" type="slidenum">
              <a:rPr lang="en-SG" smtClean="0"/>
              <a:t>5</a:t>
            </a:fld>
            <a:endParaRPr lang="en-SG"/>
          </a:p>
        </p:txBody>
      </p:sp>
    </p:spTree>
    <p:extLst>
      <p:ext uri="{BB962C8B-B14F-4D97-AF65-F5344CB8AC3E}">
        <p14:creationId xmlns:p14="http://schemas.microsoft.com/office/powerpoint/2010/main" val="1955256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Many people leave after changing supervisors. Do supervisors that require more training to be more effective in communication with their team?  </a:t>
            </a:r>
          </a:p>
        </p:txBody>
      </p:sp>
      <p:sp>
        <p:nvSpPr>
          <p:cNvPr id="4" name="Slide Number Placeholder 3"/>
          <p:cNvSpPr>
            <a:spLocks noGrp="1"/>
          </p:cNvSpPr>
          <p:nvPr>
            <p:ph type="sldNum" sz="quarter" idx="5"/>
          </p:nvPr>
        </p:nvSpPr>
        <p:spPr/>
        <p:txBody>
          <a:bodyPr/>
          <a:lstStyle/>
          <a:p>
            <a:fld id="{EA430FBC-66FA-4E8C-B659-2151B8483895}" type="slidenum">
              <a:rPr lang="en-SG" smtClean="0"/>
              <a:t>6</a:t>
            </a:fld>
            <a:endParaRPr lang="en-SG"/>
          </a:p>
        </p:txBody>
      </p:sp>
    </p:spTree>
    <p:extLst>
      <p:ext uri="{BB962C8B-B14F-4D97-AF65-F5344CB8AC3E}">
        <p14:creationId xmlns:p14="http://schemas.microsoft.com/office/powerpoint/2010/main" val="619036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Is promotion too fast?</a:t>
            </a:r>
          </a:p>
          <a:p>
            <a:r>
              <a:rPr lang="en-SG" dirty="0"/>
              <a:t>Is job rotation putting staff in jobs that do not have good fit with their skills/interests? Job rotation too fast?</a:t>
            </a:r>
          </a:p>
        </p:txBody>
      </p:sp>
      <p:sp>
        <p:nvSpPr>
          <p:cNvPr id="4" name="Slide Number Placeholder 3"/>
          <p:cNvSpPr>
            <a:spLocks noGrp="1"/>
          </p:cNvSpPr>
          <p:nvPr>
            <p:ph type="sldNum" sz="quarter" idx="5"/>
          </p:nvPr>
        </p:nvSpPr>
        <p:spPr/>
        <p:txBody>
          <a:bodyPr/>
          <a:lstStyle/>
          <a:p>
            <a:fld id="{EA430FBC-66FA-4E8C-B659-2151B8483895}" type="slidenum">
              <a:rPr lang="en-SG" smtClean="0"/>
              <a:t>7</a:t>
            </a:fld>
            <a:endParaRPr lang="en-SG"/>
          </a:p>
        </p:txBody>
      </p:sp>
    </p:spTree>
    <p:extLst>
      <p:ext uri="{BB962C8B-B14F-4D97-AF65-F5344CB8AC3E}">
        <p14:creationId xmlns:p14="http://schemas.microsoft.com/office/powerpoint/2010/main" val="205927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Out of the 55 variables, what are those that will help explain the variance between the 2 classes – staff who are still around, and those who left? </a:t>
            </a:r>
          </a:p>
        </p:txBody>
      </p:sp>
      <p:sp>
        <p:nvSpPr>
          <p:cNvPr id="4" name="Slide Number Placeholder 3"/>
          <p:cNvSpPr>
            <a:spLocks noGrp="1"/>
          </p:cNvSpPr>
          <p:nvPr>
            <p:ph type="sldNum" sz="quarter" idx="5"/>
          </p:nvPr>
        </p:nvSpPr>
        <p:spPr/>
        <p:txBody>
          <a:bodyPr/>
          <a:lstStyle/>
          <a:p>
            <a:fld id="{EA430FBC-66FA-4E8C-B659-2151B8483895}" type="slidenum">
              <a:rPr lang="en-SG" smtClean="0"/>
              <a:t>10</a:t>
            </a:fld>
            <a:endParaRPr lang="en-SG"/>
          </a:p>
        </p:txBody>
      </p:sp>
    </p:spTree>
    <p:extLst>
      <p:ext uri="{BB962C8B-B14F-4D97-AF65-F5344CB8AC3E}">
        <p14:creationId xmlns:p14="http://schemas.microsoft.com/office/powerpoint/2010/main" val="425155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scores from fitting Logistic Regression to features selected from various methods, model built from RFECV features has the highest score. But this may be due to the higher number of variables, which could mean the higher score was from overfitting. I am not too comfortable with having so many variables in my model too.  </a:t>
            </a:r>
          </a:p>
          <a:p>
            <a:endParaRPr lang="en-US" dirty="0"/>
          </a:p>
          <a:p>
            <a:r>
              <a:rPr lang="en-US" dirty="0"/>
              <a:t>To overcome having too many variables, I will try to merge another feature selection technique with Log Regression (L1 penalty), which has the second highest score. I've decided to try using </a:t>
            </a:r>
            <a:r>
              <a:rPr lang="en-US" dirty="0" err="1"/>
              <a:t>SelectKBest</a:t>
            </a:r>
            <a:r>
              <a:rPr lang="en-US" dirty="0"/>
              <a:t>, which is a filter-based methods that pick up the intrinsic properties of the features. Then apply L1 penalty to the selected features. I will build these 2 techniques as a pipeline and perform </a:t>
            </a:r>
            <a:r>
              <a:rPr lang="en-US" dirty="0" err="1"/>
              <a:t>GridSearchCV</a:t>
            </a:r>
            <a:r>
              <a:rPr lang="en-US" dirty="0"/>
              <a:t> on the pipeline for optimal hyperparameters.</a:t>
            </a:r>
          </a:p>
          <a:p>
            <a:endParaRPr lang="en-US" dirty="0"/>
          </a:p>
          <a:p>
            <a:r>
              <a:rPr lang="en-US" dirty="0"/>
              <a:t>For Random Forest technique, score is lower maybe because few variables are selected. I will build a model using Random Forest classifier for comparison later with the </a:t>
            </a:r>
            <a:r>
              <a:rPr lang="en-US" dirty="0" err="1"/>
              <a:t>SelectKBest+LogReg</a:t>
            </a:r>
            <a:r>
              <a:rPr lang="en-US" dirty="0"/>
              <a:t> model.</a:t>
            </a:r>
          </a:p>
          <a:p>
            <a:endParaRPr lang="en-US" dirty="0"/>
          </a:p>
          <a:p>
            <a:r>
              <a:rPr lang="en-US" dirty="0"/>
              <a:t>I have not chosen RFECV because its goals is somewhat similar to L1 penalty method, choosing based on </a:t>
            </a:r>
            <a:r>
              <a:rPr lang="en-US" dirty="0" err="1"/>
              <a:t>optimising</a:t>
            </a:r>
            <a:r>
              <a:rPr lang="en-US" dirty="0"/>
              <a:t> the model. If I merge RFECV and Log Reg with L1, it is likely I end up with many features in my model and risk overfitting.</a:t>
            </a:r>
            <a:endParaRPr lang="en-SG" dirty="0"/>
          </a:p>
        </p:txBody>
      </p:sp>
      <p:sp>
        <p:nvSpPr>
          <p:cNvPr id="4" name="Slide Number Placeholder 3"/>
          <p:cNvSpPr>
            <a:spLocks noGrp="1"/>
          </p:cNvSpPr>
          <p:nvPr>
            <p:ph type="sldNum" sz="quarter" idx="5"/>
          </p:nvPr>
        </p:nvSpPr>
        <p:spPr/>
        <p:txBody>
          <a:bodyPr/>
          <a:lstStyle/>
          <a:p>
            <a:fld id="{EA430FBC-66FA-4E8C-B659-2151B8483895}" type="slidenum">
              <a:rPr lang="en-SG" smtClean="0"/>
              <a:t>11</a:t>
            </a:fld>
            <a:endParaRPr lang="en-SG"/>
          </a:p>
        </p:txBody>
      </p:sp>
    </p:spTree>
    <p:extLst>
      <p:ext uri="{BB962C8B-B14F-4D97-AF65-F5344CB8AC3E}">
        <p14:creationId xmlns:p14="http://schemas.microsoft.com/office/powerpoint/2010/main" val="3796650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EA430FBC-66FA-4E8C-B659-2151B8483895}" type="slidenum">
              <a:rPr lang="en-SG" smtClean="0"/>
              <a:t>12</a:t>
            </a:fld>
            <a:endParaRPr lang="en-SG"/>
          </a:p>
        </p:txBody>
      </p:sp>
    </p:spTree>
    <p:extLst>
      <p:ext uri="{BB962C8B-B14F-4D97-AF65-F5344CB8AC3E}">
        <p14:creationId xmlns:p14="http://schemas.microsoft.com/office/powerpoint/2010/main" val="123666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`Precision = True Positives / (True Positives + False Positives)`</a:t>
            </a:r>
          </a:p>
          <a:p>
            <a:r>
              <a:rPr lang="en-US" dirty="0"/>
              <a:t>    - A precision score of 1 indicates that the classifier never mistakenly added observations from another class. A precision score of 0 would mean that the classifier misclassified every instance of the current class.</a:t>
            </a:r>
          </a:p>
          <a:p>
            <a:r>
              <a:rPr lang="en-US" dirty="0"/>
              <a:t>- `Recall = True Positives / (True Positives + False Negatives)`</a:t>
            </a:r>
          </a:p>
          <a:p>
            <a:r>
              <a:rPr lang="en-US" dirty="0"/>
              <a:t>    - A recall score of 1 indicates that the classifier correctly predicted (found) all observations of the current class (by implication, no false negatives, or misclassifications of the current class). A recall score of 0 alternatively means that the classifier missed all observations of the current class.</a:t>
            </a:r>
          </a:p>
          <a:p>
            <a:r>
              <a:rPr lang="en-US" dirty="0"/>
              <a:t>- `F1-Score = 2 * (Precision * Recall) / (Precision + Recall)`</a:t>
            </a:r>
          </a:p>
          <a:p>
            <a:r>
              <a:rPr lang="en-US" dirty="0"/>
              <a:t>    - The f1-score's best value is 1 and worst value is 0, like the precision and recall scores. It is a useful metric for taking into account both measures at once.</a:t>
            </a:r>
            <a:endParaRPr lang="en-SG" dirty="0"/>
          </a:p>
        </p:txBody>
      </p:sp>
      <p:sp>
        <p:nvSpPr>
          <p:cNvPr id="4" name="Slide Number Placeholder 3"/>
          <p:cNvSpPr>
            <a:spLocks noGrp="1"/>
          </p:cNvSpPr>
          <p:nvPr>
            <p:ph type="sldNum" sz="quarter" idx="5"/>
          </p:nvPr>
        </p:nvSpPr>
        <p:spPr/>
        <p:txBody>
          <a:bodyPr/>
          <a:lstStyle/>
          <a:p>
            <a:fld id="{EA430FBC-66FA-4E8C-B659-2151B8483895}" type="slidenum">
              <a:rPr lang="en-SG" smtClean="0"/>
              <a:t>13</a:t>
            </a:fld>
            <a:endParaRPr lang="en-SG"/>
          </a:p>
        </p:txBody>
      </p:sp>
    </p:spTree>
    <p:extLst>
      <p:ext uri="{BB962C8B-B14F-4D97-AF65-F5344CB8AC3E}">
        <p14:creationId xmlns:p14="http://schemas.microsoft.com/office/powerpoint/2010/main" val="2744616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Tw Cen MT" panose="020B0602020104020603" pitchFamily="34" charset="0"/>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Tw Cen MT" panose="020B0602020104020603"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Tw Cen MT" panose="020B0602020104020603"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Tw Cen MT" panose="020B0602020104020603"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Tw Cen MT" panose="020B0602020104020603"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Tw Cen MT" panose="020B0602020104020603"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pavansubhasht/ibm-hr-analytics-attrition-dataset#WA_Fn-UseC_-HR-Employee-Attrition.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426F-C375-459A-ACF5-4926A0E2E5B7}"/>
              </a:ext>
            </a:extLst>
          </p:cNvPr>
          <p:cNvSpPr>
            <a:spLocks noGrp="1"/>
          </p:cNvSpPr>
          <p:nvPr>
            <p:ph type="ctrTitle"/>
          </p:nvPr>
        </p:nvSpPr>
        <p:spPr/>
        <p:txBody>
          <a:bodyPr/>
          <a:lstStyle/>
          <a:p>
            <a:r>
              <a:rPr lang="en-SG" sz="6500" b="1" cap="none" dirty="0"/>
              <a:t>Predict Attrition with Machine Learning</a:t>
            </a:r>
          </a:p>
        </p:txBody>
      </p:sp>
      <p:sp>
        <p:nvSpPr>
          <p:cNvPr id="3" name="Subtitle 2">
            <a:extLst>
              <a:ext uri="{FF2B5EF4-FFF2-40B4-BE49-F238E27FC236}">
                <a16:creationId xmlns:a16="http://schemas.microsoft.com/office/drawing/2014/main" id="{054D0167-408C-46D8-9466-779108E7CBE0}"/>
              </a:ext>
            </a:extLst>
          </p:cNvPr>
          <p:cNvSpPr>
            <a:spLocks noGrp="1"/>
          </p:cNvSpPr>
          <p:nvPr>
            <p:ph type="subTitle" idx="1"/>
          </p:nvPr>
        </p:nvSpPr>
        <p:spPr/>
        <p:txBody>
          <a:bodyPr/>
          <a:lstStyle/>
          <a:p>
            <a:r>
              <a:rPr lang="en-SG" b="1" dirty="0"/>
              <a:t>Capstone Project</a:t>
            </a:r>
          </a:p>
        </p:txBody>
      </p:sp>
    </p:spTree>
    <p:extLst>
      <p:ext uri="{BB962C8B-B14F-4D97-AF65-F5344CB8AC3E}">
        <p14:creationId xmlns:p14="http://schemas.microsoft.com/office/powerpoint/2010/main" val="3122249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933D-4A26-41ED-B959-73ADCCB68E93}"/>
              </a:ext>
            </a:extLst>
          </p:cNvPr>
          <p:cNvSpPr>
            <a:spLocks noGrp="1"/>
          </p:cNvSpPr>
          <p:nvPr>
            <p:ph type="title"/>
          </p:nvPr>
        </p:nvSpPr>
        <p:spPr/>
        <p:txBody>
          <a:bodyPr/>
          <a:lstStyle/>
          <a:p>
            <a:r>
              <a:rPr lang="en-SG" dirty="0"/>
              <a:t>Feature Selection</a:t>
            </a:r>
            <a:br>
              <a:rPr lang="en-SG" dirty="0"/>
            </a:br>
            <a:r>
              <a:rPr lang="en-SG" sz="1800" b="0" i="1" dirty="0"/>
              <a:t>- Methods used</a:t>
            </a:r>
            <a:endParaRPr lang="en-SG" sz="1800" i="1" dirty="0"/>
          </a:p>
        </p:txBody>
      </p:sp>
      <p:sp>
        <p:nvSpPr>
          <p:cNvPr id="3" name="Content Placeholder 2">
            <a:extLst>
              <a:ext uri="{FF2B5EF4-FFF2-40B4-BE49-F238E27FC236}">
                <a16:creationId xmlns:a16="http://schemas.microsoft.com/office/drawing/2014/main" id="{FCCFEE08-F2CC-4E03-A202-8E9B8E8DABAE}"/>
              </a:ext>
            </a:extLst>
          </p:cNvPr>
          <p:cNvSpPr>
            <a:spLocks noGrp="1"/>
          </p:cNvSpPr>
          <p:nvPr>
            <p:ph idx="1"/>
          </p:nvPr>
        </p:nvSpPr>
        <p:spPr/>
        <p:txBody>
          <a:bodyPr/>
          <a:lstStyle/>
          <a:p>
            <a:r>
              <a:rPr lang="en-SG" dirty="0"/>
              <a:t>Data split : 80% for training; 20% for testing</a:t>
            </a:r>
          </a:p>
          <a:p>
            <a:r>
              <a:rPr lang="en-SG" dirty="0"/>
              <a:t>After getting dummy variables, there are 55 variables.  </a:t>
            </a:r>
          </a:p>
          <a:p>
            <a:r>
              <a:rPr lang="en-SG" dirty="0"/>
              <a:t>Target variable : whether staff has left</a:t>
            </a:r>
          </a:p>
          <a:p>
            <a:r>
              <a:rPr lang="en-SG" dirty="0"/>
              <a:t>Techniques attempted:</a:t>
            </a:r>
          </a:p>
          <a:p>
            <a:pPr marL="987552" lvl="1" indent="-457200">
              <a:buFont typeface="+mj-lt"/>
              <a:buAutoNum type="arabicPeriod"/>
            </a:pPr>
            <a:r>
              <a:rPr lang="en-US" dirty="0"/>
              <a:t>Variance Threshold</a:t>
            </a:r>
          </a:p>
          <a:p>
            <a:pPr marL="987552" lvl="1" indent="-457200">
              <a:buFont typeface="+mj-lt"/>
              <a:buAutoNum type="arabicPeriod"/>
            </a:pPr>
            <a:r>
              <a:rPr lang="en-US" dirty="0" err="1"/>
              <a:t>SelectKBest</a:t>
            </a:r>
            <a:endParaRPr lang="en-US" dirty="0"/>
          </a:p>
          <a:p>
            <a:pPr marL="987552" lvl="1" indent="-457200">
              <a:buFont typeface="+mj-lt"/>
              <a:buAutoNum type="arabicPeriod"/>
            </a:pPr>
            <a:r>
              <a:rPr lang="en-US" dirty="0"/>
              <a:t>RFECV</a:t>
            </a:r>
          </a:p>
          <a:p>
            <a:pPr marL="987552" lvl="1" indent="-457200">
              <a:buFont typeface="+mj-lt"/>
              <a:buAutoNum type="arabicPeriod"/>
            </a:pPr>
            <a:r>
              <a:rPr lang="en-US" dirty="0"/>
              <a:t>L1 penalty (L2 penalty did not remove any features)</a:t>
            </a:r>
          </a:p>
          <a:p>
            <a:pPr marL="987552" lvl="1" indent="-457200">
              <a:buFont typeface="+mj-lt"/>
              <a:buAutoNum type="arabicPeriod"/>
            </a:pPr>
            <a:r>
              <a:rPr lang="en-US" dirty="0"/>
              <a:t>Random Forest Classifier</a:t>
            </a:r>
            <a:endParaRPr lang="en-SG" dirty="0"/>
          </a:p>
        </p:txBody>
      </p:sp>
    </p:spTree>
    <p:extLst>
      <p:ext uri="{BB962C8B-B14F-4D97-AF65-F5344CB8AC3E}">
        <p14:creationId xmlns:p14="http://schemas.microsoft.com/office/powerpoint/2010/main" val="2998787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933D-4A26-41ED-B959-73ADCCB68E93}"/>
              </a:ext>
            </a:extLst>
          </p:cNvPr>
          <p:cNvSpPr>
            <a:spLocks noGrp="1"/>
          </p:cNvSpPr>
          <p:nvPr>
            <p:ph type="title"/>
          </p:nvPr>
        </p:nvSpPr>
        <p:spPr/>
        <p:txBody>
          <a:bodyPr/>
          <a:lstStyle/>
          <a:p>
            <a:r>
              <a:rPr lang="en-SG" dirty="0"/>
              <a:t>Feature Selection</a:t>
            </a:r>
            <a:br>
              <a:rPr lang="en-SG" dirty="0"/>
            </a:br>
            <a:r>
              <a:rPr lang="en-SG" sz="1800" b="0" i="1" dirty="0"/>
              <a:t>- Results</a:t>
            </a:r>
            <a:endParaRPr lang="en-SG" sz="1800" i="1" dirty="0"/>
          </a:p>
        </p:txBody>
      </p:sp>
      <p:sp>
        <p:nvSpPr>
          <p:cNvPr id="3" name="Content Placeholder 2">
            <a:extLst>
              <a:ext uri="{FF2B5EF4-FFF2-40B4-BE49-F238E27FC236}">
                <a16:creationId xmlns:a16="http://schemas.microsoft.com/office/drawing/2014/main" id="{FCCFEE08-F2CC-4E03-A202-8E9B8E8DABAE}"/>
              </a:ext>
            </a:extLst>
          </p:cNvPr>
          <p:cNvSpPr>
            <a:spLocks noGrp="1"/>
          </p:cNvSpPr>
          <p:nvPr>
            <p:ph idx="1"/>
          </p:nvPr>
        </p:nvSpPr>
        <p:spPr>
          <a:xfrm>
            <a:off x="1371600" y="2286000"/>
            <a:ext cx="10458450" cy="3581400"/>
          </a:xfrm>
        </p:spPr>
        <p:txBody>
          <a:bodyPr/>
          <a:lstStyle/>
          <a:p>
            <a:r>
              <a:rPr lang="en-SG" dirty="0"/>
              <a:t>Baseline : 0.8384</a:t>
            </a:r>
          </a:p>
          <a:p>
            <a:r>
              <a:rPr lang="en-SG" dirty="0"/>
              <a:t>Scores (derived using simple Logistic Regression on selected features from different techniques) :</a:t>
            </a:r>
          </a:p>
        </p:txBody>
      </p:sp>
      <p:graphicFrame>
        <p:nvGraphicFramePr>
          <p:cNvPr id="6" name="Table 6">
            <a:extLst>
              <a:ext uri="{FF2B5EF4-FFF2-40B4-BE49-F238E27FC236}">
                <a16:creationId xmlns:a16="http://schemas.microsoft.com/office/drawing/2014/main" id="{BE3715F1-D285-4F18-AC5B-07EA449BAC68}"/>
              </a:ext>
            </a:extLst>
          </p:cNvPr>
          <p:cNvGraphicFramePr>
            <a:graphicFrameLocks noGrp="1"/>
          </p:cNvGraphicFramePr>
          <p:nvPr>
            <p:extLst>
              <p:ext uri="{D42A27DB-BD31-4B8C-83A1-F6EECF244321}">
                <p14:modId xmlns:p14="http://schemas.microsoft.com/office/powerpoint/2010/main" val="1003301703"/>
              </p:ext>
            </p:extLst>
          </p:nvPr>
        </p:nvGraphicFramePr>
        <p:xfrm>
          <a:off x="2489200" y="3300095"/>
          <a:ext cx="6797676" cy="2225040"/>
        </p:xfrm>
        <a:graphic>
          <a:graphicData uri="http://schemas.openxmlformats.org/drawingml/2006/table">
            <a:tbl>
              <a:tblPr firstRow="1" bandRow="1">
                <a:tableStyleId>{5C22544A-7EE6-4342-B048-85BDC9FD1C3A}</a:tableStyleId>
              </a:tblPr>
              <a:tblGrid>
                <a:gridCol w="2559050">
                  <a:extLst>
                    <a:ext uri="{9D8B030D-6E8A-4147-A177-3AD203B41FA5}">
                      <a16:colId xmlns:a16="http://schemas.microsoft.com/office/drawing/2014/main" val="246655672"/>
                    </a:ext>
                  </a:extLst>
                </a:gridCol>
                <a:gridCol w="1685925">
                  <a:extLst>
                    <a:ext uri="{9D8B030D-6E8A-4147-A177-3AD203B41FA5}">
                      <a16:colId xmlns:a16="http://schemas.microsoft.com/office/drawing/2014/main" val="1753843016"/>
                    </a:ext>
                  </a:extLst>
                </a:gridCol>
                <a:gridCol w="2552701">
                  <a:extLst>
                    <a:ext uri="{9D8B030D-6E8A-4147-A177-3AD203B41FA5}">
                      <a16:colId xmlns:a16="http://schemas.microsoft.com/office/drawing/2014/main" val="947424853"/>
                    </a:ext>
                  </a:extLst>
                </a:gridCol>
              </a:tblGrid>
              <a:tr h="370840">
                <a:tc>
                  <a:txBody>
                    <a:bodyPr/>
                    <a:lstStyle/>
                    <a:p>
                      <a:pPr algn="ctr"/>
                      <a:r>
                        <a:rPr lang="en-SG" dirty="0">
                          <a:solidFill>
                            <a:schemeClr val="tx2"/>
                          </a:solidFill>
                          <a:latin typeface="Tw Cen MT" panose="020B0602020104020603" pitchFamily="34" charset="0"/>
                        </a:rPr>
                        <a:t>Technique</a:t>
                      </a:r>
                    </a:p>
                  </a:txBody>
                  <a:tcPr/>
                </a:tc>
                <a:tc>
                  <a:txBody>
                    <a:bodyPr/>
                    <a:lstStyle/>
                    <a:p>
                      <a:pPr algn="ctr"/>
                      <a:r>
                        <a:rPr lang="en-SG" dirty="0">
                          <a:solidFill>
                            <a:schemeClr val="tx2"/>
                          </a:solidFill>
                          <a:latin typeface="Tw Cen MT" panose="020B0602020104020603" pitchFamily="34" charset="0"/>
                        </a:rPr>
                        <a:t>Score</a:t>
                      </a:r>
                    </a:p>
                  </a:txBody>
                  <a:tcPr/>
                </a:tc>
                <a:tc>
                  <a:txBody>
                    <a:bodyPr/>
                    <a:lstStyle/>
                    <a:p>
                      <a:pPr algn="ctr"/>
                      <a:r>
                        <a:rPr lang="en-SG" dirty="0">
                          <a:solidFill>
                            <a:schemeClr val="tx2"/>
                          </a:solidFill>
                          <a:latin typeface="Tw Cen MT" panose="020B0602020104020603" pitchFamily="34" charset="0"/>
                        </a:rPr>
                        <a:t>No. of selected variables</a:t>
                      </a:r>
                    </a:p>
                  </a:txBody>
                  <a:tcPr/>
                </a:tc>
                <a:extLst>
                  <a:ext uri="{0D108BD9-81ED-4DB2-BD59-A6C34878D82A}">
                    <a16:rowId xmlns:a16="http://schemas.microsoft.com/office/drawing/2014/main" val="3011226225"/>
                  </a:ext>
                </a:extLst>
              </a:tr>
              <a:tr h="370840">
                <a:tc>
                  <a:txBody>
                    <a:bodyPr/>
                    <a:lstStyle/>
                    <a:p>
                      <a:pPr algn="ctr"/>
                      <a:r>
                        <a:rPr lang="en-SG" dirty="0" err="1">
                          <a:solidFill>
                            <a:schemeClr val="tx2"/>
                          </a:solidFill>
                          <a:latin typeface="Tw Cen MT" panose="020B0602020104020603" pitchFamily="34" charset="0"/>
                        </a:rPr>
                        <a:t>SelectKBest</a:t>
                      </a:r>
                      <a:endParaRPr lang="en-SG" dirty="0">
                        <a:solidFill>
                          <a:schemeClr val="tx2"/>
                        </a:solidFill>
                        <a:latin typeface="Tw Cen MT" panose="020B0602020104020603" pitchFamily="34" charset="0"/>
                      </a:endParaRPr>
                    </a:p>
                  </a:txBody>
                  <a:tcPr/>
                </a:tc>
                <a:tc>
                  <a:txBody>
                    <a:bodyPr/>
                    <a:lstStyle/>
                    <a:p>
                      <a:pPr algn="ctr"/>
                      <a:r>
                        <a:rPr lang="en-SG" dirty="0">
                          <a:solidFill>
                            <a:schemeClr val="tx2"/>
                          </a:solidFill>
                          <a:latin typeface="Tw Cen MT" panose="020B0602020104020603" pitchFamily="34" charset="0"/>
                        </a:rPr>
                        <a:t>0.8605</a:t>
                      </a:r>
                    </a:p>
                  </a:txBody>
                  <a:tcPr/>
                </a:tc>
                <a:tc>
                  <a:txBody>
                    <a:bodyPr/>
                    <a:lstStyle/>
                    <a:p>
                      <a:pPr algn="ctr"/>
                      <a:r>
                        <a:rPr lang="en-SG" dirty="0">
                          <a:solidFill>
                            <a:schemeClr val="tx2"/>
                          </a:solidFill>
                          <a:latin typeface="Tw Cen MT" panose="020B0602020104020603" pitchFamily="34" charset="0"/>
                        </a:rPr>
                        <a:t>20</a:t>
                      </a:r>
                    </a:p>
                  </a:txBody>
                  <a:tcPr/>
                </a:tc>
                <a:extLst>
                  <a:ext uri="{0D108BD9-81ED-4DB2-BD59-A6C34878D82A}">
                    <a16:rowId xmlns:a16="http://schemas.microsoft.com/office/drawing/2014/main" val="3367222410"/>
                  </a:ext>
                </a:extLst>
              </a:tr>
              <a:tr h="370840">
                <a:tc>
                  <a:txBody>
                    <a:bodyPr/>
                    <a:lstStyle/>
                    <a:p>
                      <a:pPr algn="ctr"/>
                      <a:r>
                        <a:rPr lang="en-SG" dirty="0">
                          <a:solidFill>
                            <a:schemeClr val="tx2"/>
                          </a:solidFill>
                          <a:latin typeface="Tw Cen MT" panose="020B0602020104020603" pitchFamily="34" charset="0"/>
                        </a:rPr>
                        <a:t>RFECV</a:t>
                      </a:r>
                    </a:p>
                  </a:txBody>
                  <a:tcPr/>
                </a:tc>
                <a:tc>
                  <a:txBody>
                    <a:bodyPr/>
                    <a:lstStyle/>
                    <a:p>
                      <a:pPr algn="ctr"/>
                      <a:r>
                        <a:rPr lang="en-SG" dirty="0">
                          <a:solidFill>
                            <a:schemeClr val="tx2"/>
                          </a:solidFill>
                          <a:latin typeface="Tw Cen MT" panose="020B0602020104020603" pitchFamily="34" charset="0"/>
                        </a:rPr>
                        <a:t>0.8843</a:t>
                      </a:r>
                    </a:p>
                  </a:txBody>
                  <a:tcPr/>
                </a:tc>
                <a:tc>
                  <a:txBody>
                    <a:bodyPr/>
                    <a:lstStyle/>
                    <a:p>
                      <a:pPr algn="ctr"/>
                      <a:r>
                        <a:rPr lang="en-SG" dirty="0">
                          <a:solidFill>
                            <a:schemeClr val="tx2"/>
                          </a:solidFill>
                          <a:latin typeface="Tw Cen MT" panose="020B0602020104020603" pitchFamily="34" charset="0"/>
                        </a:rPr>
                        <a:t>44</a:t>
                      </a:r>
                    </a:p>
                  </a:txBody>
                  <a:tcPr/>
                </a:tc>
                <a:extLst>
                  <a:ext uri="{0D108BD9-81ED-4DB2-BD59-A6C34878D82A}">
                    <a16:rowId xmlns:a16="http://schemas.microsoft.com/office/drawing/2014/main" val="272693630"/>
                  </a:ext>
                </a:extLst>
              </a:tr>
              <a:tr h="370840">
                <a:tc>
                  <a:txBody>
                    <a:bodyPr/>
                    <a:lstStyle/>
                    <a:p>
                      <a:pPr algn="ctr"/>
                      <a:r>
                        <a:rPr lang="en-SG" dirty="0">
                          <a:solidFill>
                            <a:schemeClr val="tx2"/>
                          </a:solidFill>
                          <a:latin typeface="Tw Cen MT" panose="020B0602020104020603" pitchFamily="34" charset="0"/>
                        </a:rPr>
                        <a:t>Log Reg – L1 penalty</a:t>
                      </a:r>
                    </a:p>
                  </a:txBody>
                  <a:tcPr/>
                </a:tc>
                <a:tc>
                  <a:txBody>
                    <a:bodyPr/>
                    <a:lstStyle/>
                    <a:p>
                      <a:pPr algn="ctr"/>
                      <a:r>
                        <a:rPr lang="en-SG" dirty="0">
                          <a:solidFill>
                            <a:schemeClr val="tx2"/>
                          </a:solidFill>
                          <a:latin typeface="Tw Cen MT" panose="020B0602020104020603" pitchFamily="34" charset="0"/>
                        </a:rPr>
                        <a:t>0.8741</a:t>
                      </a:r>
                    </a:p>
                  </a:txBody>
                  <a:tcPr/>
                </a:tc>
                <a:tc>
                  <a:txBody>
                    <a:bodyPr/>
                    <a:lstStyle/>
                    <a:p>
                      <a:pPr algn="ctr"/>
                      <a:r>
                        <a:rPr lang="en-SG" dirty="0">
                          <a:solidFill>
                            <a:schemeClr val="tx2"/>
                          </a:solidFill>
                          <a:latin typeface="Tw Cen MT" panose="020B0602020104020603" pitchFamily="34" charset="0"/>
                        </a:rPr>
                        <a:t>45</a:t>
                      </a:r>
                    </a:p>
                  </a:txBody>
                  <a:tcPr/>
                </a:tc>
                <a:extLst>
                  <a:ext uri="{0D108BD9-81ED-4DB2-BD59-A6C34878D82A}">
                    <a16:rowId xmlns:a16="http://schemas.microsoft.com/office/drawing/2014/main" val="364426084"/>
                  </a:ext>
                </a:extLst>
              </a:tr>
              <a:tr h="370840">
                <a:tc>
                  <a:txBody>
                    <a:bodyPr/>
                    <a:lstStyle/>
                    <a:p>
                      <a:pPr algn="ctr"/>
                      <a:r>
                        <a:rPr lang="en-SG" dirty="0">
                          <a:solidFill>
                            <a:schemeClr val="tx2"/>
                          </a:solidFill>
                          <a:latin typeface="Tw Cen MT" panose="020B0602020104020603" pitchFamily="34" charset="0"/>
                        </a:rPr>
                        <a:t>Random Forest</a:t>
                      </a:r>
                    </a:p>
                  </a:txBody>
                  <a:tcPr/>
                </a:tc>
                <a:tc>
                  <a:txBody>
                    <a:bodyPr/>
                    <a:lstStyle/>
                    <a:p>
                      <a:pPr algn="ctr"/>
                      <a:r>
                        <a:rPr lang="en-SG" dirty="0">
                          <a:solidFill>
                            <a:schemeClr val="tx2"/>
                          </a:solidFill>
                          <a:latin typeface="Tw Cen MT" panose="020B0602020104020603" pitchFamily="34" charset="0"/>
                        </a:rPr>
                        <a:t>0.8469</a:t>
                      </a:r>
                    </a:p>
                  </a:txBody>
                  <a:tcPr/>
                </a:tc>
                <a:tc>
                  <a:txBody>
                    <a:bodyPr/>
                    <a:lstStyle/>
                    <a:p>
                      <a:pPr algn="ctr"/>
                      <a:r>
                        <a:rPr lang="en-SG" dirty="0">
                          <a:solidFill>
                            <a:schemeClr val="tx2"/>
                          </a:solidFill>
                          <a:latin typeface="Tw Cen MT" panose="020B0602020104020603" pitchFamily="34" charset="0"/>
                        </a:rPr>
                        <a:t>13</a:t>
                      </a:r>
                    </a:p>
                  </a:txBody>
                  <a:tcPr/>
                </a:tc>
                <a:extLst>
                  <a:ext uri="{0D108BD9-81ED-4DB2-BD59-A6C34878D82A}">
                    <a16:rowId xmlns:a16="http://schemas.microsoft.com/office/drawing/2014/main" val="1801279442"/>
                  </a:ext>
                </a:extLst>
              </a:tr>
              <a:tr h="370840">
                <a:tc>
                  <a:txBody>
                    <a:bodyPr/>
                    <a:lstStyle/>
                    <a:p>
                      <a:pPr algn="ctr"/>
                      <a:r>
                        <a:rPr lang="en-SG" dirty="0">
                          <a:solidFill>
                            <a:schemeClr val="tx2"/>
                          </a:solidFill>
                          <a:latin typeface="Tw Cen MT" panose="020B0602020104020603" pitchFamily="34" charset="0"/>
                        </a:rPr>
                        <a:t>No feature selection</a:t>
                      </a:r>
                    </a:p>
                  </a:txBody>
                  <a:tcPr/>
                </a:tc>
                <a:tc>
                  <a:txBody>
                    <a:bodyPr/>
                    <a:lstStyle/>
                    <a:p>
                      <a:pPr algn="ctr"/>
                      <a:r>
                        <a:rPr lang="en-SG" dirty="0">
                          <a:solidFill>
                            <a:schemeClr val="tx2"/>
                          </a:solidFill>
                          <a:latin typeface="Tw Cen MT" panose="020B0602020104020603" pitchFamily="34" charset="0"/>
                        </a:rPr>
                        <a:t>0.8707</a:t>
                      </a:r>
                    </a:p>
                  </a:txBody>
                  <a:tcPr/>
                </a:tc>
                <a:tc>
                  <a:txBody>
                    <a:bodyPr/>
                    <a:lstStyle/>
                    <a:p>
                      <a:pPr algn="ctr"/>
                      <a:r>
                        <a:rPr lang="en-SG" dirty="0">
                          <a:solidFill>
                            <a:schemeClr val="tx2"/>
                          </a:solidFill>
                          <a:latin typeface="Tw Cen MT" panose="020B0602020104020603" pitchFamily="34" charset="0"/>
                        </a:rPr>
                        <a:t>55</a:t>
                      </a:r>
                    </a:p>
                  </a:txBody>
                  <a:tcPr/>
                </a:tc>
                <a:extLst>
                  <a:ext uri="{0D108BD9-81ED-4DB2-BD59-A6C34878D82A}">
                    <a16:rowId xmlns:a16="http://schemas.microsoft.com/office/drawing/2014/main" val="1575921893"/>
                  </a:ext>
                </a:extLst>
              </a:tr>
            </a:tbl>
          </a:graphicData>
        </a:graphic>
      </p:graphicFrame>
      <p:sp>
        <p:nvSpPr>
          <p:cNvPr id="9" name="Arrow: Right 8">
            <a:extLst>
              <a:ext uri="{FF2B5EF4-FFF2-40B4-BE49-F238E27FC236}">
                <a16:creationId xmlns:a16="http://schemas.microsoft.com/office/drawing/2014/main" id="{CB30C719-0B95-4821-8E5A-BE4D687D45CC}"/>
              </a:ext>
            </a:extLst>
          </p:cNvPr>
          <p:cNvSpPr/>
          <p:nvPr/>
        </p:nvSpPr>
        <p:spPr>
          <a:xfrm>
            <a:off x="2286000" y="3790950"/>
            <a:ext cx="285750" cy="22860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Arrow: Right 9">
            <a:extLst>
              <a:ext uri="{FF2B5EF4-FFF2-40B4-BE49-F238E27FC236}">
                <a16:creationId xmlns:a16="http://schemas.microsoft.com/office/drawing/2014/main" id="{6AEF2A23-F3E9-4F20-AAFB-649A605A4214}"/>
              </a:ext>
            </a:extLst>
          </p:cNvPr>
          <p:cNvSpPr/>
          <p:nvPr/>
        </p:nvSpPr>
        <p:spPr>
          <a:xfrm>
            <a:off x="2286000" y="4486592"/>
            <a:ext cx="285750" cy="22860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Arrow: Right 10">
            <a:extLst>
              <a:ext uri="{FF2B5EF4-FFF2-40B4-BE49-F238E27FC236}">
                <a16:creationId xmlns:a16="http://schemas.microsoft.com/office/drawing/2014/main" id="{98089832-1659-4F95-9DD2-2B85915DFB3B}"/>
              </a:ext>
            </a:extLst>
          </p:cNvPr>
          <p:cNvSpPr/>
          <p:nvPr/>
        </p:nvSpPr>
        <p:spPr>
          <a:xfrm>
            <a:off x="2286000" y="4858067"/>
            <a:ext cx="285750" cy="228600"/>
          </a:xfrm>
          <a:prstGeom prst="right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8774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933D-4A26-41ED-B959-73ADCCB68E93}"/>
              </a:ext>
            </a:extLst>
          </p:cNvPr>
          <p:cNvSpPr>
            <a:spLocks noGrp="1"/>
          </p:cNvSpPr>
          <p:nvPr>
            <p:ph type="title"/>
          </p:nvPr>
        </p:nvSpPr>
        <p:spPr/>
        <p:txBody>
          <a:bodyPr/>
          <a:lstStyle/>
          <a:p>
            <a:r>
              <a:rPr lang="en-SG" dirty="0"/>
              <a:t>Data Modelling</a:t>
            </a:r>
            <a:br>
              <a:rPr lang="en-SG" dirty="0"/>
            </a:br>
            <a:r>
              <a:rPr lang="en-SG" sz="1800" b="0" i="1" dirty="0"/>
              <a:t>- 4 models tested</a:t>
            </a:r>
            <a:endParaRPr lang="en-SG" sz="1800" i="1" dirty="0"/>
          </a:p>
        </p:txBody>
      </p:sp>
      <p:graphicFrame>
        <p:nvGraphicFramePr>
          <p:cNvPr id="4" name="Table 4">
            <a:extLst>
              <a:ext uri="{FF2B5EF4-FFF2-40B4-BE49-F238E27FC236}">
                <a16:creationId xmlns:a16="http://schemas.microsoft.com/office/drawing/2014/main" id="{BA4DDC19-0B82-4B87-91A2-567488428D56}"/>
              </a:ext>
            </a:extLst>
          </p:cNvPr>
          <p:cNvGraphicFramePr>
            <a:graphicFrameLocks noGrp="1"/>
          </p:cNvGraphicFramePr>
          <p:nvPr>
            <p:extLst>
              <p:ext uri="{D42A27DB-BD31-4B8C-83A1-F6EECF244321}">
                <p14:modId xmlns:p14="http://schemas.microsoft.com/office/powerpoint/2010/main" val="2555317304"/>
              </p:ext>
            </p:extLst>
          </p:nvPr>
        </p:nvGraphicFramePr>
        <p:xfrm>
          <a:off x="1285874" y="2827020"/>
          <a:ext cx="10315576" cy="3754755"/>
        </p:xfrm>
        <a:graphic>
          <a:graphicData uri="http://schemas.openxmlformats.org/drawingml/2006/table">
            <a:tbl>
              <a:tblPr firstRow="1" bandRow="1">
                <a:tableStyleId>{5C22544A-7EE6-4342-B048-85BDC9FD1C3A}</a:tableStyleId>
              </a:tblPr>
              <a:tblGrid>
                <a:gridCol w="5157788">
                  <a:extLst>
                    <a:ext uri="{9D8B030D-6E8A-4147-A177-3AD203B41FA5}">
                      <a16:colId xmlns:a16="http://schemas.microsoft.com/office/drawing/2014/main" val="33945995"/>
                    </a:ext>
                  </a:extLst>
                </a:gridCol>
                <a:gridCol w="5157788">
                  <a:extLst>
                    <a:ext uri="{9D8B030D-6E8A-4147-A177-3AD203B41FA5}">
                      <a16:colId xmlns:a16="http://schemas.microsoft.com/office/drawing/2014/main" val="2722331584"/>
                    </a:ext>
                  </a:extLst>
                </a:gridCol>
              </a:tblGrid>
              <a:tr h="1697355">
                <a:tc>
                  <a:txBody>
                    <a:bodyPr/>
                    <a:lstStyle/>
                    <a:p>
                      <a:pPr marL="72000"/>
                      <a:r>
                        <a:rPr lang="en-SG" dirty="0">
                          <a:solidFill>
                            <a:schemeClr val="tx2"/>
                          </a:solidFill>
                          <a:latin typeface="Tw Cen MT" panose="020B0602020104020603" pitchFamily="34" charset="0"/>
                        </a:rPr>
                        <a:t>1. Logistic Regression (L1 penalty)</a:t>
                      </a:r>
                    </a:p>
                    <a:p>
                      <a:pPr marL="72000"/>
                      <a:r>
                        <a:rPr lang="en-US" sz="1800" b="0" dirty="0">
                          <a:solidFill>
                            <a:schemeClr val="tx2"/>
                          </a:solidFill>
                          <a:latin typeface="Tw Cen MT" panose="020B0602020104020603" pitchFamily="34" charset="0"/>
                        </a:rPr>
                        <a:t>Score : 0.8707 </a:t>
                      </a:r>
                    </a:p>
                    <a:p>
                      <a:pPr marL="72000"/>
                      <a:endParaRPr lang="en-US" sz="1500" b="0" dirty="0">
                        <a:solidFill>
                          <a:schemeClr val="tx2"/>
                        </a:solidFill>
                        <a:latin typeface="Tw Cen MT" panose="020B0602020104020603" pitchFamily="34" charset="0"/>
                      </a:endParaRPr>
                    </a:p>
                    <a:p>
                      <a:pPr marL="72000" marR="0" lvl="0" indent="0" algn="l" defTabSz="914400" rtl="0" eaLnBrk="1" fontAlgn="auto" latinLnBrk="0" hangingPunct="1">
                        <a:lnSpc>
                          <a:spcPct val="100000"/>
                        </a:lnSpc>
                        <a:spcBef>
                          <a:spcPts val="0"/>
                        </a:spcBef>
                        <a:spcAft>
                          <a:spcPts val="0"/>
                        </a:spcAft>
                        <a:buClrTx/>
                        <a:buSzTx/>
                        <a:buFontTx/>
                        <a:buNone/>
                        <a:tabLst/>
                        <a:defRPr/>
                      </a:pPr>
                      <a:r>
                        <a:rPr lang="en-SG" sz="1500" b="0" dirty="0">
                          <a:solidFill>
                            <a:schemeClr val="tx2"/>
                          </a:solidFill>
                          <a:latin typeface="Tw Cen MT" panose="020B0602020104020603" pitchFamily="34" charset="0"/>
                        </a:rPr>
                        <a:t>Hyperparameters: </a:t>
                      </a:r>
                      <a:r>
                        <a:rPr lang="en-US" sz="1500" b="0" dirty="0">
                          <a:solidFill>
                            <a:schemeClr val="tx2"/>
                          </a:solidFill>
                          <a:latin typeface="Tw Cen MT" panose="020B0602020104020603" pitchFamily="34" charset="0"/>
                        </a:rPr>
                        <a:t>penalty=‘L1', solver='</a:t>
                      </a:r>
                      <a:r>
                        <a:rPr lang="en-US" sz="1500" b="0" dirty="0" err="1">
                          <a:solidFill>
                            <a:schemeClr val="tx2"/>
                          </a:solidFill>
                          <a:latin typeface="Tw Cen MT" panose="020B0602020104020603" pitchFamily="34" charset="0"/>
                        </a:rPr>
                        <a:t>liblinear</a:t>
                      </a:r>
                      <a:r>
                        <a:rPr lang="en-US" sz="1500" b="0" dirty="0">
                          <a:solidFill>
                            <a:schemeClr val="tx2"/>
                          </a:solidFill>
                          <a:latin typeface="Tw Cen MT" panose="020B0602020104020603" pitchFamily="34" charset="0"/>
                        </a:rPr>
                        <a:t>', cv=3, </a:t>
                      </a:r>
                      <a:r>
                        <a:rPr lang="en-US" sz="1500" b="0" dirty="0" err="1">
                          <a:solidFill>
                            <a:schemeClr val="tx2"/>
                          </a:solidFill>
                          <a:latin typeface="Tw Cen MT" panose="020B0602020104020603" pitchFamily="34" charset="0"/>
                        </a:rPr>
                        <a:t>max_iter</a:t>
                      </a:r>
                      <a:r>
                        <a:rPr lang="en-US" sz="1500" b="0" dirty="0">
                          <a:solidFill>
                            <a:schemeClr val="tx2"/>
                          </a:solidFill>
                          <a:latin typeface="Tw Cen MT" panose="020B0602020104020603" pitchFamily="34" charset="0"/>
                        </a:rPr>
                        <a:t>=1000</a:t>
                      </a:r>
                    </a:p>
                  </a:txBody>
                  <a:tcPr>
                    <a:lnL w="76200" cap="flat" cmpd="sng" algn="ctr">
                      <a:solidFill>
                        <a:srgbClr val="F8F8F8"/>
                      </a:solidFill>
                      <a:prstDash val="solid"/>
                      <a:round/>
                      <a:headEnd type="none" w="med" len="med"/>
                      <a:tailEnd type="none" w="med" len="med"/>
                    </a:lnL>
                    <a:lnR w="76200" cap="flat" cmpd="sng" algn="ctr">
                      <a:solidFill>
                        <a:srgbClr val="F8F8F8"/>
                      </a:solidFill>
                      <a:prstDash val="solid"/>
                      <a:round/>
                      <a:headEnd type="none" w="med" len="med"/>
                      <a:tailEnd type="none" w="med" len="med"/>
                    </a:lnR>
                    <a:lnT w="76200" cap="flat" cmpd="sng" algn="ctr">
                      <a:solidFill>
                        <a:srgbClr val="F8F8F8"/>
                      </a:solidFill>
                      <a:prstDash val="solid"/>
                      <a:round/>
                      <a:headEnd type="none" w="med" len="med"/>
                      <a:tailEnd type="none" w="med" len="med"/>
                    </a:lnT>
                    <a:lnB w="76200" cap="flat" cmpd="sng" algn="ctr">
                      <a:solidFill>
                        <a:srgbClr val="F8F8F8"/>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72000" marR="0" lvl="0" indent="0" algn="l" defTabSz="914400" rtl="0" eaLnBrk="1" fontAlgn="auto" latinLnBrk="0" hangingPunct="1">
                        <a:lnSpc>
                          <a:spcPct val="100000"/>
                        </a:lnSpc>
                        <a:spcBef>
                          <a:spcPts val="0"/>
                        </a:spcBef>
                        <a:spcAft>
                          <a:spcPts val="0"/>
                        </a:spcAft>
                        <a:buClrTx/>
                        <a:buSzTx/>
                        <a:buFontTx/>
                        <a:buNone/>
                        <a:tabLst/>
                        <a:defRPr/>
                      </a:pPr>
                      <a:r>
                        <a:rPr lang="en-SG" dirty="0">
                          <a:solidFill>
                            <a:schemeClr val="tx2"/>
                          </a:solidFill>
                          <a:latin typeface="Tw Cen MT" panose="020B0602020104020603" pitchFamily="34" charset="0"/>
                        </a:rPr>
                        <a:t>2. Logistic Regression (L2 penalty)</a:t>
                      </a:r>
                    </a:p>
                    <a:p>
                      <a:pPr marL="7200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Tw Cen MT" panose="020B0602020104020603" pitchFamily="34" charset="0"/>
                        </a:rPr>
                        <a:t>Score : 0.8707 </a:t>
                      </a:r>
                      <a:endParaRPr lang="en-SG" sz="1500" b="0" dirty="0">
                        <a:solidFill>
                          <a:schemeClr val="tx2"/>
                        </a:solidFill>
                        <a:latin typeface="Tw Cen MT" panose="020B0602020104020603" pitchFamily="34" charset="0"/>
                      </a:endParaRPr>
                    </a:p>
                    <a:p>
                      <a:pPr marL="72000" marR="0" lvl="0" indent="0" algn="l" defTabSz="914400" rtl="0" eaLnBrk="1" fontAlgn="auto" latinLnBrk="0" hangingPunct="1">
                        <a:lnSpc>
                          <a:spcPct val="100000"/>
                        </a:lnSpc>
                        <a:spcBef>
                          <a:spcPts val="0"/>
                        </a:spcBef>
                        <a:spcAft>
                          <a:spcPts val="0"/>
                        </a:spcAft>
                        <a:buClrTx/>
                        <a:buSzTx/>
                        <a:buFontTx/>
                        <a:buNone/>
                        <a:tabLst/>
                        <a:defRPr/>
                      </a:pPr>
                      <a:endParaRPr lang="en-SG" sz="1500" b="0" dirty="0">
                        <a:solidFill>
                          <a:schemeClr val="tx2"/>
                        </a:solidFill>
                        <a:latin typeface="Tw Cen MT" panose="020B0602020104020603" pitchFamily="34" charset="0"/>
                      </a:endParaRPr>
                    </a:p>
                    <a:p>
                      <a:pPr marL="72000" marR="0" lvl="0" indent="0" algn="l" defTabSz="914400" rtl="0" eaLnBrk="1" fontAlgn="auto" latinLnBrk="0" hangingPunct="1">
                        <a:lnSpc>
                          <a:spcPct val="100000"/>
                        </a:lnSpc>
                        <a:spcBef>
                          <a:spcPts val="0"/>
                        </a:spcBef>
                        <a:spcAft>
                          <a:spcPts val="0"/>
                        </a:spcAft>
                        <a:buClrTx/>
                        <a:buSzTx/>
                        <a:buFontTx/>
                        <a:buNone/>
                        <a:tabLst/>
                        <a:defRPr/>
                      </a:pPr>
                      <a:r>
                        <a:rPr lang="en-SG" sz="1500" b="0" dirty="0">
                          <a:solidFill>
                            <a:schemeClr val="tx2"/>
                          </a:solidFill>
                          <a:latin typeface="Tw Cen MT" panose="020B0602020104020603" pitchFamily="34" charset="0"/>
                        </a:rPr>
                        <a:t>Hyperparameters: </a:t>
                      </a:r>
                      <a:r>
                        <a:rPr lang="en-US" sz="1500" b="0" dirty="0">
                          <a:solidFill>
                            <a:schemeClr val="tx2"/>
                          </a:solidFill>
                          <a:latin typeface="Tw Cen MT" panose="020B0602020104020603" pitchFamily="34" charset="0"/>
                        </a:rPr>
                        <a:t>penalty=‘L2', cv=3, </a:t>
                      </a:r>
                      <a:r>
                        <a:rPr lang="en-US" sz="1500" b="0" dirty="0" err="1">
                          <a:solidFill>
                            <a:schemeClr val="tx2"/>
                          </a:solidFill>
                          <a:latin typeface="Tw Cen MT" panose="020B0602020104020603" pitchFamily="34" charset="0"/>
                        </a:rPr>
                        <a:t>max_iter</a:t>
                      </a:r>
                      <a:r>
                        <a:rPr lang="en-US" sz="1500" b="0" dirty="0">
                          <a:solidFill>
                            <a:schemeClr val="tx2"/>
                          </a:solidFill>
                          <a:latin typeface="Tw Cen MT" panose="020B0602020104020603" pitchFamily="34" charset="0"/>
                        </a:rPr>
                        <a:t>=1000</a:t>
                      </a:r>
                      <a:endParaRPr lang="en-SG" sz="1500" b="0" dirty="0">
                        <a:solidFill>
                          <a:schemeClr val="tx2"/>
                        </a:solidFill>
                        <a:latin typeface="Tw Cen MT" panose="020B0602020104020603" pitchFamily="34" charset="0"/>
                      </a:endParaRPr>
                    </a:p>
                  </a:txBody>
                  <a:tcPr>
                    <a:lnL w="76200" cap="flat" cmpd="sng" algn="ctr">
                      <a:solidFill>
                        <a:srgbClr val="F8F8F8"/>
                      </a:solidFill>
                      <a:prstDash val="solid"/>
                      <a:round/>
                      <a:headEnd type="none" w="med" len="med"/>
                      <a:tailEnd type="none" w="med" len="med"/>
                    </a:lnL>
                    <a:lnR w="76200" cap="flat" cmpd="sng" algn="ctr">
                      <a:solidFill>
                        <a:srgbClr val="F8F8F8"/>
                      </a:solidFill>
                      <a:prstDash val="solid"/>
                      <a:round/>
                      <a:headEnd type="none" w="med" len="med"/>
                      <a:tailEnd type="none" w="med" len="med"/>
                    </a:lnR>
                    <a:lnT w="76200" cap="flat" cmpd="sng" algn="ctr">
                      <a:solidFill>
                        <a:srgbClr val="F8F8F8"/>
                      </a:solidFill>
                      <a:prstDash val="solid"/>
                      <a:round/>
                      <a:headEnd type="none" w="med" len="med"/>
                      <a:tailEnd type="none" w="med" len="med"/>
                    </a:lnT>
                    <a:lnB w="76200" cap="flat" cmpd="sng" algn="ctr">
                      <a:solidFill>
                        <a:srgbClr val="F8F8F8"/>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501447360"/>
                  </a:ext>
                </a:extLst>
              </a:tr>
              <a:tr h="1768786">
                <a:tc>
                  <a:txBody>
                    <a:bodyPr/>
                    <a:lstStyle/>
                    <a:p>
                      <a:pPr marL="72000"/>
                      <a:r>
                        <a:rPr lang="en-SG" b="1" dirty="0">
                          <a:solidFill>
                            <a:schemeClr val="tx2"/>
                          </a:solidFill>
                          <a:latin typeface="Tw Cen MT" panose="020B0602020104020603" pitchFamily="34" charset="0"/>
                        </a:rPr>
                        <a:t>3. Random Forest Classifier</a:t>
                      </a:r>
                    </a:p>
                    <a:p>
                      <a:pPr marL="72000"/>
                      <a:r>
                        <a:rPr lang="en-SG" dirty="0">
                          <a:solidFill>
                            <a:schemeClr val="tx2"/>
                          </a:solidFill>
                          <a:latin typeface="Tw Cen MT" panose="020B0602020104020603" pitchFamily="34" charset="0"/>
                        </a:rPr>
                        <a:t>Score: </a:t>
                      </a:r>
                      <a:r>
                        <a:rPr lang="en-SG" dirty="0">
                          <a:solidFill>
                            <a:srgbClr val="FF0000"/>
                          </a:solidFill>
                          <a:latin typeface="Tw Cen MT" panose="020B0602020104020603" pitchFamily="34" charset="0"/>
                        </a:rPr>
                        <a:t>0.8299</a:t>
                      </a:r>
                    </a:p>
                    <a:p>
                      <a:pPr marL="72000"/>
                      <a:endParaRPr lang="en-SG" dirty="0">
                        <a:solidFill>
                          <a:schemeClr val="tx2"/>
                        </a:solidFill>
                        <a:latin typeface="Tw Cen MT" panose="020B0602020104020603" pitchFamily="34" charset="0"/>
                      </a:endParaRPr>
                    </a:p>
                    <a:p>
                      <a:pPr marL="72000"/>
                      <a:r>
                        <a:rPr lang="en-SG" sz="1500" dirty="0">
                          <a:solidFill>
                            <a:schemeClr val="tx2"/>
                          </a:solidFill>
                          <a:latin typeface="Tw Cen MT" panose="020B0602020104020603" pitchFamily="34" charset="0"/>
                        </a:rPr>
                        <a:t>Hyperparameters </a:t>
                      </a:r>
                      <a:r>
                        <a:rPr lang="en-SG" sz="1500" dirty="0">
                          <a:latin typeface="Tw Cen MT" panose="020B0602020104020603" pitchFamily="34" charset="0"/>
                        </a:rPr>
                        <a:t>(from </a:t>
                      </a:r>
                      <a:r>
                        <a:rPr lang="en-SG" sz="1500" u="sng" dirty="0" err="1">
                          <a:latin typeface="Tw Cen MT" panose="020B0602020104020603" pitchFamily="34" charset="0"/>
                        </a:rPr>
                        <a:t>GridSearchCV</a:t>
                      </a:r>
                      <a:r>
                        <a:rPr lang="en-SG" sz="1500" dirty="0">
                          <a:latin typeface="Tw Cen MT" panose="020B0602020104020603" pitchFamily="34" charset="0"/>
                        </a:rPr>
                        <a:t>): </a:t>
                      </a:r>
                      <a:r>
                        <a:rPr lang="en-US" sz="1500" dirty="0" err="1">
                          <a:latin typeface="Tw Cen MT" panose="020B0602020104020603" pitchFamily="34" charset="0"/>
                        </a:rPr>
                        <a:t>max_depth</a:t>
                      </a:r>
                      <a:r>
                        <a:rPr lang="en-US" sz="1500" dirty="0">
                          <a:latin typeface="Tw Cen MT" panose="020B0602020104020603" pitchFamily="34" charset="0"/>
                        </a:rPr>
                        <a:t>=15, </a:t>
                      </a:r>
                      <a:r>
                        <a:rPr lang="en-US" sz="1500" dirty="0" err="1">
                          <a:latin typeface="Tw Cen MT" panose="020B0602020104020603" pitchFamily="34" charset="0"/>
                        </a:rPr>
                        <a:t>max_features</a:t>
                      </a:r>
                      <a:r>
                        <a:rPr lang="en-US" sz="1500" dirty="0">
                          <a:latin typeface="Tw Cen MT" panose="020B0602020104020603" pitchFamily="34" charset="0"/>
                        </a:rPr>
                        <a:t>='log2', </a:t>
                      </a:r>
                      <a:r>
                        <a:rPr lang="en-US" sz="1500" dirty="0" err="1">
                          <a:latin typeface="Tw Cen MT" panose="020B0602020104020603" pitchFamily="34" charset="0"/>
                        </a:rPr>
                        <a:t>n_estimators</a:t>
                      </a:r>
                      <a:r>
                        <a:rPr lang="en-US" sz="1500" dirty="0">
                          <a:latin typeface="Tw Cen MT" panose="020B0602020104020603" pitchFamily="34" charset="0"/>
                        </a:rPr>
                        <a:t>=200</a:t>
                      </a:r>
                      <a:endParaRPr lang="en-SG" sz="1500" dirty="0">
                        <a:solidFill>
                          <a:schemeClr val="tx2"/>
                        </a:solidFill>
                        <a:latin typeface="Tw Cen MT" panose="020B0602020104020603" pitchFamily="34" charset="0"/>
                      </a:endParaRPr>
                    </a:p>
                  </a:txBody>
                  <a:tcPr>
                    <a:lnL w="76200" cap="flat" cmpd="sng" algn="ctr">
                      <a:solidFill>
                        <a:srgbClr val="F8F8F8"/>
                      </a:solidFill>
                      <a:prstDash val="solid"/>
                      <a:round/>
                      <a:headEnd type="none" w="med" len="med"/>
                      <a:tailEnd type="none" w="med" len="med"/>
                    </a:lnL>
                    <a:lnR w="76200" cap="flat" cmpd="sng" algn="ctr">
                      <a:solidFill>
                        <a:srgbClr val="F8F8F8"/>
                      </a:solidFill>
                      <a:prstDash val="solid"/>
                      <a:round/>
                      <a:headEnd type="none" w="med" len="med"/>
                      <a:tailEnd type="none" w="med" len="med"/>
                    </a:lnR>
                    <a:lnT w="76200" cap="flat" cmpd="sng" algn="ctr">
                      <a:solidFill>
                        <a:srgbClr val="F8F8F8"/>
                      </a:solidFill>
                      <a:prstDash val="solid"/>
                      <a:round/>
                      <a:headEnd type="none" w="med" len="med"/>
                      <a:tailEnd type="none" w="med" len="med"/>
                    </a:lnT>
                    <a:lnB w="76200" cap="flat" cmpd="sng" algn="ctr">
                      <a:solidFill>
                        <a:srgbClr val="F8F8F8"/>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72000"/>
                      <a:r>
                        <a:rPr lang="en-SG" b="1" dirty="0">
                          <a:solidFill>
                            <a:schemeClr val="tx2"/>
                          </a:solidFill>
                          <a:latin typeface="Tw Cen MT" panose="020B0602020104020603" pitchFamily="34" charset="0"/>
                        </a:rPr>
                        <a:t>4. </a:t>
                      </a:r>
                      <a:r>
                        <a:rPr lang="en-SG" b="1" dirty="0" err="1">
                          <a:solidFill>
                            <a:schemeClr val="tx2"/>
                          </a:solidFill>
                          <a:latin typeface="Tw Cen MT" panose="020B0602020104020603" pitchFamily="34" charset="0"/>
                        </a:rPr>
                        <a:t>SelectKBest</a:t>
                      </a:r>
                      <a:r>
                        <a:rPr lang="en-SG" b="1" dirty="0">
                          <a:solidFill>
                            <a:schemeClr val="tx2"/>
                          </a:solidFill>
                          <a:latin typeface="Tw Cen MT" panose="020B0602020104020603" pitchFamily="34" charset="0"/>
                        </a:rPr>
                        <a:t> + Logistic Regression</a:t>
                      </a:r>
                    </a:p>
                    <a:p>
                      <a:pPr marL="72000"/>
                      <a:r>
                        <a:rPr lang="en-SG" b="1" dirty="0">
                          <a:solidFill>
                            <a:srgbClr val="0000FF"/>
                          </a:solidFill>
                          <a:latin typeface="Tw Cen MT" panose="020B0602020104020603" pitchFamily="34" charset="0"/>
                        </a:rPr>
                        <a:t>Score: 0.8809</a:t>
                      </a:r>
                    </a:p>
                    <a:p>
                      <a:pPr marL="72000"/>
                      <a:endParaRPr lang="en-SG" dirty="0">
                        <a:solidFill>
                          <a:schemeClr val="tx2"/>
                        </a:solidFill>
                        <a:latin typeface="Tw Cen MT" panose="020B0602020104020603" pitchFamily="34" charset="0"/>
                      </a:endParaRPr>
                    </a:p>
                    <a:p>
                      <a:pPr marL="72000"/>
                      <a:r>
                        <a:rPr lang="en-SG" sz="1500" dirty="0">
                          <a:latin typeface="Tw Cen MT" panose="020B0602020104020603" pitchFamily="34" charset="0"/>
                        </a:rPr>
                        <a:t>Hyperparameters (from </a:t>
                      </a:r>
                      <a:r>
                        <a:rPr lang="en-SG" sz="1500" u="sng" dirty="0" err="1">
                          <a:latin typeface="Tw Cen MT" panose="020B0602020104020603" pitchFamily="34" charset="0"/>
                        </a:rPr>
                        <a:t>GridSearchCV</a:t>
                      </a:r>
                      <a:r>
                        <a:rPr lang="en-SG" sz="1500" dirty="0">
                          <a:latin typeface="Tw Cen MT" panose="020B0602020104020603" pitchFamily="34" charset="0"/>
                        </a:rPr>
                        <a:t>): </a:t>
                      </a:r>
                    </a:p>
                    <a:p>
                      <a:pPr marL="357750" indent="-285750">
                        <a:buFont typeface="Arial" panose="020B0604020202020204" pitchFamily="34" charset="0"/>
                        <a:buChar char="•"/>
                      </a:pPr>
                      <a:r>
                        <a:rPr lang="en-SG" sz="1500" dirty="0" err="1">
                          <a:latin typeface="Tw Cen MT" panose="020B0602020104020603" pitchFamily="34" charset="0"/>
                        </a:rPr>
                        <a:t>SelectKBest</a:t>
                      </a:r>
                      <a:r>
                        <a:rPr lang="en-SG" sz="1500" dirty="0">
                          <a:latin typeface="Tw Cen MT" panose="020B0602020104020603" pitchFamily="34" charset="0"/>
                        </a:rPr>
                        <a:t> - k=35</a:t>
                      </a:r>
                    </a:p>
                    <a:p>
                      <a:pPr marL="357750" indent="-285750">
                        <a:buFont typeface="Arial" panose="020B0604020202020204" pitchFamily="34" charset="0"/>
                        <a:buChar char="•"/>
                      </a:pPr>
                      <a:r>
                        <a:rPr lang="en-SG" sz="1500" dirty="0" err="1">
                          <a:latin typeface="Tw Cen MT" panose="020B0602020104020603" pitchFamily="34" charset="0"/>
                        </a:rPr>
                        <a:t>LogisticRegression</a:t>
                      </a:r>
                      <a:r>
                        <a:rPr lang="en-SG" sz="1500" dirty="0">
                          <a:latin typeface="Tw Cen MT" panose="020B0602020104020603" pitchFamily="34" charset="0"/>
                        </a:rPr>
                        <a:t> - C=464.1588833612773, </a:t>
                      </a:r>
                      <a:r>
                        <a:rPr lang="en-SG" sz="1500" dirty="0" err="1">
                          <a:latin typeface="Tw Cen MT" panose="020B0602020104020603" pitchFamily="34" charset="0"/>
                        </a:rPr>
                        <a:t>max_iter</a:t>
                      </a:r>
                      <a:r>
                        <a:rPr lang="en-SG" sz="1500" dirty="0">
                          <a:latin typeface="Tw Cen MT" panose="020B0602020104020603" pitchFamily="34" charset="0"/>
                        </a:rPr>
                        <a:t>=2000, penalty='l1', solver='</a:t>
                      </a:r>
                      <a:r>
                        <a:rPr lang="en-SG" sz="1500" dirty="0" err="1">
                          <a:latin typeface="Tw Cen MT" panose="020B0602020104020603" pitchFamily="34" charset="0"/>
                        </a:rPr>
                        <a:t>liblinear</a:t>
                      </a:r>
                      <a:r>
                        <a:rPr lang="en-SG" sz="1500" dirty="0">
                          <a:latin typeface="Tw Cen MT" panose="020B0602020104020603" pitchFamily="34" charset="0"/>
                        </a:rPr>
                        <a:t>’</a:t>
                      </a:r>
                    </a:p>
                    <a:p>
                      <a:pPr marL="72000" indent="0">
                        <a:buFont typeface="Arial" panose="020B0604020202020204" pitchFamily="34" charset="0"/>
                        <a:buNone/>
                      </a:pPr>
                      <a:endParaRPr lang="en-SG" sz="1500" dirty="0">
                        <a:solidFill>
                          <a:schemeClr val="tx2"/>
                        </a:solidFill>
                        <a:latin typeface="Tw Cen MT" panose="020B0602020104020603" pitchFamily="34" charset="0"/>
                      </a:endParaRPr>
                    </a:p>
                  </a:txBody>
                  <a:tcPr>
                    <a:lnL w="76200" cap="flat" cmpd="sng" algn="ctr">
                      <a:solidFill>
                        <a:srgbClr val="F8F8F8"/>
                      </a:solidFill>
                      <a:prstDash val="solid"/>
                      <a:round/>
                      <a:headEnd type="none" w="med" len="med"/>
                      <a:tailEnd type="none" w="med" len="med"/>
                    </a:lnL>
                    <a:lnR w="76200" cap="flat" cmpd="sng" algn="ctr">
                      <a:solidFill>
                        <a:srgbClr val="F8F8F8"/>
                      </a:solidFill>
                      <a:prstDash val="solid"/>
                      <a:round/>
                      <a:headEnd type="none" w="med" len="med"/>
                      <a:tailEnd type="none" w="med" len="med"/>
                    </a:lnR>
                    <a:lnT w="76200" cap="flat" cmpd="sng" algn="ctr">
                      <a:solidFill>
                        <a:srgbClr val="F8F8F8"/>
                      </a:solidFill>
                      <a:prstDash val="solid"/>
                      <a:round/>
                      <a:headEnd type="none" w="med" len="med"/>
                      <a:tailEnd type="none" w="med" len="med"/>
                    </a:lnT>
                    <a:lnB w="76200" cap="flat" cmpd="sng" algn="ctr">
                      <a:solidFill>
                        <a:srgbClr val="F8F8F8"/>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863753469"/>
                  </a:ext>
                </a:extLst>
              </a:tr>
            </a:tbl>
          </a:graphicData>
        </a:graphic>
      </p:graphicFrame>
      <p:sp>
        <p:nvSpPr>
          <p:cNvPr id="12" name="Content Placeholder 2">
            <a:extLst>
              <a:ext uri="{FF2B5EF4-FFF2-40B4-BE49-F238E27FC236}">
                <a16:creationId xmlns:a16="http://schemas.microsoft.com/office/drawing/2014/main" id="{3B396A96-4045-44AB-8B2D-AB866C20EFF0}"/>
              </a:ext>
            </a:extLst>
          </p:cNvPr>
          <p:cNvSpPr>
            <a:spLocks noGrp="1"/>
          </p:cNvSpPr>
          <p:nvPr>
            <p:ph idx="1"/>
          </p:nvPr>
        </p:nvSpPr>
        <p:spPr>
          <a:xfrm>
            <a:off x="1371600" y="2286000"/>
            <a:ext cx="10458450" cy="3581400"/>
          </a:xfrm>
        </p:spPr>
        <p:txBody>
          <a:bodyPr/>
          <a:lstStyle/>
          <a:p>
            <a:r>
              <a:rPr lang="en-SG" dirty="0"/>
              <a:t>Baseline : 0.8384</a:t>
            </a:r>
          </a:p>
        </p:txBody>
      </p:sp>
      <p:sp>
        <p:nvSpPr>
          <p:cNvPr id="8" name="Rectangle: Rounded Corners 7">
            <a:extLst>
              <a:ext uri="{FF2B5EF4-FFF2-40B4-BE49-F238E27FC236}">
                <a16:creationId xmlns:a16="http://schemas.microsoft.com/office/drawing/2014/main" id="{40B80CF8-4C11-4E84-B93A-521953A0867E}"/>
              </a:ext>
            </a:extLst>
          </p:cNvPr>
          <p:cNvSpPr/>
          <p:nvPr/>
        </p:nvSpPr>
        <p:spPr>
          <a:xfrm>
            <a:off x="6515100" y="4572000"/>
            <a:ext cx="3590926" cy="6286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32789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933D-4A26-41ED-B959-73ADCCB68E93}"/>
              </a:ext>
            </a:extLst>
          </p:cNvPr>
          <p:cNvSpPr>
            <a:spLocks noGrp="1"/>
          </p:cNvSpPr>
          <p:nvPr>
            <p:ph type="title"/>
          </p:nvPr>
        </p:nvSpPr>
        <p:spPr/>
        <p:txBody>
          <a:bodyPr/>
          <a:lstStyle/>
          <a:p>
            <a:r>
              <a:rPr lang="en-SG" dirty="0"/>
              <a:t>Data Modelling</a:t>
            </a:r>
            <a:br>
              <a:rPr lang="en-SG" dirty="0"/>
            </a:br>
            <a:r>
              <a:rPr lang="en-SG" sz="1800" b="0" i="1" dirty="0"/>
              <a:t>- Classification Reports</a:t>
            </a:r>
            <a:endParaRPr lang="en-SG" sz="1800" i="1" dirty="0"/>
          </a:p>
        </p:txBody>
      </p:sp>
      <p:graphicFrame>
        <p:nvGraphicFramePr>
          <p:cNvPr id="4" name="Table 4">
            <a:extLst>
              <a:ext uri="{FF2B5EF4-FFF2-40B4-BE49-F238E27FC236}">
                <a16:creationId xmlns:a16="http://schemas.microsoft.com/office/drawing/2014/main" id="{BA4DDC19-0B82-4B87-91A2-567488428D56}"/>
              </a:ext>
            </a:extLst>
          </p:cNvPr>
          <p:cNvGraphicFramePr>
            <a:graphicFrameLocks noGrp="1"/>
          </p:cNvGraphicFramePr>
          <p:nvPr>
            <p:extLst>
              <p:ext uri="{D42A27DB-BD31-4B8C-83A1-F6EECF244321}">
                <p14:modId xmlns:p14="http://schemas.microsoft.com/office/powerpoint/2010/main" val="476011593"/>
              </p:ext>
            </p:extLst>
          </p:nvPr>
        </p:nvGraphicFramePr>
        <p:xfrm>
          <a:off x="1285874" y="2827020"/>
          <a:ext cx="10315576" cy="3466141"/>
        </p:xfrm>
        <a:graphic>
          <a:graphicData uri="http://schemas.openxmlformats.org/drawingml/2006/table">
            <a:tbl>
              <a:tblPr firstRow="1" bandRow="1">
                <a:tableStyleId>{5C22544A-7EE6-4342-B048-85BDC9FD1C3A}</a:tableStyleId>
              </a:tblPr>
              <a:tblGrid>
                <a:gridCol w="5157788">
                  <a:extLst>
                    <a:ext uri="{9D8B030D-6E8A-4147-A177-3AD203B41FA5}">
                      <a16:colId xmlns:a16="http://schemas.microsoft.com/office/drawing/2014/main" val="33945995"/>
                    </a:ext>
                  </a:extLst>
                </a:gridCol>
                <a:gridCol w="5157788">
                  <a:extLst>
                    <a:ext uri="{9D8B030D-6E8A-4147-A177-3AD203B41FA5}">
                      <a16:colId xmlns:a16="http://schemas.microsoft.com/office/drawing/2014/main" val="2722331584"/>
                    </a:ext>
                  </a:extLst>
                </a:gridCol>
              </a:tblGrid>
              <a:tr h="1697355">
                <a:tc>
                  <a:txBody>
                    <a:bodyPr/>
                    <a:lstStyle/>
                    <a:p>
                      <a:pPr marL="72000"/>
                      <a:r>
                        <a:rPr lang="en-SG" dirty="0">
                          <a:solidFill>
                            <a:schemeClr val="tx2"/>
                          </a:solidFill>
                          <a:latin typeface="Tw Cen MT" panose="020B0602020104020603" pitchFamily="34" charset="0"/>
                        </a:rPr>
                        <a:t>1. Logistic Regression (L1 penalty)</a:t>
                      </a:r>
                    </a:p>
                  </a:txBody>
                  <a:tcPr>
                    <a:lnL w="76200" cap="flat" cmpd="sng" algn="ctr">
                      <a:solidFill>
                        <a:srgbClr val="F8F8F8"/>
                      </a:solidFill>
                      <a:prstDash val="solid"/>
                      <a:round/>
                      <a:headEnd type="none" w="med" len="med"/>
                      <a:tailEnd type="none" w="med" len="med"/>
                    </a:lnL>
                    <a:lnR w="76200" cap="flat" cmpd="sng" algn="ctr">
                      <a:solidFill>
                        <a:srgbClr val="F8F8F8"/>
                      </a:solidFill>
                      <a:prstDash val="solid"/>
                      <a:round/>
                      <a:headEnd type="none" w="med" len="med"/>
                      <a:tailEnd type="none" w="med" len="med"/>
                    </a:lnR>
                    <a:lnT w="76200" cap="flat" cmpd="sng" algn="ctr">
                      <a:solidFill>
                        <a:srgbClr val="F8F8F8"/>
                      </a:solidFill>
                      <a:prstDash val="solid"/>
                      <a:round/>
                      <a:headEnd type="none" w="med" len="med"/>
                      <a:tailEnd type="none" w="med" len="med"/>
                    </a:lnT>
                    <a:lnB w="76200" cap="flat" cmpd="sng" algn="ctr">
                      <a:solidFill>
                        <a:srgbClr val="F8F8F8"/>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72000" marR="0" lvl="0" indent="0" algn="l" defTabSz="914400" rtl="0" eaLnBrk="1" fontAlgn="auto" latinLnBrk="0" hangingPunct="1">
                        <a:lnSpc>
                          <a:spcPct val="100000"/>
                        </a:lnSpc>
                        <a:spcBef>
                          <a:spcPts val="0"/>
                        </a:spcBef>
                        <a:spcAft>
                          <a:spcPts val="0"/>
                        </a:spcAft>
                        <a:buClrTx/>
                        <a:buSzTx/>
                        <a:buFontTx/>
                        <a:buNone/>
                        <a:tabLst/>
                        <a:defRPr/>
                      </a:pPr>
                      <a:r>
                        <a:rPr lang="en-SG" dirty="0">
                          <a:solidFill>
                            <a:schemeClr val="tx2"/>
                          </a:solidFill>
                          <a:latin typeface="Tw Cen MT" panose="020B0602020104020603" pitchFamily="34" charset="0"/>
                        </a:rPr>
                        <a:t>2. Logistic Regression (L2 penalty)</a:t>
                      </a:r>
                    </a:p>
                  </a:txBody>
                  <a:tcPr>
                    <a:lnL w="76200" cap="flat" cmpd="sng" algn="ctr">
                      <a:solidFill>
                        <a:srgbClr val="F8F8F8"/>
                      </a:solidFill>
                      <a:prstDash val="solid"/>
                      <a:round/>
                      <a:headEnd type="none" w="med" len="med"/>
                      <a:tailEnd type="none" w="med" len="med"/>
                    </a:lnL>
                    <a:lnR w="76200" cap="flat" cmpd="sng" algn="ctr">
                      <a:solidFill>
                        <a:srgbClr val="F8F8F8"/>
                      </a:solidFill>
                      <a:prstDash val="solid"/>
                      <a:round/>
                      <a:headEnd type="none" w="med" len="med"/>
                      <a:tailEnd type="none" w="med" len="med"/>
                    </a:lnR>
                    <a:lnT w="76200" cap="flat" cmpd="sng" algn="ctr">
                      <a:solidFill>
                        <a:srgbClr val="F8F8F8"/>
                      </a:solidFill>
                      <a:prstDash val="solid"/>
                      <a:round/>
                      <a:headEnd type="none" w="med" len="med"/>
                      <a:tailEnd type="none" w="med" len="med"/>
                    </a:lnT>
                    <a:lnB w="76200" cap="flat" cmpd="sng" algn="ctr">
                      <a:solidFill>
                        <a:srgbClr val="F8F8F8"/>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501447360"/>
                  </a:ext>
                </a:extLst>
              </a:tr>
              <a:tr h="1768786">
                <a:tc>
                  <a:txBody>
                    <a:bodyPr/>
                    <a:lstStyle/>
                    <a:p>
                      <a:pPr marL="72000"/>
                      <a:r>
                        <a:rPr lang="en-SG" b="1" dirty="0">
                          <a:solidFill>
                            <a:schemeClr val="tx2"/>
                          </a:solidFill>
                          <a:latin typeface="Tw Cen MT" panose="020B0602020104020603" pitchFamily="34" charset="0"/>
                        </a:rPr>
                        <a:t>3. Random Forest Classifier</a:t>
                      </a:r>
                    </a:p>
                    <a:p>
                      <a:pPr marL="72000"/>
                      <a:endParaRPr lang="en-SG" dirty="0">
                        <a:solidFill>
                          <a:schemeClr val="tx2"/>
                        </a:solidFill>
                        <a:latin typeface="Tw Cen MT" panose="020B0602020104020603" pitchFamily="34" charset="0"/>
                      </a:endParaRPr>
                    </a:p>
                  </a:txBody>
                  <a:tcPr>
                    <a:lnL w="76200" cap="flat" cmpd="sng" algn="ctr">
                      <a:solidFill>
                        <a:srgbClr val="F8F8F8"/>
                      </a:solidFill>
                      <a:prstDash val="solid"/>
                      <a:round/>
                      <a:headEnd type="none" w="med" len="med"/>
                      <a:tailEnd type="none" w="med" len="med"/>
                    </a:lnL>
                    <a:lnR w="76200" cap="flat" cmpd="sng" algn="ctr">
                      <a:solidFill>
                        <a:srgbClr val="F8F8F8"/>
                      </a:solidFill>
                      <a:prstDash val="solid"/>
                      <a:round/>
                      <a:headEnd type="none" w="med" len="med"/>
                      <a:tailEnd type="none" w="med" len="med"/>
                    </a:lnR>
                    <a:lnT w="76200" cap="flat" cmpd="sng" algn="ctr">
                      <a:solidFill>
                        <a:srgbClr val="F8F8F8"/>
                      </a:solidFill>
                      <a:prstDash val="solid"/>
                      <a:round/>
                      <a:headEnd type="none" w="med" len="med"/>
                      <a:tailEnd type="none" w="med" len="med"/>
                    </a:lnT>
                    <a:lnB w="76200" cap="flat" cmpd="sng" algn="ctr">
                      <a:solidFill>
                        <a:srgbClr val="F8F8F8"/>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72000"/>
                      <a:r>
                        <a:rPr lang="en-SG" b="1" dirty="0">
                          <a:solidFill>
                            <a:schemeClr val="tx2"/>
                          </a:solidFill>
                          <a:latin typeface="Tw Cen MT" panose="020B0602020104020603" pitchFamily="34" charset="0"/>
                        </a:rPr>
                        <a:t>4. </a:t>
                      </a:r>
                      <a:r>
                        <a:rPr lang="en-SG" b="1" dirty="0" err="1">
                          <a:solidFill>
                            <a:schemeClr val="tx2"/>
                          </a:solidFill>
                          <a:latin typeface="Tw Cen MT" panose="020B0602020104020603" pitchFamily="34" charset="0"/>
                        </a:rPr>
                        <a:t>SelectKBest</a:t>
                      </a:r>
                      <a:r>
                        <a:rPr lang="en-SG" b="1" dirty="0">
                          <a:solidFill>
                            <a:schemeClr val="tx2"/>
                          </a:solidFill>
                          <a:latin typeface="Tw Cen MT" panose="020B0602020104020603" pitchFamily="34" charset="0"/>
                        </a:rPr>
                        <a:t> + Logistic Regression</a:t>
                      </a:r>
                    </a:p>
                    <a:p>
                      <a:pPr marL="72000"/>
                      <a:endParaRPr lang="en-SG" dirty="0">
                        <a:solidFill>
                          <a:schemeClr val="tx2"/>
                        </a:solidFill>
                        <a:latin typeface="Tw Cen MT" panose="020B0602020104020603" pitchFamily="34" charset="0"/>
                      </a:endParaRPr>
                    </a:p>
                    <a:p>
                      <a:pPr marL="72000" indent="0">
                        <a:buFont typeface="Arial" panose="020B0604020202020204" pitchFamily="34" charset="0"/>
                        <a:buNone/>
                      </a:pPr>
                      <a:endParaRPr lang="en-SG" sz="1500" dirty="0">
                        <a:solidFill>
                          <a:schemeClr val="tx2"/>
                        </a:solidFill>
                        <a:latin typeface="Tw Cen MT" panose="020B0602020104020603" pitchFamily="34" charset="0"/>
                      </a:endParaRPr>
                    </a:p>
                  </a:txBody>
                  <a:tcPr>
                    <a:lnL w="76200" cap="flat" cmpd="sng" algn="ctr">
                      <a:solidFill>
                        <a:srgbClr val="F8F8F8"/>
                      </a:solidFill>
                      <a:prstDash val="solid"/>
                      <a:round/>
                      <a:headEnd type="none" w="med" len="med"/>
                      <a:tailEnd type="none" w="med" len="med"/>
                    </a:lnL>
                    <a:lnR w="76200" cap="flat" cmpd="sng" algn="ctr">
                      <a:solidFill>
                        <a:srgbClr val="F8F8F8"/>
                      </a:solidFill>
                      <a:prstDash val="solid"/>
                      <a:round/>
                      <a:headEnd type="none" w="med" len="med"/>
                      <a:tailEnd type="none" w="med" len="med"/>
                    </a:lnR>
                    <a:lnT w="76200" cap="flat" cmpd="sng" algn="ctr">
                      <a:solidFill>
                        <a:srgbClr val="F8F8F8"/>
                      </a:solidFill>
                      <a:prstDash val="solid"/>
                      <a:round/>
                      <a:headEnd type="none" w="med" len="med"/>
                      <a:tailEnd type="none" w="med" len="med"/>
                    </a:lnT>
                    <a:lnB w="76200" cap="flat" cmpd="sng" algn="ctr">
                      <a:solidFill>
                        <a:srgbClr val="F8F8F8"/>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863753469"/>
                  </a:ext>
                </a:extLst>
              </a:tr>
            </a:tbl>
          </a:graphicData>
        </a:graphic>
      </p:graphicFrame>
      <p:sp>
        <p:nvSpPr>
          <p:cNvPr id="12" name="Content Placeholder 2">
            <a:extLst>
              <a:ext uri="{FF2B5EF4-FFF2-40B4-BE49-F238E27FC236}">
                <a16:creationId xmlns:a16="http://schemas.microsoft.com/office/drawing/2014/main" id="{3B396A96-4045-44AB-8B2D-AB866C20EFF0}"/>
              </a:ext>
            </a:extLst>
          </p:cNvPr>
          <p:cNvSpPr>
            <a:spLocks noGrp="1"/>
          </p:cNvSpPr>
          <p:nvPr>
            <p:ph idx="1"/>
          </p:nvPr>
        </p:nvSpPr>
        <p:spPr>
          <a:xfrm>
            <a:off x="1371600" y="2286000"/>
            <a:ext cx="10458450" cy="3581400"/>
          </a:xfrm>
        </p:spPr>
        <p:txBody>
          <a:bodyPr/>
          <a:lstStyle/>
          <a:p>
            <a:r>
              <a:rPr lang="en-SG" dirty="0"/>
              <a:t>Baseline : 0.8384</a:t>
            </a:r>
          </a:p>
        </p:txBody>
      </p:sp>
      <p:graphicFrame>
        <p:nvGraphicFramePr>
          <p:cNvPr id="3" name="Table 4">
            <a:extLst>
              <a:ext uri="{FF2B5EF4-FFF2-40B4-BE49-F238E27FC236}">
                <a16:creationId xmlns:a16="http://schemas.microsoft.com/office/drawing/2014/main" id="{E99FC2BF-C924-4EB4-9BAC-0D90C17710A9}"/>
              </a:ext>
            </a:extLst>
          </p:cNvPr>
          <p:cNvGraphicFramePr>
            <a:graphicFrameLocks noGrp="1"/>
          </p:cNvGraphicFramePr>
          <p:nvPr>
            <p:extLst>
              <p:ext uri="{D42A27DB-BD31-4B8C-83A1-F6EECF244321}">
                <p14:modId xmlns:p14="http://schemas.microsoft.com/office/powerpoint/2010/main" val="455229798"/>
              </p:ext>
            </p:extLst>
          </p:nvPr>
        </p:nvGraphicFramePr>
        <p:xfrm>
          <a:off x="1466850" y="3272366"/>
          <a:ext cx="4829176" cy="1112520"/>
        </p:xfrm>
        <a:graphic>
          <a:graphicData uri="http://schemas.openxmlformats.org/drawingml/2006/table">
            <a:tbl>
              <a:tblPr firstRow="1" bandRow="1">
                <a:tableStyleId>{5C22544A-7EE6-4342-B048-85BDC9FD1C3A}</a:tableStyleId>
              </a:tblPr>
              <a:tblGrid>
                <a:gridCol w="1207294">
                  <a:extLst>
                    <a:ext uri="{9D8B030D-6E8A-4147-A177-3AD203B41FA5}">
                      <a16:colId xmlns:a16="http://schemas.microsoft.com/office/drawing/2014/main" val="2852237053"/>
                    </a:ext>
                  </a:extLst>
                </a:gridCol>
                <a:gridCol w="1207294">
                  <a:extLst>
                    <a:ext uri="{9D8B030D-6E8A-4147-A177-3AD203B41FA5}">
                      <a16:colId xmlns:a16="http://schemas.microsoft.com/office/drawing/2014/main" val="3419373959"/>
                    </a:ext>
                  </a:extLst>
                </a:gridCol>
                <a:gridCol w="1207294">
                  <a:extLst>
                    <a:ext uri="{9D8B030D-6E8A-4147-A177-3AD203B41FA5}">
                      <a16:colId xmlns:a16="http://schemas.microsoft.com/office/drawing/2014/main" val="3231276407"/>
                    </a:ext>
                  </a:extLst>
                </a:gridCol>
                <a:gridCol w="1207294">
                  <a:extLst>
                    <a:ext uri="{9D8B030D-6E8A-4147-A177-3AD203B41FA5}">
                      <a16:colId xmlns:a16="http://schemas.microsoft.com/office/drawing/2014/main" val="1522169389"/>
                    </a:ext>
                  </a:extLst>
                </a:gridCol>
              </a:tblGrid>
              <a:tr h="370840">
                <a:tc>
                  <a:txBody>
                    <a:bodyPr/>
                    <a:lstStyle/>
                    <a:p>
                      <a:pPr algn="ctr"/>
                      <a:r>
                        <a:rPr lang="en-SG" sz="1500" dirty="0">
                          <a:solidFill>
                            <a:schemeClr val="tx1"/>
                          </a:solidFill>
                          <a:latin typeface="Tw Cen MT" panose="020B0602020104020603" pitchFamily="34" charset="0"/>
                        </a:rPr>
                        <a:t>Class</a:t>
                      </a:r>
                    </a:p>
                  </a:txBody>
                  <a:tcPr/>
                </a:tc>
                <a:tc>
                  <a:txBody>
                    <a:bodyPr/>
                    <a:lstStyle/>
                    <a:p>
                      <a:pPr algn="ctr"/>
                      <a:r>
                        <a:rPr lang="en-SG" sz="1500" dirty="0">
                          <a:solidFill>
                            <a:schemeClr val="tx1"/>
                          </a:solidFill>
                          <a:latin typeface="Tw Cen MT" panose="020B0602020104020603" pitchFamily="34" charset="0"/>
                        </a:rPr>
                        <a:t>Precision</a:t>
                      </a:r>
                    </a:p>
                  </a:txBody>
                  <a:tcPr/>
                </a:tc>
                <a:tc>
                  <a:txBody>
                    <a:bodyPr/>
                    <a:lstStyle/>
                    <a:p>
                      <a:pPr algn="ctr"/>
                      <a:r>
                        <a:rPr lang="en-SG" sz="1500" dirty="0">
                          <a:solidFill>
                            <a:schemeClr val="tx1"/>
                          </a:solidFill>
                          <a:latin typeface="Tw Cen MT" panose="020B0602020104020603" pitchFamily="34" charset="0"/>
                        </a:rPr>
                        <a:t>Recall</a:t>
                      </a:r>
                    </a:p>
                  </a:txBody>
                  <a:tcPr/>
                </a:tc>
                <a:tc>
                  <a:txBody>
                    <a:bodyPr/>
                    <a:lstStyle/>
                    <a:p>
                      <a:pPr algn="ctr"/>
                      <a:r>
                        <a:rPr lang="en-SG" sz="1500" dirty="0">
                          <a:solidFill>
                            <a:schemeClr val="tx1"/>
                          </a:solidFill>
                          <a:latin typeface="Tw Cen MT" panose="020B0602020104020603" pitchFamily="34" charset="0"/>
                        </a:rPr>
                        <a:t>F1-Score</a:t>
                      </a:r>
                    </a:p>
                  </a:txBody>
                  <a:tcPr/>
                </a:tc>
                <a:extLst>
                  <a:ext uri="{0D108BD9-81ED-4DB2-BD59-A6C34878D82A}">
                    <a16:rowId xmlns:a16="http://schemas.microsoft.com/office/drawing/2014/main" val="1862377257"/>
                  </a:ext>
                </a:extLst>
              </a:tr>
              <a:tr h="370840">
                <a:tc>
                  <a:txBody>
                    <a:bodyPr/>
                    <a:lstStyle/>
                    <a:p>
                      <a:pPr algn="ctr"/>
                      <a:r>
                        <a:rPr lang="en-SG" sz="1500" dirty="0">
                          <a:solidFill>
                            <a:schemeClr val="tx1"/>
                          </a:solidFill>
                          <a:latin typeface="Tw Cen MT" panose="020B0602020104020603" pitchFamily="34" charset="0"/>
                        </a:rPr>
                        <a:t>0</a:t>
                      </a:r>
                    </a:p>
                  </a:txBody>
                  <a:tcPr/>
                </a:tc>
                <a:tc>
                  <a:txBody>
                    <a:bodyPr/>
                    <a:lstStyle/>
                    <a:p>
                      <a:pPr algn="ctr"/>
                      <a:r>
                        <a:rPr lang="en-SG" sz="1500" dirty="0">
                          <a:solidFill>
                            <a:schemeClr val="tx1"/>
                          </a:solidFill>
                          <a:latin typeface="Tw Cen MT" panose="020B0602020104020603" pitchFamily="34" charset="0"/>
                        </a:rPr>
                        <a:t>0.89</a:t>
                      </a:r>
                    </a:p>
                  </a:txBody>
                  <a:tcPr/>
                </a:tc>
                <a:tc>
                  <a:txBody>
                    <a:bodyPr/>
                    <a:lstStyle/>
                    <a:p>
                      <a:pPr algn="ctr"/>
                      <a:r>
                        <a:rPr lang="en-SG" sz="1500" dirty="0">
                          <a:solidFill>
                            <a:schemeClr val="tx1"/>
                          </a:solidFill>
                          <a:latin typeface="Tw Cen MT" panose="020B0602020104020603" pitchFamily="34" charset="0"/>
                        </a:rPr>
                        <a:t>0.97</a:t>
                      </a:r>
                    </a:p>
                  </a:txBody>
                  <a:tcPr/>
                </a:tc>
                <a:tc>
                  <a:txBody>
                    <a:bodyPr/>
                    <a:lstStyle/>
                    <a:p>
                      <a:pPr algn="ctr"/>
                      <a:r>
                        <a:rPr lang="en-SG" sz="1500" dirty="0">
                          <a:solidFill>
                            <a:schemeClr val="tx1"/>
                          </a:solidFill>
                          <a:latin typeface="Tw Cen MT" panose="020B0602020104020603" pitchFamily="34" charset="0"/>
                        </a:rPr>
                        <a:t>0.93</a:t>
                      </a:r>
                    </a:p>
                  </a:txBody>
                  <a:tcPr/>
                </a:tc>
                <a:extLst>
                  <a:ext uri="{0D108BD9-81ED-4DB2-BD59-A6C34878D82A}">
                    <a16:rowId xmlns:a16="http://schemas.microsoft.com/office/drawing/2014/main" val="900271296"/>
                  </a:ext>
                </a:extLst>
              </a:tr>
              <a:tr h="370840">
                <a:tc>
                  <a:txBody>
                    <a:bodyPr/>
                    <a:lstStyle/>
                    <a:p>
                      <a:pPr algn="ctr"/>
                      <a:r>
                        <a:rPr lang="en-SG" sz="1500" dirty="0">
                          <a:solidFill>
                            <a:schemeClr val="tx1"/>
                          </a:solidFill>
                          <a:latin typeface="Tw Cen MT" panose="020B0602020104020603" pitchFamily="34" charset="0"/>
                        </a:rPr>
                        <a:t>1</a:t>
                      </a:r>
                    </a:p>
                  </a:txBody>
                  <a:tcPr/>
                </a:tc>
                <a:tc>
                  <a:txBody>
                    <a:bodyPr/>
                    <a:lstStyle/>
                    <a:p>
                      <a:pPr algn="ctr"/>
                      <a:r>
                        <a:rPr lang="en-SG" sz="1500" dirty="0">
                          <a:solidFill>
                            <a:schemeClr val="tx1"/>
                          </a:solidFill>
                          <a:latin typeface="Tw Cen MT" panose="020B0602020104020603" pitchFamily="34" charset="0"/>
                        </a:rPr>
                        <a:t>0.68</a:t>
                      </a:r>
                    </a:p>
                  </a:txBody>
                  <a:tcPr/>
                </a:tc>
                <a:tc>
                  <a:txBody>
                    <a:bodyPr/>
                    <a:lstStyle/>
                    <a:p>
                      <a:pPr algn="ctr"/>
                      <a:r>
                        <a:rPr lang="en-SG" sz="1500" dirty="0">
                          <a:solidFill>
                            <a:schemeClr val="tx1"/>
                          </a:solidFill>
                          <a:latin typeface="Tw Cen MT" panose="020B0602020104020603" pitchFamily="34" charset="0"/>
                        </a:rPr>
                        <a:t>0.36</a:t>
                      </a:r>
                    </a:p>
                  </a:txBody>
                  <a:tcPr/>
                </a:tc>
                <a:tc>
                  <a:txBody>
                    <a:bodyPr/>
                    <a:lstStyle/>
                    <a:p>
                      <a:pPr algn="ctr"/>
                      <a:r>
                        <a:rPr lang="en-SG" sz="1500" dirty="0">
                          <a:solidFill>
                            <a:schemeClr val="tx1"/>
                          </a:solidFill>
                          <a:latin typeface="Tw Cen MT" panose="020B0602020104020603" pitchFamily="34" charset="0"/>
                        </a:rPr>
                        <a:t>0.47</a:t>
                      </a:r>
                    </a:p>
                  </a:txBody>
                  <a:tcPr/>
                </a:tc>
                <a:extLst>
                  <a:ext uri="{0D108BD9-81ED-4DB2-BD59-A6C34878D82A}">
                    <a16:rowId xmlns:a16="http://schemas.microsoft.com/office/drawing/2014/main" val="2415919622"/>
                  </a:ext>
                </a:extLst>
              </a:tr>
            </a:tbl>
          </a:graphicData>
        </a:graphic>
      </p:graphicFrame>
      <p:graphicFrame>
        <p:nvGraphicFramePr>
          <p:cNvPr id="7" name="Table 4">
            <a:extLst>
              <a:ext uri="{FF2B5EF4-FFF2-40B4-BE49-F238E27FC236}">
                <a16:creationId xmlns:a16="http://schemas.microsoft.com/office/drawing/2014/main" id="{5637AE0E-2341-4B22-A280-EAEB17F234DB}"/>
              </a:ext>
            </a:extLst>
          </p:cNvPr>
          <p:cNvGraphicFramePr>
            <a:graphicFrameLocks noGrp="1"/>
          </p:cNvGraphicFramePr>
          <p:nvPr>
            <p:extLst>
              <p:ext uri="{D42A27DB-BD31-4B8C-83A1-F6EECF244321}">
                <p14:modId xmlns:p14="http://schemas.microsoft.com/office/powerpoint/2010/main" val="2424174251"/>
              </p:ext>
            </p:extLst>
          </p:nvPr>
        </p:nvGraphicFramePr>
        <p:xfrm>
          <a:off x="6600825" y="3272366"/>
          <a:ext cx="4829176" cy="1112520"/>
        </p:xfrm>
        <a:graphic>
          <a:graphicData uri="http://schemas.openxmlformats.org/drawingml/2006/table">
            <a:tbl>
              <a:tblPr firstRow="1" bandRow="1">
                <a:tableStyleId>{5C22544A-7EE6-4342-B048-85BDC9FD1C3A}</a:tableStyleId>
              </a:tblPr>
              <a:tblGrid>
                <a:gridCol w="1207294">
                  <a:extLst>
                    <a:ext uri="{9D8B030D-6E8A-4147-A177-3AD203B41FA5}">
                      <a16:colId xmlns:a16="http://schemas.microsoft.com/office/drawing/2014/main" val="2852237053"/>
                    </a:ext>
                  </a:extLst>
                </a:gridCol>
                <a:gridCol w="1207294">
                  <a:extLst>
                    <a:ext uri="{9D8B030D-6E8A-4147-A177-3AD203B41FA5}">
                      <a16:colId xmlns:a16="http://schemas.microsoft.com/office/drawing/2014/main" val="3419373959"/>
                    </a:ext>
                  </a:extLst>
                </a:gridCol>
                <a:gridCol w="1207294">
                  <a:extLst>
                    <a:ext uri="{9D8B030D-6E8A-4147-A177-3AD203B41FA5}">
                      <a16:colId xmlns:a16="http://schemas.microsoft.com/office/drawing/2014/main" val="3231276407"/>
                    </a:ext>
                  </a:extLst>
                </a:gridCol>
                <a:gridCol w="1207294">
                  <a:extLst>
                    <a:ext uri="{9D8B030D-6E8A-4147-A177-3AD203B41FA5}">
                      <a16:colId xmlns:a16="http://schemas.microsoft.com/office/drawing/2014/main" val="1522169389"/>
                    </a:ext>
                  </a:extLst>
                </a:gridCol>
              </a:tblGrid>
              <a:tr h="370840">
                <a:tc>
                  <a:txBody>
                    <a:bodyPr/>
                    <a:lstStyle/>
                    <a:p>
                      <a:pPr algn="ctr"/>
                      <a:r>
                        <a:rPr lang="en-SG" sz="1500" dirty="0">
                          <a:solidFill>
                            <a:schemeClr val="tx1"/>
                          </a:solidFill>
                          <a:latin typeface="Tw Cen MT" panose="020B0602020104020603" pitchFamily="34" charset="0"/>
                        </a:rPr>
                        <a:t>Class</a:t>
                      </a:r>
                    </a:p>
                  </a:txBody>
                  <a:tcPr/>
                </a:tc>
                <a:tc>
                  <a:txBody>
                    <a:bodyPr/>
                    <a:lstStyle/>
                    <a:p>
                      <a:pPr algn="ctr"/>
                      <a:r>
                        <a:rPr lang="en-SG" sz="1500" dirty="0">
                          <a:solidFill>
                            <a:schemeClr val="tx1"/>
                          </a:solidFill>
                          <a:latin typeface="Tw Cen MT" panose="020B0602020104020603" pitchFamily="34" charset="0"/>
                        </a:rPr>
                        <a:t>Precision</a:t>
                      </a:r>
                    </a:p>
                  </a:txBody>
                  <a:tcPr/>
                </a:tc>
                <a:tc>
                  <a:txBody>
                    <a:bodyPr/>
                    <a:lstStyle/>
                    <a:p>
                      <a:pPr algn="ctr"/>
                      <a:r>
                        <a:rPr lang="en-SG" sz="1500" dirty="0">
                          <a:solidFill>
                            <a:schemeClr val="tx1"/>
                          </a:solidFill>
                          <a:latin typeface="Tw Cen MT" panose="020B0602020104020603" pitchFamily="34" charset="0"/>
                        </a:rPr>
                        <a:t>Recall</a:t>
                      </a:r>
                    </a:p>
                  </a:txBody>
                  <a:tcPr/>
                </a:tc>
                <a:tc>
                  <a:txBody>
                    <a:bodyPr/>
                    <a:lstStyle/>
                    <a:p>
                      <a:pPr algn="ctr"/>
                      <a:r>
                        <a:rPr lang="en-SG" sz="1500" dirty="0">
                          <a:solidFill>
                            <a:schemeClr val="tx1"/>
                          </a:solidFill>
                          <a:latin typeface="Tw Cen MT" panose="020B0602020104020603" pitchFamily="34" charset="0"/>
                        </a:rPr>
                        <a:t>F1-Score</a:t>
                      </a:r>
                    </a:p>
                  </a:txBody>
                  <a:tcPr/>
                </a:tc>
                <a:extLst>
                  <a:ext uri="{0D108BD9-81ED-4DB2-BD59-A6C34878D82A}">
                    <a16:rowId xmlns:a16="http://schemas.microsoft.com/office/drawing/2014/main" val="1862377257"/>
                  </a:ext>
                </a:extLst>
              </a:tr>
              <a:tr h="370840">
                <a:tc>
                  <a:txBody>
                    <a:bodyPr/>
                    <a:lstStyle/>
                    <a:p>
                      <a:pPr algn="ctr"/>
                      <a:r>
                        <a:rPr lang="en-SG" sz="1500" dirty="0">
                          <a:solidFill>
                            <a:schemeClr val="tx1"/>
                          </a:solidFill>
                          <a:latin typeface="Tw Cen MT" panose="020B0602020104020603" pitchFamily="34" charset="0"/>
                        </a:rPr>
                        <a:t>0</a:t>
                      </a:r>
                    </a:p>
                  </a:txBody>
                  <a:tcPr/>
                </a:tc>
                <a:tc>
                  <a:txBody>
                    <a:bodyPr/>
                    <a:lstStyle/>
                    <a:p>
                      <a:pPr algn="ctr"/>
                      <a:r>
                        <a:rPr lang="en-SG" sz="1500" dirty="0">
                          <a:solidFill>
                            <a:schemeClr val="tx1"/>
                          </a:solidFill>
                          <a:latin typeface="Tw Cen MT" panose="020B0602020104020603" pitchFamily="34" charset="0"/>
                        </a:rPr>
                        <a:t>0.88</a:t>
                      </a:r>
                    </a:p>
                  </a:txBody>
                  <a:tcPr/>
                </a:tc>
                <a:tc>
                  <a:txBody>
                    <a:bodyPr/>
                    <a:lstStyle/>
                    <a:p>
                      <a:pPr algn="ctr"/>
                      <a:r>
                        <a:rPr lang="en-SG" sz="1500" dirty="0">
                          <a:solidFill>
                            <a:schemeClr val="tx1"/>
                          </a:solidFill>
                          <a:latin typeface="Tw Cen MT" panose="020B0602020104020603" pitchFamily="34" charset="0"/>
                        </a:rPr>
                        <a:t>0.98</a:t>
                      </a:r>
                    </a:p>
                  </a:txBody>
                  <a:tcPr/>
                </a:tc>
                <a:tc>
                  <a:txBody>
                    <a:bodyPr/>
                    <a:lstStyle/>
                    <a:p>
                      <a:pPr algn="ctr"/>
                      <a:r>
                        <a:rPr lang="en-SG" sz="1500" dirty="0">
                          <a:solidFill>
                            <a:schemeClr val="tx1"/>
                          </a:solidFill>
                          <a:latin typeface="Tw Cen MT" panose="020B0602020104020603" pitchFamily="34" charset="0"/>
                        </a:rPr>
                        <a:t>0.93</a:t>
                      </a:r>
                    </a:p>
                  </a:txBody>
                  <a:tcPr/>
                </a:tc>
                <a:extLst>
                  <a:ext uri="{0D108BD9-81ED-4DB2-BD59-A6C34878D82A}">
                    <a16:rowId xmlns:a16="http://schemas.microsoft.com/office/drawing/2014/main" val="900271296"/>
                  </a:ext>
                </a:extLst>
              </a:tr>
              <a:tr h="370840">
                <a:tc>
                  <a:txBody>
                    <a:bodyPr/>
                    <a:lstStyle/>
                    <a:p>
                      <a:pPr algn="ctr"/>
                      <a:r>
                        <a:rPr lang="en-SG" sz="1500" dirty="0">
                          <a:solidFill>
                            <a:schemeClr val="tx1"/>
                          </a:solidFill>
                          <a:latin typeface="Tw Cen MT" panose="020B0602020104020603" pitchFamily="34" charset="0"/>
                        </a:rPr>
                        <a:t>1</a:t>
                      </a:r>
                    </a:p>
                  </a:txBody>
                  <a:tcPr/>
                </a:tc>
                <a:tc>
                  <a:txBody>
                    <a:bodyPr/>
                    <a:lstStyle/>
                    <a:p>
                      <a:pPr algn="ctr"/>
                      <a:r>
                        <a:rPr lang="en-SG" sz="1500" dirty="0">
                          <a:solidFill>
                            <a:schemeClr val="tx1"/>
                          </a:solidFill>
                          <a:latin typeface="Tw Cen MT" panose="020B0602020104020603" pitchFamily="34" charset="0"/>
                        </a:rPr>
                        <a:t>0.71</a:t>
                      </a:r>
                    </a:p>
                  </a:txBody>
                  <a:tcPr/>
                </a:tc>
                <a:tc>
                  <a:txBody>
                    <a:bodyPr/>
                    <a:lstStyle/>
                    <a:p>
                      <a:pPr algn="ctr"/>
                      <a:r>
                        <a:rPr lang="en-SG" sz="1500" dirty="0">
                          <a:solidFill>
                            <a:schemeClr val="tx1"/>
                          </a:solidFill>
                          <a:latin typeface="Tw Cen MT" panose="020B0602020104020603" pitchFamily="34" charset="0"/>
                        </a:rPr>
                        <a:t>0.32</a:t>
                      </a:r>
                    </a:p>
                  </a:txBody>
                  <a:tcPr/>
                </a:tc>
                <a:tc>
                  <a:txBody>
                    <a:bodyPr/>
                    <a:lstStyle/>
                    <a:p>
                      <a:pPr algn="ctr"/>
                      <a:r>
                        <a:rPr lang="en-SG" sz="1500" dirty="0">
                          <a:solidFill>
                            <a:schemeClr val="tx1"/>
                          </a:solidFill>
                          <a:latin typeface="Tw Cen MT" panose="020B0602020104020603" pitchFamily="34" charset="0"/>
                        </a:rPr>
                        <a:t>0.44</a:t>
                      </a:r>
                    </a:p>
                  </a:txBody>
                  <a:tcPr/>
                </a:tc>
                <a:extLst>
                  <a:ext uri="{0D108BD9-81ED-4DB2-BD59-A6C34878D82A}">
                    <a16:rowId xmlns:a16="http://schemas.microsoft.com/office/drawing/2014/main" val="2415919622"/>
                  </a:ext>
                </a:extLst>
              </a:tr>
            </a:tbl>
          </a:graphicData>
        </a:graphic>
      </p:graphicFrame>
      <p:graphicFrame>
        <p:nvGraphicFramePr>
          <p:cNvPr id="9" name="Table 4">
            <a:extLst>
              <a:ext uri="{FF2B5EF4-FFF2-40B4-BE49-F238E27FC236}">
                <a16:creationId xmlns:a16="http://schemas.microsoft.com/office/drawing/2014/main" id="{65516290-276F-42D1-9F3B-EDD7561D7896}"/>
              </a:ext>
            </a:extLst>
          </p:cNvPr>
          <p:cNvGraphicFramePr>
            <a:graphicFrameLocks noGrp="1"/>
          </p:cNvGraphicFramePr>
          <p:nvPr>
            <p:extLst>
              <p:ext uri="{D42A27DB-BD31-4B8C-83A1-F6EECF244321}">
                <p14:modId xmlns:p14="http://schemas.microsoft.com/office/powerpoint/2010/main" val="1186110258"/>
              </p:ext>
            </p:extLst>
          </p:nvPr>
        </p:nvGraphicFramePr>
        <p:xfrm>
          <a:off x="1466850" y="4967761"/>
          <a:ext cx="4829176" cy="1112520"/>
        </p:xfrm>
        <a:graphic>
          <a:graphicData uri="http://schemas.openxmlformats.org/drawingml/2006/table">
            <a:tbl>
              <a:tblPr firstRow="1" bandRow="1">
                <a:tableStyleId>{5C22544A-7EE6-4342-B048-85BDC9FD1C3A}</a:tableStyleId>
              </a:tblPr>
              <a:tblGrid>
                <a:gridCol w="1207294">
                  <a:extLst>
                    <a:ext uri="{9D8B030D-6E8A-4147-A177-3AD203B41FA5}">
                      <a16:colId xmlns:a16="http://schemas.microsoft.com/office/drawing/2014/main" val="2852237053"/>
                    </a:ext>
                  </a:extLst>
                </a:gridCol>
                <a:gridCol w="1207294">
                  <a:extLst>
                    <a:ext uri="{9D8B030D-6E8A-4147-A177-3AD203B41FA5}">
                      <a16:colId xmlns:a16="http://schemas.microsoft.com/office/drawing/2014/main" val="3419373959"/>
                    </a:ext>
                  </a:extLst>
                </a:gridCol>
                <a:gridCol w="1207294">
                  <a:extLst>
                    <a:ext uri="{9D8B030D-6E8A-4147-A177-3AD203B41FA5}">
                      <a16:colId xmlns:a16="http://schemas.microsoft.com/office/drawing/2014/main" val="3231276407"/>
                    </a:ext>
                  </a:extLst>
                </a:gridCol>
                <a:gridCol w="1207294">
                  <a:extLst>
                    <a:ext uri="{9D8B030D-6E8A-4147-A177-3AD203B41FA5}">
                      <a16:colId xmlns:a16="http://schemas.microsoft.com/office/drawing/2014/main" val="1522169389"/>
                    </a:ext>
                  </a:extLst>
                </a:gridCol>
              </a:tblGrid>
              <a:tr h="370840">
                <a:tc>
                  <a:txBody>
                    <a:bodyPr/>
                    <a:lstStyle/>
                    <a:p>
                      <a:pPr algn="ctr"/>
                      <a:r>
                        <a:rPr lang="en-SG" sz="1500" dirty="0">
                          <a:solidFill>
                            <a:schemeClr val="tx1"/>
                          </a:solidFill>
                          <a:latin typeface="Tw Cen MT" panose="020B0602020104020603" pitchFamily="34" charset="0"/>
                        </a:rPr>
                        <a:t>Class</a:t>
                      </a:r>
                    </a:p>
                  </a:txBody>
                  <a:tcPr/>
                </a:tc>
                <a:tc>
                  <a:txBody>
                    <a:bodyPr/>
                    <a:lstStyle/>
                    <a:p>
                      <a:pPr algn="ctr"/>
                      <a:r>
                        <a:rPr lang="en-SG" sz="1500" dirty="0">
                          <a:solidFill>
                            <a:schemeClr val="tx1"/>
                          </a:solidFill>
                          <a:latin typeface="Tw Cen MT" panose="020B0602020104020603" pitchFamily="34" charset="0"/>
                        </a:rPr>
                        <a:t>Precision</a:t>
                      </a:r>
                    </a:p>
                  </a:txBody>
                  <a:tcPr/>
                </a:tc>
                <a:tc>
                  <a:txBody>
                    <a:bodyPr/>
                    <a:lstStyle/>
                    <a:p>
                      <a:pPr algn="ctr"/>
                      <a:r>
                        <a:rPr lang="en-SG" sz="1500" dirty="0">
                          <a:solidFill>
                            <a:schemeClr val="tx1"/>
                          </a:solidFill>
                          <a:latin typeface="Tw Cen MT" panose="020B0602020104020603" pitchFamily="34" charset="0"/>
                        </a:rPr>
                        <a:t>Recall</a:t>
                      </a:r>
                    </a:p>
                  </a:txBody>
                  <a:tcPr/>
                </a:tc>
                <a:tc>
                  <a:txBody>
                    <a:bodyPr/>
                    <a:lstStyle/>
                    <a:p>
                      <a:pPr algn="ctr"/>
                      <a:r>
                        <a:rPr lang="en-SG" sz="1500" dirty="0">
                          <a:solidFill>
                            <a:schemeClr val="tx1"/>
                          </a:solidFill>
                          <a:latin typeface="Tw Cen MT" panose="020B0602020104020603" pitchFamily="34" charset="0"/>
                        </a:rPr>
                        <a:t>F1-Score</a:t>
                      </a:r>
                    </a:p>
                  </a:txBody>
                  <a:tcPr/>
                </a:tc>
                <a:extLst>
                  <a:ext uri="{0D108BD9-81ED-4DB2-BD59-A6C34878D82A}">
                    <a16:rowId xmlns:a16="http://schemas.microsoft.com/office/drawing/2014/main" val="1862377257"/>
                  </a:ext>
                </a:extLst>
              </a:tr>
              <a:tr h="370840">
                <a:tc>
                  <a:txBody>
                    <a:bodyPr/>
                    <a:lstStyle/>
                    <a:p>
                      <a:pPr algn="ctr"/>
                      <a:r>
                        <a:rPr lang="en-SG" sz="1500" dirty="0">
                          <a:solidFill>
                            <a:schemeClr val="tx1"/>
                          </a:solidFill>
                          <a:latin typeface="Tw Cen MT" panose="020B0602020104020603" pitchFamily="34" charset="0"/>
                        </a:rPr>
                        <a:t>0</a:t>
                      </a:r>
                    </a:p>
                  </a:txBody>
                  <a:tcPr/>
                </a:tc>
                <a:tc>
                  <a:txBody>
                    <a:bodyPr/>
                    <a:lstStyle/>
                    <a:p>
                      <a:pPr algn="ctr"/>
                      <a:r>
                        <a:rPr lang="en-SG" sz="1500" dirty="0">
                          <a:solidFill>
                            <a:schemeClr val="tx1"/>
                          </a:solidFill>
                          <a:latin typeface="Tw Cen MT" panose="020B0602020104020603" pitchFamily="34" charset="0"/>
                        </a:rPr>
                        <a:t>0.85</a:t>
                      </a:r>
                    </a:p>
                  </a:txBody>
                  <a:tcPr/>
                </a:tc>
                <a:tc>
                  <a:txBody>
                    <a:bodyPr/>
                    <a:lstStyle/>
                    <a:p>
                      <a:pPr algn="ctr"/>
                      <a:r>
                        <a:rPr lang="en-SG" sz="1500" dirty="0">
                          <a:solidFill>
                            <a:schemeClr val="tx1"/>
                          </a:solidFill>
                          <a:latin typeface="Tw Cen MT" panose="020B0602020104020603" pitchFamily="34" charset="0"/>
                        </a:rPr>
                        <a:t>0.97</a:t>
                      </a:r>
                    </a:p>
                  </a:txBody>
                  <a:tcPr/>
                </a:tc>
                <a:tc>
                  <a:txBody>
                    <a:bodyPr/>
                    <a:lstStyle/>
                    <a:p>
                      <a:pPr algn="ctr"/>
                      <a:r>
                        <a:rPr lang="en-SG" sz="1500" dirty="0">
                          <a:solidFill>
                            <a:schemeClr val="tx1"/>
                          </a:solidFill>
                          <a:latin typeface="Tw Cen MT" panose="020B0602020104020603" pitchFamily="34" charset="0"/>
                        </a:rPr>
                        <a:t>0.91</a:t>
                      </a:r>
                    </a:p>
                  </a:txBody>
                  <a:tcPr/>
                </a:tc>
                <a:extLst>
                  <a:ext uri="{0D108BD9-81ED-4DB2-BD59-A6C34878D82A}">
                    <a16:rowId xmlns:a16="http://schemas.microsoft.com/office/drawing/2014/main" val="900271296"/>
                  </a:ext>
                </a:extLst>
              </a:tr>
              <a:tr h="370840">
                <a:tc>
                  <a:txBody>
                    <a:bodyPr/>
                    <a:lstStyle/>
                    <a:p>
                      <a:pPr algn="ctr"/>
                      <a:r>
                        <a:rPr lang="en-SG" sz="1500" dirty="0">
                          <a:solidFill>
                            <a:schemeClr val="tx1"/>
                          </a:solidFill>
                          <a:latin typeface="Tw Cen MT" panose="020B0602020104020603" pitchFamily="34" charset="0"/>
                        </a:rPr>
                        <a:t>1</a:t>
                      </a:r>
                    </a:p>
                  </a:txBody>
                  <a:tcPr/>
                </a:tc>
                <a:tc>
                  <a:txBody>
                    <a:bodyPr/>
                    <a:lstStyle/>
                    <a:p>
                      <a:pPr algn="ctr"/>
                      <a:r>
                        <a:rPr lang="en-SG" sz="1500" dirty="0">
                          <a:solidFill>
                            <a:schemeClr val="tx1"/>
                          </a:solidFill>
                          <a:latin typeface="Tw Cen MT" panose="020B0602020104020603" pitchFamily="34" charset="0"/>
                        </a:rPr>
                        <a:t>0.50</a:t>
                      </a:r>
                    </a:p>
                  </a:txBody>
                  <a:tcPr/>
                </a:tc>
                <a:tc>
                  <a:txBody>
                    <a:bodyPr/>
                    <a:lstStyle/>
                    <a:p>
                      <a:pPr algn="ctr"/>
                      <a:r>
                        <a:rPr lang="en-SG" sz="1500" dirty="0">
                          <a:solidFill>
                            <a:srgbClr val="FF0000"/>
                          </a:solidFill>
                          <a:latin typeface="Tw Cen MT" panose="020B0602020104020603" pitchFamily="34" charset="0"/>
                        </a:rPr>
                        <a:t>0.09</a:t>
                      </a:r>
                    </a:p>
                  </a:txBody>
                  <a:tcPr/>
                </a:tc>
                <a:tc>
                  <a:txBody>
                    <a:bodyPr/>
                    <a:lstStyle/>
                    <a:p>
                      <a:pPr algn="ctr"/>
                      <a:r>
                        <a:rPr lang="en-SG" sz="1500" dirty="0">
                          <a:solidFill>
                            <a:srgbClr val="FF0000"/>
                          </a:solidFill>
                          <a:latin typeface="Tw Cen MT" panose="020B0602020104020603" pitchFamily="34" charset="0"/>
                        </a:rPr>
                        <a:t>0.14</a:t>
                      </a:r>
                    </a:p>
                  </a:txBody>
                  <a:tcPr/>
                </a:tc>
                <a:extLst>
                  <a:ext uri="{0D108BD9-81ED-4DB2-BD59-A6C34878D82A}">
                    <a16:rowId xmlns:a16="http://schemas.microsoft.com/office/drawing/2014/main" val="2415919622"/>
                  </a:ext>
                </a:extLst>
              </a:tr>
            </a:tbl>
          </a:graphicData>
        </a:graphic>
      </p:graphicFrame>
      <p:graphicFrame>
        <p:nvGraphicFramePr>
          <p:cNvPr id="10" name="Table 4">
            <a:extLst>
              <a:ext uri="{FF2B5EF4-FFF2-40B4-BE49-F238E27FC236}">
                <a16:creationId xmlns:a16="http://schemas.microsoft.com/office/drawing/2014/main" id="{1298B648-CB0D-4EC9-BC1F-DB3D5B6CEFB2}"/>
              </a:ext>
            </a:extLst>
          </p:cNvPr>
          <p:cNvGraphicFramePr>
            <a:graphicFrameLocks noGrp="1"/>
          </p:cNvGraphicFramePr>
          <p:nvPr>
            <p:extLst>
              <p:ext uri="{D42A27DB-BD31-4B8C-83A1-F6EECF244321}">
                <p14:modId xmlns:p14="http://schemas.microsoft.com/office/powerpoint/2010/main" val="4031760847"/>
              </p:ext>
            </p:extLst>
          </p:nvPr>
        </p:nvGraphicFramePr>
        <p:xfrm>
          <a:off x="6600825" y="4967761"/>
          <a:ext cx="4829176" cy="1112520"/>
        </p:xfrm>
        <a:graphic>
          <a:graphicData uri="http://schemas.openxmlformats.org/drawingml/2006/table">
            <a:tbl>
              <a:tblPr firstRow="1" bandRow="1">
                <a:tableStyleId>{5C22544A-7EE6-4342-B048-85BDC9FD1C3A}</a:tableStyleId>
              </a:tblPr>
              <a:tblGrid>
                <a:gridCol w="1207294">
                  <a:extLst>
                    <a:ext uri="{9D8B030D-6E8A-4147-A177-3AD203B41FA5}">
                      <a16:colId xmlns:a16="http://schemas.microsoft.com/office/drawing/2014/main" val="2852237053"/>
                    </a:ext>
                  </a:extLst>
                </a:gridCol>
                <a:gridCol w="1207294">
                  <a:extLst>
                    <a:ext uri="{9D8B030D-6E8A-4147-A177-3AD203B41FA5}">
                      <a16:colId xmlns:a16="http://schemas.microsoft.com/office/drawing/2014/main" val="3419373959"/>
                    </a:ext>
                  </a:extLst>
                </a:gridCol>
                <a:gridCol w="1207294">
                  <a:extLst>
                    <a:ext uri="{9D8B030D-6E8A-4147-A177-3AD203B41FA5}">
                      <a16:colId xmlns:a16="http://schemas.microsoft.com/office/drawing/2014/main" val="3231276407"/>
                    </a:ext>
                  </a:extLst>
                </a:gridCol>
                <a:gridCol w="1207294">
                  <a:extLst>
                    <a:ext uri="{9D8B030D-6E8A-4147-A177-3AD203B41FA5}">
                      <a16:colId xmlns:a16="http://schemas.microsoft.com/office/drawing/2014/main" val="1522169389"/>
                    </a:ext>
                  </a:extLst>
                </a:gridCol>
              </a:tblGrid>
              <a:tr h="370840">
                <a:tc>
                  <a:txBody>
                    <a:bodyPr/>
                    <a:lstStyle/>
                    <a:p>
                      <a:pPr algn="ctr"/>
                      <a:r>
                        <a:rPr lang="en-SG" sz="1500" dirty="0">
                          <a:solidFill>
                            <a:schemeClr val="tx1"/>
                          </a:solidFill>
                          <a:latin typeface="Tw Cen MT" panose="020B0602020104020603" pitchFamily="34" charset="0"/>
                        </a:rPr>
                        <a:t>Class</a:t>
                      </a:r>
                    </a:p>
                  </a:txBody>
                  <a:tcPr/>
                </a:tc>
                <a:tc>
                  <a:txBody>
                    <a:bodyPr/>
                    <a:lstStyle/>
                    <a:p>
                      <a:pPr algn="ctr"/>
                      <a:r>
                        <a:rPr lang="en-SG" sz="1500" dirty="0">
                          <a:solidFill>
                            <a:schemeClr val="tx1"/>
                          </a:solidFill>
                          <a:latin typeface="Tw Cen MT" panose="020B0602020104020603" pitchFamily="34" charset="0"/>
                        </a:rPr>
                        <a:t>Precision</a:t>
                      </a:r>
                    </a:p>
                  </a:txBody>
                  <a:tcPr/>
                </a:tc>
                <a:tc>
                  <a:txBody>
                    <a:bodyPr/>
                    <a:lstStyle/>
                    <a:p>
                      <a:pPr algn="ctr"/>
                      <a:r>
                        <a:rPr lang="en-SG" sz="1500" dirty="0">
                          <a:solidFill>
                            <a:schemeClr val="tx1"/>
                          </a:solidFill>
                          <a:latin typeface="Tw Cen MT" panose="020B0602020104020603" pitchFamily="34" charset="0"/>
                        </a:rPr>
                        <a:t>Recall</a:t>
                      </a:r>
                    </a:p>
                  </a:txBody>
                  <a:tcPr/>
                </a:tc>
                <a:tc>
                  <a:txBody>
                    <a:bodyPr/>
                    <a:lstStyle/>
                    <a:p>
                      <a:pPr algn="ctr"/>
                      <a:r>
                        <a:rPr lang="en-SG" sz="1500" dirty="0">
                          <a:solidFill>
                            <a:schemeClr val="tx1"/>
                          </a:solidFill>
                          <a:latin typeface="Tw Cen MT" panose="020B0602020104020603" pitchFamily="34" charset="0"/>
                        </a:rPr>
                        <a:t>F1-Score</a:t>
                      </a:r>
                    </a:p>
                  </a:txBody>
                  <a:tcPr/>
                </a:tc>
                <a:extLst>
                  <a:ext uri="{0D108BD9-81ED-4DB2-BD59-A6C34878D82A}">
                    <a16:rowId xmlns:a16="http://schemas.microsoft.com/office/drawing/2014/main" val="1862377257"/>
                  </a:ext>
                </a:extLst>
              </a:tr>
              <a:tr h="370840">
                <a:tc>
                  <a:txBody>
                    <a:bodyPr/>
                    <a:lstStyle/>
                    <a:p>
                      <a:pPr algn="ctr"/>
                      <a:r>
                        <a:rPr lang="en-SG" sz="1500" dirty="0">
                          <a:solidFill>
                            <a:schemeClr val="tx1"/>
                          </a:solidFill>
                          <a:latin typeface="Tw Cen MT" panose="020B0602020104020603" pitchFamily="34" charset="0"/>
                        </a:rPr>
                        <a:t>0</a:t>
                      </a:r>
                    </a:p>
                  </a:txBody>
                  <a:tcPr/>
                </a:tc>
                <a:tc>
                  <a:txBody>
                    <a:bodyPr/>
                    <a:lstStyle/>
                    <a:p>
                      <a:pPr algn="ctr"/>
                      <a:r>
                        <a:rPr lang="en-SG" sz="1500" dirty="0">
                          <a:solidFill>
                            <a:schemeClr val="tx1"/>
                          </a:solidFill>
                          <a:latin typeface="Tw Cen MT" panose="020B0602020104020603" pitchFamily="34" charset="0"/>
                        </a:rPr>
                        <a:t>0.89</a:t>
                      </a:r>
                    </a:p>
                  </a:txBody>
                  <a:tcPr/>
                </a:tc>
                <a:tc>
                  <a:txBody>
                    <a:bodyPr/>
                    <a:lstStyle/>
                    <a:p>
                      <a:pPr algn="ctr"/>
                      <a:r>
                        <a:rPr lang="en-SG" sz="1500" dirty="0">
                          <a:solidFill>
                            <a:schemeClr val="tx1"/>
                          </a:solidFill>
                          <a:latin typeface="Tw Cen MT" panose="020B0602020104020603" pitchFamily="34" charset="0"/>
                        </a:rPr>
                        <a:t>0.96</a:t>
                      </a:r>
                    </a:p>
                  </a:txBody>
                  <a:tcPr/>
                </a:tc>
                <a:tc>
                  <a:txBody>
                    <a:bodyPr/>
                    <a:lstStyle/>
                    <a:p>
                      <a:pPr algn="ctr"/>
                      <a:r>
                        <a:rPr lang="en-SG" sz="1500" dirty="0">
                          <a:solidFill>
                            <a:schemeClr val="tx1"/>
                          </a:solidFill>
                          <a:latin typeface="Tw Cen MT" panose="020B0602020104020603" pitchFamily="34" charset="0"/>
                        </a:rPr>
                        <a:t>0.91</a:t>
                      </a:r>
                    </a:p>
                  </a:txBody>
                  <a:tcPr/>
                </a:tc>
                <a:extLst>
                  <a:ext uri="{0D108BD9-81ED-4DB2-BD59-A6C34878D82A}">
                    <a16:rowId xmlns:a16="http://schemas.microsoft.com/office/drawing/2014/main" val="900271296"/>
                  </a:ext>
                </a:extLst>
              </a:tr>
              <a:tr h="370840">
                <a:tc>
                  <a:txBody>
                    <a:bodyPr/>
                    <a:lstStyle/>
                    <a:p>
                      <a:pPr algn="ctr"/>
                      <a:r>
                        <a:rPr lang="en-SG" sz="1500" dirty="0">
                          <a:solidFill>
                            <a:schemeClr val="tx1"/>
                          </a:solidFill>
                          <a:latin typeface="Tw Cen MT" panose="020B0602020104020603" pitchFamily="34" charset="0"/>
                        </a:rPr>
                        <a:t>1</a:t>
                      </a:r>
                    </a:p>
                  </a:txBody>
                  <a:tcPr/>
                </a:tc>
                <a:tc>
                  <a:txBody>
                    <a:bodyPr/>
                    <a:lstStyle/>
                    <a:p>
                      <a:pPr algn="ctr"/>
                      <a:r>
                        <a:rPr lang="en-SG" sz="1500" dirty="0">
                          <a:solidFill>
                            <a:schemeClr val="tx1"/>
                          </a:solidFill>
                          <a:latin typeface="Tw Cen MT" panose="020B0602020104020603" pitchFamily="34" charset="0"/>
                        </a:rPr>
                        <a:t>0.62</a:t>
                      </a:r>
                    </a:p>
                  </a:txBody>
                  <a:tcPr/>
                </a:tc>
                <a:tc>
                  <a:txBody>
                    <a:bodyPr/>
                    <a:lstStyle/>
                    <a:p>
                      <a:pPr algn="ctr"/>
                      <a:r>
                        <a:rPr lang="en-SG" sz="1500" dirty="0">
                          <a:solidFill>
                            <a:schemeClr val="tx1"/>
                          </a:solidFill>
                          <a:latin typeface="Tw Cen MT" panose="020B0602020104020603" pitchFamily="34" charset="0"/>
                        </a:rPr>
                        <a:t>0.38</a:t>
                      </a:r>
                    </a:p>
                  </a:txBody>
                  <a:tcPr/>
                </a:tc>
                <a:tc>
                  <a:txBody>
                    <a:bodyPr/>
                    <a:lstStyle/>
                    <a:p>
                      <a:pPr algn="ctr"/>
                      <a:r>
                        <a:rPr lang="en-SG" sz="1500" dirty="0">
                          <a:solidFill>
                            <a:schemeClr val="tx1"/>
                          </a:solidFill>
                          <a:latin typeface="Tw Cen MT" panose="020B0602020104020603" pitchFamily="34" charset="0"/>
                        </a:rPr>
                        <a:t>0.47</a:t>
                      </a:r>
                    </a:p>
                  </a:txBody>
                  <a:tcPr/>
                </a:tc>
                <a:extLst>
                  <a:ext uri="{0D108BD9-81ED-4DB2-BD59-A6C34878D82A}">
                    <a16:rowId xmlns:a16="http://schemas.microsoft.com/office/drawing/2014/main" val="2415919622"/>
                  </a:ext>
                </a:extLst>
              </a:tr>
            </a:tbl>
          </a:graphicData>
        </a:graphic>
      </p:graphicFrame>
    </p:spTree>
    <p:extLst>
      <p:ext uri="{BB962C8B-B14F-4D97-AF65-F5344CB8AC3E}">
        <p14:creationId xmlns:p14="http://schemas.microsoft.com/office/powerpoint/2010/main" val="335041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933D-4A26-41ED-B959-73ADCCB68E93}"/>
              </a:ext>
            </a:extLst>
          </p:cNvPr>
          <p:cNvSpPr>
            <a:spLocks noGrp="1"/>
          </p:cNvSpPr>
          <p:nvPr>
            <p:ph type="title"/>
          </p:nvPr>
        </p:nvSpPr>
        <p:spPr/>
        <p:txBody>
          <a:bodyPr/>
          <a:lstStyle/>
          <a:p>
            <a:r>
              <a:rPr lang="en-SG" dirty="0"/>
              <a:t>Data Modelling</a:t>
            </a:r>
            <a:br>
              <a:rPr lang="en-SG" dirty="0"/>
            </a:br>
            <a:r>
              <a:rPr lang="en-SG" sz="1800" b="0" i="1" dirty="0"/>
              <a:t>- AUC Chart</a:t>
            </a:r>
            <a:endParaRPr lang="en-SG" sz="1800" i="1" dirty="0"/>
          </a:p>
        </p:txBody>
      </p:sp>
      <p:pic>
        <p:nvPicPr>
          <p:cNvPr id="11" name="Picture 10">
            <a:extLst>
              <a:ext uri="{FF2B5EF4-FFF2-40B4-BE49-F238E27FC236}">
                <a16:creationId xmlns:a16="http://schemas.microsoft.com/office/drawing/2014/main" id="{3904F371-546E-4074-9719-9BB9A97CDF40}"/>
              </a:ext>
            </a:extLst>
          </p:cNvPr>
          <p:cNvPicPr>
            <a:picLocks noChangeAspect="1"/>
          </p:cNvPicPr>
          <p:nvPr/>
        </p:nvPicPr>
        <p:blipFill>
          <a:blip r:embed="rId3"/>
          <a:stretch>
            <a:fillRect/>
          </a:stretch>
        </p:blipFill>
        <p:spPr>
          <a:xfrm>
            <a:off x="6419852" y="1687421"/>
            <a:ext cx="5000625" cy="4778558"/>
          </a:xfrm>
          <a:prstGeom prst="rect">
            <a:avLst/>
          </a:prstGeom>
        </p:spPr>
      </p:pic>
      <p:sp>
        <p:nvSpPr>
          <p:cNvPr id="13" name="Content Placeholder 2">
            <a:extLst>
              <a:ext uri="{FF2B5EF4-FFF2-40B4-BE49-F238E27FC236}">
                <a16:creationId xmlns:a16="http://schemas.microsoft.com/office/drawing/2014/main" id="{FDB81595-BEB4-40D3-851C-3EF8EC8AB3A7}"/>
              </a:ext>
            </a:extLst>
          </p:cNvPr>
          <p:cNvSpPr>
            <a:spLocks noGrp="1"/>
          </p:cNvSpPr>
          <p:nvPr>
            <p:ph idx="1"/>
          </p:nvPr>
        </p:nvSpPr>
        <p:spPr>
          <a:xfrm>
            <a:off x="1371600" y="2286000"/>
            <a:ext cx="4267200" cy="3581400"/>
          </a:xfrm>
        </p:spPr>
        <p:txBody>
          <a:bodyPr/>
          <a:lstStyle/>
          <a:p>
            <a:r>
              <a:rPr lang="en-SG" dirty="0"/>
              <a:t>AUC for Model 1 and 2 are the highest but they have more variables (higher risk of overfitting)</a:t>
            </a:r>
          </a:p>
          <a:p>
            <a:r>
              <a:rPr lang="en-SG" dirty="0"/>
              <a:t>AUC for Model 3 and Model 4 are the same but Model 3 (Random Forest) is very bad at predicting the attrition class.</a:t>
            </a:r>
          </a:p>
        </p:txBody>
      </p:sp>
    </p:spTree>
    <p:extLst>
      <p:ext uri="{BB962C8B-B14F-4D97-AF65-F5344CB8AC3E}">
        <p14:creationId xmlns:p14="http://schemas.microsoft.com/office/powerpoint/2010/main" val="1000098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933D-4A26-41ED-B959-73ADCCB68E93}"/>
              </a:ext>
            </a:extLst>
          </p:cNvPr>
          <p:cNvSpPr>
            <a:spLocks noGrp="1"/>
          </p:cNvSpPr>
          <p:nvPr>
            <p:ph type="title"/>
          </p:nvPr>
        </p:nvSpPr>
        <p:spPr/>
        <p:txBody>
          <a:bodyPr/>
          <a:lstStyle/>
          <a:p>
            <a:r>
              <a:rPr lang="en-SG" dirty="0"/>
              <a:t>Data Modelling</a:t>
            </a:r>
            <a:br>
              <a:rPr lang="en-SG" dirty="0"/>
            </a:br>
            <a:r>
              <a:rPr lang="en-SG" sz="1800" b="0" i="1" dirty="0"/>
              <a:t>- First round ranking of models</a:t>
            </a:r>
            <a:endParaRPr lang="en-SG" sz="1800" i="1" dirty="0"/>
          </a:p>
        </p:txBody>
      </p:sp>
      <p:sp>
        <p:nvSpPr>
          <p:cNvPr id="13" name="Content Placeholder 2">
            <a:extLst>
              <a:ext uri="{FF2B5EF4-FFF2-40B4-BE49-F238E27FC236}">
                <a16:creationId xmlns:a16="http://schemas.microsoft.com/office/drawing/2014/main" id="{FDB81595-BEB4-40D3-851C-3EF8EC8AB3A7}"/>
              </a:ext>
            </a:extLst>
          </p:cNvPr>
          <p:cNvSpPr>
            <a:spLocks noGrp="1"/>
          </p:cNvSpPr>
          <p:nvPr>
            <p:ph idx="1"/>
          </p:nvPr>
        </p:nvSpPr>
        <p:spPr>
          <a:xfrm>
            <a:off x="1371599" y="2286000"/>
            <a:ext cx="10182226" cy="3581400"/>
          </a:xfrm>
        </p:spPr>
        <p:txBody>
          <a:bodyPr/>
          <a:lstStyle/>
          <a:p>
            <a:pPr marL="457200" indent="-457200">
              <a:buFont typeface="+mj-lt"/>
              <a:buAutoNum type="arabicPeriod"/>
            </a:pPr>
            <a:r>
              <a:rPr lang="en-SG" b="1" dirty="0"/>
              <a:t>Model 4 :  </a:t>
            </a:r>
            <a:r>
              <a:rPr lang="en-SG" b="1" dirty="0" err="1"/>
              <a:t>SelectKBest</a:t>
            </a:r>
            <a:r>
              <a:rPr lang="en-SG" b="1" dirty="0"/>
              <a:t> + Logistic Regression (Least variables (35), decent at predicting attrition class) </a:t>
            </a:r>
          </a:p>
          <a:p>
            <a:pPr marL="457200" indent="-457200">
              <a:buFont typeface="+mj-lt"/>
              <a:buAutoNum type="arabicPeriod"/>
            </a:pPr>
            <a:r>
              <a:rPr lang="en-SG" dirty="0"/>
              <a:t>Model 1 : Logistic Regression with L1 penalty (45 variables)</a:t>
            </a:r>
          </a:p>
          <a:p>
            <a:pPr marL="457200" indent="-457200">
              <a:buFont typeface="+mj-lt"/>
              <a:buAutoNum type="arabicPeriod"/>
            </a:pPr>
            <a:r>
              <a:rPr lang="en-SG" dirty="0"/>
              <a:t>Model 2: Logistic Regression with L2 penalty (55 variables)</a:t>
            </a:r>
          </a:p>
          <a:p>
            <a:pPr marL="457200" indent="-457200">
              <a:buFont typeface="+mj-lt"/>
              <a:buAutoNum type="arabicPeriod"/>
            </a:pPr>
            <a:r>
              <a:rPr lang="en-SG" dirty="0"/>
              <a:t>Model 3: Random Forest </a:t>
            </a:r>
            <a:r>
              <a:rPr lang="en-SG" dirty="0" err="1"/>
              <a:t>Classifer</a:t>
            </a:r>
            <a:r>
              <a:rPr lang="en-SG" dirty="0"/>
              <a:t> (15 variables but bad at predicting attrition class)</a:t>
            </a:r>
          </a:p>
          <a:p>
            <a:pPr marL="457200" indent="-457200">
              <a:buFont typeface="+mj-lt"/>
              <a:buAutoNum type="arabicPeriod"/>
            </a:pPr>
            <a:endParaRPr lang="en-SG" dirty="0"/>
          </a:p>
        </p:txBody>
      </p:sp>
    </p:spTree>
    <p:extLst>
      <p:ext uri="{BB962C8B-B14F-4D97-AF65-F5344CB8AC3E}">
        <p14:creationId xmlns:p14="http://schemas.microsoft.com/office/powerpoint/2010/main" val="217110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933D-4A26-41ED-B959-73ADCCB68E93}"/>
              </a:ext>
            </a:extLst>
          </p:cNvPr>
          <p:cNvSpPr>
            <a:spLocks noGrp="1"/>
          </p:cNvSpPr>
          <p:nvPr>
            <p:ph type="title"/>
          </p:nvPr>
        </p:nvSpPr>
        <p:spPr/>
        <p:txBody>
          <a:bodyPr/>
          <a:lstStyle/>
          <a:p>
            <a:r>
              <a:rPr lang="en-SG" dirty="0"/>
              <a:t>Factors that lead to attrition</a:t>
            </a:r>
            <a:br>
              <a:rPr lang="en-SG" dirty="0"/>
            </a:br>
            <a:r>
              <a:rPr lang="en-SG" sz="1800" b="0" i="1" dirty="0"/>
              <a:t>- From interim Model 4</a:t>
            </a:r>
            <a:endParaRPr lang="en-SG" sz="1800" i="1" dirty="0"/>
          </a:p>
        </p:txBody>
      </p:sp>
      <p:pic>
        <p:nvPicPr>
          <p:cNvPr id="6" name="Picture 5">
            <a:extLst>
              <a:ext uri="{FF2B5EF4-FFF2-40B4-BE49-F238E27FC236}">
                <a16:creationId xmlns:a16="http://schemas.microsoft.com/office/drawing/2014/main" id="{46B6FB11-9755-4B3C-862D-0732D4F1691B}"/>
              </a:ext>
            </a:extLst>
          </p:cNvPr>
          <p:cNvPicPr>
            <a:picLocks noChangeAspect="1"/>
          </p:cNvPicPr>
          <p:nvPr/>
        </p:nvPicPr>
        <p:blipFill rotWithShape="1">
          <a:blip r:embed="rId3"/>
          <a:srcRect t="1341"/>
          <a:stretch/>
        </p:blipFill>
        <p:spPr>
          <a:xfrm>
            <a:off x="2155373" y="1556657"/>
            <a:ext cx="7886023" cy="5301343"/>
          </a:xfrm>
          <a:prstGeom prst="rect">
            <a:avLst/>
          </a:prstGeom>
        </p:spPr>
      </p:pic>
      <p:sp>
        <p:nvSpPr>
          <p:cNvPr id="7" name="TextBox 6">
            <a:extLst>
              <a:ext uri="{FF2B5EF4-FFF2-40B4-BE49-F238E27FC236}">
                <a16:creationId xmlns:a16="http://schemas.microsoft.com/office/drawing/2014/main" id="{9D56A19A-AD7B-423E-99A9-AE38BB083FB9}"/>
              </a:ext>
            </a:extLst>
          </p:cNvPr>
          <p:cNvSpPr txBox="1"/>
          <p:nvPr/>
        </p:nvSpPr>
        <p:spPr>
          <a:xfrm>
            <a:off x="6868887" y="5181600"/>
            <a:ext cx="2764972" cy="1169551"/>
          </a:xfrm>
          <a:prstGeom prst="rect">
            <a:avLst/>
          </a:prstGeom>
          <a:noFill/>
        </p:spPr>
        <p:txBody>
          <a:bodyPr wrap="square" rtlCol="0">
            <a:spAutoFit/>
          </a:bodyPr>
          <a:lstStyle/>
          <a:p>
            <a:r>
              <a:rPr lang="en-US" sz="1400" b="1" dirty="0">
                <a:latin typeface="Tw Cen MT" panose="020B0602020104020603" pitchFamily="34" charset="0"/>
              </a:rPr>
              <a:t>Correlated variables: </a:t>
            </a:r>
          </a:p>
          <a:p>
            <a:pPr marL="285750" indent="-285750">
              <a:buFont typeface="Arial" panose="020B0604020202020204" pitchFamily="34" charset="0"/>
              <a:buChar char="•"/>
            </a:pPr>
            <a:r>
              <a:rPr lang="en-US" sz="1400" dirty="0">
                <a:latin typeface="Tw Cen MT" panose="020B0602020104020603" pitchFamily="34" charset="0"/>
              </a:rPr>
              <a:t>YearsWithCurrManager &amp; </a:t>
            </a:r>
            <a:r>
              <a:rPr lang="en-US" sz="1400" dirty="0" err="1">
                <a:latin typeface="Tw Cen MT" panose="020B0602020104020603" pitchFamily="34" charset="0"/>
              </a:rPr>
              <a:t>YearsatCompany</a:t>
            </a:r>
            <a:r>
              <a:rPr lang="en-US" sz="1400" dirty="0">
                <a:latin typeface="Tw Cen MT" panose="020B0602020104020603" pitchFamily="34" charset="0"/>
              </a:rPr>
              <a:t> - 0.77</a:t>
            </a:r>
          </a:p>
          <a:p>
            <a:pPr marL="285750" indent="-285750">
              <a:buFont typeface="Arial" panose="020B0604020202020204" pitchFamily="34" charset="0"/>
              <a:buChar char="•"/>
            </a:pPr>
            <a:r>
              <a:rPr lang="en-US" sz="1400" dirty="0">
                <a:latin typeface="Tw Cen MT" panose="020B0602020104020603" pitchFamily="34" charset="0"/>
              </a:rPr>
              <a:t>YearsWithCurrManager &amp; </a:t>
            </a:r>
            <a:r>
              <a:rPr lang="en-US" sz="1400" dirty="0" err="1">
                <a:latin typeface="Tw Cen MT" panose="020B0602020104020603" pitchFamily="34" charset="0"/>
              </a:rPr>
              <a:t>YearsinCurrentRole</a:t>
            </a:r>
            <a:r>
              <a:rPr lang="en-US" sz="1400" dirty="0">
                <a:latin typeface="Tw Cen MT" panose="020B0602020104020603" pitchFamily="34" charset="0"/>
              </a:rPr>
              <a:t> - 0.71</a:t>
            </a:r>
            <a:endParaRPr lang="en-SG" sz="1400" dirty="0">
              <a:latin typeface="Tw Cen MT" panose="020B0602020104020603" pitchFamily="34" charset="0"/>
            </a:endParaRPr>
          </a:p>
        </p:txBody>
      </p:sp>
    </p:spTree>
    <p:extLst>
      <p:ext uri="{BB962C8B-B14F-4D97-AF65-F5344CB8AC3E}">
        <p14:creationId xmlns:p14="http://schemas.microsoft.com/office/powerpoint/2010/main" val="1694044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933D-4A26-41ED-B959-73ADCCB68E93}"/>
              </a:ext>
            </a:extLst>
          </p:cNvPr>
          <p:cNvSpPr>
            <a:spLocks noGrp="1"/>
          </p:cNvSpPr>
          <p:nvPr>
            <p:ph type="title"/>
          </p:nvPr>
        </p:nvSpPr>
        <p:spPr/>
        <p:txBody>
          <a:bodyPr/>
          <a:lstStyle/>
          <a:p>
            <a:r>
              <a:rPr lang="en-SG" dirty="0"/>
              <a:t>Next Steps</a:t>
            </a:r>
            <a:endParaRPr lang="en-SG" sz="1800" i="1" dirty="0"/>
          </a:p>
        </p:txBody>
      </p:sp>
      <p:sp>
        <p:nvSpPr>
          <p:cNvPr id="13" name="Content Placeholder 2">
            <a:extLst>
              <a:ext uri="{FF2B5EF4-FFF2-40B4-BE49-F238E27FC236}">
                <a16:creationId xmlns:a16="http://schemas.microsoft.com/office/drawing/2014/main" id="{FDB81595-BEB4-40D3-851C-3EF8EC8AB3A7}"/>
              </a:ext>
            </a:extLst>
          </p:cNvPr>
          <p:cNvSpPr>
            <a:spLocks noGrp="1"/>
          </p:cNvSpPr>
          <p:nvPr>
            <p:ph idx="1"/>
          </p:nvPr>
        </p:nvSpPr>
        <p:spPr>
          <a:xfrm>
            <a:off x="1371599" y="2286000"/>
            <a:ext cx="10182226" cy="3581400"/>
          </a:xfrm>
        </p:spPr>
        <p:txBody>
          <a:bodyPr/>
          <a:lstStyle/>
          <a:p>
            <a:r>
              <a:rPr lang="en-SG" dirty="0"/>
              <a:t>Imbalanced data:</a:t>
            </a:r>
          </a:p>
          <a:p>
            <a:pPr lvl="1"/>
            <a:r>
              <a:rPr lang="en-SG" dirty="0"/>
              <a:t>All models, even Model 4, are biased towards predicting non-attrition class, likely due to imbalanced data</a:t>
            </a:r>
          </a:p>
          <a:p>
            <a:pPr lvl="1"/>
            <a:r>
              <a:rPr lang="en-SG" dirty="0"/>
              <a:t>Will use oversampling to tackle this issue</a:t>
            </a:r>
          </a:p>
          <a:p>
            <a:r>
              <a:rPr lang="en-SG" dirty="0"/>
              <a:t>Feature Selection:</a:t>
            </a:r>
          </a:p>
          <a:p>
            <a:pPr lvl="1"/>
            <a:r>
              <a:rPr lang="en-SG" dirty="0"/>
              <a:t>Relook at correlated variables</a:t>
            </a:r>
          </a:p>
          <a:p>
            <a:pPr lvl="1"/>
            <a:r>
              <a:rPr lang="en-SG" dirty="0"/>
              <a:t>Attempt another model : </a:t>
            </a:r>
            <a:r>
              <a:rPr lang="en-SG" dirty="0" err="1"/>
              <a:t>SelectKBest</a:t>
            </a:r>
            <a:r>
              <a:rPr lang="en-SG" dirty="0"/>
              <a:t>, RFECV, then Logistic Regression</a:t>
            </a:r>
          </a:p>
          <a:p>
            <a:r>
              <a:rPr lang="en-SG" dirty="0"/>
              <a:t>Final product : Best model will be used to build a portal for predicting staff likely to leave  </a:t>
            </a:r>
          </a:p>
          <a:p>
            <a:pPr marL="457200" indent="-457200">
              <a:buFont typeface="+mj-lt"/>
              <a:buAutoNum type="arabicPeriod"/>
            </a:pPr>
            <a:endParaRPr lang="en-SG" dirty="0"/>
          </a:p>
        </p:txBody>
      </p:sp>
    </p:spTree>
    <p:extLst>
      <p:ext uri="{BB962C8B-B14F-4D97-AF65-F5344CB8AC3E}">
        <p14:creationId xmlns:p14="http://schemas.microsoft.com/office/powerpoint/2010/main" val="3764941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933D-4A26-41ED-B959-73ADCCB68E93}"/>
              </a:ext>
            </a:extLst>
          </p:cNvPr>
          <p:cNvSpPr>
            <a:spLocks noGrp="1"/>
          </p:cNvSpPr>
          <p:nvPr>
            <p:ph type="title"/>
          </p:nvPr>
        </p:nvSpPr>
        <p:spPr/>
        <p:txBody>
          <a:bodyPr/>
          <a:lstStyle/>
          <a:p>
            <a:r>
              <a:rPr lang="en-SG" dirty="0"/>
              <a:t>Data Modelling</a:t>
            </a:r>
            <a:br>
              <a:rPr lang="en-SG" dirty="0"/>
            </a:br>
            <a:r>
              <a:rPr lang="en-SG" sz="1800" b="0" i="1" dirty="0"/>
              <a:t>- With Oversampling</a:t>
            </a:r>
            <a:endParaRPr lang="en-SG" sz="1800" i="1" dirty="0"/>
          </a:p>
        </p:txBody>
      </p:sp>
      <p:graphicFrame>
        <p:nvGraphicFramePr>
          <p:cNvPr id="4" name="Table 4">
            <a:extLst>
              <a:ext uri="{FF2B5EF4-FFF2-40B4-BE49-F238E27FC236}">
                <a16:creationId xmlns:a16="http://schemas.microsoft.com/office/drawing/2014/main" id="{BA4DDC19-0B82-4B87-91A2-567488428D56}"/>
              </a:ext>
            </a:extLst>
          </p:cNvPr>
          <p:cNvGraphicFramePr>
            <a:graphicFrameLocks noGrp="1"/>
          </p:cNvGraphicFramePr>
          <p:nvPr>
            <p:extLst>
              <p:ext uri="{D42A27DB-BD31-4B8C-83A1-F6EECF244321}">
                <p14:modId xmlns:p14="http://schemas.microsoft.com/office/powerpoint/2010/main" val="2794105098"/>
              </p:ext>
            </p:extLst>
          </p:nvPr>
        </p:nvGraphicFramePr>
        <p:xfrm>
          <a:off x="1285874" y="2827020"/>
          <a:ext cx="10315576" cy="3466141"/>
        </p:xfrm>
        <a:graphic>
          <a:graphicData uri="http://schemas.openxmlformats.org/drawingml/2006/table">
            <a:tbl>
              <a:tblPr firstRow="1" bandRow="1">
                <a:tableStyleId>{5C22544A-7EE6-4342-B048-85BDC9FD1C3A}</a:tableStyleId>
              </a:tblPr>
              <a:tblGrid>
                <a:gridCol w="5157788">
                  <a:extLst>
                    <a:ext uri="{9D8B030D-6E8A-4147-A177-3AD203B41FA5}">
                      <a16:colId xmlns:a16="http://schemas.microsoft.com/office/drawing/2014/main" val="33945995"/>
                    </a:ext>
                  </a:extLst>
                </a:gridCol>
                <a:gridCol w="5157788">
                  <a:extLst>
                    <a:ext uri="{9D8B030D-6E8A-4147-A177-3AD203B41FA5}">
                      <a16:colId xmlns:a16="http://schemas.microsoft.com/office/drawing/2014/main" val="2722331584"/>
                    </a:ext>
                  </a:extLst>
                </a:gridCol>
              </a:tblGrid>
              <a:tr h="1697355">
                <a:tc>
                  <a:txBody>
                    <a:bodyPr/>
                    <a:lstStyle/>
                    <a:p>
                      <a:pPr marL="72000"/>
                      <a:r>
                        <a:rPr lang="en-SG" dirty="0" err="1">
                          <a:solidFill>
                            <a:schemeClr val="tx2"/>
                          </a:solidFill>
                          <a:latin typeface="Tw Cen MT" panose="020B0602020104020603" pitchFamily="34" charset="0"/>
                        </a:rPr>
                        <a:t>SelectKBest</a:t>
                      </a:r>
                      <a:r>
                        <a:rPr lang="en-SG" dirty="0">
                          <a:solidFill>
                            <a:schemeClr val="tx2"/>
                          </a:solidFill>
                          <a:latin typeface="Tw Cen MT" panose="020B0602020104020603" pitchFamily="34" charset="0"/>
                        </a:rPr>
                        <a:t> + Logistic Regression</a:t>
                      </a:r>
                    </a:p>
                  </a:txBody>
                  <a:tcPr>
                    <a:lnL w="76200" cap="flat" cmpd="sng" algn="ctr">
                      <a:solidFill>
                        <a:srgbClr val="F8F8F8"/>
                      </a:solidFill>
                      <a:prstDash val="solid"/>
                      <a:round/>
                      <a:headEnd type="none" w="med" len="med"/>
                      <a:tailEnd type="none" w="med" len="med"/>
                    </a:lnL>
                    <a:lnR w="76200" cap="flat" cmpd="sng" algn="ctr">
                      <a:solidFill>
                        <a:srgbClr val="F8F8F8"/>
                      </a:solidFill>
                      <a:prstDash val="solid"/>
                      <a:round/>
                      <a:headEnd type="none" w="med" len="med"/>
                      <a:tailEnd type="none" w="med" len="med"/>
                    </a:lnR>
                    <a:lnT w="76200" cap="flat" cmpd="sng" algn="ctr">
                      <a:solidFill>
                        <a:srgbClr val="F8F8F8"/>
                      </a:solidFill>
                      <a:prstDash val="solid"/>
                      <a:round/>
                      <a:headEnd type="none" w="med" len="med"/>
                      <a:tailEnd type="none" w="med" len="med"/>
                    </a:lnT>
                    <a:lnB w="76200" cap="flat" cmpd="sng" algn="ctr">
                      <a:solidFill>
                        <a:srgbClr val="F8F8F8"/>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72000"/>
                      <a:r>
                        <a:rPr lang="en-SG" dirty="0" err="1">
                          <a:solidFill>
                            <a:schemeClr val="tx2"/>
                          </a:solidFill>
                          <a:latin typeface="Tw Cen MT" panose="020B0602020104020603" pitchFamily="34" charset="0"/>
                        </a:rPr>
                        <a:t>SelectKBest</a:t>
                      </a:r>
                      <a:r>
                        <a:rPr lang="en-SG" dirty="0">
                          <a:solidFill>
                            <a:schemeClr val="tx2"/>
                          </a:solidFill>
                          <a:latin typeface="Tw Cen MT" panose="020B0602020104020603" pitchFamily="34" charset="0"/>
                        </a:rPr>
                        <a:t> + Logistic Regression (with OS)</a:t>
                      </a:r>
                    </a:p>
                  </a:txBody>
                  <a:tcPr>
                    <a:lnL w="76200" cap="flat" cmpd="sng" algn="ctr">
                      <a:solidFill>
                        <a:srgbClr val="F8F8F8"/>
                      </a:solidFill>
                      <a:prstDash val="solid"/>
                      <a:round/>
                      <a:headEnd type="none" w="med" len="med"/>
                      <a:tailEnd type="none" w="med" len="med"/>
                    </a:lnL>
                    <a:lnR w="76200" cap="flat" cmpd="sng" algn="ctr">
                      <a:solidFill>
                        <a:srgbClr val="F8F8F8"/>
                      </a:solidFill>
                      <a:prstDash val="solid"/>
                      <a:round/>
                      <a:headEnd type="none" w="med" len="med"/>
                      <a:tailEnd type="none" w="med" len="med"/>
                    </a:lnR>
                    <a:lnT w="76200" cap="flat" cmpd="sng" algn="ctr">
                      <a:solidFill>
                        <a:srgbClr val="F8F8F8"/>
                      </a:solidFill>
                      <a:prstDash val="solid"/>
                      <a:round/>
                      <a:headEnd type="none" w="med" len="med"/>
                      <a:tailEnd type="none" w="med" len="med"/>
                    </a:lnT>
                    <a:lnB w="76200" cap="flat" cmpd="sng" algn="ctr">
                      <a:solidFill>
                        <a:srgbClr val="F8F8F8"/>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501447360"/>
                  </a:ext>
                </a:extLst>
              </a:tr>
              <a:tr h="1768786">
                <a:tc>
                  <a:txBody>
                    <a:bodyPr/>
                    <a:lstStyle/>
                    <a:p>
                      <a:pPr marL="72000"/>
                      <a:r>
                        <a:rPr lang="en-SG" b="1" dirty="0">
                          <a:solidFill>
                            <a:schemeClr val="tx2"/>
                          </a:solidFill>
                          <a:latin typeface="Tw Cen MT" panose="020B0602020104020603" pitchFamily="34" charset="0"/>
                        </a:rPr>
                        <a:t>Random Forest Classifier</a:t>
                      </a:r>
                    </a:p>
                    <a:p>
                      <a:pPr marL="72000"/>
                      <a:endParaRPr lang="en-SG" dirty="0">
                        <a:solidFill>
                          <a:schemeClr val="tx2"/>
                        </a:solidFill>
                        <a:latin typeface="Tw Cen MT" panose="020B0602020104020603" pitchFamily="34" charset="0"/>
                      </a:endParaRPr>
                    </a:p>
                  </a:txBody>
                  <a:tcPr>
                    <a:lnL w="76200" cap="flat" cmpd="sng" algn="ctr">
                      <a:solidFill>
                        <a:srgbClr val="F8F8F8"/>
                      </a:solidFill>
                      <a:prstDash val="solid"/>
                      <a:round/>
                      <a:headEnd type="none" w="med" len="med"/>
                      <a:tailEnd type="none" w="med" len="med"/>
                    </a:lnL>
                    <a:lnR w="76200" cap="flat" cmpd="sng" algn="ctr">
                      <a:solidFill>
                        <a:srgbClr val="F8F8F8"/>
                      </a:solidFill>
                      <a:prstDash val="solid"/>
                      <a:round/>
                      <a:headEnd type="none" w="med" len="med"/>
                      <a:tailEnd type="none" w="med" len="med"/>
                    </a:lnR>
                    <a:lnT w="76200" cap="flat" cmpd="sng" algn="ctr">
                      <a:solidFill>
                        <a:srgbClr val="F8F8F8"/>
                      </a:solidFill>
                      <a:prstDash val="solid"/>
                      <a:round/>
                      <a:headEnd type="none" w="med" len="med"/>
                      <a:tailEnd type="none" w="med" len="med"/>
                    </a:lnT>
                    <a:lnB w="76200" cap="flat" cmpd="sng" algn="ctr">
                      <a:solidFill>
                        <a:srgbClr val="F8F8F8"/>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72000" marR="0" lvl="0" indent="0" algn="l" defTabSz="914400" rtl="0" eaLnBrk="1" fontAlgn="auto" latinLnBrk="0" hangingPunct="1">
                        <a:lnSpc>
                          <a:spcPct val="100000"/>
                        </a:lnSpc>
                        <a:spcBef>
                          <a:spcPts val="0"/>
                        </a:spcBef>
                        <a:spcAft>
                          <a:spcPts val="0"/>
                        </a:spcAft>
                        <a:buClrTx/>
                        <a:buSzTx/>
                        <a:buFontTx/>
                        <a:buNone/>
                        <a:tabLst/>
                        <a:defRPr/>
                      </a:pPr>
                      <a:r>
                        <a:rPr lang="en-SG" b="1" dirty="0">
                          <a:solidFill>
                            <a:schemeClr val="tx2"/>
                          </a:solidFill>
                          <a:latin typeface="Tw Cen MT" panose="020B0602020104020603" pitchFamily="34" charset="0"/>
                        </a:rPr>
                        <a:t>Random Forest Classifier (with OS)</a:t>
                      </a:r>
                    </a:p>
                    <a:p>
                      <a:pPr marL="72000"/>
                      <a:endParaRPr lang="en-SG" b="1" dirty="0">
                        <a:solidFill>
                          <a:schemeClr val="tx2"/>
                        </a:solidFill>
                        <a:latin typeface="Tw Cen MT" panose="020B0602020104020603" pitchFamily="34" charset="0"/>
                      </a:endParaRPr>
                    </a:p>
                    <a:p>
                      <a:pPr marL="72000"/>
                      <a:endParaRPr lang="en-SG" dirty="0">
                        <a:solidFill>
                          <a:schemeClr val="tx2"/>
                        </a:solidFill>
                        <a:latin typeface="Tw Cen MT" panose="020B0602020104020603" pitchFamily="34" charset="0"/>
                      </a:endParaRPr>
                    </a:p>
                    <a:p>
                      <a:pPr marL="72000" indent="0">
                        <a:buFont typeface="Arial" panose="020B0604020202020204" pitchFamily="34" charset="0"/>
                        <a:buNone/>
                      </a:pPr>
                      <a:endParaRPr lang="en-SG" sz="1500" dirty="0">
                        <a:solidFill>
                          <a:schemeClr val="tx2"/>
                        </a:solidFill>
                        <a:latin typeface="Tw Cen MT" panose="020B0602020104020603" pitchFamily="34" charset="0"/>
                      </a:endParaRPr>
                    </a:p>
                  </a:txBody>
                  <a:tcPr>
                    <a:lnL w="76200" cap="flat" cmpd="sng" algn="ctr">
                      <a:solidFill>
                        <a:srgbClr val="F8F8F8"/>
                      </a:solidFill>
                      <a:prstDash val="solid"/>
                      <a:round/>
                      <a:headEnd type="none" w="med" len="med"/>
                      <a:tailEnd type="none" w="med" len="med"/>
                    </a:lnL>
                    <a:lnR w="76200" cap="flat" cmpd="sng" algn="ctr">
                      <a:solidFill>
                        <a:srgbClr val="F8F8F8"/>
                      </a:solidFill>
                      <a:prstDash val="solid"/>
                      <a:round/>
                      <a:headEnd type="none" w="med" len="med"/>
                      <a:tailEnd type="none" w="med" len="med"/>
                    </a:lnR>
                    <a:lnT w="76200" cap="flat" cmpd="sng" algn="ctr">
                      <a:solidFill>
                        <a:srgbClr val="F8F8F8"/>
                      </a:solidFill>
                      <a:prstDash val="solid"/>
                      <a:round/>
                      <a:headEnd type="none" w="med" len="med"/>
                      <a:tailEnd type="none" w="med" len="med"/>
                    </a:lnT>
                    <a:lnB w="76200" cap="flat" cmpd="sng" algn="ctr">
                      <a:solidFill>
                        <a:srgbClr val="F8F8F8"/>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863753469"/>
                  </a:ext>
                </a:extLst>
              </a:tr>
            </a:tbl>
          </a:graphicData>
        </a:graphic>
      </p:graphicFrame>
      <p:sp>
        <p:nvSpPr>
          <p:cNvPr id="12" name="Content Placeholder 2">
            <a:extLst>
              <a:ext uri="{FF2B5EF4-FFF2-40B4-BE49-F238E27FC236}">
                <a16:creationId xmlns:a16="http://schemas.microsoft.com/office/drawing/2014/main" id="{3B396A96-4045-44AB-8B2D-AB866C20EFF0}"/>
              </a:ext>
            </a:extLst>
          </p:cNvPr>
          <p:cNvSpPr>
            <a:spLocks noGrp="1"/>
          </p:cNvSpPr>
          <p:nvPr>
            <p:ph idx="1"/>
          </p:nvPr>
        </p:nvSpPr>
        <p:spPr>
          <a:xfrm>
            <a:off x="1371600" y="2286000"/>
            <a:ext cx="10458450" cy="3581400"/>
          </a:xfrm>
        </p:spPr>
        <p:txBody>
          <a:bodyPr/>
          <a:lstStyle/>
          <a:p>
            <a:r>
              <a:rPr lang="en-SG" dirty="0"/>
              <a:t>Baseline : 0.8384</a:t>
            </a:r>
          </a:p>
        </p:txBody>
      </p:sp>
      <p:graphicFrame>
        <p:nvGraphicFramePr>
          <p:cNvPr id="3" name="Table 4">
            <a:extLst>
              <a:ext uri="{FF2B5EF4-FFF2-40B4-BE49-F238E27FC236}">
                <a16:creationId xmlns:a16="http://schemas.microsoft.com/office/drawing/2014/main" id="{E99FC2BF-C924-4EB4-9BAC-0D90C17710A9}"/>
              </a:ext>
            </a:extLst>
          </p:cNvPr>
          <p:cNvGraphicFramePr>
            <a:graphicFrameLocks noGrp="1"/>
          </p:cNvGraphicFramePr>
          <p:nvPr>
            <p:extLst>
              <p:ext uri="{D42A27DB-BD31-4B8C-83A1-F6EECF244321}">
                <p14:modId xmlns:p14="http://schemas.microsoft.com/office/powerpoint/2010/main" val="2026470925"/>
              </p:ext>
            </p:extLst>
          </p:nvPr>
        </p:nvGraphicFramePr>
        <p:xfrm>
          <a:off x="1466850" y="3272366"/>
          <a:ext cx="4829176" cy="1112520"/>
        </p:xfrm>
        <a:graphic>
          <a:graphicData uri="http://schemas.openxmlformats.org/drawingml/2006/table">
            <a:tbl>
              <a:tblPr firstRow="1" bandRow="1">
                <a:tableStyleId>{5C22544A-7EE6-4342-B048-85BDC9FD1C3A}</a:tableStyleId>
              </a:tblPr>
              <a:tblGrid>
                <a:gridCol w="1207294">
                  <a:extLst>
                    <a:ext uri="{9D8B030D-6E8A-4147-A177-3AD203B41FA5}">
                      <a16:colId xmlns:a16="http://schemas.microsoft.com/office/drawing/2014/main" val="2852237053"/>
                    </a:ext>
                  </a:extLst>
                </a:gridCol>
                <a:gridCol w="1207294">
                  <a:extLst>
                    <a:ext uri="{9D8B030D-6E8A-4147-A177-3AD203B41FA5}">
                      <a16:colId xmlns:a16="http://schemas.microsoft.com/office/drawing/2014/main" val="3419373959"/>
                    </a:ext>
                  </a:extLst>
                </a:gridCol>
                <a:gridCol w="1207294">
                  <a:extLst>
                    <a:ext uri="{9D8B030D-6E8A-4147-A177-3AD203B41FA5}">
                      <a16:colId xmlns:a16="http://schemas.microsoft.com/office/drawing/2014/main" val="3231276407"/>
                    </a:ext>
                  </a:extLst>
                </a:gridCol>
                <a:gridCol w="1207294">
                  <a:extLst>
                    <a:ext uri="{9D8B030D-6E8A-4147-A177-3AD203B41FA5}">
                      <a16:colId xmlns:a16="http://schemas.microsoft.com/office/drawing/2014/main" val="1522169389"/>
                    </a:ext>
                  </a:extLst>
                </a:gridCol>
              </a:tblGrid>
              <a:tr h="370840">
                <a:tc>
                  <a:txBody>
                    <a:bodyPr/>
                    <a:lstStyle/>
                    <a:p>
                      <a:pPr algn="ctr"/>
                      <a:r>
                        <a:rPr lang="en-SG" sz="1500" dirty="0">
                          <a:solidFill>
                            <a:schemeClr val="tx1"/>
                          </a:solidFill>
                          <a:latin typeface="Tw Cen MT" panose="020B0602020104020603" pitchFamily="34" charset="0"/>
                        </a:rPr>
                        <a:t>Class</a:t>
                      </a:r>
                    </a:p>
                  </a:txBody>
                  <a:tcPr/>
                </a:tc>
                <a:tc>
                  <a:txBody>
                    <a:bodyPr/>
                    <a:lstStyle/>
                    <a:p>
                      <a:pPr algn="ctr"/>
                      <a:r>
                        <a:rPr lang="en-SG" sz="1500" dirty="0">
                          <a:solidFill>
                            <a:schemeClr val="tx1"/>
                          </a:solidFill>
                          <a:latin typeface="Tw Cen MT" panose="020B0602020104020603" pitchFamily="34" charset="0"/>
                        </a:rPr>
                        <a:t>Precision</a:t>
                      </a:r>
                    </a:p>
                  </a:txBody>
                  <a:tcPr/>
                </a:tc>
                <a:tc>
                  <a:txBody>
                    <a:bodyPr/>
                    <a:lstStyle/>
                    <a:p>
                      <a:pPr algn="ctr"/>
                      <a:r>
                        <a:rPr lang="en-SG" sz="1500" dirty="0">
                          <a:solidFill>
                            <a:schemeClr val="tx1"/>
                          </a:solidFill>
                          <a:latin typeface="Tw Cen MT" panose="020B0602020104020603" pitchFamily="34" charset="0"/>
                        </a:rPr>
                        <a:t>Recall</a:t>
                      </a:r>
                    </a:p>
                  </a:txBody>
                  <a:tcPr/>
                </a:tc>
                <a:tc>
                  <a:txBody>
                    <a:bodyPr/>
                    <a:lstStyle/>
                    <a:p>
                      <a:pPr algn="ctr"/>
                      <a:r>
                        <a:rPr lang="en-SG" sz="1500" dirty="0">
                          <a:solidFill>
                            <a:schemeClr val="tx1"/>
                          </a:solidFill>
                          <a:latin typeface="Tw Cen MT" panose="020B0602020104020603" pitchFamily="34" charset="0"/>
                        </a:rPr>
                        <a:t>F1-Score</a:t>
                      </a:r>
                    </a:p>
                  </a:txBody>
                  <a:tcPr/>
                </a:tc>
                <a:extLst>
                  <a:ext uri="{0D108BD9-81ED-4DB2-BD59-A6C34878D82A}">
                    <a16:rowId xmlns:a16="http://schemas.microsoft.com/office/drawing/2014/main" val="1862377257"/>
                  </a:ext>
                </a:extLst>
              </a:tr>
              <a:tr h="370840">
                <a:tc>
                  <a:txBody>
                    <a:bodyPr/>
                    <a:lstStyle/>
                    <a:p>
                      <a:pPr algn="ctr"/>
                      <a:r>
                        <a:rPr lang="en-SG" sz="1500" dirty="0">
                          <a:solidFill>
                            <a:schemeClr val="tx1"/>
                          </a:solidFill>
                          <a:latin typeface="Tw Cen MT" panose="020B0602020104020603" pitchFamily="34" charset="0"/>
                        </a:rPr>
                        <a:t>0</a:t>
                      </a:r>
                    </a:p>
                  </a:txBody>
                  <a:tcPr/>
                </a:tc>
                <a:tc>
                  <a:txBody>
                    <a:bodyPr/>
                    <a:lstStyle/>
                    <a:p>
                      <a:pPr algn="ctr"/>
                      <a:r>
                        <a:rPr lang="en-SG" sz="1500" dirty="0">
                          <a:solidFill>
                            <a:schemeClr val="tx1"/>
                          </a:solidFill>
                          <a:latin typeface="Tw Cen MT" panose="020B0602020104020603" pitchFamily="34" charset="0"/>
                        </a:rPr>
                        <a:t>0.89</a:t>
                      </a:r>
                    </a:p>
                  </a:txBody>
                  <a:tcPr/>
                </a:tc>
                <a:tc>
                  <a:txBody>
                    <a:bodyPr/>
                    <a:lstStyle/>
                    <a:p>
                      <a:pPr algn="ctr"/>
                      <a:r>
                        <a:rPr lang="en-SG" sz="1500" dirty="0">
                          <a:solidFill>
                            <a:schemeClr val="tx1"/>
                          </a:solidFill>
                          <a:latin typeface="Tw Cen MT" panose="020B0602020104020603" pitchFamily="34" charset="0"/>
                        </a:rPr>
                        <a:t>0.96</a:t>
                      </a:r>
                    </a:p>
                  </a:txBody>
                  <a:tcPr/>
                </a:tc>
                <a:tc>
                  <a:txBody>
                    <a:bodyPr/>
                    <a:lstStyle/>
                    <a:p>
                      <a:pPr algn="ctr"/>
                      <a:r>
                        <a:rPr lang="en-SG" sz="1500" dirty="0">
                          <a:solidFill>
                            <a:schemeClr val="tx1"/>
                          </a:solidFill>
                          <a:latin typeface="Tw Cen MT" panose="020B0602020104020603" pitchFamily="34" charset="0"/>
                        </a:rPr>
                        <a:t>0.91</a:t>
                      </a:r>
                    </a:p>
                  </a:txBody>
                  <a:tcPr/>
                </a:tc>
                <a:extLst>
                  <a:ext uri="{0D108BD9-81ED-4DB2-BD59-A6C34878D82A}">
                    <a16:rowId xmlns:a16="http://schemas.microsoft.com/office/drawing/2014/main" val="900271296"/>
                  </a:ext>
                </a:extLst>
              </a:tr>
              <a:tr h="370840">
                <a:tc>
                  <a:txBody>
                    <a:bodyPr/>
                    <a:lstStyle/>
                    <a:p>
                      <a:pPr algn="ctr"/>
                      <a:r>
                        <a:rPr lang="en-SG" sz="1500" dirty="0">
                          <a:solidFill>
                            <a:schemeClr val="tx1"/>
                          </a:solidFill>
                          <a:latin typeface="Tw Cen MT" panose="020B0602020104020603" pitchFamily="34" charset="0"/>
                        </a:rPr>
                        <a:t>1</a:t>
                      </a:r>
                    </a:p>
                  </a:txBody>
                  <a:tcPr/>
                </a:tc>
                <a:tc>
                  <a:txBody>
                    <a:bodyPr/>
                    <a:lstStyle/>
                    <a:p>
                      <a:pPr algn="ctr"/>
                      <a:r>
                        <a:rPr lang="en-SG" sz="1500" dirty="0">
                          <a:solidFill>
                            <a:schemeClr val="tx1"/>
                          </a:solidFill>
                          <a:latin typeface="Tw Cen MT" panose="020B0602020104020603" pitchFamily="34" charset="0"/>
                        </a:rPr>
                        <a:t>0.62</a:t>
                      </a:r>
                    </a:p>
                  </a:txBody>
                  <a:tcPr/>
                </a:tc>
                <a:tc>
                  <a:txBody>
                    <a:bodyPr/>
                    <a:lstStyle/>
                    <a:p>
                      <a:pPr algn="ctr"/>
                      <a:r>
                        <a:rPr lang="en-SG" sz="1500" dirty="0">
                          <a:solidFill>
                            <a:schemeClr val="tx1"/>
                          </a:solidFill>
                          <a:latin typeface="Tw Cen MT" panose="020B0602020104020603" pitchFamily="34" charset="0"/>
                        </a:rPr>
                        <a:t>0.38</a:t>
                      </a:r>
                    </a:p>
                  </a:txBody>
                  <a:tcPr/>
                </a:tc>
                <a:tc>
                  <a:txBody>
                    <a:bodyPr/>
                    <a:lstStyle/>
                    <a:p>
                      <a:pPr algn="ctr"/>
                      <a:r>
                        <a:rPr lang="en-SG" sz="1500" dirty="0">
                          <a:solidFill>
                            <a:schemeClr val="tx1"/>
                          </a:solidFill>
                          <a:latin typeface="Tw Cen MT" panose="020B0602020104020603" pitchFamily="34" charset="0"/>
                        </a:rPr>
                        <a:t>0.47</a:t>
                      </a:r>
                    </a:p>
                  </a:txBody>
                  <a:tcPr/>
                </a:tc>
                <a:extLst>
                  <a:ext uri="{0D108BD9-81ED-4DB2-BD59-A6C34878D82A}">
                    <a16:rowId xmlns:a16="http://schemas.microsoft.com/office/drawing/2014/main" val="2415919622"/>
                  </a:ext>
                </a:extLst>
              </a:tr>
            </a:tbl>
          </a:graphicData>
        </a:graphic>
      </p:graphicFrame>
      <p:graphicFrame>
        <p:nvGraphicFramePr>
          <p:cNvPr id="7" name="Table 4">
            <a:extLst>
              <a:ext uri="{FF2B5EF4-FFF2-40B4-BE49-F238E27FC236}">
                <a16:creationId xmlns:a16="http://schemas.microsoft.com/office/drawing/2014/main" id="{5637AE0E-2341-4B22-A280-EAEB17F234DB}"/>
              </a:ext>
            </a:extLst>
          </p:cNvPr>
          <p:cNvGraphicFramePr>
            <a:graphicFrameLocks noGrp="1"/>
          </p:cNvGraphicFramePr>
          <p:nvPr>
            <p:extLst>
              <p:ext uri="{D42A27DB-BD31-4B8C-83A1-F6EECF244321}">
                <p14:modId xmlns:p14="http://schemas.microsoft.com/office/powerpoint/2010/main" val="3655253148"/>
              </p:ext>
            </p:extLst>
          </p:nvPr>
        </p:nvGraphicFramePr>
        <p:xfrm>
          <a:off x="6600825" y="3272366"/>
          <a:ext cx="4829176" cy="1112520"/>
        </p:xfrm>
        <a:graphic>
          <a:graphicData uri="http://schemas.openxmlformats.org/drawingml/2006/table">
            <a:tbl>
              <a:tblPr firstRow="1" bandRow="1">
                <a:tableStyleId>{5C22544A-7EE6-4342-B048-85BDC9FD1C3A}</a:tableStyleId>
              </a:tblPr>
              <a:tblGrid>
                <a:gridCol w="1207294">
                  <a:extLst>
                    <a:ext uri="{9D8B030D-6E8A-4147-A177-3AD203B41FA5}">
                      <a16:colId xmlns:a16="http://schemas.microsoft.com/office/drawing/2014/main" val="2852237053"/>
                    </a:ext>
                  </a:extLst>
                </a:gridCol>
                <a:gridCol w="1207294">
                  <a:extLst>
                    <a:ext uri="{9D8B030D-6E8A-4147-A177-3AD203B41FA5}">
                      <a16:colId xmlns:a16="http://schemas.microsoft.com/office/drawing/2014/main" val="3419373959"/>
                    </a:ext>
                  </a:extLst>
                </a:gridCol>
                <a:gridCol w="1207294">
                  <a:extLst>
                    <a:ext uri="{9D8B030D-6E8A-4147-A177-3AD203B41FA5}">
                      <a16:colId xmlns:a16="http://schemas.microsoft.com/office/drawing/2014/main" val="3231276407"/>
                    </a:ext>
                  </a:extLst>
                </a:gridCol>
                <a:gridCol w="1207294">
                  <a:extLst>
                    <a:ext uri="{9D8B030D-6E8A-4147-A177-3AD203B41FA5}">
                      <a16:colId xmlns:a16="http://schemas.microsoft.com/office/drawing/2014/main" val="1522169389"/>
                    </a:ext>
                  </a:extLst>
                </a:gridCol>
              </a:tblGrid>
              <a:tr h="370840">
                <a:tc>
                  <a:txBody>
                    <a:bodyPr/>
                    <a:lstStyle/>
                    <a:p>
                      <a:pPr algn="ctr"/>
                      <a:r>
                        <a:rPr lang="en-SG" sz="1500" dirty="0">
                          <a:solidFill>
                            <a:schemeClr val="tx1"/>
                          </a:solidFill>
                          <a:latin typeface="Tw Cen MT" panose="020B0602020104020603" pitchFamily="34" charset="0"/>
                        </a:rPr>
                        <a:t>Class</a:t>
                      </a:r>
                    </a:p>
                  </a:txBody>
                  <a:tcPr/>
                </a:tc>
                <a:tc>
                  <a:txBody>
                    <a:bodyPr/>
                    <a:lstStyle/>
                    <a:p>
                      <a:pPr algn="ctr"/>
                      <a:r>
                        <a:rPr lang="en-SG" sz="1500" dirty="0">
                          <a:solidFill>
                            <a:schemeClr val="tx1"/>
                          </a:solidFill>
                          <a:latin typeface="Tw Cen MT" panose="020B0602020104020603" pitchFamily="34" charset="0"/>
                        </a:rPr>
                        <a:t>Precision</a:t>
                      </a:r>
                    </a:p>
                  </a:txBody>
                  <a:tcPr/>
                </a:tc>
                <a:tc>
                  <a:txBody>
                    <a:bodyPr/>
                    <a:lstStyle/>
                    <a:p>
                      <a:pPr algn="ctr"/>
                      <a:r>
                        <a:rPr lang="en-SG" sz="1500" dirty="0">
                          <a:solidFill>
                            <a:schemeClr val="tx1"/>
                          </a:solidFill>
                          <a:latin typeface="Tw Cen MT" panose="020B0602020104020603" pitchFamily="34" charset="0"/>
                        </a:rPr>
                        <a:t>Recall</a:t>
                      </a:r>
                    </a:p>
                  </a:txBody>
                  <a:tcPr/>
                </a:tc>
                <a:tc>
                  <a:txBody>
                    <a:bodyPr/>
                    <a:lstStyle/>
                    <a:p>
                      <a:pPr algn="ctr"/>
                      <a:r>
                        <a:rPr lang="en-SG" sz="1500" dirty="0">
                          <a:solidFill>
                            <a:schemeClr val="tx1"/>
                          </a:solidFill>
                          <a:latin typeface="Tw Cen MT" panose="020B0602020104020603" pitchFamily="34" charset="0"/>
                        </a:rPr>
                        <a:t>F1-Score</a:t>
                      </a:r>
                    </a:p>
                  </a:txBody>
                  <a:tcPr/>
                </a:tc>
                <a:extLst>
                  <a:ext uri="{0D108BD9-81ED-4DB2-BD59-A6C34878D82A}">
                    <a16:rowId xmlns:a16="http://schemas.microsoft.com/office/drawing/2014/main" val="1862377257"/>
                  </a:ext>
                </a:extLst>
              </a:tr>
              <a:tr h="370840">
                <a:tc>
                  <a:txBody>
                    <a:bodyPr/>
                    <a:lstStyle/>
                    <a:p>
                      <a:pPr algn="ctr"/>
                      <a:r>
                        <a:rPr lang="en-SG" sz="1500" dirty="0">
                          <a:solidFill>
                            <a:schemeClr val="tx1"/>
                          </a:solidFill>
                          <a:latin typeface="Tw Cen MT" panose="020B0602020104020603" pitchFamily="34" charset="0"/>
                        </a:rPr>
                        <a:t>0</a:t>
                      </a:r>
                    </a:p>
                  </a:txBody>
                  <a:tcPr/>
                </a:tc>
                <a:tc>
                  <a:txBody>
                    <a:bodyPr/>
                    <a:lstStyle/>
                    <a:p>
                      <a:pPr algn="ctr"/>
                      <a:r>
                        <a:rPr lang="en-SG" sz="1500" dirty="0">
                          <a:solidFill>
                            <a:schemeClr val="tx1"/>
                          </a:solidFill>
                          <a:latin typeface="Tw Cen MT" panose="020B0602020104020603" pitchFamily="34" charset="0"/>
                        </a:rPr>
                        <a:t>0.93</a:t>
                      </a:r>
                    </a:p>
                  </a:txBody>
                  <a:tcPr/>
                </a:tc>
                <a:tc>
                  <a:txBody>
                    <a:bodyPr/>
                    <a:lstStyle/>
                    <a:p>
                      <a:pPr algn="ctr"/>
                      <a:r>
                        <a:rPr lang="en-SG" sz="1500" dirty="0">
                          <a:solidFill>
                            <a:schemeClr val="tx1"/>
                          </a:solidFill>
                          <a:latin typeface="Tw Cen MT" panose="020B0602020104020603" pitchFamily="34" charset="0"/>
                        </a:rPr>
                        <a:t>0.79</a:t>
                      </a:r>
                    </a:p>
                  </a:txBody>
                  <a:tcPr/>
                </a:tc>
                <a:tc>
                  <a:txBody>
                    <a:bodyPr/>
                    <a:lstStyle/>
                    <a:p>
                      <a:pPr algn="ctr"/>
                      <a:r>
                        <a:rPr lang="en-SG" sz="1500" dirty="0">
                          <a:solidFill>
                            <a:schemeClr val="tx1"/>
                          </a:solidFill>
                          <a:latin typeface="Tw Cen MT" panose="020B0602020104020603" pitchFamily="34" charset="0"/>
                        </a:rPr>
                        <a:t>0.86</a:t>
                      </a:r>
                    </a:p>
                  </a:txBody>
                  <a:tcPr/>
                </a:tc>
                <a:extLst>
                  <a:ext uri="{0D108BD9-81ED-4DB2-BD59-A6C34878D82A}">
                    <a16:rowId xmlns:a16="http://schemas.microsoft.com/office/drawing/2014/main" val="900271296"/>
                  </a:ext>
                </a:extLst>
              </a:tr>
              <a:tr h="370840">
                <a:tc>
                  <a:txBody>
                    <a:bodyPr/>
                    <a:lstStyle/>
                    <a:p>
                      <a:pPr algn="ctr"/>
                      <a:r>
                        <a:rPr lang="en-SG" sz="1500" dirty="0">
                          <a:solidFill>
                            <a:schemeClr val="tx1"/>
                          </a:solidFill>
                          <a:latin typeface="Tw Cen MT" panose="020B0602020104020603" pitchFamily="34" charset="0"/>
                        </a:rPr>
                        <a:t>1</a:t>
                      </a:r>
                    </a:p>
                  </a:txBody>
                  <a:tcPr/>
                </a:tc>
                <a:tc>
                  <a:txBody>
                    <a:bodyPr/>
                    <a:lstStyle/>
                    <a:p>
                      <a:pPr algn="ctr"/>
                      <a:r>
                        <a:rPr lang="en-SG" sz="1500" dirty="0">
                          <a:solidFill>
                            <a:srgbClr val="0000FF"/>
                          </a:solidFill>
                          <a:latin typeface="Tw Cen MT" panose="020B0602020104020603" pitchFamily="34" charset="0"/>
                        </a:rPr>
                        <a:t>0.39</a:t>
                      </a:r>
                    </a:p>
                  </a:txBody>
                  <a:tcPr/>
                </a:tc>
                <a:tc>
                  <a:txBody>
                    <a:bodyPr/>
                    <a:lstStyle/>
                    <a:p>
                      <a:pPr algn="ctr"/>
                      <a:r>
                        <a:rPr lang="en-SG" sz="1500" dirty="0">
                          <a:solidFill>
                            <a:srgbClr val="0000FF"/>
                          </a:solidFill>
                          <a:latin typeface="Tw Cen MT" panose="020B0602020104020603" pitchFamily="34" charset="0"/>
                        </a:rPr>
                        <a:t>0.70</a:t>
                      </a:r>
                    </a:p>
                  </a:txBody>
                  <a:tcPr/>
                </a:tc>
                <a:tc>
                  <a:txBody>
                    <a:bodyPr/>
                    <a:lstStyle/>
                    <a:p>
                      <a:pPr algn="ctr"/>
                      <a:r>
                        <a:rPr lang="en-SG" sz="1500" dirty="0">
                          <a:solidFill>
                            <a:srgbClr val="0000FF"/>
                          </a:solidFill>
                          <a:latin typeface="Tw Cen MT" panose="020B0602020104020603" pitchFamily="34" charset="0"/>
                        </a:rPr>
                        <a:t>0.50</a:t>
                      </a:r>
                    </a:p>
                  </a:txBody>
                  <a:tcPr/>
                </a:tc>
                <a:extLst>
                  <a:ext uri="{0D108BD9-81ED-4DB2-BD59-A6C34878D82A}">
                    <a16:rowId xmlns:a16="http://schemas.microsoft.com/office/drawing/2014/main" val="2415919622"/>
                  </a:ext>
                </a:extLst>
              </a:tr>
            </a:tbl>
          </a:graphicData>
        </a:graphic>
      </p:graphicFrame>
      <p:graphicFrame>
        <p:nvGraphicFramePr>
          <p:cNvPr id="9" name="Table 4">
            <a:extLst>
              <a:ext uri="{FF2B5EF4-FFF2-40B4-BE49-F238E27FC236}">
                <a16:creationId xmlns:a16="http://schemas.microsoft.com/office/drawing/2014/main" id="{65516290-276F-42D1-9F3B-EDD7561D7896}"/>
              </a:ext>
            </a:extLst>
          </p:cNvPr>
          <p:cNvGraphicFramePr>
            <a:graphicFrameLocks noGrp="1"/>
          </p:cNvGraphicFramePr>
          <p:nvPr>
            <p:extLst>
              <p:ext uri="{D42A27DB-BD31-4B8C-83A1-F6EECF244321}">
                <p14:modId xmlns:p14="http://schemas.microsoft.com/office/powerpoint/2010/main" val="1095771943"/>
              </p:ext>
            </p:extLst>
          </p:nvPr>
        </p:nvGraphicFramePr>
        <p:xfrm>
          <a:off x="1466850" y="4967761"/>
          <a:ext cx="4829176" cy="1112520"/>
        </p:xfrm>
        <a:graphic>
          <a:graphicData uri="http://schemas.openxmlformats.org/drawingml/2006/table">
            <a:tbl>
              <a:tblPr firstRow="1" bandRow="1">
                <a:tableStyleId>{5C22544A-7EE6-4342-B048-85BDC9FD1C3A}</a:tableStyleId>
              </a:tblPr>
              <a:tblGrid>
                <a:gridCol w="1207294">
                  <a:extLst>
                    <a:ext uri="{9D8B030D-6E8A-4147-A177-3AD203B41FA5}">
                      <a16:colId xmlns:a16="http://schemas.microsoft.com/office/drawing/2014/main" val="2852237053"/>
                    </a:ext>
                  </a:extLst>
                </a:gridCol>
                <a:gridCol w="1207294">
                  <a:extLst>
                    <a:ext uri="{9D8B030D-6E8A-4147-A177-3AD203B41FA5}">
                      <a16:colId xmlns:a16="http://schemas.microsoft.com/office/drawing/2014/main" val="3419373959"/>
                    </a:ext>
                  </a:extLst>
                </a:gridCol>
                <a:gridCol w="1207294">
                  <a:extLst>
                    <a:ext uri="{9D8B030D-6E8A-4147-A177-3AD203B41FA5}">
                      <a16:colId xmlns:a16="http://schemas.microsoft.com/office/drawing/2014/main" val="3231276407"/>
                    </a:ext>
                  </a:extLst>
                </a:gridCol>
                <a:gridCol w="1207294">
                  <a:extLst>
                    <a:ext uri="{9D8B030D-6E8A-4147-A177-3AD203B41FA5}">
                      <a16:colId xmlns:a16="http://schemas.microsoft.com/office/drawing/2014/main" val="1522169389"/>
                    </a:ext>
                  </a:extLst>
                </a:gridCol>
              </a:tblGrid>
              <a:tr h="370840">
                <a:tc>
                  <a:txBody>
                    <a:bodyPr/>
                    <a:lstStyle/>
                    <a:p>
                      <a:pPr algn="ctr"/>
                      <a:r>
                        <a:rPr lang="en-SG" sz="1500" dirty="0">
                          <a:solidFill>
                            <a:schemeClr val="tx1"/>
                          </a:solidFill>
                          <a:latin typeface="Tw Cen MT" panose="020B0602020104020603" pitchFamily="34" charset="0"/>
                        </a:rPr>
                        <a:t>Class</a:t>
                      </a:r>
                    </a:p>
                  </a:txBody>
                  <a:tcPr/>
                </a:tc>
                <a:tc>
                  <a:txBody>
                    <a:bodyPr/>
                    <a:lstStyle/>
                    <a:p>
                      <a:pPr algn="ctr"/>
                      <a:r>
                        <a:rPr lang="en-SG" sz="1500" dirty="0">
                          <a:solidFill>
                            <a:schemeClr val="tx1"/>
                          </a:solidFill>
                          <a:latin typeface="Tw Cen MT" panose="020B0602020104020603" pitchFamily="34" charset="0"/>
                        </a:rPr>
                        <a:t>Precision</a:t>
                      </a:r>
                    </a:p>
                  </a:txBody>
                  <a:tcPr/>
                </a:tc>
                <a:tc>
                  <a:txBody>
                    <a:bodyPr/>
                    <a:lstStyle/>
                    <a:p>
                      <a:pPr algn="ctr"/>
                      <a:r>
                        <a:rPr lang="en-SG" sz="1500" dirty="0">
                          <a:solidFill>
                            <a:schemeClr val="tx1"/>
                          </a:solidFill>
                          <a:latin typeface="Tw Cen MT" panose="020B0602020104020603" pitchFamily="34" charset="0"/>
                        </a:rPr>
                        <a:t>Recall</a:t>
                      </a:r>
                    </a:p>
                  </a:txBody>
                  <a:tcPr/>
                </a:tc>
                <a:tc>
                  <a:txBody>
                    <a:bodyPr/>
                    <a:lstStyle/>
                    <a:p>
                      <a:pPr algn="ctr"/>
                      <a:r>
                        <a:rPr lang="en-SG" sz="1500" dirty="0">
                          <a:solidFill>
                            <a:schemeClr val="tx1"/>
                          </a:solidFill>
                          <a:latin typeface="Tw Cen MT" panose="020B0602020104020603" pitchFamily="34" charset="0"/>
                        </a:rPr>
                        <a:t>F1-Score</a:t>
                      </a:r>
                    </a:p>
                  </a:txBody>
                  <a:tcPr/>
                </a:tc>
                <a:extLst>
                  <a:ext uri="{0D108BD9-81ED-4DB2-BD59-A6C34878D82A}">
                    <a16:rowId xmlns:a16="http://schemas.microsoft.com/office/drawing/2014/main" val="1862377257"/>
                  </a:ext>
                </a:extLst>
              </a:tr>
              <a:tr h="370840">
                <a:tc>
                  <a:txBody>
                    <a:bodyPr/>
                    <a:lstStyle/>
                    <a:p>
                      <a:pPr algn="ctr"/>
                      <a:r>
                        <a:rPr lang="en-SG" sz="1500" dirty="0">
                          <a:solidFill>
                            <a:schemeClr val="tx1"/>
                          </a:solidFill>
                          <a:latin typeface="Tw Cen MT" panose="020B0602020104020603" pitchFamily="34" charset="0"/>
                        </a:rPr>
                        <a:t>0</a:t>
                      </a:r>
                    </a:p>
                  </a:txBody>
                  <a:tcPr/>
                </a:tc>
                <a:tc>
                  <a:txBody>
                    <a:bodyPr/>
                    <a:lstStyle/>
                    <a:p>
                      <a:pPr algn="ctr"/>
                      <a:r>
                        <a:rPr lang="en-SG" sz="1500" dirty="0">
                          <a:solidFill>
                            <a:schemeClr val="tx1"/>
                          </a:solidFill>
                          <a:latin typeface="Tw Cen MT" panose="020B0602020104020603" pitchFamily="34" charset="0"/>
                        </a:rPr>
                        <a:t>0.85</a:t>
                      </a:r>
                    </a:p>
                  </a:txBody>
                  <a:tcPr/>
                </a:tc>
                <a:tc>
                  <a:txBody>
                    <a:bodyPr/>
                    <a:lstStyle/>
                    <a:p>
                      <a:pPr algn="ctr"/>
                      <a:r>
                        <a:rPr lang="en-SG" sz="1500" dirty="0">
                          <a:solidFill>
                            <a:schemeClr val="tx1"/>
                          </a:solidFill>
                          <a:latin typeface="Tw Cen MT" panose="020B0602020104020603" pitchFamily="34" charset="0"/>
                        </a:rPr>
                        <a:t>0.97</a:t>
                      </a:r>
                    </a:p>
                  </a:txBody>
                  <a:tcPr/>
                </a:tc>
                <a:tc>
                  <a:txBody>
                    <a:bodyPr/>
                    <a:lstStyle/>
                    <a:p>
                      <a:pPr algn="ctr"/>
                      <a:r>
                        <a:rPr lang="en-SG" sz="1500" dirty="0">
                          <a:solidFill>
                            <a:schemeClr val="tx1"/>
                          </a:solidFill>
                          <a:latin typeface="Tw Cen MT" panose="020B0602020104020603" pitchFamily="34" charset="0"/>
                        </a:rPr>
                        <a:t>0.91</a:t>
                      </a:r>
                    </a:p>
                  </a:txBody>
                  <a:tcPr/>
                </a:tc>
                <a:extLst>
                  <a:ext uri="{0D108BD9-81ED-4DB2-BD59-A6C34878D82A}">
                    <a16:rowId xmlns:a16="http://schemas.microsoft.com/office/drawing/2014/main" val="900271296"/>
                  </a:ext>
                </a:extLst>
              </a:tr>
              <a:tr h="370840">
                <a:tc>
                  <a:txBody>
                    <a:bodyPr/>
                    <a:lstStyle/>
                    <a:p>
                      <a:pPr algn="ctr"/>
                      <a:r>
                        <a:rPr lang="en-SG" sz="1500" dirty="0">
                          <a:solidFill>
                            <a:schemeClr val="tx1"/>
                          </a:solidFill>
                          <a:latin typeface="Tw Cen MT" panose="020B0602020104020603" pitchFamily="34" charset="0"/>
                        </a:rPr>
                        <a:t>1</a:t>
                      </a:r>
                    </a:p>
                  </a:txBody>
                  <a:tcPr/>
                </a:tc>
                <a:tc>
                  <a:txBody>
                    <a:bodyPr/>
                    <a:lstStyle/>
                    <a:p>
                      <a:pPr algn="ctr"/>
                      <a:r>
                        <a:rPr lang="en-SG" sz="1500" dirty="0">
                          <a:solidFill>
                            <a:schemeClr val="tx1"/>
                          </a:solidFill>
                          <a:latin typeface="Tw Cen MT" panose="020B0602020104020603" pitchFamily="34" charset="0"/>
                        </a:rPr>
                        <a:t>0.50</a:t>
                      </a:r>
                    </a:p>
                  </a:txBody>
                  <a:tcPr/>
                </a:tc>
                <a:tc>
                  <a:txBody>
                    <a:bodyPr/>
                    <a:lstStyle/>
                    <a:p>
                      <a:pPr algn="ctr"/>
                      <a:r>
                        <a:rPr lang="en-SG" sz="1500" dirty="0">
                          <a:solidFill>
                            <a:schemeClr val="tx1"/>
                          </a:solidFill>
                          <a:latin typeface="Tw Cen MT" panose="020B0602020104020603" pitchFamily="34" charset="0"/>
                        </a:rPr>
                        <a:t>0.09</a:t>
                      </a:r>
                    </a:p>
                  </a:txBody>
                  <a:tcPr/>
                </a:tc>
                <a:tc>
                  <a:txBody>
                    <a:bodyPr/>
                    <a:lstStyle/>
                    <a:p>
                      <a:pPr algn="ctr"/>
                      <a:r>
                        <a:rPr lang="en-SG" sz="1500" dirty="0">
                          <a:solidFill>
                            <a:schemeClr val="tx1"/>
                          </a:solidFill>
                          <a:latin typeface="Tw Cen MT" panose="020B0602020104020603" pitchFamily="34" charset="0"/>
                        </a:rPr>
                        <a:t>0.14</a:t>
                      </a:r>
                    </a:p>
                  </a:txBody>
                  <a:tcPr/>
                </a:tc>
                <a:extLst>
                  <a:ext uri="{0D108BD9-81ED-4DB2-BD59-A6C34878D82A}">
                    <a16:rowId xmlns:a16="http://schemas.microsoft.com/office/drawing/2014/main" val="2415919622"/>
                  </a:ext>
                </a:extLst>
              </a:tr>
            </a:tbl>
          </a:graphicData>
        </a:graphic>
      </p:graphicFrame>
      <p:graphicFrame>
        <p:nvGraphicFramePr>
          <p:cNvPr id="10" name="Table 4">
            <a:extLst>
              <a:ext uri="{FF2B5EF4-FFF2-40B4-BE49-F238E27FC236}">
                <a16:creationId xmlns:a16="http://schemas.microsoft.com/office/drawing/2014/main" id="{1298B648-CB0D-4EC9-BC1F-DB3D5B6CEFB2}"/>
              </a:ext>
            </a:extLst>
          </p:cNvPr>
          <p:cNvGraphicFramePr>
            <a:graphicFrameLocks noGrp="1"/>
          </p:cNvGraphicFramePr>
          <p:nvPr>
            <p:extLst>
              <p:ext uri="{D42A27DB-BD31-4B8C-83A1-F6EECF244321}">
                <p14:modId xmlns:p14="http://schemas.microsoft.com/office/powerpoint/2010/main" val="2007874683"/>
              </p:ext>
            </p:extLst>
          </p:nvPr>
        </p:nvGraphicFramePr>
        <p:xfrm>
          <a:off x="6600825" y="4967761"/>
          <a:ext cx="4829176" cy="1112520"/>
        </p:xfrm>
        <a:graphic>
          <a:graphicData uri="http://schemas.openxmlformats.org/drawingml/2006/table">
            <a:tbl>
              <a:tblPr firstRow="1" bandRow="1">
                <a:tableStyleId>{5C22544A-7EE6-4342-B048-85BDC9FD1C3A}</a:tableStyleId>
              </a:tblPr>
              <a:tblGrid>
                <a:gridCol w="1207294">
                  <a:extLst>
                    <a:ext uri="{9D8B030D-6E8A-4147-A177-3AD203B41FA5}">
                      <a16:colId xmlns:a16="http://schemas.microsoft.com/office/drawing/2014/main" val="2852237053"/>
                    </a:ext>
                  </a:extLst>
                </a:gridCol>
                <a:gridCol w="1207294">
                  <a:extLst>
                    <a:ext uri="{9D8B030D-6E8A-4147-A177-3AD203B41FA5}">
                      <a16:colId xmlns:a16="http://schemas.microsoft.com/office/drawing/2014/main" val="3419373959"/>
                    </a:ext>
                  </a:extLst>
                </a:gridCol>
                <a:gridCol w="1207294">
                  <a:extLst>
                    <a:ext uri="{9D8B030D-6E8A-4147-A177-3AD203B41FA5}">
                      <a16:colId xmlns:a16="http://schemas.microsoft.com/office/drawing/2014/main" val="3231276407"/>
                    </a:ext>
                  </a:extLst>
                </a:gridCol>
                <a:gridCol w="1207294">
                  <a:extLst>
                    <a:ext uri="{9D8B030D-6E8A-4147-A177-3AD203B41FA5}">
                      <a16:colId xmlns:a16="http://schemas.microsoft.com/office/drawing/2014/main" val="1522169389"/>
                    </a:ext>
                  </a:extLst>
                </a:gridCol>
              </a:tblGrid>
              <a:tr h="370840">
                <a:tc>
                  <a:txBody>
                    <a:bodyPr/>
                    <a:lstStyle/>
                    <a:p>
                      <a:pPr algn="ctr"/>
                      <a:r>
                        <a:rPr lang="en-SG" sz="1500" dirty="0">
                          <a:solidFill>
                            <a:schemeClr val="tx1"/>
                          </a:solidFill>
                          <a:latin typeface="Tw Cen MT" panose="020B0602020104020603" pitchFamily="34" charset="0"/>
                        </a:rPr>
                        <a:t>Class</a:t>
                      </a:r>
                    </a:p>
                  </a:txBody>
                  <a:tcPr/>
                </a:tc>
                <a:tc>
                  <a:txBody>
                    <a:bodyPr/>
                    <a:lstStyle/>
                    <a:p>
                      <a:pPr algn="ctr"/>
                      <a:r>
                        <a:rPr lang="en-SG" sz="1500" dirty="0">
                          <a:solidFill>
                            <a:schemeClr val="tx1"/>
                          </a:solidFill>
                          <a:latin typeface="Tw Cen MT" panose="020B0602020104020603" pitchFamily="34" charset="0"/>
                        </a:rPr>
                        <a:t>Precision</a:t>
                      </a:r>
                    </a:p>
                  </a:txBody>
                  <a:tcPr/>
                </a:tc>
                <a:tc>
                  <a:txBody>
                    <a:bodyPr/>
                    <a:lstStyle/>
                    <a:p>
                      <a:pPr algn="ctr"/>
                      <a:r>
                        <a:rPr lang="en-SG" sz="1500" dirty="0">
                          <a:solidFill>
                            <a:schemeClr val="tx1"/>
                          </a:solidFill>
                          <a:latin typeface="Tw Cen MT" panose="020B0602020104020603" pitchFamily="34" charset="0"/>
                        </a:rPr>
                        <a:t>Recall</a:t>
                      </a:r>
                    </a:p>
                  </a:txBody>
                  <a:tcPr/>
                </a:tc>
                <a:tc>
                  <a:txBody>
                    <a:bodyPr/>
                    <a:lstStyle/>
                    <a:p>
                      <a:pPr algn="ctr"/>
                      <a:r>
                        <a:rPr lang="en-SG" sz="1500" dirty="0">
                          <a:solidFill>
                            <a:schemeClr val="tx1"/>
                          </a:solidFill>
                          <a:latin typeface="Tw Cen MT" panose="020B0602020104020603" pitchFamily="34" charset="0"/>
                        </a:rPr>
                        <a:t>F1-Score</a:t>
                      </a:r>
                    </a:p>
                  </a:txBody>
                  <a:tcPr/>
                </a:tc>
                <a:extLst>
                  <a:ext uri="{0D108BD9-81ED-4DB2-BD59-A6C34878D82A}">
                    <a16:rowId xmlns:a16="http://schemas.microsoft.com/office/drawing/2014/main" val="1862377257"/>
                  </a:ext>
                </a:extLst>
              </a:tr>
              <a:tr h="370840">
                <a:tc>
                  <a:txBody>
                    <a:bodyPr/>
                    <a:lstStyle/>
                    <a:p>
                      <a:pPr algn="ctr"/>
                      <a:r>
                        <a:rPr lang="en-SG" sz="1500" dirty="0">
                          <a:solidFill>
                            <a:schemeClr val="tx1"/>
                          </a:solidFill>
                          <a:latin typeface="Tw Cen MT" panose="020B0602020104020603" pitchFamily="34" charset="0"/>
                        </a:rPr>
                        <a:t>0</a:t>
                      </a:r>
                    </a:p>
                  </a:txBody>
                  <a:tcPr/>
                </a:tc>
                <a:tc>
                  <a:txBody>
                    <a:bodyPr/>
                    <a:lstStyle/>
                    <a:p>
                      <a:pPr algn="ctr"/>
                      <a:r>
                        <a:rPr lang="en-SG" sz="1500" dirty="0">
                          <a:solidFill>
                            <a:schemeClr val="tx1"/>
                          </a:solidFill>
                          <a:latin typeface="Tw Cen MT" panose="020B0602020104020603" pitchFamily="34" charset="0"/>
                        </a:rPr>
                        <a:t>0.86</a:t>
                      </a:r>
                    </a:p>
                  </a:txBody>
                  <a:tcPr/>
                </a:tc>
                <a:tc>
                  <a:txBody>
                    <a:bodyPr/>
                    <a:lstStyle/>
                    <a:p>
                      <a:pPr algn="ctr"/>
                      <a:r>
                        <a:rPr lang="en-SG" sz="1500" dirty="0">
                          <a:solidFill>
                            <a:schemeClr val="tx1"/>
                          </a:solidFill>
                          <a:latin typeface="Tw Cen MT" panose="020B0602020104020603" pitchFamily="34" charset="0"/>
                        </a:rPr>
                        <a:t>0.97</a:t>
                      </a:r>
                    </a:p>
                  </a:txBody>
                  <a:tcPr/>
                </a:tc>
                <a:tc>
                  <a:txBody>
                    <a:bodyPr/>
                    <a:lstStyle/>
                    <a:p>
                      <a:pPr algn="ctr"/>
                      <a:r>
                        <a:rPr lang="en-SG" sz="1500" dirty="0">
                          <a:solidFill>
                            <a:schemeClr val="tx1"/>
                          </a:solidFill>
                          <a:latin typeface="Tw Cen MT" panose="020B0602020104020603" pitchFamily="34" charset="0"/>
                        </a:rPr>
                        <a:t>0.91</a:t>
                      </a:r>
                    </a:p>
                  </a:txBody>
                  <a:tcPr/>
                </a:tc>
                <a:extLst>
                  <a:ext uri="{0D108BD9-81ED-4DB2-BD59-A6C34878D82A}">
                    <a16:rowId xmlns:a16="http://schemas.microsoft.com/office/drawing/2014/main" val="900271296"/>
                  </a:ext>
                </a:extLst>
              </a:tr>
              <a:tr h="370840">
                <a:tc>
                  <a:txBody>
                    <a:bodyPr/>
                    <a:lstStyle/>
                    <a:p>
                      <a:pPr algn="ctr"/>
                      <a:r>
                        <a:rPr lang="en-SG" sz="1500" dirty="0">
                          <a:solidFill>
                            <a:schemeClr val="tx1"/>
                          </a:solidFill>
                          <a:latin typeface="Tw Cen MT" panose="020B0602020104020603" pitchFamily="34" charset="0"/>
                        </a:rPr>
                        <a:t>1</a:t>
                      </a:r>
                    </a:p>
                  </a:txBody>
                  <a:tcPr/>
                </a:tc>
                <a:tc>
                  <a:txBody>
                    <a:bodyPr/>
                    <a:lstStyle/>
                    <a:p>
                      <a:pPr algn="ctr"/>
                      <a:r>
                        <a:rPr lang="en-SG" sz="1500" dirty="0">
                          <a:solidFill>
                            <a:srgbClr val="0000FF"/>
                          </a:solidFill>
                          <a:latin typeface="Tw Cen MT" panose="020B0602020104020603" pitchFamily="34" charset="0"/>
                        </a:rPr>
                        <a:t>0.50</a:t>
                      </a:r>
                    </a:p>
                  </a:txBody>
                  <a:tcPr/>
                </a:tc>
                <a:tc>
                  <a:txBody>
                    <a:bodyPr/>
                    <a:lstStyle/>
                    <a:p>
                      <a:pPr algn="ctr"/>
                      <a:r>
                        <a:rPr lang="en-SG" sz="1500" dirty="0">
                          <a:solidFill>
                            <a:srgbClr val="0000FF"/>
                          </a:solidFill>
                          <a:latin typeface="Tw Cen MT" panose="020B0602020104020603" pitchFamily="34" charset="0"/>
                        </a:rPr>
                        <a:t>0.15</a:t>
                      </a:r>
                    </a:p>
                  </a:txBody>
                  <a:tcPr/>
                </a:tc>
                <a:tc>
                  <a:txBody>
                    <a:bodyPr/>
                    <a:lstStyle/>
                    <a:p>
                      <a:pPr algn="ctr"/>
                      <a:r>
                        <a:rPr lang="en-SG" sz="1500" dirty="0">
                          <a:solidFill>
                            <a:srgbClr val="0000FF"/>
                          </a:solidFill>
                          <a:latin typeface="Tw Cen MT" panose="020B0602020104020603" pitchFamily="34" charset="0"/>
                        </a:rPr>
                        <a:t>0.23</a:t>
                      </a:r>
                    </a:p>
                  </a:txBody>
                  <a:tcPr/>
                </a:tc>
                <a:extLst>
                  <a:ext uri="{0D108BD9-81ED-4DB2-BD59-A6C34878D82A}">
                    <a16:rowId xmlns:a16="http://schemas.microsoft.com/office/drawing/2014/main" val="2415919622"/>
                  </a:ext>
                </a:extLst>
              </a:tr>
            </a:tbl>
          </a:graphicData>
        </a:graphic>
      </p:graphicFrame>
    </p:spTree>
    <p:extLst>
      <p:ext uri="{BB962C8B-B14F-4D97-AF65-F5344CB8AC3E}">
        <p14:creationId xmlns:p14="http://schemas.microsoft.com/office/powerpoint/2010/main" val="118987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5B5A09-B903-4CA9-A160-CB947956EB0A}"/>
              </a:ext>
            </a:extLst>
          </p:cNvPr>
          <p:cNvSpPr>
            <a:spLocks noGrp="1"/>
          </p:cNvSpPr>
          <p:nvPr>
            <p:ph type="ctrTitle"/>
          </p:nvPr>
        </p:nvSpPr>
        <p:spPr/>
        <p:txBody>
          <a:bodyPr/>
          <a:lstStyle/>
          <a:p>
            <a:r>
              <a:rPr lang="en-SG" cap="none" dirty="0"/>
              <a:t>Thank you.</a:t>
            </a:r>
          </a:p>
        </p:txBody>
      </p:sp>
      <p:sp>
        <p:nvSpPr>
          <p:cNvPr id="5" name="Subtitle 4">
            <a:extLst>
              <a:ext uri="{FF2B5EF4-FFF2-40B4-BE49-F238E27FC236}">
                <a16:creationId xmlns:a16="http://schemas.microsoft.com/office/drawing/2014/main" id="{456E038A-F7AF-49ED-8DB5-5C763CD15739}"/>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90728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E89F-3988-4B59-A0EB-77A209E9B11E}"/>
              </a:ext>
            </a:extLst>
          </p:cNvPr>
          <p:cNvSpPr>
            <a:spLocks noGrp="1"/>
          </p:cNvSpPr>
          <p:nvPr>
            <p:ph type="title"/>
          </p:nvPr>
        </p:nvSpPr>
        <p:spPr/>
        <p:txBody>
          <a:bodyPr/>
          <a:lstStyle/>
          <a:p>
            <a:r>
              <a:rPr lang="en-SG" dirty="0"/>
              <a:t>Study Objectives</a:t>
            </a:r>
          </a:p>
        </p:txBody>
      </p:sp>
      <p:sp>
        <p:nvSpPr>
          <p:cNvPr id="3" name="Content Placeholder 2">
            <a:extLst>
              <a:ext uri="{FF2B5EF4-FFF2-40B4-BE49-F238E27FC236}">
                <a16:creationId xmlns:a16="http://schemas.microsoft.com/office/drawing/2014/main" id="{87E9B1CF-79ED-476D-95C0-3BC3DF8989FB}"/>
              </a:ext>
            </a:extLst>
          </p:cNvPr>
          <p:cNvSpPr>
            <a:spLocks noGrp="1"/>
          </p:cNvSpPr>
          <p:nvPr>
            <p:ph idx="1"/>
          </p:nvPr>
        </p:nvSpPr>
        <p:spPr>
          <a:xfrm>
            <a:off x="1371600" y="2286000"/>
            <a:ext cx="6351973" cy="3581400"/>
          </a:xfrm>
        </p:spPr>
        <p:txBody>
          <a:bodyPr/>
          <a:lstStyle/>
          <a:p>
            <a:r>
              <a:rPr lang="en-US" dirty="0"/>
              <a:t>Attrition rate is high at </a:t>
            </a:r>
            <a:r>
              <a:rPr lang="en-US" b="1" dirty="0"/>
              <a:t>16.1%</a:t>
            </a:r>
            <a:r>
              <a:rPr lang="en-US" dirty="0"/>
              <a:t> (237 out of 1470 staff)</a:t>
            </a:r>
          </a:p>
          <a:p>
            <a:r>
              <a:rPr lang="en-US" dirty="0"/>
              <a:t>This study aims to:  </a:t>
            </a:r>
          </a:p>
          <a:p>
            <a:pPr lvl="1"/>
            <a:r>
              <a:rPr lang="en-US" dirty="0"/>
              <a:t>Find out factors that lead to employee attrition </a:t>
            </a:r>
          </a:p>
          <a:p>
            <a:pPr lvl="1"/>
            <a:r>
              <a:rPr lang="en-US" dirty="0"/>
              <a:t>Predict staff that may be leaving for management intervention</a:t>
            </a:r>
          </a:p>
          <a:p>
            <a:r>
              <a:rPr lang="en" dirty="0"/>
              <a:t>Fictional dataset 1470 x 35 from </a:t>
            </a:r>
            <a:r>
              <a:rPr lang="en" dirty="0">
                <a:hlinkClick r:id="rId2">
                  <a:extLst>
                    <a:ext uri="{A12FA001-AC4F-418D-AE19-62706E023703}">
                      <ahyp:hlinkClr xmlns:ahyp="http://schemas.microsoft.com/office/drawing/2018/hyperlinkcolor" val="tx"/>
                    </a:ext>
                  </a:extLst>
                </a:hlinkClick>
              </a:rPr>
              <a:t>Kaggle</a:t>
            </a:r>
            <a:endParaRPr lang="en" dirty="0"/>
          </a:p>
        </p:txBody>
      </p:sp>
      <p:pic>
        <p:nvPicPr>
          <p:cNvPr id="5" name="Picture 4">
            <a:extLst>
              <a:ext uri="{FF2B5EF4-FFF2-40B4-BE49-F238E27FC236}">
                <a16:creationId xmlns:a16="http://schemas.microsoft.com/office/drawing/2014/main" id="{36A713C7-D10C-41DD-90B7-3AF942769594}"/>
              </a:ext>
            </a:extLst>
          </p:cNvPr>
          <p:cNvPicPr>
            <a:picLocks noChangeAspect="1"/>
          </p:cNvPicPr>
          <p:nvPr/>
        </p:nvPicPr>
        <p:blipFill>
          <a:blip r:embed="rId3"/>
          <a:stretch>
            <a:fillRect/>
          </a:stretch>
        </p:blipFill>
        <p:spPr>
          <a:xfrm>
            <a:off x="7856738" y="2286000"/>
            <a:ext cx="3816288" cy="2611570"/>
          </a:xfrm>
          <a:prstGeom prst="rect">
            <a:avLst/>
          </a:prstGeom>
        </p:spPr>
      </p:pic>
    </p:spTree>
    <p:extLst>
      <p:ext uri="{BB962C8B-B14F-4D97-AF65-F5344CB8AC3E}">
        <p14:creationId xmlns:p14="http://schemas.microsoft.com/office/powerpoint/2010/main" val="372833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8FF6-4CD3-4578-9494-4EB1DD2FF408}"/>
              </a:ext>
            </a:extLst>
          </p:cNvPr>
          <p:cNvSpPr>
            <a:spLocks noGrp="1"/>
          </p:cNvSpPr>
          <p:nvPr>
            <p:ph type="title"/>
          </p:nvPr>
        </p:nvSpPr>
        <p:spPr/>
        <p:txBody>
          <a:bodyPr/>
          <a:lstStyle/>
          <a:p>
            <a:r>
              <a:rPr lang="en-SG" dirty="0"/>
              <a:t>Exploratory Data Analysis (EDA)</a:t>
            </a:r>
            <a:br>
              <a:rPr lang="en-SG" dirty="0"/>
            </a:br>
            <a:r>
              <a:rPr lang="en-SG" sz="1800" b="0" i="1" dirty="0"/>
              <a:t>- Satisfaction type features</a:t>
            </a:r>
            <a:endParaRPr lang="en-SG" sz="1800" dirty="0"/>
          </a:p>
        </p:txBody>
      </p:sp>
      <p:sp>
        <p:nvSpPr>
          <p:cNvPr id="3" name="Content Placeholder 2">
            <a:extLst>
              <a:ext uri="{FF2B5EF4-FFF2-40B4-BE49-F238E27FC236}">
                <a16:creationId xmlns:a16="http://schemas.microsoft.com/office/drawing/2014/main" id="{89F90DC0-C63E-4428-97E6-A70E2B522DB0}"/>
              </a:ext>
            </a:extLst>
          </p:cNvPr>
          <p:cNvSpPr>
            <a:spLocks noGrp="1"/>
          </p:cNvSpPr>
          <p:nvPr>
            <p:ph idx="1"/>
          </p:nvPr>
        </p:nvSpPr>
        <p:spPr>
          <a:xfrm>
            <a:off x="1371599" y="2286000"/>
            <a:ext cx="9903041" cy="3581400"/>
          </a:xfrm>
        </p:spPr>
        <p:txBody>
          <a:bodyPr/>
          <a:lstStyle/>
          <a:p>
            <a:r>
              <a:rPr lang="en-US" dirty="0"/>
              <a:t>Resigned staff looks even across satisfaction levels, disparity not as obvious as expected</a:t>
            </a:r>
          </a:p>
          <a:p>
            <a:r>
              <a:rPr lang="en-US" dirty="0"/>
              <a:t>Those who rated these features low have a slightly higher chance of leaving the company </a:t>
            </a:r>
          </a:p>
        </p:txBody>
      </p:sp>
      <p:pic>
        <p:nvPicPr>
          <p:cNvPr id="5" name="Picture 4">
            <a:extLst>
              <a:ext uri="{FF2B5EF4-FFF2-40B4-BE49-F238E27FC236}">
                <a16:creationId xmlns:a16="http://schemas.microsoft.com/office/drawing/2014/main" id="{C7C557FB-BDBD-4EF8-8069-8FB7FF21DB32}"/>
              </a:ext>
            </a:extLst>
          </p:cNvPr>
          <p:cNvPicPr>
            <a:picLocks noChangeAspect="1"/>
          </p:cNvPicPr>
          <p:nvPr/>
        </p:nvPicPr>
        <p:blipFill>
          <a:blip r:embed="rId3"/>
          <a:stretch>
            <a:fillRect/>
          </a:stretch>
        </p:blipFill>
        <p:spPr>
          <a:xfrm>
            <a:off x="2338886" y="3217045"/>
            <a:ext cx="7514227" cy="3438016"/>
          </a:xfrm>
          <a:prstGeom prst="rect">
            <a:avLst/>
          </a:prstGeom>
        </p:spPr>
      </p:pic>
    </p:spTree>
    <p:extLst>
      <p:ext uri="{BB962C8B-B14F-4D97-AF65-F5344CB8AC3E}">
        <p14:creationId xmlns:p14="http://schemas.microsoft.com/office/powerpoint/2010/main" val="425003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8FF6-4CD3-4578-9494-4EB1DD2FF408}"/>
              </a:ext>
            </a:extLst>
          </p:cNvPr>
          <p:cNvSpPr>
            <a:spLocks noGrp="1"/>
          </p:cNvSpPr>
          <p:nvPr>
            <p:ph type="title"/>
          </p:nvPr>
        </p:nvSpPr>
        <p:spPr/>
        <p:txBody>
          <a:bodyPr/>
          <a:lstStyle/>
          <a:p>
            <a:r>
              <a:rPr lang="en-SG" dirty="0"/>
              <a:t>Exploratory Data Analysis (EDA)</a:t>
            </a:r>
            <a:br>
              <a:rPr lang="en-SG" dirty="0"/>
            </a:br>
            <a:r>
              <a:rPr lang="en-SG" sz="1800" b="0" i="1" dirty="0"/>
              <a:t>- Staff personal profile</a:t>
            </a:r>
            <a:endParaRPr lang="en-SG" sz="1800" dirty="0"/>
          </a:p>
        </p:txBody>
      </p:sp>
      <p:sp>
        <p:nvSpPr>
          <p:cNvPr id="3" name="Content Placeholder 2">
            <a:extLst>
              <a:ext uri="{FF2B5EF4-FFF2-40B4-BE49-F238E27FC236}">
                <a16:creationId xmlns:a16="http://schemas.microsoft.com/office/drawing/2014/main" id="{89F90DC0-C63E-4428-97E6-A70E2B522DB0}"/>
              </a:ext>
            </a:extLst>
          </p:cNvPr>
          <p:cNvSpPr>
            <a:spLocks noGrp="1"/>
          </p:cNvSpPr>
          <p:nvPr>
            <p:ph idx="1"/>
          </p:nvPr>
        </p:nvSpPr>
        <p:spPr>
          <a:xfrm>
            <a:off x="1552298" y="3820848"/>
            <a:ext cx="9319883" cy="543867"/>
          </a:xfrm>
        </p:spPr>
        <p:txBody>
          <a:bodyPr/>
          <a:lstStyle/>
          <a:p>
            <a:pPr marL="0" indent="0" algn="ctr">
              <a:buNone/>
            </a:pPr>
            <a:r>
              <a:rPr lang="en-US" dirty="0"/>
              <a:t>Higher attrition in people 31 and younger (except aged 27)</a:t>
            </a:r>
          </a:p>
        </p:txBody>
      </p:sp>
      <p:pic>
        <p:nvPicPr>
          <p:cNvPr id="6" name="Picture 5">
            <a:extLst>
              <a:ext uri="{FF2B5EF4-FFF2-40B4-BE49-F238E27FC236}">
                <a16:creationId xmlns:a16="http://schemas.microsoft.com/office/drawing/2014/main" id="{512EBAC5-159A-4465-95D0-B524F731F736}"/>
              </a:ext>
            </a:extLst>
          </p:cNvPr>
          <p:cNvPicPr>
            <a:picLocks noChangeAspect="1"/>
          </p:cNvPicPr>
          <p:nvPr/>
        </p:nvPicPr>
        <p:blipFill rotWithShape="1">
          <a:blip r:embed="rId3"/>
          <a:srcRect r="3253"/>
          <a:stretch/>
        </p:blipFill>
        <p:spPr>
          <a:xfrm>
            <a:off x="1552298" y="1642697"/>
            <a:ext cx="9319882" cy="2218343"/>
          </a:xfrm>
          <a:prstGeom prst="rect">
            <a:avLst/>
          </a:prstGeom>
        </p:spPr>
      </p:pic>
      <p:pic>
        <p:nvPicPr>
          <p:cNvPr id="8" name="Picture 7">
            <a:extLst>
              <a:ext uri="{FF2B5EF4-FFF2-40B4-BE49-F238E27FC236}">
                <a16:creationId xmlns:a16="http://schemas.microsoft.com/office/drawing/2014/main" id="{078E753D-57FB-4951-B30A-AD6A6E8EF0B6}"/>
              </a:ext>
            </a:extLst>
          </p:cNvPr>
          <p:cNvPicPr>
            <a:picLocks noChangeAspect="1"/>
          </p:cNvPicPr>
          <p:nvPr/>
        </p:nvPicPr>
        <p:blipFill>
          <a:blip r:embed="rId4"/>
          <a:stretch>
            <a:fillRect/>
          </a:stretch>
        </p:blipFill>
        <p:spPr>
          <a:xfrm>
            <a:off x="1572080" y="4390044"/>
            <a:ext cx="9280318" cy="1993614"/>
          </a:xfrm>
          <a:prstGeom prst="rect">
            <a:avLst/>
          </a:prstGeom>
        </p:spPr>
      </p:pic>
      <p:sp>
        <p:nvSpPr>
          <p:cNvPr id="9" name="Content Placeholder 2">
            <a:extLst>
              <a:ext uri="{FF2B5EF4-FFF2-40B4-BE49-F238E27FC236}">
                <a16:creationId xmlns:a16="http://schemas.microsoft.com/office/drawing/2014/main" id="{EC8AFF04-3D6E-4132-A653-BFE14982786A}"/>
              </a:ext>
            </a:extLst>
          </p:cNvPr>
          <p:cNvSpPr txBox="1">
            <a:spLocks/>
          </p:cNvSpPr>
          <p:nvPr/>
        </p:nvSpPr>
        <p:spPr>
          <a:xfrm>
            <a:off x="1260719" y="6314133"/>
            <a:ext cx="9903041" cy="54386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Tw Cen MT" panose="020B0602020104020603"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Tw Cen MT" panose="020B0602020104020603"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Tw Cen MT" panose="020B0602020104020603"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Tw Cen MT" panose="020B0602020104020603"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Tw Cen MT" panose="020B0602020104020603"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dirty="0"/>
              <a:t>Higher attrition in Singles</a:t>
            </a:r>
          </a:p>
        </p:txBody>
      </p:sp>
    </p:spTree>
    <p:extLst>
      <p:ext uri="{BB962C8B-B14F-4D97-AF65-F5344CB8AC3E}">
        <p14:creationId xmlns:p14="http://schemas.microsoft.com/office/powerpoint/2010/main" val="392055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8FF6-4CD3-4578-9494-4EB1DD2FF408}"/>
              </a:ext>
            </a:extLst>
          </p:cNvPr>
          <p:cNvSpPr>
            <a:spLocks noGrp="1"/>
          </p:cNvSpPr>
          <p:nvPr>
            <p:ph type="title"/>
          </p:nvPr>
        </p:nvSpPr>
        <p:spPr/>
        <p:txBody>
          <a:bodyPr/>
          <a:lstStyle/>
          <a:p>
            <a:r>
              <a:rPr lang="en-SG" dirty="0"/>
              <a:t>Exploratory Data Analysis (EDA)</a:t>
            </a:r>
            <a:br>
              <a:rPr lang="en-SG" dirty="0"/>
            </a:br>
            <a:r>
              <a:rPr lang="en-SG" sz="1800" b="0" i="1" dirty="0"/>
              <a:t>- Staff work profile – part 1</a:t>
            </a:r>
            <a:br>
              <a:rPr lang="en-SG" sz="1800" b="0" i="1" dirty="0"/>
            </a:br>
            <a:endParaRPr lang="en-SG" sz="1800" dirty="0"/>
          </a:p>
        </p:txBody>
      </p:sp>
      <p:sp>
        <p:nvSpPr>
          <p:cNvPr id="3" name="Content Placeholder 2">
            <a:extLst>
              <a:ext uri="{FF2B5EF4-FFF2-40B4-BE49-F238E27FC236}">
                <a16:creationId xmlns:a16="http://schemas.microsoft.com/office/drawing/2014/main" id="{89F90DC0-C63E-4428-97E6-A70E2B522DB0}"/>
              </a:ext>
            </a:extLst>
          </p:cNvPr>
          <p:cNvSpPr>
            <a:spLocks noGrp="1"/>
          </p:cNvSpPr>
          <p:nvPr>
            <p:ph idx="1"/>
          </p:nvPr>
        </p:nvSpPr>
        <p:spPr>
          <a:xfrm>
            <a:off x="1803683" y="3861725"/>
            <a:ext cx="9319883" cy="543867"/>
          </a:xfrm>
        </p:spPr>
        <p:txBody>
          <a:bodyPr/>
          <a:lstStyle/>
          <a:p>
            <a:pPr marL="0" indent="0" algn="ctr">
              <a:buNone/>
            </a:pPr>
            <a:r>
              <a:rPr lang="en-US" dirty="0"/>
              <a:t>Higher attrition in Sales and HR than in R&amp;D</a:t>
            </a:r>
          </a:p>
        </p:txBody>
      </p:sp>
      <p:sp>
        <p:nvSpPr>
          <p:cNvPr id="9" name="Content Placeholder 2">
            <a:extLst>
              <a:ext uri="{FF2B5EF4-FFF2-40B4-BE49-F238E27FC236}">
                <a16:creationId xmlns:a16="http://schemas.microsoft.com/office/drawing/2014/main" id="{EC8AFF04-3D6E-4132-A653-BFE14982786A}"/>
              </a:ext>
            </a:extLst>
          </p:cNvPr>
          <p:cNvSpPr txBox="1">
            <a:spLocks/>
          </p:cNvSpPr>
          <p:nvPr/>
        </p:nvSpPr>
        <p:spPr>
          <a:xfrm>
            <a:off x="1512104" y="6364373"/>
            <a:ext cx="9903041" cy="54386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Tw Cen MT" panose="020B0602020104020603"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Tw Cen MT" panose="020B0602020104020603"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Tw Cen MT" panose="020B0602020104020603"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Tw Cen MT" panose="020B0602020104020603"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Tw Cen MT" panose="020B0602020104020603"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dirty="0"/>
              <a:t>Higher attrition in Job Levels 1 and 3</a:t>
            </a:r>
          </a:p>
        </p:txBody>
      </p:sp>
      <p:pic>
        <p:nvPicPr>
          <p:cNvPr id="5" name="Picture 4">
            <a:extLst>
              <a:ext uri="{FF2B5EF4-FFF2-40B4-BE49-F238E27FC236}">
                <a16:creationId xmlns:a16="http://schemas.microsoft.com/office/drawing/2014/main" id="{D5BE43E0-9CE6-455A-89CB-643DE69B5A60}"/>
              </a:ext>
            </a:extLst>
          </p:cNvPr>
          <p:cNvPicPr>
            <a:picLocks noChangeAspect="1"/>
          </p:cNvPicPr>
          <p:nvPr/>
        </p:nvPicPr>
        <p:blipFill>
          <a:blip r:embed="rId3"/>
          <a:stretch>
            <a:fillRect/>
          </a:stretch>
        </p:blipFill>
        <p:spPr>
          <a:xfrm>
            <a:off x="2451662" y="1757574"/>
            <a:ext cx="8023925" cy="2106095"/>
          </a:xfrm>
          <a:prstGeom prst="rect">
            <a:avLst/>
          </a:prstGeom>
        </p:spPr>
      </p:pic>
      <p:pic>
        <p:nvPicPr>
          <p:cNvPr id="10" name="Picture 9">
            <a:extLst>
              <a:ext uri="{FF2B5EF4-FFF2-40B4-BE49-F238E27FC236}">
                <a16:creationId xmlns:a16="http://schemas.microsoft.com/office/drawing/2014/main" id="{FC01BF3B-F00E-464D-BF23-5F2D48815FEC}"/>
              </a:ext>
            </a:extLst>
          </p:cNvPr>
          <p:cNvPicPr>
            <a:picLocks noChangeAspect="1"/>
          </p:cNvPicPr>
          <p:nvPr/>
        </p:nvPicPr>
        <p:blipFill>
          <a:blip r:embed="rId4"/>
          <a:stretch>
            <a:fillRect/>
          </a:stretch>
        </p:blipFill>
        <p:spPr>
          <a:xfrm>
            <a:off x="2530605" y="4332140"/>
            <a:ext cx="7866039" cy="2062980"/>
          </a:xfrm>
          <a:prstGeom prst="rect">
            <a:avLst/>
          </a:prstGeom>
        </p:spPr>
      </p:pic>
    </p:spTree>
    <p:extLst>
      <p:ext uri="{BB962C8B-B14F-4D97-AF65-F5344CB8AC3E}">
        <p14:creationId xmlns:p14="http://schemas.microsoft.com/office/powerpoint/2010/main" val="86930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8FF6-4CD3-4578-9494-4EB1DD2FF408}"/>
              </a:ext>
            </a:extLst>
          </p:cNvPr>
          <p:cNvSpPr>
            <a:spLocks noGrp="1"/>
          </p:cNvSpPr>
          <p:nvPr>
            <p:ph type="title"/>
          </p:nvPr>
        </p:nvSpPr>
        <p:spPr/>
        <p:txBody>
          <a:bodyPr/>
          <a:lstStyle/>
          <a:p>
            <a:r>
              <a:rPr lang="en-SG" dirty="0"/>
              <a:t>Exploratory Data Analysis (EDA)</a:t>
            </a:r>
            <a:br>
              <a:rPr lang="en-SG" dirty="0"/>
            </a:br>
            <a:r>
              <a:rPr lang="en-SG" sz="1800" b="0" i="1" dirty="0"/>
              <a:t>- Staff work profile – part 2</a:t>
            </a:r>
            <a:br>
              <a:rPr lang="en-SG" sz="1800" b="0" i="1" dirty="0"/>
            </a:br>
            <a:endParaRPr lang="en-SG" sz="1800" dirty="0"/>
          </a:p>
        </p:txBody>
      </p:sp>
      <p:sp>
        <p:nvSpPr>
          <p:cNvPr id="3" name="Content Placeholder 2">
            <a:extLst>
              <a:ext uri="{FF2B5EF4-FFF2-40B4-BE49-F238E27FC236}">
                <a16:creationId xmlns:a16="http://schemas.microsoft.com/office/drawing/2014/main" id="{89F90DC0-C63E-4428-97E6-A70E2B522DB0}"/>
              </a:ext>
            </a:extLst>
          </p:cNvPr>
          <p:cNvSpPr>
            <a:spLocks noGrp="1"/>
          </p:cNvSpPr>
          <p:nvPr>
            <p:ph idx="1"/>
          </p:nvPr>
        </p:nvSpPr>
        <p:spPr>
          <a:xfrm>
            <a:off x="1652917" y="3772567"/>
            <a:ext cx="9319883" cy="543867"/>
          </a:xfrm>
        </p:spPr>
        <p:txBody>
          <a:bodyPr/>
          <a:lstStyle/>
          <a:p>
            <a:pPr marL="0" indent="0" algn="ctr">
              <a:buNone/>
            </a:pPr>
            <a:r>
              <a:rPr lang="en-US" dirty="0"/>
              <a:t>Higher attrition for those who have new supervisors</a:t>
            </a:r>
          </a:p>
        </p:txBody>
      </p:sp>
      <p:pic>
        <p:nvPicPr>
          <p:cNvPr id="6" name="Picture 5">
            <a:extLst>
              <a:ext uri="{FF2B5EF4-FFF2-40B4-BE49-F238E27FC236}">
                <a16:creationId xmlns:a16="http://schemas.microsoft.com/office/drawing/2014/main" id="{B0B2FDCF-31D3-41E5-A556-56308D9AFA18}"/>
              </a:ext>
            </a:extLst>
          </p:cNvPr>
          <p:cNvPicPr>
            <a:picLocks noChangeAspect="1"/>
          </p:cNvPicPr>
          <p:nvPr/>
        </p:nvPicPr>
        <p:blipFill>
          <a:blip r:embed="rId3"/>
          <a:stretch>
            <a:fillRect/>
          </a:stretch>
        </p:blipFill>
        <p:spPr>
          <a:xfrm>
            <a:off x="2186362" y="1678111"/>
            <a:ext cx="8252992" cy="2157294"/>
          </a:xfrm>
          <a:prstGeom prst="rect">
            <a:avLst/>
          </a:prstGeom>
        </p:spPr>
      </p:pic>
      <p:pic>
        <p:nvPicPr>
          <p:cNvPr id="8" name="Picture 7">
            <a:extLst>
              <a:ext uri="{FF2B5EF4-FFF2-40B4-BE49-F238E27FC236}">
                <a16:creationId xmlns:a16="http://schemas.microsoft.com/office/drawing/2014/main" id="{49FB418C-A8CD-41BB-AD41-0A8A335563F4}"/>
              </a:ext>
            </a:extLst>
          </p:cNvPr>
          <p:cNvPicPr>
            <a:picLocks noChangeAspect="1"/>
          </p:cNvPicPr>
          <p:nvPr/>
        </p:nvPicPr>
        <p:blipFill>
          <a:blip r:embed="rId4"/>
          <a:stretch>
            <a:fillRect/>
          </a:stretch>
        </p:blipFill>
        <p:spPr>
          <a:xfrm>
            <a:off x="2186362" y="4253596"/>
            <a:ext cx="8228449" cy="2112814"/>
          </a:xfrm>
          <a:prstGeom prst="rect">
            <a:avLst/>
          </a:prstGeom>
        </p:spPr>
      </p:pic>
      <p:sp>
        <p:nvSpPr>
          <p:cNvPr id="11" name="Content Placeholder 2">
            <a:extLst>
              <a:ext uri="{FF2B5EF4-FFF2-40B4-BE49-F238E27FC236}">
                <a16:creationId xmlns:a16="http://schemas.microsoft.com/office/drawing/2014/main" id="{FF3B81AD-94BF-46D2-9658-9E6016409C72}"/>
              </a:ext>
            </a:extLst>
          </p:cNvPr>
          <p:cNvSpPr txBox="1">
            <a:spLocks/>
          </p:cNvSpPr>
          <p:nvPr/>
        </p:nvSpPr>
        <p:spPr>
          <a:xfrm>
            <a:off x="1652917" y="6366410"/>
            <a:ext cx="9319883" cy="54386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Tw Cen MT" panose="020B0602020104020603"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Tw Cen MT" panose="020B0602020104020603"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Tw Cen MT" panose="020B0602020104020603"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Tw Cen MT" panose="020B0602020104020603"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Tw Cen MT" panose="020B0602020104020603"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en-US" dirty="0"/>
              <a:t>This chart shows those at 0 YearsWithCurrManager are not all new hires </a:t>
            </a:r>
          </a:p>
        </p:txBody>
      </p:sp>
    </p:spTree>
    <p:extLst>
      <p:ext uri="{BB962C8B-B14F-4D97-AF65-F5344CB8AC3E}">
        <p14:creationId xmlns:p14="http://schemas.microsoft.com/office/powerpoint/2010/main" val="147896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984B-02A9-48AC-BD2E-F916ACFFD4D7}"/>
              </a:ext>
            </a:extLst>
          </p:cNvPr>
          <p:cNvSpPr>
            <a:spLocks noGrp="1"/>
          </p:cNvSpPr>
          <p:nvPr>
            <p:ph type="title"/>
          </p:nvPr>
        </p:nvSpPr>
        <p:spPr/>
        <p:txBody>
          <a:bodyPr/>
          <a:lstStyle/>
          <a:p>
            <a:r>
              <a:rPr lang="en-SG" dirty="0"/>
              <a:t>Exploratory Data Analysis (EDA)</a:t>
            </a:r>
            <a:br>
              <a:rPr lang="en-SG" dirty="0"/>
            </a:br>
            <a:r>
              <a:rPr lang="en-SG" sz="1800" b="0" i="1" dirty="0"/>
              <a:t>- Staff’s career progression</a:t>
            </a:r>
            <a:endParaRPr lang="en-SG" dirty="0"/>
          </a:p>
        </p:txBody>
      </p:sp>
      <p:sp>
        <p:nvSpPr>
          <p:cNvPr id="3" name="Content Placeholder 2">
            <a:extLst>
              <a:ext uri="{FF2B5EF4-FFF2-40B4-BE49-F238E27FC236}">
                <a16:creationId xmlns:a16="http://schemas.microsoft.com/office/drawing/2014/main" id="{314FC463-832A-43C9-B206-0C954F3B39DD}"/>
              </a:ext>
            </a:extLst>
          </p:cNvPr>
          <p:cNvSpPr>
            <a:spLocks noGrp="1"/>
          </p:cNvSpPr>
          <p:nvPr>
            <p:ph idx="1"/>
          </p:nvPr>
        </p:nvSpPr>
        <p:spPr>
          <a:xfrm>
            <a:off x="1746634" y="4983983"/>
            <a:ext cx="4349366" cy="1188217"/>
          </a:xfrm>
        </p:spPr>
        <p:txBody>
          <a:bodyPr/>
          <a:lstStyle/>
          <a:p>
            <a:pPr marL="0" indent="0" algn="ctr">
              <a:buNone/>
            </a:pPr>
            <a:r>
              <a:rPr lang="en-SG" dirty="0"/>
              <a:t>Quick promotion in company, staff leaving soon after</a:t>
            </a:r>
          </a:p>
        </p:txBody>
      </p:sp>
      <p:pic>
        <p:nvPicPr>
          <p:cNvPr id="5" name="Picture 4">
            <a:extLst>
              <a:ext uri="{FF2B5EF4-FFF2-40B4-BE49-F238E27FC236}">
                <a16:creationId xmlns:a16="http://schemas.microsoft.com/office/drawing/2014/main" id="{CD8BFDCD-9A54-46E3-B6FD-F6B9BA82BCF8}"/>
              </a:ext>
            </a:extLst>
          </p:cNvPr>
          <p:cNvPicPr>
            <a:picLocks noChangeAspect="1"/>
          </p:cNvPicPr>
          <p:nvPr/>
        </p:nvPicPr>
        <p:blipFill>
          <a:blip r:embed="rId3"/>
          <a:stretch>
            <a:fillRect/>
          </a:stretch>
        </p:blipFill>
        <p:spPr>
          <a:xfrm>
            <a:off x="1505578" y="1706049"/>
            <a:ext cx="9180844" cy="3189668"/>
          </a:xfrm>
          <a:prstGeom prst="rect">
            <a:avLst/>
          </a:prstGeom>
        </p:spPr>
      </p:pic>
      <p:sp>
        <p:nvSpPr>
          <p:cNvPr id="6" name="Content Placeholder 2">
            <a:extLst>
              <a:ext uri="{FF2B5EF4-FFF2-40B4-BE49-F238E27FC236}">
                <a16:creationId xmlns:a16="http://schemas.microsoft.com/office/drawing/2014/main" id="{89EB251A-C1BB-458B-B6B8-51E88CB874BD}"/>
              </a:ext>
            </a:extLst>
          </p:cNvPr>
          <p:cNvSpPr txBox="1">
            <a:spLocks/>
          </p:cNvSpPr>
          <p:nvPr/>
        </p:nvSpPr>
        <p:spPr>
          <a:xfrm>
            <a:off x="6497620" y="4983983"/>
            <a:ext cx="4255477" cy="221984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Tw Cen MT" panose="020B0602020104020603"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Tw Cen MT" panose="020B0602020104020603"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Tw Cen MT" panose="020B0602020104020603"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Tw Cen MT" panose="020B0602020104020603"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Tw Cen MT" panose="020B0602020104020603"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SG" dirty="0"/>
              <a:t>Job rotation seems to happen after 2 years in current role. Staff leaves soon after rotation</a:t>
            </a:r>
          </a:p>
        </p:txBody>
      </p:sp>
    </p:spTree>
    <p:extLst>
      <p:ext uri="{BB962C8B-B14F-4D97-AF65-F5344CB8AC3E}">
        <p14:creationId xmlns:p14="http://schemas.microsoft.com/office/powerpoint/2010/main" val="335108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8418-A1CD-40B2-9F4B-9CA5B1780454}"/>
              </a:ext>
            </a:extLst>
          </p:cNvPr>
          <p:cNvSpPr>
            <a:spLocks noGrp="1"/>
          </p:cNvSpPr>
          <p:nvPr>
            <p:ph type="title"/>
          </p:nvPr>
        </p:nvSpPr>
        <p:spPr/>
        <p:txBody>
          <a:bodyPr/>
          <a:lstStyle/>
          <a:p>
            <a:r>
              <a:rPr lang="en-SG" dirty="0"/>
              <a:t>Exploratory Data Analysis (EDA)</a:t>
            </a:r>
            <a:br>
              <a:rPr lang="en-SG" dirty="0"/>
            </a:br>
            <a:r>
              <a:rPr lang="en-SG" sz="1800" b="0" i="1" dirty="0"/>
              <a:t>- Summary</a:t>
            </a:r>
            <a:endParaRPr lang="en-SG" dirty="0"/>
          </a:p>
        </p:txBody>
      </p:sp>
      <p:sp>
        <p:nvSpPr>
          <p:cNvPr id="3" name="Content Placeholder 2">
            <a:extLst>
              <a:ext uri="{FF2B5EF4-FFF2-40B4-BE49-F238E27FC236}">
                <a16:creationId xmlns:a16="http://schemas.microsoft.com/office/drawing/2014/main" id="{542FE873-7188-41B8-BFD3-6FF3F124777F}"/>
              </a:ext>
            </a:extLst>
          </p:cNvPr>
          <p:cNvSpPr>
            <a:spLocks noGrp="1"/>
          </p:cNvSpPr>
          <p:nvPr>
            <p:ph idx="1"/>
          </p:nvPr>
        </p:nvSpPr>
        <p:spPr/>
        <p:txBody>
          <a:bodyPr/>
          <a:lstStyle/>
          <a:p>
            <a:r>
              <a:rPr lang="en-SG" dirty="0"/>
              <a:t>May potentially look into :</a:t>
            </a:r>
          </a:p>
          <a:p>
            <a:pPr lvl="1"/>
            <a:r>
              <a:rPr lang="en-SG" dirty="0"/>
              <a:t>Retaining younger staff</a:t>
            </a:r>
          </a:p>
          <a:p>
            <a:pPr lvl="1"/>
            <a:r>
              <a:rPr lang="en-SG" dirty="0"/>
              <a:t>Job motivation for staff at lower job level</a:t>
            </a:r>
          </a:p>
          <a:p>
            <a:pPr lvl="1"/>
            <a:r>
              <a:rPr lang="en-SG" dirty="0"/>
              <a:t>Supervisory practices and communication</a:t>
            </a:r>
          </a:p>
          <a:p>
            <a:pPr lvl="1"/>
            <a:r>
              <a:rPr lang="en-SG" dirty="0"/>
              <a:t>Rate of promotion</a:t>
            </a:r>
          </a:p>
          <a:p>
            <a:pPr lvl="1"/>
            <a:r>
              <a:rPr lang="en-SG" dirty="0"/>
              <a:t>Rate of job rotations and also, job fit</a:t>
            </a:r>
          </a:p>
          <a:p>
            <a:pPr lvl="1"/>
            <a:endParaRPr lang="en-SG" dirty="0"/>
          </a:p>
          <a:p>
            <a:pPr lvl="1"/>
            <a:endParaRPr lang="en-SG" dirty="0"/>
          </a:p>
          <a:p>
            <a:pPr lvl="1"/>
            <a:endParaRPr lang="en-SG" dirty="0"/>
          </a:p>
          <a:p>
            <a:endParaRPr lang="en-SG" dirty="0"/>
          </a:p>
          <a:p>
            <a:endParaRPr lang="en-SG" dirty="0"/>
          </a:p>
          <a:p>
            <a:endParaRPr lang="en-SG" dirty="0"/>
          </a:p>
        </p:txBody>
      </p:sp>
    </p:spTree>
    <p:extLst>
      <p:ext uri="{BB962C8B-B14F-4D97-AF65-F5344CB8AC3E}">
        <p14:creationId xmlns:p14="http://schemas.microsoft.com/office/powerpoint/2010/main" val="239556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E89F-3988-4B59-A0EB-77A209E9B11E}"/>
              </a:ext>
            </a:extLst>
          </p:cNvPr>
          <p:cNvSpPr>
            <a:spLocks noGrp="1"/>
          </p:cNvSpPr>
          <p:nvPr>
            <p:ph type="title"/>
          </p:nvPr>
        </p:nvSpPr>
        <p:spPr/>
        <p:txBody>
          <a:bodyPr/>
          <a:lstStyle/>
          <a:p>
            <a:r>
              <a:rPr lang="en-SG" dirty="0"/>
              <a:t>Dataset</a:t>
            </a:r>
            <a:br>
              <a:rPr lang="en-SG" dirty="0"/>
            </a:br>
            <a:r>
              <a:rPr lang="en-SG" sz="1800" b="0" i="1" dirty="0"/>
              <a:t>- Data cleaning</a:t>
            </a:r>
            <a:endParaRPr lang="en-SG" sz="1800" dirty="0"/>
          </a:p>
        </p:txBody>
      </p:sp>
      <p:sp>
        <p:nvSpPr>
          <p:cNvPr id="3" name="Content Placeholder 2">
            <a:extLst>
              <a:ext uri="{FF2B5EF4-FFF2-40B4-BE49-F238E27FC236}">
                <a16:creationId xmlns:a16="http://schemas.microsoft.com/office/drawing/2014/main" id="{87E9B1CF-79ED-476D-95C0-3BC3DF8989FB}"/>
              </a:ext>
            </a:extLst>
          </p:cNvPr>
          <p:cNvSpPr>
            <a:spLocks noGrp="1"/>
          </p:cNvSpPr>
          <p:nvPr>
            <p:ph idx="1"/>
          </p:nvPr>
        </p:nvSpPr>
        <p:spPr>
          <a:xfrm>
            <a:off x="1371600" y="2286000"/>
            <a:ext cx="10003134" cy="3581400"/>
          </a:xfrm>
        </p:spPr>
        <p:txBody>
          <a:bodyPr/>
          <a:lstStyle/>
          <a:p>
            <a:r>
              <a:rPr lang="en-SG" dirty="0"/>
              <a:t>Data already relatively clean</a:t>
            </a:r>
          </a:p>
          <a:p>
            <a:r>
              <a:rPr lang="en-SG" dirty="0"/>
              <a:t>Removed variables with no variance (</a:t>
            </a:r>
            <a:r>
              <a:rPr lang="en-SG" dirty="0" err="1"/>
              <a:t>EmployeeCount</a:t>
            </a:r>
            <a:r>
              <a:rPr lang="en-SG" dirty="0"/>
              <a:t>, Over18, </a:t>
            </a:r>
            <a:r>
              <a:rPr lang="en-SG" dirty="0" err="1"/>
              <a:t>StandardHours</a:t>
            </a:r>
            <a:r>
              <a:rPr lang="en-SG" dirty="0"/>
              <a:t>)</a:t>
            </a:r>
          </a:p>
          <a:p>
            <a:r>
              <a:rPr lang="en-SG" dirty="0"/>
              <a:t>Checked for correlated variables &gt; 0.9</a:t>
            </a:r>
          </a:p>
          <a:p>
            <a:r>
              <a:rPr lang="en-SG" dirty="0"/>
              <a:t>Removed data that doesn’t make sense (</a:t>
            </a:r>
            <a:r>
              <a:rPr lang="en-SG" dirty="0" err="1"/>
              <a:t>DailyRate</a:t>
            </a:r>
            <a:r>
              <a:rPr lang="en-SG" dirty="0"/>
              <a:t>, </a:t>
            </a:r>
            <a:r>
              <a:rPr lang="en-SG" dirty="0" err="1"/>
              <a:t>HourlyRate</a:t>
            </a:r>
            <a:r>
              <a:rPr lang="en-SG" dirty="0"/>
              <a:t>, </a:t>
            </a:r>
            <a:r>
              <a:rPr lang="en-SG" dirty="0" err="1"/>
              <a:t>MonthlyRate</a:t>
            </a:r>
            <a:r>
              <a:rPr lang="en-SG" dirty="0"/>
              <a:t>)</a:t>
            </a:r>
          </a:p>
        </p:txBody>
      </p:sp>
      <p:grpSp>
        <p:nvGrpSpPr>
          <p:cNvPr id="13" name="Group 12">
            <a:extLst>
              <a:ext uri="{FF2B5EF4-FFF2-40B4-BE49-F238E27FC236}">
                <a16:creationId xmlns:a16="http://schemas.microsoft.com/office/drawing/2014/main" id="{A63A3637-99C8-4DFD-9475-6EA18027B547}"/>
              </a:ext>
            </a:extLst>
          </p:cNvPr>
          <p:cNvGrpSpPr/>
          <p:nvPr/>
        </p:nvGrpSpPr>
        <p:grpSpPr>
          <a:xfrm>
            <a:off x="1247775" y="4138402"/>
            <a:ext cx="10623754" cy="2257425"/>
            <a:chOff x="1371600" y="3837685"/>
            <a:chExt cx="10623754" cy="2257425"/>
          </a:xfrm>
        </p:grpSpPr>
        <p:pic>
          <p:nvPicPr>
            <p:cNvPr id="8" name="Picture 7">
              <a:extLst>
                <a:ext uri="{FF2B5EF4-FFF2-40B4-BE49-F238E27FC236}">
                  <a16:creationId xmlns:a16="http://schemas.microsoft.com/office/drawing/2014/main" id="{99500CBE-3957-49CC-A8A0-560EBCA4140A}"/>
                </a:ext>
              </a:extLst>
            </p:cNvPr>
            <p:cNvPicPr>
              <a:picLocks noChangeAspect="1"/>
            </p:cNvPicPr>
            <p:nvPr/>
          </p:nvPicPr>
          <p:blipFill>
            <a:blip r:embed="rId2"/>
            <a:stretch>
              <a:fillRect/>
            </a:stretch>
          </p:blipFill>
          <p:spPr>
            <a:xfrm>
              <a:off x="1371600" y="3837685"/>
              <a:ext cx="3924300" cy="2257425"/>
            </a:xfrm>
            <a:prstGeom prst="rect">
              <a:avLst/>
            </a:prstGeom>
          </p:spPr>
        </p:pic>
        <p:pic>
          <p:nvPicPr>
            <p:cNvPr id="10" name="Picture 9">
              <a:extLst>
                <a:ext uri="{FF2B5EF4-FFF2-40B4-BE49-F238E27FC236}">
                  <a16:creationId xmlns:a16="http://schemas.microsoft.com/office/drawing/2014/main" id="{FC1651A9-E69F-44B1-92CD-6E6768EA9711}"/>
                </a:ext>
              </a:extLst>
            </p:cNvPr>
            <p:cNvPicPr>
              <a:picLocks noChangeAspect="1"/>
            </p:cNvPicPr>
            <p:nvPr/>
          </p:nvPicPr>
          <p:blipFill>
            <a:blip r:embed="rId3"/>
            <a:stretch>
              <a:fillRect/>
            </a:stretch>
          </p:blipFill>
          <p:spPr>
            <a:xfrm>
              <a:off x="5295900" y="3837685"/>
              <a:ext cx="6699454" cy="2257425"/>
            </a:xfrm>
            <a:prstGeom prst="rect">
              <a:avLst/>
            </a:prstGeom>
          </p:spPr>
        </p:pic>
        <p:sp>
          <p:nvSpPr>
            <p:cNvPr id="11" name="Rectangle: Rounded Corners 10">
              <a:extLst>
                <a:ext uri="{FF2B5EF4-FFF2-40B4-BE49-F238E27FC236}">
                  <a16:creationId xmlns:a16="http://schemas.microsoft.com/office/drawing/2014/main" id="{4DB61755-8063-4864-9513-E105DF4B7A41}"/>
                </a:ext>
              </a:extLst>
            </p:cNvPr>
            <p:cNvSpPr/>
            <p:nvPr/>
          </p:nvSpPr>
          <p:spPr>
            <a:xfrm>
              <a:off x="9566030" y="5777802"/>
              <a:ext cx="2429323" cy="3173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Rounded Corners 11">
              <a:extLst>
                <a:ext uri="{FF2B5EF4-FFF2-40B4-BE49-F238E27FC236}">
                  <a16:creationId xmlns:a16="http://schemas.microsoft.com/office/drawing/2014/main" id="{1EC623C7-3AB7-4819-BF73-2DDEF5B5DE6E}"/>
                </a:ext>
              </a:extLst>
            </p:cNvPr>
            <p:cNvSpPr/>
            <p:nvPr/>
          </p:nvSpPr>
          <p:spPr>
            <a:xfrm>
              <a:off x="3317563" y="4019341"/>
              <a:ext cx="1867387" cy="3168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2"/>
                  </a:solidFill>
                  <a:latin typeface="Tw Cen MT" panose="020B0602020104020603" pitchFamily="34" charset="0"/>
                </a:rPr>
                <a:t>Almost 0 correlation</a:t>
              </a:r>
            </a:p>
          </p:txBody>
        </p:sp>
      </p:grpSp>
    </p:spTree>
    <p:extLst>
      <p:ext uri="{BB962C8B-B14F-4D97-AF65-F5344CB8AC3E}">
        <p14:creationId xmlns:p14="http://schemas.microsoft.com/office/powerpoint/2010/main" val="4169671005"/>
      </p:ext>
    </p:extLst>
  </p:cSld>
  <p:clrMapOvr>
    <a:masterClrMapping/>
  </p:clrMapOvr>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{C3188A95-0536-493F-8497-E6B04159EECE}tf10001105</Template>
  <TotalTime>701</TotalTime>
  <Words>1774</Words>
  <Application>Microsoft Office PowerPoint</Application>
  <PresentationFormat>Widescreen</PresentationFormat>
  <Paragraphs>271</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Franklin Gothic Book</vt:lpstr>
      <vt:lpstr>Tw Cen MT</vt:lpstr>
      <vt:lpstr>Crop</vt:lpstr>
      <vt:lpstr>Predict Attrition with Machine Learning</vt:lpstr>
      <vt:lpstr>Study Objectives</vt:lpstr>
      <vt:lpstr>Exploratory Data Analysis (EDA) - Satisfaction type features</vt:lpstr>
      <vt:lpstr>Exploratory Data Analysis (EDA) - Staff personal profile</vt:lpstr>
      <vt:lpstr>Exploratory Data Analysis (EDA) - Staff work profile – part 1 </vt:lpstr>
      <vt:lpstr>Exploratory Data Analysis (EDA) - Staff work profile – part 2 </vt:lpstr>
      <vt:lpstr>Exploratory Data Analysis (EDA) - Staff’s career progression</vt:lpstr>
      <vt:lpstr>Exploratory Data Analysis (EDA) - Summary</vt:lpstr>
      <vt:lpstr>Dataset - Data cleaning</vt:lpstr>
      <vt:lpstr>Feature Selection - Methods used</vt:lpstr>
      <vt:lpstr>Feature Selection - Results</vt:lpstr>
      <vt:lpstr>Data Modelling - 4 models tested</vt:lpstr>
      <vt:lpstr>Data Modelling - Classification Reports</vt:lpstr>
      <vt:lpstr>Data Modelling - AUC Chart</vt:lpstr>
      <vt:lpstr>Data Modelling - First round ranking of models</vt:lpstr>
      <vt:lpstr>Factors that lead to attrition - From interim Model 4</vt:lpstr>
      <vt:lpstr>Next Steps</vt:lpstr>
      <vt:lpstr>Data Modelling - With Oversampling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dc:title>
  <dc:creator>Mei Yee Chua</dc:creator>
  <cp:lastModifiedBy>Mei Yee Chua</cp:lastModifiedBy>
  <cp:revision>119</cp:revision>
  <dcterms:created xsi:type="dcterms:W3CDTF">2020-12-10T07:05:17Z</dcterms:created>
  <dcterms:modified xsi:type="dcterms:W3CDTF">2020-12-14T06:17:00Z</dcterms:modified>
</cp:coreProperties>
</file>