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8" r:id="rId6"/>
    <p:sldId id="262" r:id="rId7"/>
    <p:sldId id="264" r:id="rId8"/>
    <p:sldId id="265" r:id="rId9"/>
    <p:sldId id="258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Hans" altLang="en-US" dirty="0"/>
              <a:t>往年</a:t>
            </a:r>
            <a:r>
              <a:rPr lang="zh-CN" dirty="0"/>
              <a:t>成绩比例</a:t>
            </a:r>
          </a:p>
        </c:rich>
      </c:tx>
      <c:layout>
        <c:manualLayout>
          <c:xMode val="edge"/>
          <c:yMode val="edge"/>
          <c:x val="0.41917187500000003"/>
          <c:y val="1.6406248990757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1">
                      <a:tint val="98000"/>
                      <a:lumMod val="102000"/>
                    </a:schemeClr>
                    <a:schemeClr val="accent1">
                      <a:shade val="98000"/>
                      <a:lumMod val="98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innerShdw blurRad="63500" dist="25400" dir="13500000">
                  <a:srgbClr val="000000">
                    <a:alpha val="7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25D6-4E9D-8933-CFE8DD6921F4}"/>
              </c:ext>
            </c:extLst>
          </c:dPt>
          <c:dPt>
            <c:idx val="1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2">
                      <a:tint val="98000"/>
                      <a:lumMod val="102000"/>
                    </a:schemeClr>
                    <a:schemeClr val="accent2">
                      <a:shade val="98000"/>
                      <a:lumMod val="98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innerShdw blurRad="63500" dist="25400" dir="13500000">
                  <a:srgbClr val="000000">
                    <a:alpha val="7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25D6-4E9D-8933-CFE8DD6921F4}"/>
              </c:ext>
            </c:extLst>
          </c:dPt>
          <c:dPt>
            <c:idx val="2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3">
                      <a:tint val="98000"/>
                      <a:lumMod val="102000"/>
                    </a:schemeClr>
                    <a:schemeClr val="accent3">
                      <a:shade val="98000"/>
                      <a:lumMod val="98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innerShdw blurRad="63500" dist="25400" dir="13500000">
                  <a:srgbClr val="000000">
                    <a:alpha val="7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25D6-4E9D-8933-CFE8DD6921F4}"/>
              </c:ext>
            </c:extLst>
          </c:dPt>
          <c:dPt>
            <c:idx val="3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4">
                      <a:tint val="98000"/>
                      <a:lumMod val="102000"/>
                    </a:schemeClr>
                    <a:schemeClr val="accent4">
                      <a:shade val="98000"/>
                      <a:lumMod val="98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innerShdw blurRad="63500" dist="25400" dir="13500000">
                  <a:srgbClr val="000000">
                    <a:alpha val="7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25D6-4E9D-8933-CFE8DD6921F4}"/>
              </c:ext>
            </c:extLst>
          </c:dPt>
          <c:dPt>
            <c:idx val="4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5">
                      <a:tint val="98000"/>
                      <a:lumMod val="102000"/>
                    </a:schemeClr>
                    <a:schemeClr val="accent5">
                      <a:shade val="98000"/>
                      <a:lumMod val="98000"/>
                    </a:schemeClr>
                  </a:duotone>
                </a:blip>
                <a:tile tx="0" ty="0" sx="100000" sy="100000" flip="none" algn="tl"/>
              </a:blipFill>
              <a:ln>
                <a:noFill/>
              </a:ln>
              <a:effectLst>
                <a:innerShdw blurRad="63500" dist="25400" dir="13500000">
                  <a:srgbClr val="000000">
                    <a:alpha val="7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25D6-4E9D-8933-CFE8DD6921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≥90（实验成绩均高于90）</c:v>
                </c:pt>
                <c:pt idx="1">
                  <c:v>60~89</c:v>
                </c:pt>
                <c:pt idx="2">
                  <c:v>≤59</c:v>
                </c:pt>
                <c:pt idx="3">
                  <c:v>实验成绩提升至及格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69</c:v>
                </c:pt>
                <c:pt idx="2">
                  <c:v>3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F-42E0-A934-1D48DF38264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成绩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1">
                    <a:tint val="98000"/>
                    <a:lumMod val="102000"/>
                  </a:schemeClr>
                  <a:schemeClr val="accent1">
                    <a:shade val="98000"/>
                    <a:lumMod val="98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innerShdw blurRad="63500" dist="25400" dir="13500000">
                <a:srgbClr val="000000">
                  <a:alpha val="75000"/>
                </a:srgb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实验平均分</c:v>
                </c:pt>
                <c:pt idx="1">
                  <c:v>考试平均分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84.13513513513513</c:v>
                </c:pt>
                <c:pt idx="1">
                  <c:v>76.108108108108112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6F-4195-9811-6399840648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3885440"/>
        <c:axId val="313888128"/>
      </c:barChart>
      <c:catAx>
        <c:axId val="31388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3888128"/>
        <c:crosses val="autoZero"/>
        <c:auto val="1"/>
        <c:lblAlgn val="ctr"/>
        <c:lblOffset val="100"/>
        <c:noMultiLvlLbl val="0"/>
      </c:catAx>
      <c:valAx>
        <c:axId val="31388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388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000" dirty="0"/>
              <a:t>图形学作业发布报告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9816810" cy="434974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 smtClean="0"/>
              <a:t>2018-09-27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05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2106504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558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0539" y="2831335"/>
            <a:ext cx="10033517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4800" dirty="0"/>
              <a:t>好的作业成绩是总成绩的关键保证！</a:t>
            </a:r>
            <a:endParaRPr lang="en-US" altLang="zh-CN" sz="4800" dirty="0"/>
          </a:p>
          <a:p>
            <a:pPr algn="ctr"/>
            <a:r>
              <a:rPr lang="zh-CN" altLang="en-US" sz="4800" dirty="0"/>
              <a:t>请大家</a:t>
            </a:r>
            <a:r>
              <a:rPr lang="zh-CN" altLang="en-US" sz="4800" u="sng" dirty="0">
                <a:solidFill>
                  <a:srgbClr val="FFFF00"/>
                </a:solidFill>
              </a:rPr>
              <a:t>认真对待！</a:t>
            </a:r>
          </a:p>
        </p:txBody>
      </p:sp>
    </p:spTree>
    <p:extLst>
      <p:ext uri="{BB962C8B-B14F-4D97-AF65-F5344CB8AC3E}">
        <p14:creationId xmlns:p14="http://schemas.microsoft.com/office/powerpoint/2010/main" val="175588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每月一份进度</a:t>
            </a:r>
            <a:r>
              <a:rPr lang="zh-CN" altLang="en-US" sz="2800" dirty="0" smtClean="0"/>
              <a:t>报告（十月、十一月）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一个完整的</a:t>
            </a:r>
            <a:r>
              <a:rPr lang="zh-CN" altLang="en-US" sz="2800" dirty="0" smtClean="0"/>
              <a:t>系统（十二月）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完整的系统</a:t>
            </a:r>
            <a:r>
              <a:rPr lang="zh-CN" altLang="en-US" sz="2800" dirty="0" smtClean="0"/>
              <a:t>报告（十二月）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7201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系统要实现的功能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803" y="2507260"/>
            <a:ext cx="5405751" cy="3636511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二维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图形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输入功能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二维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图形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编辑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二维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图形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裁剪功能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二维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图形的变换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endParaRPr lang="en-US" altLang="zh-Han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二维图像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的存储功能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三维模型的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显示功能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58492" y="2507261"/>
            <a:ext cx="5825369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805370" y="2507259"/>
            <a:ext cx="613992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：直线、曲线、多边形、填充区域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：直线、曲线、多边形、填充区域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裁剪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窗口可编辑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：平移、旋转、缩放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将绘制出来的图形保存为图像</a:t>
            </a:r>
            <a:endParaRPr lang="en-US" altLang="zh-Han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载入并显示一个</a:t>
            </a:r>
            <a:r>
              <a:rPr lang="en-US" altLang="zh-Hans" sz="2400" dirty="0">
                <a:latin typeface="宋体" panose="02010600030101010101" pitchFamily="2" charset="-122"/>
                <a:ea typeface="宋体" panose="02010600030101010101" pitchFamily="2" charset="-122"/>
              </a:rPr>
              <a:t>OFF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格式的三维模型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3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2596"/>
          </a:xfrm>
        </p:spPr>
        <p:txBody>
          <a:bodyPr>
            <a:normAutofit fontScale="92500" lnSpcReduction="10000"/>
          </a:bodyPr>
          <a:lstStyle/>
          <a:p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编程语言不限（</a:t>
            </a:r>
            <a:r>
              <a:rPr lang="en-US" altLang="zh-Hans" sz="2400" dirty="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Hans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Hans" sz="2400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等）；</a:t>
            </a:r>
            <a:endParaRPr lang="en-US" altLang="zh-Han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开发平台不限（</a:t>
            </a:r>
            <a:r>
              <a:rPr lang="en-US" altLang="zh-Hans" sz="2400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Hans" sz="2400" dirty="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Hans" sz="2400" dirty="0"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Hans" sz="2400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等）；</a:t>
            </a:r>
            <a:endParaRPr lang="en-US" altLang="zh-Han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要有图形用户界面，</a:t>
            </a:r>
            <a:r>
              <a:rPr lang="en-US" altLang="zh-Hans" sz="2400" dirty="0">
                <a:latin typeface="宋体" panose="02010600030101010101" pitchFamily="2" charset="-122"/>
                <a:ea typeface="宋体" panose="02010600030101010101" pitchFamily="2" charset="-122"/>
              </a:rPr>
              <a:t>GUI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开发框架不限（</a:t>
            </a:r>
            <a:r>
              <a:rPr lang="en-US" altLang="zh-Hans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Qt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Hans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Tkinter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Hans" sz="2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等）；</a:t>
            </a:r>
            <a:endParaRPr lang="en-US" altLang="zh-Han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二维图元不能用框架中的函数直接绘制，要自己实现课程中讲到的算法（如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直线生成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DDA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Bresenham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圆和椭圆的中点生成算法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曲线的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Bezier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样条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算法等）；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某个功能可通过多种不同算法完成时，只需实现其中一种算法；</a:t>
            </a:r>
            <a:endParaRPr lang="en-US" altLang="zh-Han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三维图形库不限（</a:t>
            </a:r>
            <a:r>
              <a:rPr lang="en-US" altLang="zh-Hans" sz="2400" dirty="0">
                <a:latin typeface="宋体" panose="02010600030101010101" pitchFamily="2" charset="-122"/>
                <a:ea typeface="宋体" panose="02010600030101010101" pitchFamily="2" charset="-122"/>
              </a:rPr>
              <a:t>OpenGL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Hans" sz="2400" dirty="0">
                <a:latin typeface="宋体" panose="02010600030101010101" pitchFamily="2" charset="-122"/>
                <a:ea typeface="宋体" panose="02010600030101010101" pitchFamily="2" charset="-122"/>
              </a:rPr>
              <a:t>Direct3D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Hans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WebGL</a:t>
            </a:r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等）；</a:t>
            </a:r>
            <a:endParaRPr lang="en-US" altLang="zh-Han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Hans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如果没有能力将二维功能和三维功能整合到一起，可以编写两个独立的程序来分别实现二维和三维的功能。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24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月进度报告要求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 </a:t>
            </a:r>
            <a:r>
              <a:rPr lang="zh-CN" altLang="en-US" sz="2000" dirty="0"/>
              <a:t>每月需提交进度报告，内容包括：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1</a:t>
            </a:r>
            <a:r>
              <a:rPr lang="zh-CN" altLang="en-US" sz="2000" dirty="0"/>
              <a:t>）已完成或拟采用的算法或原理介绍（必选）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2</a:t>
            </a:r>
            <a:r>
              <a:rPr lang="zh-CN" altLang="en-US" sz="2000" dirty="0"/>
              <a:t>）已完成或拟采用的系统框架设计或系统功能介绍（必选）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3</a:t>
            </a:r>
            <a:r>
              <a:rPr lang="zh-CN" altLang="en-US" sz="2000" dirty="0"/>
              <a:t>）已实现的系统功能代码及使用说明（可选）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注：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、按照软件工程标准，使用助教提供的</a:t>
            </a:r>
            <a:r>
              <a:rPr lang="en-US" altLang="zh-CN" sz="2000" dirty="0"/>
              <a:t>word</a:t>
            </a:r>
            <a:r>
              <a:rPr lang="zh-CN" altLang="en-US" sz="2000" dirty="0"/>
              <a:t>或</a:t>
            </a:r>
            <a:r>
              <a:rPr lang="en-US" altLang="zh-CN" sz="2000" dirty="0"/>
              <a:t>latex</a:t>
            </a:r>
            <a:r>
              <a:rPr lang="zh-CN" altLang="en-US" sz="2000" dirty="0"/>
              <a:t>文档模板撰写月进度报告。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、对提交代码的月报告的“容忍度”要大于未提交代码的月报告！</a:t>
            </a:r>
          </a:p>
        </p:txBody>
      </p:sp>
    </p:spTree>
    <p:extLst>
      <p:ext uri="{BB962C8B-B14F-4D97-AF65-F5344CB8AC3E}">
        <p14:creationId xmlns:p14="http://schemas.microsoft.com/office/powerpoint/2010/main" val="336348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完整系统报告要求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000" y="2084905"/>
            <a:ext cx="10554574" cy="44797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需要提交的软件文档包括：	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）系统使用说明书（功能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操作说明）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）系统技术报告（原理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性能测试）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按照软件工程标准，使用助教提供的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word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latex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文档模板撰写报告。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系统使用说明书撰写要求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Hans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）要包含开发环境说明，代码编译说明，程序运行说明。</a:t>
            </a:r>
            <a:endParaRPr lang="en-US" altLang="zh-Han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Hans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Hans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对系统每个模块的代码和实现功能进行介绍并截图展示运行结果，清楚说明系统操作方式。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系统技术报告撰写要求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）文档需注明在实现作业过程中使用的参考资料，包括技术博客等。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）文档可添加附加材料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觉得需要附加说明的代码等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8334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907850" cy="363651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提交页面：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http://114.212.84.96/file/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用户名及密码：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cg201</a:t>
            </a:r>
            <a:r>
              <a:rPr lang="en-US" altLang="zh-Han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作业提交文件命名与组织方式参见助教在群里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或提交页面上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发布的提交模板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月进展报告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deadline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u="sng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u="sng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400" u="sng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</a:t>
            </a:r>
            <a:r>
              <a:rPr lang="zh-CN" altLang="en-US" sz="2400" u="sng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  <a:r>
              <a:rPr lang="en-US" altLang="zh-CN" sz="2400" u="sng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Hans" sz="2400" u="sng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400" u="sng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Hans" sz="2400" u="sng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u="sng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400" u="sng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400" u="sng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2400" u="sng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  <a:r>
              <a:rPr lang="en-US" altLang="zh-CN" sz="2400" u="sng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24:00</a:t>
            </a:r>
            <a:r>
              <a:rPr lang="zh-CN" altLang="en-US" sz="24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系统及软件文档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deadline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u="sng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400" u="sng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400" u="sng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</a:t>
            </a:r>
            <a:r>
              <a:rPr lang="zh-CN" altLang="en-US" sz="2400" u="sng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  <a:r>
              <a:rPr lang="en-US" altLang="zh-CN" sz="2400" u="sng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24:00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936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03310" y="1633728"/>
            <a:ext cx="572464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5400" dirty="0"/>
              <a:t>做好作业</a:t>
            </a:r>
            <a:r>
              <a:rPr lang="zh-CN" altLang="en-US" sz="5400" u="sng" dirty="0">
                <a:solidFill>
                  <a:srgbClr val="FFFF00"/>
                </a:solidFill>
              </a:rPr>
              <a:t>很重要！</a:t>
            </a:r>
            <a:endParaRPr lang="en-US" altLang="zh-CN" sz="5400" u="sng" dirty="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0199" y="3828288"/>
            <a:ext cx="9879628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5400" dirty="0"/>
              <a:t>对任何形式的抄袭保持</a:t>
            </a:r>
            <a:r>
              <a:rPr lang="zh-CN" altLang="en-US" sz="5400" u="sng" dirty="0">
                <a:solidFill>
                  <a:srgbClr val="FFFF00"/>
                </a:solidFill>
              </a:rPr>
              <a:t>零容忍！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09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41954339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7051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5050</TotalTime>
  <Words>413</Words>
  <Application>Microsoft Office PowerPoint</Application>
  <PresentationFormat>宽屏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Century Gothic</vt:lpstr>
      <vt:lpstr>Wingdings 2</vt:lpstr>
      <vt:lpstr>引用</vt:lpstr>
      <vt:lpstr>图形学作业发布报告</vt:lpstr>
      <vt:lpstr>作业内容</vt:lpstr>
      <vt:lpstr>系统要实现的功能</vt:lpstr>
      <vt:lpstr>实现说明</vt:lpstr>
      <vt:lpstr>月进度报告要求</vt:lpstr>
      <vt:lpstr>完整系统报告要求</vt:lpstr>
      <vt:lpstr>提交要求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李博</dc:creator>
  <cp:lastModifiedBy>振动</cp:lastModifiedBy>
  <cp:revision>49</cp:revision>
  <dcterms:created xsi:type="dcterms:W3CDTF">2016-05-06T10:53:47Z</dcterms:created>
  <dcterms:modified xsi:type="dcterms:W3CDTF">2018-12-19T12:17:49Z</dcterms:modified>
</cp:coreProperties>
</file>