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2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9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8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7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698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9A12F-D203-4DE1-809D-2862626BF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Coursera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865D5-7FC3-47E2-84E6-99A76EFF4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tx2">
                    <a:alpha val="60000"/>
                  </a:schemeClr>
                </a:solidFill>
              </a:rPr>
              <a:t>The Battle of Neighborhoods Final Assignment</a:t>
            </a:r>
          </a:p>
          <a:p>
            <a:pPr algn="l"/>
            <a:r>
              <a:rPr lang="en-US" sz="2200" dirty="0">
                <a:solidFill>
                  <a:schemeClr val="tx2">
                    <a:alpha val="60000"/>
                  </a:schemeClr>
                </a:solidFill>
              </a:rPr>
              <a:t>Conor Zimmerman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28B91-025F-4F05-9E37-9CCCACA2C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875" r="45266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9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D770-BA6E-4400-A435-CEC538CC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3626-BD79-4D93-B5E0-8B17E5D1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Reduction of initial dataset by 80%</a:t>
            </a:r>
          </a:p>
          <a:p>
            <a:pPr lvl="1"/>
            <a:r>
              <a:rPr lang="en-US" dirty="0"/>
              <a:t>19 suitable neighborhoods</a:t>
            </a:r>
          </a:p>
          <a:p>
            <a:r>
              <a:rPr lang="en-US" dirty="0"/>
              <a:t>Additional data for further study</a:t>
            </a:r>
          </a:p>
          <a:p>
            <a:pPr lvl="1"/>
            <a:r>
              <a:rPr lang="en-US" dirty="0"/>
              <a:t>Pittsburgh Townships and Boroughs</a:t>
            </a:r>
          </a:p>
          <a:p>
            <a:pPr lvl="1"/>
            <a:r>
              <a:rPr lang="en-US" dirty="0"/>
              <a:t>Pittsburgh Economics and Demographics</a:t>
            </a:r>
          </a:p>
          <a:p>
            <a:pPr lvl="1"/>
            <a:r>
              <a:rPr lang="en-US" dirty="0"/>
              <a:t>Pre-existing Grocery locations</a:t>
            </a:r>
          </a:p>
        </p:txBody>
      </p:sp>
    </p:spTree>
    <p:extLst>
      <p:ext uri="{BB962C8B-B14F-4D97-AF65-F5344CB8AC3E}">
        <p14:creationId xmlns:p14="http://schemas.microsoft.com/office/powerpoint/2010/main" val="60435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E61D-731C-49A4-8059-3F68678D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85D3-1651-428E-9996-549BD595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stakeholders of a national grocery store chain.</a:t>
            </a:r>
          </a:p>
          <a:p>
            <a:r>
              <a:rPr lang="en-US" dirty="0"/>
              <a:t>Which neighborhoods in and around Pittsburgh, PA could be considered suitable locations to host a new grocery store?</a:t>
            </a:r>
          </a:p>
          <a:p>
            <a:r>
              <a:rPr lang="en-US" dirty="0"/>
              <a:t>To solve this, we will focus on the variety of existing venues within Pittsburgh’s neighborhoods, their respective locations in the area, and how these neighborhoods compare.</a:t>
            </a:r>
          </a:p>
        </p:txBody>
      </p:sp>
    </p:spTree>
    <p:extLst>
      <p:ext uri="{BB962C8B-B14F-4D97-AF65-F5344CB8AC3E}">
        <p14:creationId xmlns:p14="http://schemas.microsoft.com/office/powerpoint/2010/main" val="323951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E1FC-C1C4-428D-ABD1-FA9654BE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4A81-50C7-4769-9A48-9A3478D2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Allegheny Zip Codes Mapping Data</a:t>
            </a:r>
          </a:p>
          <a:p>
            <a:pPr lvl="1"/>
            <a:r>
              <a:rPr lang="en-US" dirty="0"/>
              <a:t>Sourced from Pennsylvania Spatial Data Access (PASDA)</a:t>
            </a:r>
          </a:p>
          <a:p>
            <a:pPr lvl="1"/>
            <a:r>
              <a:rPr lang="en-US" dirty="0"/>
              <a:t>ZIP, Neighborhood, Longitude, Latitude</a:t>
            </a:r>
          </a:p>
          <a:p>
            <a:r>
              <a:rPr lang="en-US" dirty="0" err="1"/>
              <a:t>FourSquare</a:t>
            </a:r>
            <a:r>
              <a:rPr lang="en-US" dirty="0"/>
              <a:t> Places API</a:t>
            </a:r>
          </a:p>
          <a:p>
            <a:pPr lvl="1"/>
            <a:r>
              <a:rPr lang="en-US" dirty="0"/>
              <a:t>Most common venues found within a 500m radius of each neighborhood.</a:t>
            </a:r>
          </a:p>
        </p:txBody>
      </p:sp>
    </p:spTree>
    <p:extLst>
      <p:ext uri="{BB962C8B-B14F-4D97-AF65-F5344CB8AC3E}">
        <p14:creationId xmlns:p14="http://schemas.microsoft.com/office/powerpoint/2010/main" val="49334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7EF7-1062-4C63-BB56-72546DBA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E96F-2313-4921-99F5-0B24C688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96 clustered Pittsburgh neighborhoods</a:t>
            </a:r>
          </a:p>
          <a:p>
            <a:pPr lvl="1"/>
            <a:r>
              <a:rPr lang="en-US" dirty="0"/>
              <a:t>7 distinct clusters</a:t>
            </a:r>
          </a:p>
          <a:p>
            <a:pPr lvl="1"/>
            <a:r>
              <a:rPr lang="en-US" dirty="0"/>
              <a:t>Based on Top 10 Most Common venue types within each neighborhood.</a:t>
            </a:r>
          </a:p>
        </p:txBody>
      </p:sp>
    </p:spTree>
    <p:extLst>
      <p:ext uri="{BB962C8B-B14F-4D97-AF65-F5344CB8AC3E}">
        <p14:creationId xmlns:p14="http://schemas.microsoft.com/office/powerpoint/2010/main" val="64672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E5D1-ACEC-45F5-B4E6-75FE18FE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76F96-7D5C-4A64-8AFF-B2407E4F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63" y="2376177"/>
            <a:ext cx="2160722" cy="276842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ACBCA0-EB34-40ED-A933-3A8BB76AD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2531" y="681037"/>
            <a:ext cx="5508171" cy="556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7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8D31-7D6B-46DD-9E45-826951AA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8615-47BC-4F80-B520-89D2FD2A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and Landscaping (Most Common)</a:t>
            </a:r>
          </a:p>
          <a:p>
            <a:pPr lvl="1"/>
            <a:r>
              <a:rPr lang="en-US" dirty="0"/>
              <a:t>Flower Shops, Farms, Farmer’s Markets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0642AB-4150-4065-BF91-6CEF60B93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59542"/>
              </p:ext>
            </p:extLst>
          </p:nvPr>
        </p:nvGraphicFramePr>
        <p:xfrm>
          <a:off x="3066574" y="3429000"/>
          <a:ext cx="6058852" cy="2591592"/>
        </p:xfrm>
        <a:graphic>
          <a:graphicData uri="http://schemas.openxmlformats.org/drawingml/2006/table">
            <a:tbl>
              <a:tblPr firstRow="1" firstCol="1" bandRow="1"/>
              <a:tblGrid>
                <a:gridCol w="3028934">
                  <a:extLst>
                    <a:ext uri="{9D8B030D-6E8A-4147-A177-3AD203B41FA5}">
                      <a16:colId xmlns:a16="http://schemas.microsoft.com/office/drawing/2014/main" val="677329393"/>
                    </a:ext>
                  </a:extLst>
                </a:gridCol>
                <a:gridCol w="3029918">
                  <a:extLst>
                    <a:ext uri="{9D8B030D-6E8A-4147-A177-3AD203B41FA5}">
                      <a16:colId xmlns:a16="http://schemas.microsoft.com/office/drawing/2014/main" val="3311662612"/>
                    </a:ext>
                  </a:extLst>
                </a:gridCol>
              </a:tblGrid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PITTSBURGH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657956"/>
                  </a:ext>
                </a:extLst>
              </a:tr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15126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IMPERIAL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355046"/>
                  </a:ext>
                </a:extLst>
              </a:tr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15075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RURAL RIDGE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66706"/>
                  </a:ext>
                </a:extLst>
              </a:tr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GLENSHAW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98774"/>
                  </a:ext>
                </a:extLst>
              </a:tr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15231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PITTSBURGH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25627"/>
                  </a:ext>
                </a:extLst>
              </a:tr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OAKDALE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18548"/>
                  </a:ext>
                </a:extLst>
              </a:tr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TRAFFORD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74619"/>
                  </a:ext>
                </a:extLst>
              </a:tr>
              <a:tr h="3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15227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PITTSBURGH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56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72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A962-E9B5-49F0-849B-CCB744A2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7081-57FC-4E4B-B961-9B1083F9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Restaurants (Most Common)</a:t>
            </a:r>
          </a:p>
          <a:p>
            <a:pPr lvl="1"/>
            <a:r>
              <a:rPr lang="en-US" dirty="0"/>
              <a:t>Farms, Farmer’s Markets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0B4302-284A-4A0B-9E87-2144D53B9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7361"/>
              </p:ext>
            </p:extLst>
          </p:nvPr>
        </p:nvGraphicFramePr>
        <p:xfrm>
          <a:off x="2952274" y="3429000"/>
          <a:ext cx="6287452" cy="2334420"/>
        </p:xfrm>
        <a:graphic>
          <a:graphicData uri="http://schemas.openxmlformats.org/drawingml/2006/table">
            <a:tbl>
              <a:tblPr firstRow="1" firstCol="1" bandRow="1"/>
              <a:tblGrid>
                <a:gridCol w="3143216">
                  <a:extLst>
                    <a:ext uri="{9D8B030D-6E8A-4147-A177-3AD203B41FA5}">
                      <a16:colId xmlns:a16="http://schemas.microsoft.com/office/drawing/2014/main" val="1984015561"/>
                    </a:ext>
                  </a:extLst>
                </a:gridCol>
                <a:gridCol w="3144236">
                  <a:extLst>
                    <a:ext uri="{9D8B030D-6E8A-4147-A177-3AD203B41FA5}">
                      <a16:colId xmlns:a16="http://schemas.microsoft.com/office/drawing/2014/main" val="1255040400"/>
                    </a:ext>
                  </a:extLst>
                </a:gridCol>
              </a:tblGrid>
              <a:tr h="466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PITCAIRN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46042"/>
                  </a:ext>
                </a:extLst>
              </a:tr>
              <a:tr h="466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15045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GLASSPORT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62846"/>
                  </a:ext>
                </a:extLst>
              </a:tr>
              <a:tr h="466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15237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PITTSBURGH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33949"/>
                  </a:ext>
                </a:extLst>
              </a:tr>
              <a:tr h="466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15007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BAKERSTOWN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1936"/>
                  </a:ext>
                </a:extLst>
              </a:tr>
              <a:tr h="466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15321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CECIL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33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11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A30B-FFCE-4A78-8620-A2E790B8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C2B0-83F6-496B-85F2-AEC29733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Baseball Fields (Most Common)</a:t>
            </a:r>
          </a:p>
          <a:p>
            <a:pPr lvl="1"/>
            <a:r>
              <a:rPr lang="en-US" dirty="0"/>
              <a:t>Parks, Event Spaces, Restaurants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E62687-ADD8-4D0E-B59B-75FC0F72B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9942"/>
              </p:ext>
            </p:extLst>
          </p:nvPr>
        </p:nvGraphicFramePr>
        <p:xfrm>
          <a:off x="2952274" y="3429000"/>
          <a:ext cx="6287452" cy="2513808"/>
        </p:xfrm>
        <a:graphic>
          <a:graphicData uri="http://schemas.openxmlformats.org/drawingml/2006/table">
            <a:tbl>
              <a:tblPr firstRow="1" firstCol="1" bandRow="1"/>
              <a:tblGrid>
                <a:gridCol w="3143216">
                  <a:extLst>
                    <a:ext uri="{9D8B030D-6E8A-4147-A177-3AD203B41FA5}">
                      <a16:colId xmlns:a16="http://schemas.microsoft.com/office/drawing/2014/main" val="588441653"/>
                    </a:ext>
                  </a:extLst>
                </a:gridCol>
                <a:gridCol w="3144236">
                  <a:extLst>
                    <a:ext uri="{9D8B030D-6E8A-4147-A177-3AD203B41FA5}">
                      <a16:colId xmlns:a16="http://schemas.microsoft.com/office/drawing/2014/main" val="2748735338"/>
                    </a:ext>
                  </a:extLst>
                </a:gridCol>
              </a:tblGrid>
              <a:tr h="418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MC DONALD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801818"/>
                  </a:ext>
                </a:extLst>
              </a:tr>
              <a:tr h="418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15239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PITTSBURGH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266925"/>
                  </a:ext>
                </a:extLst>
              </a:tr>
              <a:tr h="418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MORGAN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30265"/>
                  </a:ext>
                </a:extLst>
              </a:tr>
              <a:tr h="418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15290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PITTSBURGH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175740"/>
                  </a:ext>
                </a:extLst>
              </a:tr>
              <a:tr h="418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15047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GREENOCK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928237"/>
                  </a:ext>
                </a:extLst>
              </a:tr>
              <a:tr h="418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BETHEL PARK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6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3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C9D4-E896-4C6D-9068-8500DB2C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7305-4B82-468E-970D-2D21BEEF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1</a:t>
            </a:r>
          </a:p>
          <a:p>
            <a:pPr lvl="1"/>
            <a:r>
              <a:rPr lang="en-US" dirty="0"/>
              <a:t>Ongoing development, Centralization of pre-existing services</a:t>
            </a:r>
          </a:p>
          <a:p>
            <a:r>
              <a:rPr lang="en-US" dirty="0"/>
              <a:t>Cluster 4</a:t>
            </a:r>
          </a:p>
          <a:p>
            <a:pPr lvl="1"/>
            <a:r>
              <a:rPr lang="en-US" dirty="0"/>
              <a:t>Opportunity to provide new service to area</a:t>
            </a:r>
          </a:p>
          <a:p>
            <a:r>
              <a:rPr lang="en-US" dirty="0"/>
              <a:t>Cluster 6</a:t>
            </a:r>
          </a:p>
          <a:p>
            <a:pPr lvl="1"/>
            <a:r>
              <a:rPr lang="en-US" dirty="0"/>
              <a:t>Family-based population, High activity</a:t>
            </a:r>
          </a:p>
        </p:txBody>
      </p:sp>
    </p:spTree>
    <p:extLst>
      <p:ext uri="{BB962C8B-B14F-4D97-AF65-F5344CB8AC3E}">
        <p14:creationId xmlns:p14="http://schemas.microsoft.com/office/powerpoint/2010/main" val="207022370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268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Sabon Next LT</vt:lpstr>
      <vt:lpstr>Wingdings</vt:lpstr>
      <vt:lpstr>LuminousVTI</vt:lpstr>
      <vt:lpstr>Coursera Capstone</vt:lpstr>
      <vt:lpstr>Business Problem</vt:lpstr>
      <vt:lpstr>Data</vt:lpstr>
      <vt:lpstr>Clustering</vt:lpstr>
      <vt:lpstr>Mapping</vt:lpstr>
      <vt:lpstr>Cluster 1</vt:lpstr>
      <vt:lpstr>Cluster 4</vt:lpstr>
      <vt:lpstr>Cluster 6</vt:lpstr>
      <vt:lpstr>Suggestions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Conor Zimmerman</dc:creator>
  <cp:lastModifiedBy>Conor Zimmerman</cp:lastModifiedBy>
  <cp:revision>4</cp:revision>
  <dcterms:created xsi:type="dcterms:W3CDTF">2021-02-01T02:01:27Z</dcterms:created>
  <dcterms:modified xsi:type="dcterms:W3CDTF">2021-02-01T02:31:36Z</dcterms:modified>
</cp:coreProperties>
</file>