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0" name="组合 29"/>
          <p:cNvGrpSpPr/>
          <p:nvPr/>
        </p:nvGrpSpPr>
        <p:grpSpPr>
          <a:xfrm>
            <a:off x="4351655" y="-2174240"/>
            <a:ext cx="6252210" cy="10922000"/>
            <a:chOff x="6853" y="-3424"/>
            <a:chExt cx="9846" cy="17200"/>
          </a:xfrm>
        </p:grpSpPr>
        <p:sp>
          <p:nvSpPr>
            <p:cNvPr id="4" name="圆角矩形 3"/>
            <p:cNvSpPr/>
            <p:nvPr/>
          </p:nvSpPr>
          <p:spPr>
            <a:xfrm>
              <a:off x="7839" y="-3424"/>
              <a:ext cx="2896" cy="1546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游戏循环执行</a:t>
              </a:r>
              <a:r>
                <a:rPr lang="en-US" altLang="zh-CN"/>
                <a:t>fallOnLedge</a:t>
              </a:r>
              <a:r>
                <a:rPr lang="zh-CN" altLang="en-US"/>
                <a:t>行为</a:t>
              </a:r>
              <a:endParaRPr lang="zh-CN" altLang="en-US"/>
            </a:p>
          </p:txBody>
        </p:sp>
        <p:sp>
          <p:nvSpPr>
            <p:cNvPr id="7" name="下箭头 6"/>
            <p:cNvSpPr/>
            <p:nvPr/>
          </p:nvSpPr>
          <p:spPr>
            <a:xfrm>
              <a:off x="8987" y="-1878"/>
              <a:ext cx="399" cy="1348"/>
            </a:xfrm>
            <a:prstGeom prst="down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流程图: 决策 7"/>
            <p:cNvSpPr/>
            <p:nvPr/>
          </p:nvSpPr>
          <p:spPr>
            <a:xfrm>
              <a:off x="7439" y="-530"/>
              <a:ext cx="3495" cy="2023"/>
            </a:xfrm>
            <a:prstGeom prst="flowChartDecisio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精灵是否下降状态</a:t>
              </a:r>
              <a:endParaRPr lang="zh-CN" altLang="en-US"/>
            </a:p>
          </p:txBody>
        </p:sp>
        <p:sp>
          <p:nvSpPr>
            <p:cNvPr id="9" name="下箭头 8"/>
            <p:cNvSpPr/>
            <p:nvPr/>
          </p:nvSpPr>
          <p:spPr>
            <a:xfrm>
              <a:off x="8987" y="1493"/>
              <a:ext cx="399" cy="1348"/>
            </a:xfrm>
            <a:prstGeom prst="down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直角上箭头 9"/>
            <p:cNvSpPr/>
            <p:nvPr/>
          </p:nvSpPr>
          <p:spPr>
            <a:xfrm flipV="1">
              <a:off x="10934" y="398"/>
              <a:ext cx="2297" cy="899"/>
            </a:xfrm>
            <a:prstGeom prst="bentUp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" name="流程图: 决策 10"/>
            <p:cNvSpPr/>
            <p:nvPr/>
          </p:nvSpPr>
          <p:spPr>
            <a:xfrm>
              <a:off x="7439" y="2841"/>
              <a:ext cx="3495" cy="2023"/>
            </a:xfrm>
            <a:prstGeom prst="flowChartDecisio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精灵是否与矩形碰撞</a:t>
              </a:r>
              <a:endParaRPr lang="en-US" altLang="zh-CN"/>
            </a:p>
          </p:txBody>
        </p:sp>
        <p:sp>
          <p:nvSpPr>
            <p:cNvPr id="13" name="下箭头 12"/>
            <p:cNvSpPr/>
            <p:nvPr/>
          </p:nvSpPr>
          <p:spPr>
            <a:xfrm>
              <a:off x="8987" y="4864"/>
              <a:ext cx="399" cy="974"/>
            </a:xfrm>
            <a:prstGeom prst="down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7839" y="5838"/>
              <a:ext cx="2896" cy="1546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检测精灵碰撞在哪个矩形上</a:t>
              </a:r>
              <a:endParaRPr lang="zh-CN" altLang="en-US"/>
            </a:p>
          </p:txBody>
        </p:sp>
        <p:sp>
          <p:nvSpPr>
            <p:cNvPr id="16" name="下箭头 15"/>
            <p:cNvSpPr/>
            <p:nvPr/>
          </p:nvSpPr>
          <p:spPr>
            <a:xfrm>
              <a:off x="8987" y="7384"/>
              <a:ext cx="399" cy="974"/>
            </a:xfrm>
            <a:prstGeom prst="down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" name="流程图: 决策 16"/>
            <p:cNvSpPr/>
            <p:nvPr/>
          </p:nvSpPr>
          <p:spPr>
            <a:xfrm>
              <a:off x="6853" y="8358"/>
              <a:ext cx="4666" cy="2524"/>
            </a:xfrm>
            <a:prstGeom prst="flowChartDecisio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zh-CN"/>
                <a:t>检测矩形的颜色是否为精灵不具有的颜色</a:t>
              </a:r>
              <a:endParaRPr lang="zh-CN" altLang="zh-CN"/>
            </a:p>
          </p:txBody>
        </p:sp>
        <p:sp>
          <p:nvSpPr>
            <p:cNvPr id="18" name="下箭头 17"/>
            <p:cNvSpPr/>
            <p:nvPr/>
          </p:nvSpPr>
          <p:spPr>
            <a:xfrm>
              <a:off x="8986" y="10882"/>
              <a:ext cx="399" cy="1348"/>
            </a:xfrm>
            <a:prstGeom prst="down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7737" y="12230"/>
              <a:ext cx="2896" cy="1546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触发</a:t>
              </a:r>
              <a:r>
                <a:rPr lang="en-US" altLang="zh-CN"/>
                <a:t>trapFalling</a:t>
              </a:r>
              <a:r>
                <a:rPr lang="zh-CN" altLang="en-US"/>
                <a:t>，精灵掉落游戏结束</a:t>
              </a:r>
              <a:endParaRPr lang="zh-CN" altLang="en-US"/>
            </a:p>
          </p:txBody>
        </p:sp>
        <p:sp>
          <p:nvSpPr>
            <p:cNvPr id="20" name="直角上箭头 19"/>
            <p:cNvSpPr/>
            <p:nvPr/>
          </p:nvSpPr>
          <p:spPr>
            <a:xfrm flipV="1">
              <a:off x="11519" y="9487"/>
              <a:ext cx="1497" cy="1121"/>
            </a:xfrm>
            <a:prstGeom prst="bentUp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" name="圆角矩形 20"/>
            <p:cNvSpPr/>
            <p:nvPr/>
          </p:nvSpPr>
          <p:spPr>
            <a:xfrm>
              <a:off x="11360" y="10608"/>
              <a:ext cx="2822" cy="1819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复位精灵</a:t>
              </a:r>
              <a:r>
                <a:rPr lang="en-US" altLang="zh-CN"/>
                <a:t>(top)</a:t>
              </a:r>
              <a:r>
                <a:rPr lang="zh-CN" altLang="en-US"/>
                <a:t>，设置</a:t>
              </a:r>
              <a:r>
                <a:rPr lang="en-US" altLang="zh-CN"/>
                <a:t>Y</a:t>
              </a:r>
              <a:r>
                <a:rPr lang="zh-CN" altLang="en-US"/>
                <a:t>轴速度和</a:t>
              </a:r>
              <a:r>
                <a:rPr lang="en-US" altLang="zh-CN"/>
                <a:t>tapTimes</a:t>
              </a:r>
              <a:r>
                <a:rPr lang="zh-CN" altLang="en-US"/>
                <a:t>为</a:t>
              </a:r>
              <a:r>
                <a:rPr lang="en-US" altLang="zh-CN"/>
                <a:t>0 </a:t>
              </a:r>
              <a:r>
                <a:rPr lang="zh-CN" altLang="en-US"/>
                <a:t>，</a:t>
              </a:r>
              <a:r>
                <a:rPr lang="zh-CN" altLang="en-US"/>
                <a:t>停止下落</a:t>
              </a:r>
              <a:endParaRPr lang="zh-CN" altLang="en-US"/>
            </a:p>
          </p:txBody>
        </p:sp>
        <p:sp>
          <p:nvSpPr>
            <p:cNvPr id="23" name="圆角矩形 22"/>
            <p:cNvSpPr/>
            <p:nvPr/>
          </p:nvSpPr>
          <p:spPr>
            <a:xfrm>
              <a:off x="11759" y="1295"/>
              <a:ext cx="2896" cy="1546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>
                  <a:sym typeface="+mn-ea"/>
                </a:rPr>
                <a:t>循环判断精灵在哪个矩形上</a:t>
              </a:r>
              <a:endParaRPr lang="zh-CN" altLang="en-US"/>
            </a:p>
            <a:p>
              <a:pPr algn="ctr"/>
              <a:endParaRPr lang="zh-CN" altLang="en-US"/>
            </a:p>
          </p:txBody>
        </p:sp>
        <p:sp>
          <p:nvSpPr>
            <p:cNvPr id="24" name="下箭头 23"/>
            <p:cNvSpPr/>
            <p:nvPr/>
          </p:nvSpPr>
          <p:spPr>
            <a:xfrm>
              <a:off x="13517" y="2841"/>
              <a:ext cx="399" cy="974"/>
            </a:xfrm>
            <a:prstGeom prst="down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7" name="流程图: 决策 26"/>
            <p:cNvSpPr/>
            <p:nvPr/>
          </p:nvSpPr>
          <p:spPr>
            <a:xfrm>
              <a:off x="10735" y="3815"/>
              <a:ext cx="5964" cy="3173"/>
            </a:xfrm>
            <a:prstGeom prst="flowChartDecisio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zh-CN"/>
                <a:t>检测矩形的颜色是否为精灵不具有的颜色，同时精灵具有的颜色列表不为空</a:t>
              </a:r>
              <a:endParaRPr lang="zh-CN" altLang="zh-CN"/>
            </a:p>
          </p:txBody>
        </p:sp>
        <p:sp>
          <p:nvSpPr>
            <p:cNvPr id="28" name="圆角矩形 27"/>
            <p:cNvSpPr/>
            <p:nvPr/>
          </p:nvSpPr>
          <p:spPr>
            <a:xfrm>
              <a:off x="12407" y="7941"/>
              <a:ext cx="2896" cy="1546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触发</a:t>
              </a:r>
              <a:r>
                <a:rPr lang="en-US" altLang="zh-CN"/>
                <a:t>trapFalling</a:t>
              </a:r>
              <a:r>
                <a:rPr lang="zh-CN" altLang="en-US"/>
                <a:t>结束游戏</a:t>
              </a:r>
              <a:endParaRPr lang="zh-CN" altLang="en-US"/>
            </a:p>
          </p:txBody>
        </p:sp>
        <p:sp>
          <p:nvSpPr>
            <p:cNvPr id="29" name="下箭头 28"/>
            <p:cNvSpPr/>
            <p:nvPr/>
          </p:nvSpPr>
          <p:spPr>
            <a:xfrm>
              <a:off x="13518" y="6988"/>
              <a:ext cx="399" cy="974"/>
            </a:xfrm>
            <a:prstGeom prst="down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2" name="组合 11"/>
          <p:cNvGrpSpPr/>
          <p:nvPr/>
        </p:nvGrpSpPr>
        <p:grpSpPr>
          <a:xfrm>
            <a:off x="2590165" y="-2174240"/>
            <a:ext cx="6880860" cy="9305925"/>
            <a:chOff x="4079" y="-3424"/>
            <a:chExt cx="10836" cy="14655"/>
          </a:xfrm>
        </p:grpSpPr>
        <p:sp>
          <p:nvSpPr>
            <p:cNvPr id="4" name="圆角矩形 3"/>
            <p:cNvSpPr/>
            <p:nvPr/>
          </p:nvSpPr>
          <p:spPr>
            <a:xfrm>
              <a:off x="7839" y="-3424"/>
              <a:ext cx="2896" cy="1546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游戏循环执行</a:t>
              </a:r>
              <a:r>
                <a:rPr lang="en-US" altLang="zh-CN"/>
                <a:t>moveGravity</a:t>
              </a:r>
              <a:r>
                <a:rPr lang="zh-CN" altLang="en-US"/>
                <a:t>行为</a:t>
              </a:r>
              <a:endParaRPr lang="zh-CN" altLang="en-US"/>
            </a:p>
          </p:txBody>
        </p:sp>
        <p:sp>
          <p:nvSpPr>
            <p:cNvPr id="7" name="下箭头 6"/>
            <p:cNvSpPr/>
            <p:nvPr/>
          </p:nvSpPr>
          <p:spPr>
            <a:xfrm>
              <a:off x="8987" y="-1878"/>
              <a:ext cx="399" cy="1348"/>
            </a:xfrm>
            <a:prstGeom prst="down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流程图: 决策 7"/>
            <p:cNvSpPr/>
            <p:nvPr/>
          </p:nvSpPr>
          <p:spPr>
            <a:xfrm>
              <a:off x="7439" y="-530"/>
              <a:ext cx="3495" cy="2023"/>
            </a:xfrm>
            <a:prstGeom prst="flowChartDecisio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精灵是否下降状态</a:t>
              </a:r>
              <a:endParaRPr lang="zh-CN" altLang="en-US"/>
            </a:p>
          </p:txBody>
        </p:sp>
        <p:sp>
          <p:nvSpPr>
            <p:cNvPr id="9" name="下箭头 8"/>
            <p:cNvSpPr/>
            <p:nvPr/>
          </p:nvSpPr>
          <p:spPr>
            <a:xfrm>
              <a:off x="8987" y="1493"/>
              <a:ext cx="399" cy="1348"/>
            </a:xfrm>
            <a:prstGeom prst="down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直角上箭头 9"/>
            <p:cNvSpPr/>
            <p:nvPr/>
          </p:nvSpPr>
          <p:spPr>
            <a:xfrm flipV="1">
              <a:off x="10934" y="398"/>
              <a:ext cx="2297" cy="899"/>
            </a:xfrm>
            <a:prstGeom prst="bentUp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" name="流程图: 决策 10"/>
            <p:cNvSpPr/>
            <p:nvPr/>
          </p:nvSpPr>
          <p:spPr>
            <a:xfrm>
              <a:off x="6975" y="2841"/>
              <a:ext cx="4419" cy="2372"/>
            </a:xfrm>
            <a:prstGeom prst="flowChartDecisio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判断</a:t>
              </a:r>
              <a:r>
                <a:rPr lang="en-US" altLang="zh-CN"/>
                <a:t>Stack</a:t>
              </a:r>
              <a:r>
                <a:rPr lang="zh-CN" altLang="en-US"/>
                <a:t>是否空，即是否没有暂停</a:t>
              </a:r>
              <a:endParaRPr lang="zh-CN" altLang="en-US"/>
            </a:p>
          </p:txBody>
        </p:sp>
        <p:sp>
          <p:nvSpPr>
            <p:cNvPr id="13" name="下箭头 12"/>
            <p:cNvSpPr/>
            <p:nvPr/>
          </p:nvSpPr>
          <p:spPr>
            <a:xfrm>
              <a:off x="8987" y="5213"/>
              <a:ext cx="399" cy="974"/>
            </a:xfrm>
            <a:prstGeom prst="down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7739" y="9685"/>
              <a:ext cx="2896" cy="1546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继续上抛</a:t>
              </a:r>
              <a:r>
                <a:rPr lang="en-US" altLang="zh-CN"/>
                <a:t>tapSpeedingFalling</a:t>
              </a:r>
              <a:r>
                <a:rPr lang="zh-CN" altLang="en-US"/>
                <a:t>运动</a:t>
              </a:r>
              <a:endParaRPr lang="zh-CN" altLang="en-US"/>
            </a:p>
          </p:txBody>
        </p:sp>
        <p:sp>
          <p:nvSpPr>
            <p:cNvPr id="16" name="下箭头 15"/>
            <p:cNvSpPr/>
            <p:nvPr/>
          </p:nvSpPr>
          <p:spPr>
            <a:xfrm>
              <a:off x="8987" y="8711"/>
              <a:ext cx="399" cy="974"/>
            </a:xfrm>
            <a:prstGeom prst="down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" name="流程图: 决策 16"/>
            <p:cNvSpPr/>
            <p:nvPr/>
          </p:nvSpPr>
          <p:spPr>
            <a:xfrm>
              <a:off x="6853" y="6187"/>
              <a:ext cx="4666" cy="2524"/>
            </a:xfrm>
            <a:prstGeom prst="flowChartDecisio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zh-CN"/>
                <a:t>判断是否处于上抛状态</a:t>
              </a:r>
              <a:endParaRPr lang="zh-CN" altLang="zh-CN"/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4079" y="8425"/>
              <a:ext cx="2896" cy="1546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暂停恢复普通下落，精灵仍处于矩形上方</a:t>
              </a:r>
              <a:endParaRPr lang="zh-CN" altLang="en-US"/>
            </a:p>
          </p:txBody>
        </p:sp>
        <p:sp>
          <p:nvSpPr>
            <p:cNvPr id="20" name="直角上箭头 19"/>
            <p:cNvSpPr/>
            <p:nvPr/>
          </p:nvSpPr>
          <p:spPr>
            <a:xfrm flipH="1" flipV="1">
              <a:off x="5356" y="7315"/>
              <a:ext cx="1497" cy="1121"/>
            </a:xfrm>
            <a:prstGeom prst="bentUp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3" name="圆角矩形 22"/>
            <p:cNvSpPr/>
            <p:nvPr/>
          </p:nvSpPr>
          <p:spPr>
            <a:xfrm>
              <a:off x="11759" y="1295"/>
              <a:ext cx="2896" cy="1546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>
                  <a:sym typeface="+mn-ea"/>
                </a:rPr>
                <a:t>如果处于</a:t>
              </a:r>
              <a:r>
                <a:rPr lang="en-US" altLang="zh-CN">
                  <a:sym typeface="+mn-ea"/>
                </a:rPr>
                <a:t>trap</a:t>
              </a:r>
              <a:r>
                <a:rPr lang="zh-CN" altLang="en-US">
                  <a:sym typeface="+mn-ea"/>
                </a:rPr>
                <a:t>状态保持下降</a:t>
              </a:r>
              <a:endParaRPr lang="zh-CN" altLang="en-US">
                <a:sym typeface="+mn-ea"/>
              </a:endParaRPr>
            </a:p>
            <a:p>
              <a:pPr algn="ctr"/>
              <a:endParaRPr lang="zh-CN" altLang="en-US"/>
            </a:p>
          </p:txBody>
        </p:sp>
        <p:sp>
          <p:nvSpPr>
            <p:cNvPr id="24" name="下箭头 23"/>
            <p:cNvSpPr/>
            <p:nvPr/>
          </p:nvSpPr>
          <p:spPr>
            <a:xfrm>
              <a:off x="13517" y="2841"/>
              <a:ext cx="399" cy="974"/>
            </a:xfrm>
            <a:prstGeom prst="down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8" name="圆角矩形 27"/>
            <p:cNvSpPr/>
            <p:nvPr/>
          </p:nvSpPr>
          <p:spPr>
            <a:xfrm>
              <a:off x="12019" y="3815"/>
              <a:ext cx="2896" cy="1546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直到精灵下降位置大于画布，停止下降</a:t>
              </a:r>
              <a:endParaRPr lang="zh-CN" altLang="en-US"/>
            </a:p>
          </p:txBody>
        </p:sp>
        <p:sp>
          <p:nvSpPr>
            <p:cNvPr id="5" name="直角上箭头 4"/>
            <p:cNvSpPr/>
            <p:nvPr/>
          </p:nvSpPr>
          <p:spPr>
            <a:xfrm flipH="1" flipV="1">
              <a:off x="5478" y="3815"/>
              <a:ext cx="1497" cy="1121"/>
            </a:xfrm>
            <a:prstGeom prst="bentUp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4329" y="4936"/>
              <a:ext cx="2896" cy="1546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zh-CN"/>
                <a:t>从栈中弹出保存的精灵状态，恢复它</a:t>
              </a:r>
              <a:endParaRPr lang="zh-CN" altLang="zh-CN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327</Words>
  <Application>WPS 演示</Application>
  <PresentationFormat>宽屏</PresentationFormat>
  <Paragraphs>40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Arial</vt:lpstr>
      <vt:lpstr>宋体</vt:lpstr>
      <vt:lpstr>Wingdings</vt:lpstr>
      <vt:lpstr>Calibri Light</vt:lpstr>
      <vt:lpstr>Calibri</vt:lpstr>
      <vt:lpstr>微软雅黑</vt:lpstr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Jason</dc:creator>
  <cp:lastModifiedBy>Jason</cp:lastModifiedBy>
  <cp:revision>5</cp:revision>
  <dcterms:created xsi:type="dcterms:W3CDTF">2017-03-20T08:45:31Z</dcterms:created>
  <dcterms:modified xsi:type="dcterms:W3CDTF">2017-03-22T02:53:50Z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