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305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9" r:id="rId24"/>
    <p:sldId id="347" r:id="rId25"/>
    <p:sldId id="34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俊" initials="王" lastIdx="1" clrIdx="0">
    <p:extLst>
      <p:ext uri="{19B8F6BF-5375-455C-9EA6-DF929625EA0E}">
        <p15:presenceInfo xmlns:p15="http://schemas.microsoft.com/office/powerpoint/2012/main" userId="0b5c81635542c2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6B74B4"/>
    <a:srgbClr val="4E82E9"/>
    <a:srgbClr val="BE8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7" autoAdjust="0"/>
  </p:normalViewPr>
  <p:slideViewPr>
    <p:cSldViewPr snapToGrid="0" showGuides="1">
      <p:cViewPr varScale="1">
        <p:scale>
          <a:sx n="63" d="100"/>
          <a:sy n="63" d="100"/>
        </p:scale>
        <p:origin x="1776" y="66"/>
      </p:cViewPr>
      <p:guideLst>
        <p:guide orient="horz" pos="2160"/>
        <p:guide pos="2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BBEDB-BF70-442F-BB87-067F1B834C9E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5D37C-772C-4F15-933D-A935BDA4FE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php_ini_register_extensions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extension_lists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是一个链表，保存着根据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php.ini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中定义的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extension=xxx.so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取到的全部扩展名称，其中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扩展，依次遍历这两个数组然后调用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php_load_php_extension_cb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php_load_zend_extension_cb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进行各个扩展的加载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php_load_extension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完成扩展的注册后，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将在不同的执行阶段依次调用每个扩展注册的当前阶段的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36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除了上面这些需要手动设置的成员，其它部分可以通过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STANDARD_MODULE_HEADER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STANDARD_MODULE_PROPERTIES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宏统一设置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79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98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shell</a:t>
            </a:r>
            <a:r>
              <a:rPr lang="zh-CN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都是怎么躲过查杀的：</a:t>
            </a:r>
            <a:r>
              <a:rPr lang="zh-CN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加密、变形、回调、隐藏关键字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总之就是一句话，让自己变得没有特征，这样就可以躲过狗和盾的查杀。但是万变不离其宗，无论怎么变形，最终都会回到类似这样的格式：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$_GET($_POST)</a:t>
            </a:r>
            <a:endParaRPr lang="zh-CN" altLang="zh-CN" sz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分为执行数据部分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($_GET)</a:t>
            </a:r>
            <a:r>
              <a:rPr lang="zh-CN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和传递数据的部分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($_POST)</a:t>
            </a:r>
            <a:r>
              <a:rPr lang="zh-CN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，也就是说，无论怎么变形，在执行的过程中都会变成这个样子，接下来还是去执行类似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system(), exec(), eval()</a:t>
            </a:r>
            <a:r>
              <a:rPr lang="zh-CN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等等函数，那么我们就直接定位到这里，检测该脚本是否调用危险函数，或是在脚本调用这些函数的时候进行分析，判断该脚本是否为非法用户的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shell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97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ZEND_ECHO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（即调用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输出字符串）的时候就会调用我们的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函数，这样就实现了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我们需要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ZEND_DO_FCALL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ZEND_DO_FCALL_BY_NAME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，后者是通过动态参数调用的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而在我们自己的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中，可以通过获取这两个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函数名称来对不同的函数进行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17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参数放入了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argument_stack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结构，因此首先获取一个栈顶指针：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void** p = EG(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argument_stack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)-&gt;top 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获取函数参数个数的方法如下：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arg_count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opline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extended_value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拿到参数个数之后，我们就可以操作栈顶指针获取函数的每个参数了：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zval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*arg1 =*((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zval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**)(p -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arg_count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;  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zval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*arg2 =*((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zval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**)(p -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arg_count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- 1))) ; 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zval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*arg3 =*((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zval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**)(p -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arg_count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- 2))) ; 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48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IS_TMP_VAR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的类型为临时变量，则调用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get_zval_ptr_tmp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获取参数值。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IS_VAR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如果是变量类型，则直接从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opline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var.ptr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里获取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IS_CV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如果是编译变量参考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ZEND_ECHO_SPEC_CV_HANDLER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中的处理方式，是直接从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active_symbol_table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中寻找。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IS_CONST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类型是常量，则直接获取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opline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-&gt;op1.zv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即可。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上述方法都是从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源码中选取的，比如一个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ZEND_ECHO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会有多个，分别处理不同类型的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，这里有：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76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09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26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1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53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987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86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7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9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2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80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step1: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为当前作用域分配一块内存，充当运行栈，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zend_execute_data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结构、所有局部变量、中间变量等等都在此内存上分配</a:t>
            </a:r>
            <a:endParaRPr lang="zh-CN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step2: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初始化全局变量符号表，然后将全局执行位置指针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current_execute_data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新分配的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zend_execute_data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zend_execute_data.opline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op_array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的起始位置</a:t>
            </a:r>
            <a:endParaRPr lang="zh-CN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step3: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opline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开始调用各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handler(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zend_op.handler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，每执行完一条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opline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)++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继续执行下一条，直到执行完全部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</a:t>
            </a:r>
          </a:p>
          <a:p>
            <a:pPr lvl="0"/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step4: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执行完成后将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分配的内存释放，这个过程会将所有的局部变量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销毁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，执行阶段结束</a:t>
            </a:r>
            <a:endParaRPr lang="zh-CN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8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执行器在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的执行过程中，会频繁的用到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execute_data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opline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两个变量，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execute_data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zend_execute_data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opline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为当前执行的指令。每条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，会把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execute_data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地址作为参数传给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使用，使用时先从当前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上获取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execute_data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php7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寄存器），然后再从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上获取变量的数据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01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 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zend_op_array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//common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是普通函数或类成员方法对应的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快速访问时使用的字段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后面分析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函数实现的时候会详细讲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...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*opcodes;   //opcode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指令数组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int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last_var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  //PHP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代码里定义的变量数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op_type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IS_CV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IS_TMP_VAR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IS_VAR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然后发现一个新变量这个值就加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uint32_t T;    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临时变量数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op_type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IS_TMP_VAR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IS_VAR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zend_string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**vars;    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这个数组在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编译期间配合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last_var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用来确定各个变量的编号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非常重要的一步操作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//PHP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变量名数组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...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HashTable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static_variables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  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静态变量符号表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声明的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...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int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last_literal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 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字面量数量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zval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*literals;    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字面量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这些都是在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代码定义的一些值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int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cache_size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  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运行时缓存数组大小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void **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run_time_cache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    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运行时缓存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主要用于缓存一些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znode_op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以便于快速获取数据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后面单独介绍这个机制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void *reserved[ZEND_MAX_RESERVED_RESOURCES];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 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const void *handler;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对应执行的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即每条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function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znode_op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op1;  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znode_op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op2;  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znode_op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result;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返回值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uint32_t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extended_value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用来区别被重载的操作符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uint32_t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lineno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行号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zend_uchar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opcode;  //opcode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zend_uchar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op1_type;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IS_CONST, IS_TMP_VAR, IS_VAR, IS_UNUSED, or IS_CV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zend_uchar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op2_type;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zend_uchar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result_type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返回值类型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操作数结构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Php5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 union 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znode_op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uint32_t      constant;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uint32_t      var;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uint32_t      num;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uint32_t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opline_num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/*  Needs to be signed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uint32_t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jmp_offset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znode_op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Php7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 union 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znode_op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uint32_t constant;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uint32_t var;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uint32_t num;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uint32_t 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opline_num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/* Needs to be signed 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#if ZEND_USE_ABS_JMP_ADDR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zend_op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jmp_addr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#else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uint32_t 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jmp_offset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#endif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#if ZEND_USE_ABS_CONST_ADDR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zval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zv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#endif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 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znode_op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35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这个过程在扩展被载入时调用，是模块初始化阶段（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），回调所有模块的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在整个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生命周期内，该过程只进行一次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每次请求之前，都会进行模块激活（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请求开始），当请求到达以后，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会初始化执行脚本的基本环境，例如创建一个执行环境，包括保存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运行过程中变量名称和变量值内容的符号表，以及当前所有的函数以及类等信息的符号表。然后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会调用所有模块的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函数，在这个阶段，各个模块也可以执行一些相关的操作。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test.php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test.php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阶段，主要是把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文件翻译成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虚拟机下执行。 </a:t>
            </a: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RSHUTDOWN &amp; MSHUTDOWN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请求处理完后就进入了结束阶段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一个在请求结束后停用模块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(RSHUWDOWN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RINIT)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一个在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生命周期结束（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服务器退出或者命令行脚本执行完毕退出）时关闭模块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(MSHUTDOWN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MINIT)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58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5D37C-772C-4F15-933D-A935BDA4FE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1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8DCA-3F65-482A-A66B-137465C6CAC8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68C-F02D-48EE-986F-D40CBE4BA6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8DCA-3F65-482A-A66B-137465C6CAC8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68C-F02D-48EE-986F-D40CBE4BA6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8DCA-3F65-482A-A66B-137465C6CAC8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68C-F02D-48EE-986F-D40CBE4BA6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8DCA-3F65-482A-A66B-137465C6CAC8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68C-F02D-48EE-986F-D40CBE4BA6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8DCA-3F65-482A-A66B-137465C6CAC8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68C-F02D-48EE-986F-D40CBE4BA6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8DCA-3F65-482A-A66B-137465C6CAC8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68C-F02D-48EE-986F-D40CBE4BA6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8DCA-3F65-482A-A66B-137465C6CAC8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68C-F02D-48EE-986F-D40CBE4BA6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8DCA-3F65-482A-A66B-137465C6CAC8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68C-F02D-48EE-986F-D40CBE4BA6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8DCA-3F65-482A-A66B-137465C6CAC8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68C-F02D-48EE-986F-D40CBE4BA6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8DCA-3F65-482A-A66B-137465C6CAC8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68C-F02D-48EE-986F-D40CBE4BA6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8DCA-3F65-482A-A66B-137465C6CAC8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A68C-F02D-48EE-986F-D40CBE4BA6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8DCA-3F65-482A-A66B-137465C6CAC8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A68C-F02D-48EE-986F-D40CBE4BA6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s://xzfile.aliyuncs.com/media/upload/picture/20180820160608-e4af8468-a44f-1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p0desta.com/2019/03/03/%E5%88%9D%E6%8E%A2php%E6%8B%93%E5%B1%95%E5%B1%82%E9%9D%A2(%E4%B8%80)/" TargetMode="External"/><Relationship Id="rId4" Type="http://schemas.openxmlformats.org/officeDocument/2006/relationships/hyperlink" Target="https://github.com/pangudashu/php7-intern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6ED2585-92B3-4BEF-BDEC-1476E049A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0" y="5244352"/>
            <a:ext cx="4471618" cy="139214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66E5A87-CA23-42C3-800A-9B3CE1157A09}"/>
              </a:ext>
            </a:extLst>
          </p:cNvPr>
          <p:cNvSpPr txBox="1"/>
          <p:nvPr/>
        </p:nvSpPr>
        <p:spPr>
          <a:xfrm>
            <a:off x="1590115" y="1990165"/>
            <a:ext cx="6501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底层运行机制简介与基于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扩展的简单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D45066-A9D2-4A27-A654-C2F4EDEBE697}"/>
              </a:ext>
            </a:extLst>
          </p:cNvPr>
          <p:cNvSpPr txBox="1"/>
          <p:nvPr/>
        </p:nvSpPr>
        <p:spPr>
          <a:xfrm>
            <a:off x="3732946" y="459802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leo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2019.8.2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1AAB06-6758-4C65-832A-719698EF3BF0}"/>
              </a:ext>
            </a:extLst>
          </p:cNvPr>
          <p:cNvSpPr txBox="1"/>
          <p:nvPr/>
        </p:nvSpPr>
        <p:spPr>
          <a:xfrm>
            <a:off x="3851290" y="55628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扩展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023407-234D-4216-B60F-F9B7E01E894D}"/>
              </a:ext>
            </a:extLst>
          </p:cNvPr>
          <p:cNvSpPr txBox="1"/>
          <p:nvPr/>
        </p:nvSpPr>
        <p:spPr>
          <a:xfrm>
            <a:off x="349066" y="1448832"/>
            <a:ext cx="89562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扩展是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的重要组成部分，它是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提供给开发者用于扩展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语言功能的主要方式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开发者可以用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C/C++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定义自己的功能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通常在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php.ini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中，通过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extension=*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加载的扩展我们称为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，通过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zend_extension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=*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加载的扩展我们称为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Zend</a:t>
            </a:r>
            <a:r>
              <a:rPr lang="zh-CN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，但对内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核而言这两个分别称之为：</a:t>
            </a:r>
            <a:r>
              <a:rPr lang="zh-CN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(module)</a:t>
            </a:r>
            <a:r>
              <a:rPr lang="zh-CN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、扩展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(extension)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向用户层面提供一些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实现的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函数，需要用到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zend_module_entry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（即作为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扩展）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而需要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Zend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引擎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的话，就得用到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zend_extension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（即作为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Zend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扩展）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79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830F9E-EF57-433B-ABFF-AC5DE493C45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6119" y="625872"/>
            <a:ext cx="7447280" cy="28031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9D6D73-556B-43FF-AFAC-8CF776E5417C}"/>
              </a:ext>
            </a:extLst>
          </p:cNvPr>
          <p:cNvSpPr txBox="1"/>
          <p:nvPr/>
        </p:nvSpPr>
        <p:spPr>
          <a:xfrm>
            <a:off x="1630680" y="4419600"/>
            <a:ext cx="3207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php_ini_register_extensions</a:t>
            </a:r>
            <a:r>
              <a:rPr lang="en-US" altLang="zh-CN" dirty="0"/>
              <a:t>()</a:t>
            </a:r>
            <a:r>
              <a:rPr lang="zh-CN" altLang="zh-CN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php_load_extension</a:t>
            </a:r>
            <a:r>
              <a:rPr lang="en-US" altLang="zh-CN" dirty="0"/>
              <a:t>()</a:t>
            </a:r>
            <a:r>
              <a:rPr lang="zh-CN" altLang="zh-CN" dirty="0"/>
              <a:t>：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06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9D6D73-556B-43FF-AFAC-8CF776E5417C}"/>
              </a:ext>
            </a:extLst>
          </p:cNvPr>
          <p:cNvSpPr txBox="1"/>
          <p:nvPr/>
        </p:nvSpPr>
        <p:spPr>
          <a:xfrm>
            <a:off x="198120" y="145633"/>
            <a:ext cx="9253944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</a:t>
            </a:r>
            <a:r>
              <a:rPr lang="en-US" altLang="zh-CN" dirty="0" err="1"/>
              <a:t>zend_modules.h</a:t>
            </a:r>
            <a:endParaRPr lang="zh-CN" altLang="zh-CN" dirty="0"/>
          </a:p>
          <a:p>
            <a:r>
              <a:rPr lang="en-US" altLang="zh-CN" dirty="0"/>
              <a:t>struct _</a:t>
            </a:r>
            <a:r>
              <a:rPr lang="en-US" altLang="zh-CN" dirty="0" err="1"/>
              <a:t>zend_module_entry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unsigned short size; //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zend_module_entry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unsigned int </a:t>
            </a:r>
            <a:r>
              <a:rPr lang="en-US" altLang="zh-CN" dirty="0" err="1"/>
              <a:t>zend_api</a:t>
            </a:r>
            <a:r>
              <a:rPr lang="en-US" altLang="zh-CN" dirty="0"/>
              <a:t>; //ZEND_MODULE_API_NO</a:t>
            </a:r>
            <a:endParaRPr lang="zh-CN" altLang="zh-CN" dirty="0"/>
          </a:p>
          <a:p>
            <a:r>
              <a:rPr lang="en-US" altLang="zh-CN" dirty="0"/>
              <a:t>    unsigned char </a:t>
            </a:r>
            <a:r>
              <a:rPr lang="en-US" altLang="zh-CN" dirty="0" err="1"/>
              <a:t>zend_debug</a:t>
            </a:r>
            <a:r>
              <a:rPr lang="en-US" altLang="zh-CN" dirty="0"/>
              <a:t>; //</a:t>
            </a:r>
            <a:r>
              <a:rPr lang="zh-CN" altLang="zh-CN" dirty="0"/>
              <a:t>是否开启</a:t>
            </a:r>
            <a:r>
              <a:rPr lang="en-US" altLang="zh-CN" dirty="0"/>
              <a:t>debug</a:t>
            </a:r>
            <a:endParaRPr lang="zh-CN" altLang="zh-CN" dirty="0"/>
          </a:p>
          <a:p>
            <a:r>
              <a:rPr lang="en-US" altLang="zh-CN" dirty="0"/>
              <a:t>    unsigned char </a:t>
            </a:r>
            <a:r>
              <a:rPr lang="en-US" altLang="zh-CN" dirty="0" err="1"/>
              <a:t>zts</a:t>
            </a:r>
            <a:r>
              <a:rPr lang="en-US" altLang="zh-CN" dirty="0"/>
              <a:t>; //</a:t>
            </a:r>
            <a:r>
              <a:rPr lang="zh-CN" altLang="zh-CN" dirty="0"/>
              <a:t>是否开启线程安全</a:t>
            </a:r>
          </a:p>
          <a:p>
            <a:r>
              <a:rPr lang="en-US" altLang="zh-CN" dirty="0"/>
              <a:t>    const struct _</a:t>
            </a:r>
            <a:r>
              <a:rPr lang="en-US" altLang="zh-CN" dirty="0" err="1"/>
              <a:t>zend_ini_entry</a:t>
            </a:r>
            <a:r>
              <a:rPr lang="en-US" altLang="zh-CN" dirty="0"/>
              <a:t> *</a:t>
            </a:r>
            <a:r>
              <a:rPr lang="en-US" altLang="zh-CN" dirty="0" err="1"/>
              <a:t>ini_entry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const struct _</a:t>
            </a:r>
            <a:r>
              <a:rPr lang="en-US" altLang="zh-CN" dirty="0" err="1"/>
              <a:t>zend_module_dep</a:t>
            </a:r>
            <a:r>
              <a:rPr lang="en-US" altLang="zh-CN" dirty="0"/>
              <a:t> *deps;</a:t>
            </a:r>
            <a:endParaRPr lang="zh-CN" altLang="zh-CN" dirty="0"/>
          </a:p>
          <a:p>
            <a:r>
              <a:rPr lang="en-US" altLang="zh-CN" b="1" dirty="0"/>
              <a:t>    const char *name; //</a:t>
            </a:r>
            <a:r>
              <a:rPr lang="zh-CN" altLang="zh-CN" b="1" dirty="0"/>
              <a:t>扩展名称，不能重复</a:t>
            </a:r>
          </a:p>
          <a:p>
            <a:r>
              <a:rPr lang="en-US" altLang="zh-CN" b="1" dirty="0"/>
              <a:t>    const struct _</a:t>
            </a:r>
            <a:r>
              <a:rPr lang="en-US" altLang="zh-CN" b="1" dirty="0" err="1"/>
              <a:t>zend_function_entry</a:t>
            </a:r>
            <a:r>
              <a:rPr lang="en-US" altLang="zh-CN" b="1" dirty="0"/>
              <a:t> *functions; //</a:t>
            </a:r>
            <a:r>
              <a:rPr lang="zh-CN" altLang="zh-CN" b="1" dirty="0"/>
              <a:t>扩展提供的内部函数列表</a:t>
            </a:r>
          </a:p>
          <a:p>
            <a:r>
              <a:rPr lang="en-US" altLang="zh-CN" b="1" dirty="0"/>
              <a:t>    int (*</a:t>
            </a:r>
            <a:r>
              <a:rPr lang="en-US" altLang="zh-CN" b="1" dirty="0" err="1"/>
              <a:t>module_startup_func</a:t>
            </a:r>
            <a:r>
              <a:rPr lang="en-US" altLang="zh-CN" b="1" dirty="0"/>
              <a:t>)(INIT_FUNC_ARGS); //</a:t>
            </a:r>
            <a:r>
              <a:rPr lang="zh-CN" altLang="zh-CN" b="1" dirty="0"/>
              <a:t>扩展初始化回调函数</a:t>
            </a:r>
          </a:p>
          <a:p>
            <a:r>
              <a:rPr lang="en-US" altLang="zh-CN" b="1" dirty="0"/>
              <a:t>    int (*</a:t>
            </a:r>
            <a:r>
              <a:rPr lang="en-US" altLang="zh-CN" b="1" dirty="0" err="1"/>
              <a:t>module_shutdown_func</a:t>
            </a:r>
            <a:r>
              <a:rPr lang="en-US" altLang="zh-CN" b="1" dirty="0"/>
              <a:t>)(SHUTDOWN_FUNC_ARGS); //</a:t>
            </a:r>
            <a:r>
              <a:rPr lang="zh-CN" altLang="zh-CN" b="1" dirty="0"/>
              <a:t>扩展关闭时回调函数</a:t>
            </a:r>
          </a:p>
          <a:p>
            <a:r>
              <a:rPr lang="en-US" altLang="zh-CN" b="1" dirty="0"/>
              <a:t>    int (*</a:t>
            </a:r>
            <a:r>
              <a:rPr lang="en-US" altLang="zh-CN" b="1" dirty="0" err="1"/>
              <a:t>request_startup_func</a:t>
            </a:r>
            <a:r>
              <a:rPr lang="en-US" altLang="zh-CN" b="1" dirty="0"/>
              <a:t>)(INIT_FUNC_ARGS); //</a:t>
            </a:r>
            <a:r>
              <a:rPr lang="zh-CN" altLang="zh-CN" b="1" dirty="0"/>
              <a:t>请求开始前回调函数</a:t>
            </a:r>
          </a:p>
          <a:p>
            <a:r>
              <a:rPr lang="en-US" altLang="zh-CN" b="1" dirty="0"/>
              <a:t>    int (*</a:t>
            </a:r>
            <a:r>
              <a:rPr lang="en-US" altLang="zh-CN" b="1" dirty="0" err="1"/>
              <a:t>request_shutdown_func</a:t>
            </a:r>
            <a:r>
              <a:rPr lang="en-US" altLang="zh-CN" b="1" dirty="0"/>
              <a:t>)(SHUTDOWN_FUNC_ARGS); //</a:t>
            </a:r>
            <a:r>
              <a:rPr lang="zh-CN" altLang="zh-CN" b="1" dirty="0"/>
              <a:t>请求结束时回调函数</a:t>
            </a:r>
          </a:p>
          <a:p>
            <a:r>
              <a:rPr lang="en-US" altLang="zh-CN" b="1" dirty="0"/>
              <a:t>    void (*</a:t>
            </a:r>
            <a:r>
              <a:rPr lang="en-US" altLang="zh-CN" b="1" dirty="0" err="1"/>
              <a:t>info_func</a:t>
            </a:r>
            <a:r>
              <a:rPr lang="en-US" altLang="zh-CN" b="1" dirty="0"/>
              <a:t>)(ZEND_MODULE_INFO_FUNC_ARGS); //</a:t>
            </a:r>
            <a:r>
              <a:rPr lang="en-US" altLang="zh-CN" b="1" dirty="0" err="1"/>
              <a:t>php_info</a:t>
            </a:r>
            <a:r>
              <a:rPr lang="zh-CN" altLang="zh-CN" b="1" dirty="0"/>
              <a:t>展示的扩展信息处理函数</a:t>
            </a:r>
          </a:p>
          <a:p>
            <a:r>
              <a:rPr lang="en-US" altLang="zh-CN" b="1" dirty="0"/>
              <a:t>    const char *version; //</a:t>
            </a:r>
            <a:r>
              <a:rPr lang="zh-CN" altLang="zh-CN" b="1" dirty="0"/>
              <a:t>版本</a:t>
            </a:r>
          </a:p>
          <a:p>
            <a:r>
              <a:rPr lang="en-US" altLang="zh-CN" dirty="0"/>
              <a:t>    ...</a:t>
            </a:r>
            <a:endParaRPr lang="zh-CN" altLang="zh-CN" dirty="0"/>
          </a:p>
          <a:p>
            <a:r>
              <a:rPr lang="en-US" altLang="zh-CN" dirty="0"/>
              <a:t>    unsigned char type;</a:t>
            </a:r>
            <a:endParaRPr lang="zh-CN" altLang="zh-CN" dirty="0"/>
          </a:p>
          <a:p>
            <a:r>
              <a:rPr lang="en-US" altLang="zh-CN" dirty="0"/>
              <a:t>    void *handle;</a:t>
            </a:r>
            <a:endParaRPr lang="zh-CN" altLang="zh-CN" dirty="0"/>
          </a:p>
          <a:p>
            <a:r>
              <a:rPr lang="en-US" altLang="zh-CN" dirty="0"/>
              <a:t>    int </a:t>
            </a:r>
            <a:r>
              <a:rPr lang="en-US" altLang="zh-CN" dirty="0" err="1"/>
              <a:t>module_number</a:t>
            </a:r>
            <a:r>
              <a:rPr lang="en-US" altLang="zh-CN" dirty="0"/>
              <a:t>; //</a:t>
            </a:r>
            <a:r>
              <a:rPr lang="zh-CN" altLang="zh-CN" dirty="0"/>
              <a:t>扩展的唯一编号</a:t>
            </a:r>
          </a:p>
          <a:p>
            <a:r>
              <a:rPr lang="en-US" altLang="zh-CN" dirty="0"/>
              <a:t>    const char *</a:t>
            </a:r>
            <a:r>
              <a:rPr lang="en-US" altLang="zh-CN" dirty="0" err="1"/>
              <a:t>build_id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};</a:t>
            </a:r>
          </a:p>
          <a:p>
            <a:r>
              <a:rPr lang="zh-CN" altLang="en-US" dirty="0"/>
              <a:t>例子：</a:t>
            </a:r>
            <a:r>
              <a:rPr lang="en-US" altLang="zh-CN" dirty="0" err="1"/>
              <a:t>test.c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80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9D6D73-556B-43FF-AFAC-8CF776E5417C}"/>
              </a:ext>
            </a:extLst>
          </p:cNvPr>
          <p:cNvSpPr txBox="1"/>
          <p:nvPr/>
        </p:nvSpPr>
        <p:spPr>
          <a:xfrm>
            <a:off x="520538" y="986541"/>
            <a:ext cx="895629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编写一个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扩展主要分为以下几步：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ext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目录下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ext_skel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脚本生成扩展的基本框架：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./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ext_skel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--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extname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修改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config.m4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配置：设置编译配置参数、设置扩展的源文件、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依赖库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函数检查等等；</a:t>
            </a:r>
          </a:p>
          <a:p>
            <a:pPr lvl="0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编写扩展要实现的功能：按照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扩展的格式以及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提供的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API</a:t>
            </a:r>
          </a:p>
          <a:p>
            <a:pPr lvl="0"/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编写功能；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预备知识：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各种宏定义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生成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configure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：扩展编写完成后执行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phpize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脚本生成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configure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及其它配置文件；</a:t>
            </a:r>
          </a:p>
          <a:p>
            <a:pPr lvl="0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编译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安装：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./configure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make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make install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然后将扩展的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.so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路径添加到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php.ini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中。</a:t>
            </a:r>
          </a:p>
          <a:p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61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 flipH="1">
            <a:off x="706117" y="1079500"/>
            <a:ext cx="73710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shell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都是怎么躲过查杀的：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加密、变形、回调、隐藏关键字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总之就是一句话，让自己变得没有特征，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底层：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$_GET($_POST)    -&gt; assert(</a:t>
            </a:r>
            <a:r>
              <a:rPr lang="en-US" altLang="zh-CN" sz="24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phpinfo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())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							system(‘id’)</a:t>
            </a:r>
            <a:endParaRPr lang="zh-CN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9D6D73-556B-43FF-AFAC-8CF776E5417C}"/>
              </a:ext>
            </a:extLst>
          </p:cNvPr>
          <p:cNvSpPr txBox="1"/>
          <p:nvPr/>
        </p:nvSpPr>
        <p:spPr>
          <a:xfrm>
            <a:off x="3671753" y="24384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HOOK&amp;RASP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96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C8F30B-EFB6-4E6E-B173-C5416EF476B5}"/>
              </a:ext>
            </a:extLst>
          </p:cNvPr>
          <p:cNvSpPr txBox="1"/>
          <p:nvPr/>
        </p:nvSpPr>
        <p:spPr>
          <a:xfrm>
            <a:off x="2669075" y="182880"/>
            <a:ext cx="380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1.HOOK FCALL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opcode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CEBD64-73BE-491A-BBB3-424C8432227E}"/>
              </a:ext>
            </a:extLst>
          </p:cNvPr>
          <p:cNvSpPr txBox="1"/>
          <p:nvPr/>
        </p:nvSpPr>
        <p:spPr>
          <a:xfrm>
            <a:off x="472439" y="1264166"/>
            <a:ext cx="638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OP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操作都是由一个固定的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op Handler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zend_set_user_opcode_handler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ZEND_ECHO,hook_echo_handler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A0765C-881A-4CD9-9E5C-A3BDE5B1E8EC}"/>
              </a:ext>
            </a:extLst>
          </p:cNvPr>
          <p:cNvSpPr txBox="1"/>
          <p:nvPr/>
        </p:nvSpPr>
        <p:spPr>
          <a:xfrm>
            <a:off x="472439" y="3145671"/>
            <a:ext cx="864852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很多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内置函数的调用底层都是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ZEND_FCALL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进行实现的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EG(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current_execute_data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)-&gt;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function_state.function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中获取原有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的函数。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）然后对函数调用和类方法调用分别来执行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完成后，恢复原有函数，将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function_state.function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重新赋值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02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 descr="https://xzfile.aliyuncs.com/media/upload/picture/20180820160608-e4af8468-a44f-1.png">
            <a:hlinkClick r:id="rId4"/>
            <a:extLst>
              <a:ext uri="{FF2B5EF4-FFF2-40B4-BE49-F238E27FC236}">
                <a16:creationId xmlns:a16="http://schemas.microsoft.com/office/drawing/2014/main" id="{D51E3C57-758E-42BB-8AD5-66CBF3D443B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34" y="411480"/>
            <a:ext cx="5274310" cy="40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EF121E-DC19-408A-BEB2-21139F1026C4}"/>
              </a:ext>
            </a:extLst>
          </p:cNvPr>
          <p:cNvSpPr txBox="1"/>
          <p:nvPr/>
        </p:nvSpPr>
        <p:spPr>
          <a:xfrm>
            <a:off x="873760" y="4836160"/>
            <a:ext cx="65325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栈顶指针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void** p = EG(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argument_stack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)-&gt;top ;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参数个数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arg_count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opline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extended_value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zval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*arg1 =*((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zval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**)(p -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arg_count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)) ;   //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参数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zval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*arg2 =*((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zval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**)(p - (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arg_count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- 1))) ;  //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参数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992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E9524C-7904-4F5C-8596-E7F0840E9BEE}"/>
              </a:ext>
            </a:extLst>
          </p:cNvPr>
          <p:cNvSpPr txBox="1"/>
          <p:nvPr/>
        </p:nvSpPr>
        <p:spPr>
          <a:xfrm>
            <a:off x="589280" y="1448832"/>
            <a:ext cx="86100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中的一些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的实现比较特殊，比如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echo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include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eval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等，这些函数在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内核中是直接调用特定的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Opcode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来执行的，如果只对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FCALL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指令进行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，显然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是不完整的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具体实现形式和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ZEND_DO_FCALL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一致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zend_set_user_opcode_handler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唯一的区别在于获取参数的方式不同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首先从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zend_op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结构中获取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op1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op2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，然后根据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op1_type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op2_type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分情况抽取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参数值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/>
              <a:t>IS_CONST, IS_TMP_VAR, IS_VAR, IS_UNUSED, IS_CV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43AD3C-56A0-49EE-B449-3C703F318ECD}"/>
              </a:ext>
            </a:extLst>
          </p:cNvPr>
          <p:cNvSpPr txBox="1"/>
          <p:nvPr/>
        </p:nvSpPr>
        <p:spPr>
          <a:xfrm>
            <a:off x="3043376" y="62992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2.HOOK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其它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opcode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700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E9524C-7904-4F5C-8596-E7F0840E9BEE}"/>
              </a:ext>
            </a:extLst>
          </p:cNvPr>
          <p:cNvSpPr txBox="1"/>
          <p:nvPr/>
        </p:nvSpPr>
        <p:spPr>
          <a:xfrm>
            <a:off x="660400" y="1270278"/>
            <a:ext cx="849463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中大多数内置函数是通过实现内部扩展的形式完成的，比如内置的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mysql_get_client_info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函数就是通过扩展的形式实现的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针对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PHP_FUNCTION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流程大致如下，以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HOOK system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函数为例：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 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system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函数的别名改为我们自己的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扩展函数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hook_system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 从当前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function_table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结构中找到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system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函数指针；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 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system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重命名为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hook_system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，用这个名称保存步骤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获取到的函数指针，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保存在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function_table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结构中；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 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system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函数从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function_table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结构中删除；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 当外界调用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system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函数时，会调用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hook_system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函数，在该函数中完成参数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提取和漏洞判定操作；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 恢复之前的函数指针，保证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system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函数正常执行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43AD3C-56A0-49EE-B449-3C703F318ECD}"/>
              </a:ext>
            </a:extLst>
          </p:cNvPr>
          <p:cNvSpPr txBox="1"/>
          <p:nvPr/>
        </p:nvSpPr>
        <p:spPr>
          <a:xfrm>
            <a:off x="3043376" y="629920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3.HOOK PHP_FUNCTION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081379-E395-4B35-89D5-641EE33CE0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28570" y="5431374"/>
            <a:ext cx="3531235" cy="7457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187F47-9E9A-4C64-A158-694B222C3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687" y="5431374"/>
            <a:ext cx="2267266" cy="6668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0F86CF-7150-499E-97BC-CA1224F4E2F4}"/>
              </a:ext>
            </a:extLst>
          </p:cNvPr>
          <p:cNvSpPr txBox="1"/>
          <p:nvPr/>
        </p:nvSpPr>
        <p:spPr>
          <a:xfrm>
            <a:off x="1379929" y="6228080"/>
            <a:ext cx="300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WAF-RASP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979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E9524C-7904-4F5C-8596-E7F0840E9BEE}"/>
              </a:ext>
            </a:extLst>
          </p:cNvPr>
          <p:cNvSpPr txBox="1"/>
          <p:nvPr/>
        </p:nvSpPr>
        <p:spPr>
          <a:xfrm>
            <a:off x="706119" y="1064082"/>
            <a:ext cx="3066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&lt;?php  eval(“system(‘id’);”); ?&gt;</a:t>
            </a:r>
            <a:endParaRPr lang="zh-CN" altLang="zh-CN" dirty="0"/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查看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opcode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BA5FA9-AD6E-4308-B2BD-F0BFF8F1266B}"/>
              </a:ext>
            </a:extLst>
          </p:cNvPr>
          <p:cNvSpPr txBox="1"/>
          <p:nvPr/>
        </p:nvSpPr>
        <p:spPr>
          <a:xfrm>
            <a:off x="4120594" y="3959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9D186E-1193-4BB8-AD57-34AC4D7EC77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7239" y="2117426"/>
            <a:ext cx="5274310" cy="38588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127F35C-23A2-476F-BE27-7B257AB47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1439495"/>
            <a:ext cx="9144000" cy="22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9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AA8824-778C-4DD0-B8C9-3F5ED4353EF0}"/>
              </a:ext>
            </a:extLst>
          </p:cNvPr>
          <p:cNvSpPr txBox="1"/>
          <p:nvPr/>
        </p:nvSpPr>
        <p:spPr>
          <a:xfrm>
            <a:off x="4406900" y="1231900"/>
            <a:ext cx="3987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底层架构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生命周期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扩展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RASP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286F5C-A73C-41F8-BB73-E52662DEC1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827082" y="2186715"/>
            <a:ext cx="6858000" cy="248456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CAE576-749C-49B9-B67A-0B005F60EB4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0045" y="278130"/>
            <a:ext cx="5274310" cy="26441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F0F6B5-AF59-4AE5-BA51-19B5DDB1785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60045" y="3088641"/>
            <a:ext cx="5274310" cy="8470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7DCE8AC-4D52-42D6-AB33-D18A403B0388}"/>
              </a:ext>
            </a:extLst>
          </p:cNvPr>
          <p:cNvSpPr txBox="1"/>
          <p:nvPr/>
        </p:nvSpPr>
        <p:spPr>
          <a:xfrm>
            <a:off x="6014720" y="9550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生成扩展开发框架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E36F34-0CB8-4D4D-A112-FCA7C38CC510}"/>
              </a:ext>
            </a:extLst>
          </p:cNvPr>
          <p:cNvSpPr txBox="1"/>
          <p:nvPr/>
        </p:nvSpPr>
        <p:spPr>
          <a:xfrm>
            <a:off x="6014720" y="34290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配置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config.m4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596DC7-D6F8-4130-B114-A3AD5D31DA6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60045" y="5054301"/>
            <a:ext cx="5274310" cy="6223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D121640-2921-4931-AA32-030B981EBB5C}"/>
              </a:ext>
            </a:extLst>
          </p:cNvPr>
          <p:cNvSpPr txBox="1"/>
          <p:nvPr/>
        </p:nvSpPr>
        <p:spPr>
          <a:xfrm>
            <a:off x="5876221" y="530726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头文件声明自定义函数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717638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DF4490-0807-46FC-ACB4-3D72DEAAF9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2320" y="800298"/>
            <a:ext cx="6548755" cy="33270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E51EE45-DECA-41E7-8FBA-7880704800C6}"/>
              </a:ext>
            </a:extLst>
          </p:cNvPr>
          <p:cNvSpPr txBox="1"/>
          <p:nvPr/>
        </p:nvSpPr>
        <p:spPr>
          <a:xfrm>
            <a:off x="683259" y="2768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编辑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hooktest.c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BBBEB7-C712-4A92-86F2-0A3FCDBC978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9542" y="4560609"/>
            <a:ext cx="3907155" cy="1079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D00100-8089-4C71-996F-440AD18C21C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196079" y="4560609"/>
            <a:ext cx="4608195" cy="13906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CFE52FA-F72B-474D-9D6A-4F1352D5EA2F}"/>
              </a:ext>
            </a:extLst>
          </p:cNvPr>
          <p:cNvSpPr txBox="1"/>
          <p:nvPr/>
        </p:nvSpPr>
        <p:spPr>
          <a:xfrm>
            <a:off x="485775" y="5810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make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A82770-AB46-4008-A316-D29C4C36AFC2}"/>
              </a:ext>
            </a:extLst>
          </p:cNvPr>
          <p:cNvSpPr txBox="1"/>
          <p:nvPr/>
        </p:nvSpPr>
        <p:spPr>
          <a:xfrm>
            <a:off x="5704777" y="577026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php.ini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747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06A187-DC81-4BB8-BC18-3415AC69C989}"/>
              </a:ext>
            </a:extLst>
          </p:cNvPr>
          <p:cNvSpPr txBox="1"/>
          <p:nvPr/>
        </p:nvSpPr>
        <p:spPr>
          <a:xfrm>
            <a:off x="944879" y="833120"/>
            <a:ext cx="5532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绕过：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INCLUDE_OR_EVAL opcode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没有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system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等命令执行函数字符：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eval('echo  `id`')</a:t>
            </a: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没有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INCLUDE_OR_EVAL opcode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Echo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`id`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  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exec(‘id’)</a:t>
            </a: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0D1EA9-F680-43DD-9E21-7339C6D6C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3511336"/>
            <a:ext cx="4812284" cy="221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83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06A187-DC81-4BB8-BC18-3415AC69C989}"/>
              </a:ext>
            </a:extLst>
          </p:cNvPr>
          <p:cNvSpPr txBox="1"/>
          <p:nvPr/>
        </p:nvSpPr>
        <p:spPr>
          <a:xfrm>
            <a:off x="1295399" y="802501"/>
            <a:ext cx="5532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示例二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C41051-9891-4E55-97A5-E759CC395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78" y="2038067"/>
            <a:ext cx="3828388" cy="25339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8D6EAA-4C99-41B6-AF92-FBAF11CD8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961" y="4572000"/>
            <a:ext cx="4820323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63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06A187-DC81-4BB8-BC18-3415AC69C989}"/>
              </a:ext>
            </a:extLst>
          </p:cNvPr>
          <p:cNvSpPr txBox="1"/>
          <p:nvPr/>
        </p:nvSpPr>
        <p:spPr>
          <a:xfrm>
            <a:off x="1087120" y="833120"/>
            <a:ext cx="437896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后续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安全建设方面：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1.Hook opcode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要全面，防止绕过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检测规则要适当，降低损耗和误报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加入污点传播等算法，提高检测效率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SIEM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和威胁情报集成做态势感知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后门部署方面：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更加底层且隐蔽的后门方案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291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06A187-DC81-4BB8-BC18-3415AC69C989}"/>
              </a:ext>
            </a:extLst>
          </p:cNvPr>
          <p:cNvSpPr txBox="1"/>
          <p:nvPr/>
        </p:nvSpPr>
        <p:spPr>
          <a:xfrm>
            <a:off x="1087120" y="833120"/>
            <a:ext cx="43789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参考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hlinkClick r:id="rId4"/>
              </a:rPr>
              <a:t>https://github.com/pangudashu/php7-internal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hlinkClick r:id="rId5"/>
              </a:rPr>
              <a:t>http://p0desta.com/2019/03/03/%E5%88%9D%E6%8E%A2php%E6%8B%93%E5%B1%95%E5%B1%82%E9%9D%A2(%E4%B8%80)/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94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4BFE20-48B9-42FF-9AEC-07031CB65B52}"/>
              </a:ext>
            </a:extLst>
          </p:cNvPr>
          <p:cNvSpPr txBox="1"/>
          <p:nvPr/>
        </p:nvSpPr>
        <p:spPr>
          <a:xfrm>
            <a:off x="3761521" y="5562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底层架构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2DA916-A090-4619-A1A6-36C42915CD2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68299" y="1526312"/>
            <a:ext cx="5407399" cy="38053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B4FF803-6199-4A07-BA59-388244F705E8}"/>
              </a:ext>
            </a:extLst>
          </p:cNvPr>
          <p:cNvSpPr txBox="1"/>
          <p:nvPr/>
        </p:nvSpPr>
        <p:spPr>
          <a:xfrm>
            <a:off x="981635" y="5641041"/>
            <a:ext cx="72250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Cli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：命令行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fpm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fastcgi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nginx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 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cgi:phpcgi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apache(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mod_PHP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SAPI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（服务器端应用编程接口）：外部系统可以通过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SAPI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来调用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PHP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提供的编译脚本、执行脚本的服务。</a:t>
            </a:r>
          </a:p>
          <a:p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16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D174A1-F0AA-4B1B-AB9D-A954B50941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74974" y="1448831"/>
            <a:ext cx="6084831" cy="171122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BFB0C6-5F6C-4E0E-930A-2F59F8E6FD7E}"/>
              </a:ext>
            </a:extLst>
          </p:cNvPr>
          <p:cNvSpPr txBox="1"/>
          <p:nvPr/>
        </p:nvSpPr>
        <p:spPr>
          <a:xfrm>
            <a:off x="3757043" y="556280"/>
            <a:ext cx="90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Zend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3807D4-9C5F-4CB8-BB59-FA6400C5906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10236" y="3929814"/>
            <a:ext cx="6871446" cy="17112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39263EB-2B85-45DB-B67A-005F3167FB03}"/>
              </a:ext>
            </a:extLst>
          </p:cNvPr>
          <p:cNvSpPr txBox="1"/>
          <p:nvPr/>
        </p:nvSpPr>
        <p:spPr>
          <a:xfrm>
            <a:off x="897811" y="32613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编译：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3848CA-C78F-47DF-B343-A77EFF7E3E39}"/>
              </a:ext>
            </a:extLst>
          </p:cNvPr>
          <p:cNvSpPr txBox="1"/>
          <p:nvPr/>
        </p:nvSpPr>
        <p:spPr>
          <a:xfrm>
            <a:off x="2131798" y="5808940"/>
            <a:ext cx="376256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词法分析：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RE2C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语法分析：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Bison</a:t>
            </a: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php7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之后才有的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AST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82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AE3F87-1B62-40E6-8066-B7690822591B}"/>
              </a:ext>
            </a:extLst>
          </p:cNvPr>
          <p:cNvSpPr txBox="1"/>
          <p:nvPr/>
        </p:nvSpPr>
        <p:spPr>
          <a:xfrm>
            <a:off x="3222912" y="5562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opcode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数据结构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4B4E87-5141-4717-B549-E111FFB1A8EF}"/>
              </a:ext>
            </a:extLst>
          </p:cNvPr>
          <p:cNvSpPr txBox="1"/>
          <p:nvPr/>
        </p:nvSpPr>
        <p:spPr>
          <a:xfrm>
            <a:off x="941293" y="1828800"/>
            <a:ext cx="813556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struct _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zend_op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{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const void *handler; //</a:t>
            </a:r>
            <a:r>
              <a:rPr lang="zh-CN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对应执行的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语言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function,</a:t>
            </a:r>
          </a:p>
          <a:p>
            <a:r>
              <a:rPr lang="zh-CN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即每条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opcode</a:t>
            </a:r>
            <a:r>
              <a:rPr lang="zh-CN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都有一个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 function</a:t>
            </a:r>
            <a:r>
              <a:rPr lang="zh-CN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处理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znode_op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op1;   //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znode_op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op2;   //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znode_op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result; //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返回值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uint32_t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extended_value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; //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用来区别被重载的操作符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uint32_t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lineno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; //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行号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zend_uchar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opcode;  //opcode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zend_uchar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op1_type; //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IS_CONST, IS_TMP_VAR,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IS_VAR,IS_UNUSED, or IS_CV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zend_uchar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op2_type; //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zend_uchar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result_type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; //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返回值类型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};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34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140451-C723-42DD-9D6E-148AF93C2FCA}"/>
              </a:ext>
            </a:extLst>
          </p:cNvPr>
          <p:cNvSpPr txBox="1"/>
          <p:nvPr/>
        </p:nvSpPr>
        <p:spPr>
          <a:xfrm>
            <a:off x="927847" y="537882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Zend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执行：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733615-9AF0-441B-BDA5-7A08D51DFC4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34845" y="1242060"/>
            <a:ext cx="5274310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9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8E3E80-7B31-4AB5-A988-6666C360490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5231" y="170004"/>
            <a:ext cx="6673128" cy="53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886B3C-975A-4D36-B77E-C8F5361219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78367" y="247332"/>
            <a:ext cx="4238625" cy="63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5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D51A47-0331-4563-BF9E-720B8F958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5" y="5641041"/>
            <a:ext cx="1216959" cy="1216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9D5C0-037B-4E58-863B-531BD3F01E3D}"/>
              </a:ext>
            </a:extLst>
          </p:cNvPr>
          <p:cNvSpPr txBox="1"/>
          <p:nvPr/>
        </p:nvSpPr>
        <p:spPr>
          <a:xfrm>
            <a:off x="660400" y="107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8DD4A7-987B-4D08-9ED1-1BF35E7FC18D}"/>
              </a:ext>
            </a:extLst>
          </p:cNvPr>
          <p:cNvSpPr txBox="1"/>
          <p:nvPr/>
        </p:nvSpPr>
        <p:spPr>
          <a:xfrm>
            <a:off x="3492217" y="44196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生命周期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9325FE-5AEC-436C-A6E3-DB6BCB199E9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0964" y="1264165"/>
            <a:ext cx="6249035" cy="4376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468994-0AE2-4497-8A91-B8FB1F15AF3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542" y="1153178"/>
            <a:ext cx="617742" cy="1599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76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2545</Words>
  <Application>Microsoft Office PowerPoint</Application>
  <PresentationFormat>全屏显示(4:3)</PresentationFormat>
  <Paragraphs>275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楷体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杨影</dc:creator>
  <cp:lastModifiedBy>SN</cp:lastModifiedBy>
  <cp:revision>164</cp:revision>
  <dcterms:created xsi:type="dcterms:W3CDTF">2018-07-15T12:44:00Z</dcterms:created>
  <dcterms:modified xsi:type="dcterms:W3CDTF">2019-08-09T03:23:25Z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