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70" r:id="rId5"/>
    <p:sldId id="273" r:id="rId6"/>
    <p:sldId id="27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61" r:id="rId20"/>
    <p:sldId id="278" r:id="rId21"/>
    <p:sldId id="277" r:id="rId22"/>
    <p:sldId id="276" r:id="rId23"/>
    <p:sldId id="296" r:id="rId24"/>
    <p:sldId id="279" r:id="rId25"/>
    <p:sldId id="280" r:id="rId26"/>
    <p:sldId id="295" r:id="rId27"/>
    <p:sldId id="281" r:id="rId28"/>
    <p:sldId id="275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23" autoAdjust="0"/>
  </p:normalViewPr>
  <p:slideViewPr>
    <p:cSldViewPr>
      <p:cViewPr>
        <p:scale>
          <a:sx n="90" d="100"/>
          <a:sy n="90" d="100"/>
        </p:scale>
        <p:origin x="-1002" y="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258E5-9AB1-48CD-B1F0-8AFD65DE992A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4EF89-63DA-4EC0-8D08-21E15A660B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854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EF89-63DA-4EC0-8D08-21E15A660B7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984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EF89-63DA-4EC0-8D08-21E15A660B7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342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Container : </a:t>
            </a:r>
            <a:r>
              <a:rPr lang="zh-TW" altLang="en-US" dirty="0" smtClean="0"/>
              <a:t>一個獨立運行的空間，直接將一個應用程式需要的相關程式 函數等等配置檔打保起來建置成一個</a:t>
            </a:r>
            <a:r>
              <a:rPr lang="en-US" altLang="zh-TW" dirty="0" smtClean="0"/>
              <a:t>sandbox</a:t>
            </a:r>
            <a:r>
              <a:rPr lang="zh-TW" altLang="en-US" dirty="0" smtClean="0"/>
              <a:t>的執行環境</a:t>
            </a:r>
            <a:endParaRPr lang="en-US" altLang="zh-TW" dirty="0" smtClean="0"/>
          </a:p>
          <a:p>
            <a:r>
              <a:rPr lang="zh-TW" altLang="en-US" dirty="0" smtClean="0"/>
              <a:t>是從</a:t>
            </a:r>
            <a:r>
              <a:rPr lang="en-US" altLang="zh-TW" dirty="0" smtClean="0"/>
              <a:t>image</a:t>
            </a:r>
            <a:r>
              <a:rPr lang="zh-TW" altLang="en-US" dirty="0" smtClean="0"/>
              <a:t>建立的執行實例，可啟動 停止 刪除等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Image : </a:t>
            </a:r>
            <a:r>
              <a:rPr lang="zh-TW" altLang="en-US" sz="1200" dirty="0" smtClean="0"/>
              <a:t>採用</a:t>
            </a:r>
            <a:r>
              <a:rPr lang="en-US" altLang="zh-TW" sz="1200" dirty="0" err="1" smtClean="0"/>
              <a:t>aufs</a:t>
            </a:r>
            <a:r>
              <a:rPr lang="zh-TW" altLang="en-US" sz="1200" dirty="0" smtClean="0"/>
              <a:t>檔案架構是一種分層堆疊的運作方式 ，是唯讀的模板，在支援</a:t>
            </a:r>
            <a:r>
              <a:rPr lang="en-US" altLang="zh-TW" sz="1200" dirty="0" err="1" smtClean="0"/>
              <a:t>docker</a:t>
            </a:r>
            <a:r>
              <a:rPr lang="zh-TW" altLang="en-US" sz="1200" dirty="0" smtClean="0"/>
              <a:t>的環境中就可以重複建立          </a:t>
            </a:r>
            <a:r>
              <a:rPr lang="en-US" altLang="zh-TW" sz="1200" dirty="0" smtClean="0"/>
              <a:t>*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注意一個映像檔不能超過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127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層</a:t>
            </a: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 smtClean="0"/>
              <a:t>Docker</a:t>
            </a:r>
            <a:r>
              <a:rPr lang="zh-TW" altLang="en-US" sz="1200" dirty="0" smtClean="0"/>
              <a:t>將</a:t>
            </a:r>
            <a:r>
              <a:rPr lang="en-US" altLang="zh-TW" sz="1200" dirty="0" smtClean="0"/>
              <a:t>Container</a:t>
            </a:r>
            <a:r>
              <a:rPr lang="zh-TW" altLang="en-US" sz="1200" dirty="0" smtClean="0"/>
              <a:t>打包成的映象檔，其中包含所有建立</a:t>
            </a:r>
            <a:r>
              <a:rPr lang="en-US" altLang="zh-TW" sz="1200" dirty="0" smtClean="0"/>
              <a:t>Container</a:t>
            </a:r>
            <a:r>
              <a:rPr lang="zh-TW" altLang="en-US" sz="1200" dirty="0" smtClean="0"/>
              <a:t>時需要的程式和設定資訊</a:t>
            </a:r>
            <a:r>
              <a:rPr lang="en-US" altLang="zh-TW" sz="1200" dirty="0" smtClean="0"/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應用程式、相關函式庫、設定檔</a:t>
            </a:r>
            <a:r>
              <a:rPr lang="en-US" altLang="zh-TW" sz="120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 smtClean="0"/>
              <a:t>Dockerfile</a:t>
            </a:r>
            <a:r>
              <a:rPr lang="zh-TW" altLang="en-US" sz="1200" dirty="0" smtClean="0"/>
              <a:t>來記錄建立映象檔的每一個過程步驟和配置參數</a:t>
            </a: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 smtClean="0"/>
              <a:t>Repository</a:t>
            </a:r>
            <a:r>
              <a:rPr lang="zh-TW" altLang="en-US" sz="1200" b="0" dirty="0" smtClean="0"/>
              <a:t> </a:t>
            </a:r>
            <a:r>
              <a:rPr lang="en-US" altLang="zh-TW" sz="1200" b="0" dirty="0" smtClean="0"/>
              <a:t>: </a:t>
            </a:r>
            <a:r>
              <a:rPr lang="zh-TW" altLang="en-US" sz="1200" dirty="0" smtClean="0"/>
              <a:t>類似</a:t>
            </a:r>
            <a:r>
              <a:rPr lang="en-US" altLang="zh-TW" sz="1200" dirty="0" smtClean="0"/>
              <a:t>GIT</a:t>
            </a:r>
            <a:r>
              <a:rPr lang="zh-TW" altLang="en-US" sz="1200" dirty="0" smtClean="0"/>
              <a:t>的版本控管服務，裡面存放許多</a:t>
            </a:r>
            <a:r>
              <a:rPr lang="en-US" altLang="zh-TW" sz="1200" dirty="0" smtClean="0"/>
              <a:t>Image</a:t>
            </a:r>
            <a:r>
              <a:rPr lang="zh-TW" altLang="en-US" sz="1200" dirty="0" smtClean="0"/>
              <a:t>可供使用</a:t>
            </a: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一隻程式安裝在一個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內，再把這些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疊起來提供一個完整的服務。</a:t>
            </a: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endParaRPr lang="zh-TW" altLang="en-US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EF89-63DA-4EC0-8D08-21E15A660B7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427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6EFE-A4BE-4208-9832-2770B7BCE197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917D-5B7D-4BE7-A960-114BE1E4F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302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6EFE-A4BE-4208-9832-2770B7BCE197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917D-5B7D-4BE7-A960-114BE1E4F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20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6EFE-A4BE-4208-9832-2770B7BCE197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917D-5B7D-4BE7-A960-114BE1E4F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56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itchFamily="18" charset="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mbria Math" pitchFamily="18" charset="0"/>
                <a:ea typeface="微軟正黑體" pitchFamily="34" charset="-120"/>
              </a:defRPr>
            </a:lvl1pPr>
            <a:lvl2pPr>
              <a:defRPr baseline="0">
                <a:latin typeface="Cambria Math" pitchFamily="18" charset="0"/>
                <a:ea typeface="微軟正黑體" pitchFamily="34" charset="-120"/>
              </a:defRPr>
            </a:lvl2pPr>
            <a:lvl3pPr>
              <a:defRPr baseline="0">
                <a:latin typeface="Cambria Math" pitchFamily="18" charset="0"/>
                <a:ea typeface="微軟正黑體" pitchFamily="34" charset="-120"/>
              </a:defRPr>
            </a:lvl3pPr>
            <a:lvl4pPr>
              <a:defRPr baseline="0">
                <a:latin typeface="Cambria Math" pitchFamily="18" charset="0"/>
                <a:ea typeface="微軟正黑體" pitchFamily="34" charset="-120"/>
              </a:defRPr>
            </a:lvl4pPr>
            <a:lvl5pPr>
              <a:defRPr baseline="0">
                <a:latin typeface="Cambria Math" pitchFamily="18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6EFE-A4BE-4208-9832-2770B7BCE197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917D-5B7D-4BE7-A960-114BE1E4F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95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6EFE-A4BE-4208-9832-2770B7BCE197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917D-5B7D-4BE7-A960-114BE1E4F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6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6EFE-A4BE-4208-9832-2770B7BCE197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917D-5B7D-4BE7-A960-114BE1E4F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48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6EFE-A4BE-4208-9832-2770B7BCE197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917D-5B7D-4BE7-A960-114BE1E4F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78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6EFE-A4BE-4208-9832-2770B7BCE197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917D-5B7D-4BE7-A960-114BE1E4F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32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6EFE-A4BE-4208-9832-2770B7BCE197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917D-5B7D-4BE7-A960-114BE1E4F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71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6EFE-A4BE-4208-9832-2770B7BCE197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917D-5B7D-4BE7-A960-114BE1E4F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52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6EFE-A4BE-4208-9832-2770B7BCE197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917D-5B7D-4BE7-A960-114BE1E4F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40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06EFE-A4BE-4208-9832-2770B7BCE197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917D-5B7D-4BE7-A960-114BE1E4F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67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107554"/>
          </a:xfrm>
        </p:spPr>
        <p:txBody>
          <a:bodyPr>
            <a:normAutofit/>
          </a:bodyPr>
          <a:lstStyle/>
          <a:p>
            <a:r>
              <a:rPr lang="en-US" altLang="zh-TW" sz="5400" dirty="0" err="1" smtClean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Docker</a:t>
            </a:r>
            <a:r>
              <a:rPr lang="zh-TW" altLang="en-US" sz="5400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介紹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88024" y="4581128"/>
            <a:ext cx="3056384" cy="622920"/>
          </a:xfrm>
        </p:spPr>
        <p:txBody>
          <a:bodyPr/>
          <a:lstStyle/>
          <a:p>
            <a:r>
              <a:rPr lang="en-US" altLang="zh-TW" dirty="0" smtClean="0"/>
              <a:t>Ray.W.Cho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8823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en-US" sz="4200" b="1" smtClean="0"/>
              <a:t>運作圖例</a:t>
            </a:r>
            <a:endParaRPr lang="en-US" altLang="zh-TW" sz="4200" b="1" smtClean="0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970136"/>
            <a:ext cx="6192838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48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en-US" sz="4200" b="1" smtClean="0"/>
              <a:t>運作圖例</a:t>
            </a:r>
            <a:endParaRPr lang="en-US" altLang="zh-TW" sz="4200" b="1" smtClean="0"/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993949"/>
            <a:ext cx="6048375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94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en-US" sz="4200" b="1" smtClean="0"/>
              <a:t>運作圖例</a:t>
            </a:r>
            <a:endParaRPr lang="en-US" altLang="zh-TW" sz="4200" b="1" smtClean="0"/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987599"/>
            <a:ext cx="6116637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24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en-US" sz="4200" b="1" smtClean="0"/>
              <a:t>運作圖例</a:t>
            </a:r>
            <a:endParaRPr lang="en-US" altLang="zh-TW" sz="4200" b="1" smtClean="0"/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957436"/>
            <a:ext cx="6111875" cy="44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23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en-US" sz="4200" b="1" smtClean="0"/>
              <a:t>運作圖例</a:t>
            </a:r>
            <a:endParaRPr lang="en-US" altLang="zh-TW" sz="4200" b="1" smtClean="0"/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8" y="1012999"/>
            <a:ext cx="6026150" cy="436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25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en-US" sz="4200" b="1" smtClean="0"/>
              <a:t>運作圖例</a:t>
            </a:r>
            <a:endParaRPr lang="en-US" altLang="zh-TW" sz="4200" b="1" smtClean="0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962199"/>
            <a:ext cx="6111875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49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re 1"/>
          <p:cNvSpPr>
            <a:spLocks noGrp="1"/>
          </p:cNvSpPr>
          <p:nvPr>
            <p:ph type="title"/>
          </p:nvPr>
        </p:nvSpPr>
        <p:spPr>
          <a:xfrm>
            <a:off x="457200" y="39216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en-US" sz="4200" b="1" smtClean="0"/>
              <a:t>運作圖例</a:t>
            </a:r>
            <a:endParaRPr lang="en-US" altLang="zh-TW" sz="4200" b="1" smtClean="0"/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975841"/>
            <a:ext cx="6096000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18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457200" y="43979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en-US" sz="4200" b="1" smtClean="0"/>
              <a:t>運作圖例</a:t>
            </a:r>
            <a:endParaRPr lang="en-US" altLang="zh-TW" sz="4200" b="1" smtClean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75" y="969491"/>
            <a:ext cx="6030913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07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en-US" sz="4200" b="1" smtClean="0"/>
              <a:t>運作圖例</a:t>
            </a:r>
            <a:endParaRPr lang="en-US" altLang="zh-TW" sz="4200" b="1" smtClean="0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965374"/>
            <a:ext cx="5476875" cy="440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22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Docker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基礎指令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$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docker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version</a:t>
            </a: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安裝完成可下此指令，若沒顯示資訊就是代表沒有成功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$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docker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info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列出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docker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資訊，如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containers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images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，等資訊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538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6624736" cy="648072"/>
          </a:xfrm>
        </p:spPr>
        <p:txBody>
          <a:bodyPr>
            <a:noAutofit/>
          </a:bodyPr>
          <a:lstStyle/>
          <a:p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  <a:endParaRPr lang="zh-TW" altLang="en-US" dirty="0">
              <a:solidFill>
                <a:schemeClr val="accent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6896" y="1268760"/>
            <a:ext cx="7221488" cy="424847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什麼是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Docker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為什麼要使用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Docker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Docker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元件與生命週期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Docker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基礎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指令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DockerFile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基礎指令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5727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Docker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基礎指令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89653"/>
            <a:ext cx="5323507" cy="201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355977" y="2489653"/>
            <a:ext cx="1728192" cy="3290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4084169" y="2654191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4660233" y="2449398"/>
            <a:ext cx="178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</a:rPr>
              <a:t>Image_name:tag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95" y="1628800"/>
            <a:ext cx="63531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00356"/>
            <a:ext cx="81248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94" y="5301209"/>
            <a:ext cx="6094591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38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Docker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基礎指令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54" y="1771328"/>
            <a:ext cx="7539574" cy="129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91168"/>
            <a:ext cx="6984777" cy="79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56992"/>
            <a:ext cx="5976664" cy="765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93" y="3972669"/>
            <a:ext cx="55911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020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Docker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基礎指令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4525963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51338"/>
            <a:ext cx="7621114" cy="1114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7" y="3573016"/>
            <a:ext cx="3456385" cy="1321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58" y="5158890"/>
            <a:ext cx="7416824" cy="563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994" y="5159762"/>
            <a:ext cx="3065462" cy="57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763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DockerFile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指令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Dockerfile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分為四部分：基底映像檔資訊、維護者資訊、映像檔操作指令和容器啟動時執行指令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69" y="3137044"/>
            <a:ext cx="71913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2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DockerFile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指令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FROM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格式為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FROM &lt;image&gt;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FROM &lt;image&gt;:&lt;tag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，第一條指令必須為 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FROM 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指令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繼承上一層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MAINTAINER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格式為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MAINTAINER &lt;name&gt;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，指定維護者訊息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RUN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 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格式為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RUN &lt;command&gt; 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RUN ["executable", "param1", "param2"]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每條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RUN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 指令將在當前映像檔基底上執行指定命令，並產生新的映像檔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440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DockerFile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指令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BUILD 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指令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格式為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docker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build [OPTIONS] PATH | URL |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</a:p>
          <a:p>
            <a:pPr lvl="1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base"/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COPY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 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指令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fontAlgn="base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格式為 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COPY&lt;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src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 &lt;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dest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fontAlgn="base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COPY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指令可以把我們本機的檔案複製到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container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裡面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base"/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ADD 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指令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fontAlgn="base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格式為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ADD &lt;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src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 &lt;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dest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fontAlgn="base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ADD 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指令跟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COPY 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指令使用方法相同，但是他們不同的地方是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從一個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URL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地址下載檔案到容器裡面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zip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壓縮包解壓縮到容器裡面</a:t>
            </a:r>
          </a:p>
          <a:p>
            <a:pPr fontAlgn="base"/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14" y="2348880"/>
            <a:ext cx="65436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29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DockerFile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ENV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 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指令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格式為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ENV &lt;key&gt; &lt;value&gt;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 指定一個環境變數，會被後續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RUN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 指令使用，並在容器運行時保持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WORKDIR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 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指令</a:t>
            </a: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WORKDIR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 指令可以幫我們定義工作目錄，定義以後的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CMD, RUN, COPY, ADD,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都會從該目錄開始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261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DockerFile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CMD 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指令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支援三種格式</a:t>
            </a: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CMD ["executable","param1","param2"] </a:t>
            </a:r>
            <a:r>
              <a:rPr lang="zh-TW" altLang="en-US" dirty="0"/>
              <a:t>運行一個可執行的文件並提供參數。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；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CMD command param1 param2 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/bin/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sh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 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中執行，使用在給需要互動的指令；</a:t>
            </a: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CMD ["param1","param2"] 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提供給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ENTRYPOINT 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的預設參數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；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CMD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 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指令請放在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Dockerfile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的最後面，這是完成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container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配置以後 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docker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run 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要去執行的命令</a:t>
            </a:r>
            <a:r>
              <a:rPr lang="zh-TW" altLang="en-US" sz="2900" dirty="0">
                <a:latin typeface="標楷體" panose="03000509000000000000" pitchFamily="65" charset="-120"/>
                <a:ea typeface="標楷體" panose="03000509000000000000" pitchFamily="65" charset="-120"/>
              </a:rPr>
              <a:t>腳本，每個 </a:t>
            </a:r>
            <a:r>
              <a:rPr lang="en-US" altLang="zh-TW" sz="29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Dockerfile</a:t>
            </a:r>
            <a:r>
              <a:rPr lang="en-US" altLang="zh-TW" sz="29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900" dirty="0">
                <a:latin typeface="標楷體" panose="03000509000000000000" pitchFamily="65" charset="-120"/>
                <a:ea typeface="標楷體" panose="03000509000000000000" pitchFamily="65" charset="-120"/>
              </a:rPr>
              <a:t>只能有一條 </a:t>
            </a:r>
            <a:r>
              <a:rPr lang="en-US" altLang="zh-TW" sz="2900" dirty="0">
                <a:latin typeface="標楷體" panose="03000509000000000000" pitchFamily="65" charset="-120"/>
                <a:ea typeface="標楷體" panose="03000509000000000000" pitchFamily="65" charset="-120"/>
              </a:rPr>
              <a:t>CMD </a:t>
            </a:r>
            <a:r>
              <a:rPr lang="zh-TW" altLang="en-US" sz="2900" dirty="0">
                <a:latin typeface="標楷體" panose="03000509000000000000" pitchFamily="65" charset="-120"/>
                <a:ea typeface="標楷體" panose="03000509000000000000" pitchFamily="65" charset="-120"/>
              </a:rPr>
              <a:t>命令，若有多個只會執行最後</a:t>
            </a:r>
            <a:r>
              <a:rPr lang="zh-TW" altLang="en-US" sz="2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一個</a:t>
            </a:r>
          </a:p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ENTRYPOINT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指令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900" dirty="0">
                <a:latin typeface="標楷體" panose="03000509000000000000" pitchFamily="65" charset="-120"/>
                <a:ea typeface="標楷體" panose="03000509000000000000" pitchFamily="65" charset="-120"/>
              </a:rPr>
              <a:t>兩種格式：</a:t>
            </a:r>
          </a:p>
          <a:p>
            <a:pPr lvl="1"/>
            <a:r>
              <a:rPr lang="en-US" altLang="zh-TW" sz="2900" dirty="0">
                <a:latin typeface="標楷體" panose="03000509000000000000" pitchFamily="65" charset="-120"/>
                <a:ea typeface="標楷體" panose="03000509000000000000" pitchFamily="65" charset="-120"/>
              </a:rPr>
              <a:t>ENTRYPOINT ["executable", "param1", "param2"]</a:t>
            </a:r>
          </a:p>
          <a:p>
            <a:pPr lvl="1"/>
            <a:r>
              <a:rPr lang="en-US" altLang="zh-TW" sz="2900" dirty="0">
                <a:latin typeface="標楷體" panose="03000509000000000000" pitchFamily="65" charset="-120"/>
                <a:ea typeface="標楷體" panose="03000509000000000000" pitchFamily="65" charset="-120"/>
              </a:rPr>
              <a:t>ENTRYPOINT command param1 param2</a:t>
            </a:r>
            <a:r>
              <a:rPr lang="zh-TW" altLang="en-US" sz="2900" dirty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sz="2900" dirty="0">
                <a:latin typeface="標楷體" panose="03000509000000000000" pitchFamily="65" charset="-120"/>
                <a:ea typeface="標楷體" panose="03000509000000000000" pitchFamily="65" charset="-120"/>
              </a:rPr>
              <a:t>shell</a:t>
            </a:r>
            <a:r>
              <a:rPr lang="zh-TW" altLang="en-US" sz="2900" dirty="0">
                <a:latin typeface="標楷體" panose="03000509000000000000" pitchFamily="65" charset="-120"/>
                <a:ea typeface="標楷體" panose="03000509000000000000" pitchFamily="65" charset="-120"/>
              </a:rPr>
              <a:t>中執行）。</a:t>
            </a:r>
          </a:p>
          <a:p>
            <a:pPr lvl="1"/>
            <a:r>
              <a:rPr lang="zh-TW" altLang="en-US" sz="2900" dirty="0">
                <a:latin typeface="標楷體" panose="03000509000000000000" pitchFamily="65" charset="-120"/>
                <a:ea typeface="標楷體" panose="03000509000000000000" pitchFamily="65" charset="-120"/>
              </a:rPr>
              <a:t>指定容器啟動後執行的命令，並且不會被 </a:t>
            </a:r>
            <a:r>
              <a:rPr lang="en-US" altLang="zh-TW" sz="29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docker</a:t>
            </a:r>
            <a:r>
              <a:rPr lang="en-US" altLang="zh-TW" sz="2900" dirty="0">
                <a:latin typeface="標楷體" panose="03000509000000000000" pitchFamily="65" charset="-120"/>
                <a:ea typeface="標楷體" panose="03000509000000000000" pitchFamily="65" charset="-120"/>
              </a:rPr>
              <a:t> run </a:t>
            </a:r>
            <a:r>
              <a:rPr lang="zh-TW" altLang="en-US" sz="2900" dirty="0">
                <a:latin typeface="標楷體" panose="03000509000000000000" pitchFamily="65" charset="-120"/>
                <a:ea typeface="標楷體" panose="03000509000000000000" pitchFamily="65" charset="-120"/>
              </a:rPr>
              <a:t>提供的參數覆蓋。</a:t>
            </a:r>
          </a:p>
          <a:p>
            <a:pPr lvl="1"/>
            <a:r>
              <a:rPr lang="zh-TW" altLang="en-US" sz="2900" dirty="0">
                <a:latin typeface="標楷體" panose="03000509000000000000" pitchFamily="65" charset="-120"/>
                <a:ea typeface="標楷體" panose="03000509000000000000" pitchFamily="65" charset="-120"/>
              </a:rPr>
              <a:t>每個 </a:t>
            </a:r>
            <a:r>
              <a:rPr lang="en-US" altLang="zh-TW" sz="29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Dockerfile</a:t>
            </a:r>
            <a:r>
              <a:rPr lang="en-US" altLang="zh-TW" sz="29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900" dirty="0">
                <a:latin typeface="標楷體" panose="03000509000000000000" pitchFamily="65" charset="-120"/>
                <a:ea typeface="標楷體" panose="03000509000000000000" pitchFamily="65" charset="-120"/>
              </a:rPr>
              <a:t>中只能有一個 </a:t>
            </a:r>
            <a:r>
              <a:rPr lang="en-US" altLang="zh-TW" sz="2900" dirty="0">
                <a:latin typeface="標楷體" panose="03000509000000000000" pitchFamily="65" charset="-120"/>
                <a:ea typeface="標楷體" panose="03000509000000000000" pitchFamily="65" charset="-120"/>
              </a:rPr>
              <a:t>ENTRYPOINT</a:t>
            </a:r>
            <a:r>
              <a:rPr lang="zh-TW" altLang="en-US" sz="2900" dirty="0">
                <a:latin typeface="標楷體" panose="03000509000000000000" pitchFamily="65" charset="-120"/>
                <a:ea typeface="標楷體" panose="03000509000000000000" pitchFamily="65" charset="-120"/>
              </a:rPr>
              <a:t>，當指定多個時，只有最後一個會生效。</a:t>
            </a:r>
          </a:p>
          <a:p>
            <a:r>
              <a:rPr lang="en-US" altLang="zh-TW" sz="3300" dirty="0">
                <a:latin typeface="標楷體" panose="03000509000000000000" pitchFamily="65" charset="-120"/>
                <a:ea typeface="標楷體" panose="03000509000000000000" pitchFamily="65" charset="-120"/>
              </a:rPr>
              <a:t>CMD </a:t>
            </a:r>
            <a:r>
              <a:rPr lang="zh-TW" altLang="en-US" sz="33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可以為 </a:t>
            </a:r>
            <a:r>
              <a:rPr lang="en-US" altLang="zh-TW" sz="3300" dirty="0">
                <a:latin typeface="標楷體" panose="03000509000000000000" pitchFamily="65" charset="-120"/>
                <a:ea typeface="標楷體" panose="03000509000000000000" pitchFamily="65" charset="-120"/>
              </a:rPr>
              <a:t>ENTRYPOINT </a:t>
            </a:r>
            <a:r>
              <a:rPr lang="zh-TW" altLang="en-US" sz="3300" dirty="0">
                <a:latin typeface="標楷體" panose="03000509000000000000" pitchFamily="65" charset="-120"/>
                <a:ea typeface="標楷體" panose="03000509000000000000" pitchFamily="65" charset="-120"/>
              </a:rPr>
              <a:t>提供參數，</a:t>
            </a:r>
            <a:r>
              <a:rPr lang="en-US" altLang="zh-TW" sz="3300" dirty="0">
                <a:latin typeface="標楷體" panose="03000509000000000000" pitchFamily="65" charset="-120"/>
                <a:ea typeface="標楷體" panose="03000509000000000000" pitchFamily="65" charset="-120"/>
              </a:rPr>
              <a:t>ENTRYPOINT </a:t>
            </a:r>
            <a:r>
              <a:rPr lang="zh-TW" altLang="en-US" sz="3300" dirty="0">
                <a:latin typeface="標楷體" panose="03000509000000000000" pitchFamily="65" charset="-120"/>
                <a:ea typeface="標楷體" panose="03000509000000000000" pitchFamily="65" charset="-120"/>
              </a:rPr>
              <a:t>本身也可以包含參數， 但是你可以把那些可能需要變動的參數寫到 </a:t>
            </a:r>
            <a:r>
              <a:rPr lang="en-US" altLang="zh-TW" sz="3300" dirty="0">
                <a:latin typeface="標楷體" panose="03000509000000000000" pitchFamily="65" charset="-120"/>
                <a:ea typeface="標楷體" panose="03000509000000000000" pitchFamily="65" charset="-120"/>
              </a:rPr>
              <a:t>CMD </a:t>
            </a:r>
            <a:r>
              <a:rPr lang="zh-TW" altLang="en-US" sz="3300" dirty="0">
                <a:latin typeface="標楷體" panose="03000509000000000000" pitchFamily="65" charset="-120"/>
                <a:ea typeface="標楷體" panose="03000509000000000000" pitchFamily="65" charset="-120"/>
              </a:rPr>
              <a:t>裏而把那些不需要變動的參數寫到 </a:t>
            </a:r>
            <a:r>
              <a:rPr lang="en-US" altLang="zh-TW" sz="3300" dirty="0">
                <a:latin typeface="標楷體" panose="03000509000000000000" pitchFamily="65" charset="-120"/>
                <a:ea typeface="標楷體" panose="03000509000000000000" pitchFamily="65" charset="-120"/>
              </a:rPr>
              <a:t>ENTRYPOINT </a:t>
            </a:r>
            <a:r>
              <a:rPr lang="zh-TW" altLang="en-US" sz="3300" dirty="0">
                <a:latin typeface="標楷體" panose="03000509000000000000" pitchFamily="65" charset="-120"/>
                <a:ea typeface="標楷體" panose="03000509000000000000" pitchFamily="65" charset="-120"/>
              </a:rPr>
              <a:t>裏面</a:t>
            </a:r>
          </a:p>
        </p:txBody>
      </p:sp>
    </p:spTree>
    <p:extLst>
      <p:ext uri="{BB962C8B-B14F-4D97-AF65-F5344CB8AC3E}">
        <p14:creationId xmlns:p14="http://schemas.microsoft.com/office/powerpoint/2010/main" val="224865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Thanks</a:t>
            </a:r>
            <a:endParaRPr lang="zh-TW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26536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33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什麼是</a:t>
            </a:r>
            <a:r>
              <a:rPr lang="en-US" altLang="zh-TW" dirty="0" err="1" smtClean="0"/>
              <a:t>Docker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Linux Container(LXC)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技術的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Container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標準化平台，不同於傳統虛擬化技術以作業系統為中心，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Container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則是以應用程式為中心的虛擬化技術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Client-Server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架構的應用程式，在一個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Docker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執行環境中包括用戶端程式、在背景執行的伺服器、還有將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Container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封裝後的映象檔、及用來儲存映象檔的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Registry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服務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為了要更方便的將應用程式所需環境打包，簡化複雜的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架構方便管理、移動或佈署各種應用程式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56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什麼是</a:t>
            </a:r>
            <a:r>
              <a:rPr lang="en-US" altLang="zh-TW" dirty="0" err="1"/>
              <a:t>Docker</a:t>
            </a:r>
            <a:endParaRPr lang="zh-TW" alt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820472" cy="436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85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為什麼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要使用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Docker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Docker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容器的啟動可以在秒級實作，這相比傳統的虛擬機方式要快得多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Docker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對系統資源的使用率很高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42950" lvl="2" indent="-34290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更快速的交付和部署</a:t>
            </a:r>
          </a:p>
          <a:p>
            <a:pPr marL="742950" lvl="2" indent="-34290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更有效率的虛擬化</a:t>
            </a:r>
          </a:p>
          <a:p>
            <a:pPr marL="742950" lvl="2" indent="-34290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更輕鬆的遷移和擴展</a:t>
            </a:r>
          </a:p>
          <a:p>
            <a:pPr marL="742950" lvl="2" indent="-34290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更簡單的管理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40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Docker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運作圖例與生命週期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0768"/>
            <a:ext cx="6696744" cy="5416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580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/>
          <p:cNvSpPr>
            <a:spLocks noGrp="1"/>
          </p:cNvSpPr>
          <p:nvPr>
            <p:ph type="title"/>
          </p:nvPr>
        </p:nvSpPr>
        <p:spPr>
          <a:xfrm>
            <a:off x="457200" y="43979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en-US" sz="4200" b="1" dirty="0" smtClean="0"/>
              <a:t>運作圖例</a:t>
            </a:r>
            <a:endParaRPr lang="en-US" altLang="zh-TW" sz="4200" b="1" dirty="0" smtClean="0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986954"/>
            <a:ext cx="5759450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40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457200" y="43979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en-US" sz="4200" b="1" smtClean="0"/>
              <a:t>運作圖例</a:t>
            </a:r>
            <a:endParaRPr lang="en-US" altLang="zh-TW" sz="4200" b="1" smtClean="0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956791"/>
            <a:ext cx="5808663" cy="44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59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en-US" sz="4200" b="1" smtClean="0"/>
              <a:t>運作圖例</a:t>
            </a:r>
            <a:endParaRPr lang="en-US" altLang="zh-TW" sz="4200" b="1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992361"/>
            <a:ext cx="6083300" cy="433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54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20123</TotalTime>
  <Words>480</Words>
  <Application>Microsoft Office PowerPoint</Application>
  <PresentationFormat>如螢幕大小 (4:3)</PresentationFormat>
  <Paragraphs>98</Paragraphs>
  <Slides>28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29" baseType="lpstr">
      <vt:lpstr>Office 佈景主題</vt:lpstr>
      <vt:lpstr>Docker介紹</vt:lpstr>
      <vt:lpstr>大綱</vt:lpstr>
      <vt:lpstr>什麼是Docker</vt:lpstr>
      <vt:lpstr>什麼是Docker</vt:lpstr>
      <vt:lpstr>為什麼要使用 Docker</vt:lpstr>
      <vt:lpstr>Docker運作圖例與生命週期</vt:lpstr>
      <vt:lpstr>運作圖例</vt:lpstr>
      <vt:lpstr>運作圖例</vt:lpstr>
      <vt:lpstr>運作圖例</vt:lpstr>
      <vt:lpstr>運作圖例</vt:lpstr>
      <vt:lpstr>運作圖例</vt:lpstr>
      <vt:lpstr>運作圖例</vt:lpstr>
      <vt:lpstr>運作圖例</vt:lpstr>
      <vt:lpstr>運作圖例</vt:lpstr>
      <vt:lpstr>運作圖例</vt:lpstr>
      <vt:lpstr>運作圖例</vt:lpstr>
      <vt:lpstr>運作圖例</vt:lpstr>
      <vt:lpstr>運作圖例</vt:lpstr>
      <vt:lpstr>Docker基礎指令</vt:lpstr>
      <vt:lpstr>Docker基礎指令</vt:lpstr>
      <vt:lpstr>Docker基礎指令</vt:lpstr>
      <vt:lpstr>Docker基礎指令</vt:lpstr>
      <vt:lpstr>DockerFile指令</vt:lpstr>
      <vt:lpstr>DockerFile指令</vt:lpstr>
      <vt:lpstr>DockerFile指令</vt:lpstr>
      <vt:lpstr>DockerFile指令</vt:lpstr>
      <vt:lpstr>DockerFile指令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關於單眼的那件事</dc:title>
  <dc:creator>Kevin.C.Liao (nesc.tc01.Newegg) 61572</dc:creator>
  <cp:lastModifiedBy>Ray.W.Cho (tw nesc e-mkpl.twtc01.Newegg) 61612</cp:lastModifiedBy>
  <cp:revision>167</cp:revision>
  <dcterms:created xsi:type="dcterms:W3CDTF">2014-07-28T01:24:59Z</dcterms:created>
  <dcterms:modified xsi:type="dcterms:W3CDTF">2016-04-21T09:11:34Z</dcterms:modified>
</cp:coreProperties>
</file>