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62" r:id="rId3"/>
    <p:sldId id="263" r:id="rId4"/>
    <p:sldId id="265" r:id="rId5"/>
    <p:sldId id="264"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lson, Craig" initials="NC" lastIdx="1" clrIdx="0">
    <p:extLst>
      <p:ext uri="{19B8F6BF-5375-455C-9EA6-DF929625EA0E}">
        <p15:presenceInfo xmlns:p15="http://schemas.microsoft.com/office/powerpoint/2012/main" userId="Nelson, Crai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11" autoAdjust="0"/>
  </p:normalViewPr>
  <p:slideViewPr>
    <p:cSldViewPr snapToGrid="0">
      <p:cViewPr varScale="1">
        <p:scale>
          <a:sx n="92" d="100"/>
          <a:sy n="92" d="100"/>
        </p:scale>
        <p:origin x="1254"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FE139-2063-4DE7-BC1D-A112BB140C22}" type="datetimeFigureOut">
              <a:rPr lang="en-US" smtClean="0"/>
              <a:t>10/15/2021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35113-C2B4-46F9-BD7C-FA1654B97592}" type="slidenum">
              <a:rPr lang="en-US" smtClean="0"/>
              <a:t>‹#›</a:t>
            </a:fld>
            <a:endParaRPr lang="en-US"/>
          </a:p>
        </p:txBody>
      </p:sp>
    </p:spTree>
    <p:extLst>
      <p:ext uri="{BB962C8B-B14F-4D97-AF65-F5344CB8AC3E}">
        <p14:creationId xmlns:p14="http://schemas.microsoft.com/office/powerpoint/2010/main" val="1667183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Scrum Master -  </a:t>
            </a:r>
            <a:r>
              <a:rPr lang="en-US" sz="1200" b="0" dirty="0"/>
              <a:t>He or She will coach, educate, and guide the team on the Agile Development Process. They will do everything in their power to help the team. They serve the team, removing impediments and protects the team from any </a:t>
            </a:r>
            <a:r>
              <a:rPr lang="en-US" sz="1200" b="0"/>
              <a:t>interferences.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t> </a:t>
            </a:r>
            <a:r>
              <a:rPr lang="en-US" sz="1200" b="1" dirty="0"/>
              <a:t>Product Owner -  </a:t>
            </a:r>
            <a:r>
              <a:rPr lang="en-US" sz="1200" b="0" dirty="0"/>
              <a:t>owns the Product backlog and writes user stories and acceptance criteria. Responsible for prioritizing the Product Backlog and continually re-prioritizing and refining the list</a:t>
            </a:r>
            <a:endParaRPr lang="en-US" sz="1200" dirty="0"/>
          </a:p>
          <a:p>
            <a:r>
              <a:rPr lang="en-US" sz="1200" b="0" dirty="0"/>
              <a:t>, for maximizing return on investment (ROI), a spokesperson for the customer, deciding which should be at the top of the list for the next Sprint.</a:t>
            </a:r>
          </a:p>
          <a:p>
            <a:r>
              <a:rPr lang="en-US" sz="1200" b="0" dirty="0"/>
              <a:t> </a:t>
            </a:r>
            <a:r>
              <a:rPr lang="en-US" sz="1200" b="1" dirty="0"/>
              <a:t>Development team- </a:t>
            </a:r>
            <a:r>
              <a:rPr lang="en-US" sz="1200" b="0" dirty="0"/>
              <a:t>The Team in Scrum is “cross-functional”, is self-organizing, decides how many items to build in a Sprint, knows how best to accomplish that goal. </a:t>
            </a:r>
          </a:p>
          <a:p>
            <a:r>
              <a:rPr lang="en-US" sz="1200" kern="1200" dirty="0">
                <a:solidFill>
                  <a:schemeClr val="tx1"/>
                </a:solidFill>
                <a:latin typeface="+mn-lt"/>
                <a:ea typeface="+mn-ea"/>
                <a:cs typeface="+mn-cs"/>
              </a:rPr>
              <a:t>Text from:</a:t>
            </a:r>
          </a:p>
          <a:p>
            <a:r>
              <a:rPr lang="en-US" b="0" dirty="0"/>
              <a:t>https://www.visual-paradigm.com/scrum/what-are-the-three-scrum-roles/</a:t>
            </a:r>
          </a:p>
          <a:p>
            <a:r>
              <a:rPr lang="en-US" dirty="0"/>
              <a:t>Picture From:</a:t>
            </a:r>
          </a:p>
          <a:p>
            <a:r>
              <a:rPr lang="en-US" dirty="0"/>
              <a:t>https://resources.scrumalliance.org/Article/how-scrum-scrum-teams-work</a:t>
            </a:r>
          </a:p>
        </p:txBody>
      </p:sp>
      <p:sp>
        <p:nvSpPr>
          <p:cNvPr id="4" name="Slide Number Placeholder 3"/>
          <p:cNvSpPr>
            <a:spLocks noGrp="1"/>
          </p:cNvSpPr>
          <p:nvPr>
            <p:ph type="sldNum" sz="quarter" idx="5"/>
          </p:nvPr>
        </p:nvSpPr>
        <p:spPr/>
        <p:txBody>
          <a:bodyPr/>
          <a:lstStyle/>
          <a:p>
            <a:fld id="{E4835113-C2B4-46F9-BD7C-FA1654B97592}" type="slidenum">
              <a:rPr lang="en-US" smtClean="0"/>
              <a:t>1</a:t>
            </a:fld>
            <a:endParaRPr lang="en-US"/>
          </a:p>
        </p:txBody>
      </p:sp>
    </p:spTree>
    <p:extLst>
      <p:ext uri="{BB962C8B-B14F-4D97-AF65-F5344CB8AC3E}">
        <p14:creationId xmlns:p14="http://schemas.microsoft.com/office/powerpoint/2010/main" val="405224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Phase 1: Requirements</a:t>
            </a:r>
          </a:p>
          <a:p>
            <a:r>
              <a:rPr lang="en-US" dirty="0"/>
              <a:t>The Product Owner will gather the requirements for the project. Keeping it outlined and letting developers fill in the rest later. The Client and Product Owner will collaborate on needed features.</a:t>
            </a:r>
          </a:p>
          <a:p>
            <a:endParaRPr lang="en-US" dirty="0"/>
          </a:p>
          <a:p>
            <a:r>
              <a:rPr lang="en-US" b="1" dirty="0"/>
              <a:t>Phase 2: Design</a:t>
            </a:r>
          </a:p>
          <a:p>
            <a:r>
              <a:rPr lang="en-US" dirty="0"/>
              <a:t>Two Aspects -one is the visual design and the other is the architectural structure of the app. </a:t>
            </a:r>
          </a:p>
          <a:p>
            <a:endParaRPr lang="en-US" dirty="0"/>
          </a:p>
          <a:p>
            <a:r>
              <a:rPr lang="en-US" b="1" i="1" dirty="0"/>
              <a:t>Software Design</a:t>
            </a:r>
          </a:p>
          <a:p>
            <a:r>
              <a:rPr lang="en-US" dirty="0"/>
              <a:t>First the Product Owner introduces the requirements created during the previous stage. The team will discuss and decide how to progress and what tools will be needed. </a:t>
            </a:r>
            <a:endParaRPr lang="en-US" b="1" i="1" dirty="0"/>
          </a:p>
          <a:p>
            <a:r>
              <a:rPr lang="en-US" b="1" i="1" dirty="0"/>
              <a:t>UI/UX Design</a:t>
            </a:r>
          </a:p>
          <a:p>
            <a:r>
              <a:rPr lang="en-US" dirty="0"/>
              <a:t>This is where a mockup will be created.  Compare competitors see what is right and importantly what is wrong.</a:t>
            </a:r>
          </a:p>
          <a:p>
            <a:r>
              <a:rPr lang="en-US" dirty="0"/>
              <a:t>Keep reworking it to suit the new features.</a:t>
            </a:r>
          </a:p>
          <a:p>
            <a:endParaRPr lang="en-US" dirty="0"/>
          </a:p>
          <a:p>
            <a:r>
              <a:rPr lang="en-US" b="1" dirty="0"/>
              <a:t>Phase 3. Development and Coding</a:t>
            </a:r>
          </a:p>
          <a:p>
            <a:r>
              <a:rPr lang="en-US" dirty="0"/>
              <a:t>This is the longest but is the backbone of the whole process There aren’t many changes between the iterations here. </a:t>
            </a:r>
          </a:p>
          <a:p>
            <a:endParaRPr lang="en-US" dirty="0"/>
          </a:p>
          <a:p>
            <a:r>
              <a:rPr lang="en-US" b="1" dirty="0"/>
              <a:t>Phase 4. Integration and Testing</a:t>
            </a:r>
          </a:p>
          <a:p>
            <a:r>
              <a:rPr lang="en-US" dirty="0"/>
              <a:t>This stage is spent on making sure that the software is bug-free and compatible with everything else that the developers have written before. Testing and coding should go on simultaneously making sure it is clean and business goals of the solution are met. Further iterations of this SDLC stage, the testing becomes more involved and accounts not only for functionality testing, but also for systems integration, interoperability, and user acceptance testing, etc.</a:t>
            </a:r>
          </a:p>
          <a:p>
            <a:endParaRPr lang="en-US" dirty="0"/>
          </a:p>
          <a:p>
            <a:r>
              <a:rPr lang="en-US" b="1" dirty="0"/>
              <a:t>Phase 5. Implementation and Deployment</a:t>
            </a:r>
          </a:p>
          <a:p>
            <a:r>
              <a:rPr lang="en-US" dirty="0"/>
              <a:t>The application is deployed on the servers and provided to the customers — either for the demo or the actual use. Further iterations update the already installed software, introducing new features and resolving bugs.</a:t>
            </a:r>
          </a:p>
          <a:p>
            <a:endParaRPr lang="en-US" dirty="0"/>
          </a:p>
          <a:p>
            <a:r>
              <a:rPr lang="en-US" b="1" dirty="0"/>
              <a:t>Phase 6. Review</a:t>
            </a:r>
          </a:p>
          <a:p>
            <a:r>
              <a:rPr lang="en-US" dirty="0"/>
              <a:t>At the Review, the Product Owner gathers the Development Team once again and reviews the progress made towards completing the requirements. The team introduces their ideas toward resolving the problems.</a:t>
            </a:r>
          </a:p>
          <a:p>
            <a:endParaRPr lang="en-US" dirty="0"/>
          </a:p>
          <a:p>
            <a:r>
              <a:rPr lang="en-US" b="1" dirty="0"/>
              <a:t>Addendum: </a:t>
            </a:r>
            <a:r>
              <a:rPr lang="en-US" dirty="0"/>
              <a:t>Some Models have </a:t>
            </a:r>
            <a:r>
              <a:rPr lang="en-US" b="1" dirty="0"/>
              <a:t>Maintenance</a:t>
            </a:r>
            <a:r>
              <a:rPr lang="en-US" dirty="0"/>
              <a:t> include as an extra step. You do not implement software and then disappear from your customer, this probably goes with out saying.</a:t>
            </a:r>
          </a:p>
          <a:p>
            <a:r>
              <a:rPr lang="en-US" sz="1200" kern="1200" dirty="0">
                <a:solidFill>
                  <a:schemeClr val="tx1"/>
                </a:solidFill>
                <a:latin typeface="+mn-lt"/>
                <a:ea typeface="+mn-ea"/>
                <a:cs typeface="+mn-cs"/>
              </a:rPr>
              <a:t>Text from:</a:t>
            </a:r>
          </a:p>
          <a:p>
            <a:r>
              <a:rPr lang="en-US" b="0" dirty="0"/>
              <a:t>https://relevant.software/blog/agile-software-development-lifecycle-phases-explained/</a:t>
            </a:r>
          </a:p>
          <a:p>
            <a:r>
              <a:rPr lang="en-US" dirty="0"/>
              <a:t>Picture From:</a:t>
            </a:r>
          </a:p>
          <a:p>
            <a:r>
              <a:rPr lang="en-US" dirty="0"/>
              <a:t>https://mlsdev.com/blog/agile-sdlc</a:t>
            </a:r>
          </a:p>
        </p:txBody>
      </p:sp>
      <p:sp>
        <p:nvSpPr>
          <p:cNvPr id="4" name="Slide Number Placeholder 3"/>
          <p:cNvSpPr>
            <a:spLocks noGrp="1"/>
          </p:cNvSpPr>
          <p:nvPr>
            <p:ph type="sldNum" sz="quarter" idx="5"/>
          </p:nvPr>
        </p:nvSpPr>
        <p:spPr/>
        <p:txBody>
          <a:bodyPr/>
          <a:lstStyle/>
          <a:p>
            <a:fld id="{E4835113-C2B4-46F9-BD7C-FA1654B97592}" type="slidenum">
              <a:rPr lang="en-US" smtClean="0"/>
              <a:t>2</a:t>
            </a:fld>
            <a:endParaRPr lang="en-US"/>
          </a:p>
        </p:txBody>
      </p:sp>
    </p:spTree>
    <p:extLst>
      <p:ext uri="{BB962C8B-B14F-4D97-AF65-F5344CB8AC3E}">
        <p14:creationId xmlns:p14="http://schemas.microsoft.com/office/powerpoint/2010/main" val="138525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being asked what would have been different using the waterfall approach rather than the Agile approach for the SNHU Travel project.</a:t>
            </a:r>
          </a:p>
          <a:p>
            <a:r>
              <a:rPr lang="en-US" dirty="0"/>
              <a:t>Two things seem apparent. One is when the Product Owner switched objectives from taking the top destinations to pivoting to rejuvenation-spa vacations.</a:t>
            </a:r>
          </a:p>
          <a:p>
            <a:r>
              <a:rPr lang="en-US" dirty="0"/>
              <a:t>Pivoting like this would be more difficult due to the rigid structure of the waterfall methodology. Secondly, In the waterfall approach testing is done toward the end of the cycle.</a:t>
            </a:r>
          </a:p>
          <a:p>
            <a:r>
              <a:rPr lang="en-US" dirty="0"/>
              <a:t>Whereas Agile testing goes on continuously along with design and development.</a:t>
            </a:r>
          </a:p>
          <a:p>
            <a:endParaRPr lang="en-US" dirty="0"/>
          </a:p>
          <a:p>
            <a:r>
              <a:rPr lang="en-US" dirty="0"/>
              <a:t>Text from: SNHU Travel Project</a:t>
            </a:r>
          </a:p>
          <a:p>
            <a:r>
              <a:rPr lang="en-US" dirty="0"/>
              <a:t>Picture From:</a:t>
            </a:r>
          </a:p>
          <a:p>
            <a:r>
              <a:rPr lang="en-US" dirty="0"/>
              <a:t>https://blog.bydrec.com/a-comprehensive-comparison-between-the-agile-scrum-and-waterfall-methodology</a:t>
            </a:r>
          </a:p>
        </p:txBody>
      </p:sp>
      <p:sp>
        <p:nvSpPr>
          <p:cNvPr id="4" name="Slide Number Placeholder 3"/>
          <p:cNvSpPr>
            <a:spLocks noGrp="1"/>
          </p:cNvSpPr>
          <p:nvPr>
            <p:ph type="sldNum" sz="quarter" idx="5"/>
          </p:nvPr>
        </p:nvSpPr>
        <p:spPr/>
        <p:txBody>
          <a:bodyPr/>
          <a:lstStyle/>
          <a:p>
            <a:fld id="{E4835113-C2B4-46F9-BD7C-FA1654B97592}" type="slidenum">
              <a:rPr lang="en-US" smtClean="0"/>
              <a:t>3</a:t>
            </a:fld>
            <a:endParaRPr lang="en-US"/>
          </a:p>
        </p:txBody>
      </p:sp>
    </p:spTree>
    <p:extLst>
      <p:ext uri="{BB962C8B-B14F-4D97-AF65-F5344CB8AC3E}">
        <p14:creationId xmlns:p14="http://schemas.microsoft.com/office/powerpoint/2010/main" val="357254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Scrum is a type of agile methodology. It is a framework that is  included in the agile approach.</a:t>
            </a:r>
          </a:p>
          <a:p>
            <a:r>
              <a:rPr lang="en-US" dirty="0"/>
              <a:t>In  scrum methodology, the basic unit is a Sprint. Every Sprint begins with a planning meeting in which tasks for the sprint are defined. </a:t>
            </a:r>
          </a:p>
          <a:p>
            <a:r>
              <a:rPr lang="en-US" dirty="0"/>
              <a:t>This is also the part where the estimated commitment for the sprint goal is made.</a:t>
            </a:r>
          </a:p>
          <a:p>
            <a:r>
              <a:rPr lang="en-US" dirty="0"/>
              <a:t> A Sprint concludes with a retrospective or review meeting where progress is evaluated, and the next sprint lessons are figured out.</a:t>
            </a:r>
          </a:p>
          <a:p>
            <a:r>
              <a:rPr lang="en-US" dirty="0"/>
              <a:t>The product goes through several iterations throughout the process. </a:t>
            </a:r>
          </a:p>
          <a:p>
            <a:r>
              <a:rPr lang="en-US" dirty="0"/>
              <a:t>Scrum sprints may correspond to agile iterations.</a:t>
            </a:r>
          </a:p>
          <a:p>
            <a:endParaRPr lang="en-US" dirty="0"/>
          </a:p>
          <a:p>
            <a:r>
              <a:rPr lang="en-US" dirty="0"/>
              <a:t>Text from: SNHU Travel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https://blog.bydrec.com/a-comprehensive-comparison-between-the-agile-scrum-and-waterfall-methodology</a:t>
            </a:r>
          </a:p>
          <a:p>
            <a:r>
              <a:rPr lang="en-US" dirty="0"/>
              <a:t>Picture From:</a:t>
            </a:r>
          </a:p>
          <a:p>
            <a:r>
              <a:rPr lang="en-US" dirty="0"/>
              <a:t>https://blog.bydrec.com/a-comprehensive-comparison-between-the-agile-scrum-and-waterfall-methodology</a:t>
            </a:r>
          </a:p>
          <a:p>
            <a:endParaRPr lang="en-US" dirty="0"/>
          </a:p>
        </p:txBody>
      </p:sp>
      <p:sp>
        <p:nvSpPr>
          <p:cNvPr id="4" name="Slide Number Placeholder 3"/>
          <p:cNvSpPr>
            <a:spLocks noGrp="1"/>
          </p:cNvSpPr>
          <p:nvPr>
            <p:ph type="sldNum" sz="quarter" idx="5"/>
          </p:nvPr>
        </p:nvSpPr>
        <p:spPr/>
        <p:txBody>
          <a:bodyPr/>
          <a:lstStyle/>
          <a:p>
            <a:fld id="{E4835113-C2B4-46F9-BD7C-FA1654B97592}" type="slidenum">
              <a:rPr lang="en-US" smtClean="0"/>
              <a:t>4</a:t>
            </a:fld>
            <a:endParaRPr lang="en-US"/>
          </a:p>
        </p:txBody>
      </p:sp>
    </p:spTree>
    <p:extLst>
      <p:ext uri="{BB962C8B-B14F-4D97-AF65-F5344CB8AC3E}">
        <p14:creationId xmlns:p14="http://schemas.microsoft.com/office/powerpoint/2010/main" val="50330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development is an umbrella term defining a set of practices and frameworks based on the values and principles laid out in the Agile Manifesto.</a:t>
            </a:r>
          </a:p>
          <a:p>
            <a:r>
              <a:rPr lang="en-US" dirty="0"/>
              <a:t>The agile software development community primarily focuses on the self-organizing team and collaboration. </a:t>
            </a:r>
          </a:p>
          <a:p>
            <a:r>
              <a:rPr lang="en-US" dirty="0"/>
              <a:t>Managers do exist in Agile they usually step in when the team is failing.</a:t>
            </a:r>
          </a:p>
          <a:p>
            <a:endParaRPr lang="en-US" dirty="0"/>
          </a:p>
          <a:p>
            <a:r>
              <a:rPr lang="en-US" dirty="0"/>
              <a:t>Text from: https://blog.bydrec.com/a-comprehensive-comparison-between-the-agile-scrum-and-waterfall-methodology</a:t>
            </a:r>
          </a:p>
          <a:p>
            <a:r>
              <a:rPr lang="en-US" dirty="0"/>
              <a:t>Picture From:</a:t>
            </a:r>
          </a:p>
          <a:p>
            <a:r>
              <a:rPr lang="en-US" dirty="0"/>
              <a:t>https://blog.bydrec.com/a-comprehensive-comparison-between-the-agile-scrum-and-waterfall-methodology</a:t>
            </a:r>
          </a:p>
          <a:p>
            <a:endParaRPr lang="en-US" dirty="0"/>
          </a:p>
        </p:txBody>
      </p:sp>
      <p:sp>
        <p:nvSpPr>
          <p:cNvPr id="4" name="Slide Number Placeholder 3"/>
          <p:cNvSpPr>
            <a:spLocks noGrp="1"/>
          </p:cNvSpPr>
          <p:nvPr>
            <p:ph type="sldNum" sz="quarter" idx="5"/>
          </p:nvPr>
        </p:nvSpPr>
        <p:spPr/>
        <p:txBody>
          <a:bodyPr/>
          <a:lstStyle/>
          <a:p>
            <a:fld id="{E4835113-C2B4-46F9-BD7C-FA1654B97592}" type="slidenum">
              <a:rPr lang="en-US" smtClean="0"/>
              <a:t>5</a:t>
            </a:fld>
            <a:endParaRPr lang="en-US"/>
          </a:p>
        </p:txBody>
      </p:sp>
    </p:spTree>
    <p:extLst>
      <p:ext uri="{BB962C8B-B14F-4D97-AF65-F5344CB8AC3E}">
        <p14:creationId xmlns:p14="http://schemas.microsoft.com/office/powerpoint/2010/main" val="157029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F727F"/>
                </a:solidFill>
                <a:effectLst/>
                <a:latin typeface="Source Sans Pro" panose="020B0503030403020204" pitchFamily="34" charset="0"/>
              </a:rPr>
              <a:t>In choosing which approach would be suited for a project. It’s essential to make the right decisions regarding of your software development process right from the start–as you might have a hard time applying changes down the line.</a:t>
            </a:r>
          </a:p>
          <a:p>
            <a:pPr algn="l"/>
            <a:r>
              <a:rPr lang="en-US" b="0" i="0" dirty="0">
                <a:solidFill>
                  <a:srgbClr val="5F727F"/>
                </a:solidFill>
                <a:effectLst/>
                <a:latin typeface="Source Sans Pro" panose="020B0503030403020204" pitchFamily="34" charset="0"/>
              </a:rPr>
              <a:t>Whether it’s waterfall methodology vs agile or agile vs scrum, comparing frameworks allow you to have a better understanding of their advantages and disadvantages. </a:t>
            </a:r>
          </a:p>
          <a:p>
            <a:pPr algn="l"/>
            <a:r>
              <a:rPr lang="en-US" b="0" i="0" dirty="0">
                <a:solidFill>
                  <a:srgbClr val="5F727F"/>
                </a:solidFill>
                <a:effectLst/>
                <a:latin typeface="Source Sans Pro" panose="020B0503030403020204" pitchFamily="34" charset="0"/>
              </a:rPr>
              <a:t>Depending on your project’s needs, your final choice should give the best results for the time and money spent.</a:t>
            </a:r>
          </a:p>
          <a:p>
            <a:endParaRPr lang="en-US" dirty="0"/>
          </a:p>
          <a:p>
            <a:r>
              <a:rPr lang="en-US" dirty="0"/>
              <a:t>Text from: https://blog.bydrec.com/a-comprehensive-comparison-between-the-agile-scrum-and-waterfall-methodology</a:t>
            </a:r>
          </a:p>
          <a:p>
            <a:r>
              <a:rPr lang="en-US" dirty="0"/>
              <a:t>Picture From:</a:t>
            </a:r>
          </a:p>
          <a:p>
            <a:r>
              <a:rPr lang="en-US" dirty="0"/>
              <a:t>https://blog.bydrec.com/a-comprehensive-comparison-between-the-agile-scrum-and-waterfall-methodology</a:t>
            </a:r>
          </a:p>
        </p:txBody>
      </p:sp>
      <p:sp>
        <p:nvSpPr>
          <p:cNvPr id="4" name="Slide Number Placeholder 3"/>
          <p:cNvSpPr>
            <a:spLocks noGrp="1"/>
          </p:cNvSpPr>
          <p:nvPr>
            <p:ph type="sldNum" sz="quarter" idx="5"/>
          </p:nvPr>
        </p:nvSpPr>
        <p:spPr/>
        <p:txBody>
          <a:bodyPr/>
          <a:lstStyle/>
          <a:p>
            <a:fld id="{E4835113-C2B4-46F9-BD7C-FA1654B97592}" type="slidenum">
              <a:rPr lang="en-US" smtClean="0"/>
              <a:t>6</a:t>
            </a:fld>
            <a:endParaRPr lang="en-US"/>
          </a:p>
        </p:txBody>
      </p:sp>
    </p:spTree>
    <p:extLst>
      <p:ext uri="{BB962C8B-B14F-4D97-AF65-F5344CB8AC3E}">
        <p14:creationId xmlns:p14="http://schemas.microsoft.com/office/powerpoint/2010/main" val="365716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E50B-AB96-45C7-BC0E-B7EEAE9F0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12D10F-6728-45CF-8C69-E5BB30831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51CB9F-26C8-463D-8BDB-B0E597476062}"/>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5" name="Footer Placeholder 4">
            <a:extLst>
              <a:ext uri="{FF2B5EF4-FFF2-40B4-BE49-F238E27FC236}">
                <a16:creationId xmlns:a16="http://schemas.microsoft.com/office/drawing/2014/main" id="{8ECE6E81-B961-42A5-A2A4-BBE3F6B04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3BFB8-2008-4F3D-B623-5C485594E0F6}"/>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245108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8ED9-E4B9-449C-B35E-8A6650ADD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F1F70-8FA9-4B60-8AC7-C10FA113C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D4B3D-F06E-4231-A12C-13029CB98EE1}"/>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5" name="Footer Placeholder 4">
            <a:extLst>
              <a:ext uri="{FF2B5EF4-FFF2-40B4-BE49-F238E27FC236}">
                <a16:creationId xmlns:a16="http://schemas.microsoft.com/office/drawing/2014/main" id="{CDA6C366-FB62-4505-B857-1141B5BB7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F6508-71B9-4774-AC61-451D5E4A7437}"/>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110609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1571D-D285-4163-AD5A-D70522D27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9A7877-F456-4C7A-BF8F-A90C0BE48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AA9FF-BAAA-4FCD-BC60-531C5D167475}"/>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5" name="Footer Placeholder 4">
            <a:extLst>
              <a:ext uri="{FF2B5EF4-FFF2-40B4-BE49-F238E27FC236}">
                <a16:creationId xmlns:a16="http://schemas.microsoft.com/office/drawing/2014/main" id="{AFC72C48-8A52-4D7C-9AA4-9E85A7CEC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2C561-0957-48CF-950A-67735D7C5BD2}"/>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408644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58E9-E5A8-45AC-9221-B1D4AFDE89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749F07-6226-43D3-AAFB-785362903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534E1-EC69-4991-898B-F985C964225D}"/>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5" name="Footer Placeholder 4">
            <a:extLst>
              <a:ext uri="{FF2B5EF4-FFF2-40B4-BE49-F238E27FC236}">
                <a16:creationId xmlns:a16="http://schemas.microsoft.com/office/drawing/2014/main" id="{231650B3-A11D-4D3F-A4EB-B716A369A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6D2F3-8851-4A75-A917-DB0D0E54C5D0}"/>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77927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5250-6A55-49B3-A068-C1AD9D050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14E347-129C-4ADA-AFBB-BF46735AC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BEC4D-F986-48EF-AFEA-EF64272D0179}"/>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5" name="Footer Placeholder 4">
            <a:extLst>
              <a:ext uri="{FF2B5EF4-FFF2-40B4-BE49-F238E27FC236}">
                <a16:creationId xmlns:a16="http://schemas.microsoft.com/office/drawing/2014/main" id="{C0BCBC0F-9517-4F1A-9F0F-3798950E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5B5F0-A166-4B6E-AA61-25BF8D2ECAC4}"/>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231028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681A-9682-4264-BE2D-2FDB8AC054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7BB7FF-931D-47B0-8F18-ECF8083E1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6E0E6D-B3D5-4EF1-B2DA-7CF835C8CD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AE22EB-02C9-4081-939C-51B351683FEE}"/>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6" name="Footer Placeholder 5">
            <a:extLst>
              <a:ext uri="{FF2B5EF4-FFF2-40B4-BE49-F238E27FC236}">
                <a16:creationId xmlns:a16="http://schemas.microsoft.com/office/drawing/2014/main" id="{AB35348F-C42F-4BFA-B972-2451C7623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D280B-939F-4803-AEF9-9BE606F7D562}"/>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158899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2444-5154-428F-B4AE-62645A87C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CD0C3-89E8-48B1-968E-531FF03B8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EDB6D-A5EB-4A00-A225-7E5FC98B9D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0B816F-8250-4FD8-885A-A0AE2CEA7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7CDD2-137B-4F05-A857-03AF625C3C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4232F-D88A-4EE2-B9CB-7FDD222AC81C}"/>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8" name="Footer Placeholder 7">
            <a:extLst>
              <a:ext uri="{FF2B5EF4-FFF2-40B4-BE49-F238E27FC236}">
                <a16:creationId xmlns:a16="http://schemas.microsoft.com/office/drawing/2014/main" id="{2005399B-67C7-4A5E-A300-659BC6A5C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8D07E6-5500-4EF7-AFBC-C071A1AF5950}"/>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334780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CF9C-C2F2-4E59-BB1C-E1AEE1FE7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C81802-5D7D-4FAF-B022-5D93AE7D5053}"/>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4" name="Footer Placeholder 3">
            <a:extLst>
              <a:ext uri="{FF2B5EF4-FFF2-40B4-BE49-F238E27FC236}">
                <a16:creationId xmlns:a16="http://schemas.microsoft.com/office/drawing/2014/main" id="{3A07CD21-4B5B-4A38-9C08-94C7BE5FA9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DCA638-3873-48C2-82C2-9CE686BE6B00}"/>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130757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E91C5-5B08-43A9-AB97-1D442CFA47D7}"/>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3" name="Footer Placeholder 2">
            <a:extLst>
              <a:ext uri="{FF2B5EF4-FFF2-40B4-BE49-F238E27FC236}">
                <a16:creationId xmlns:a16="http://schemas.microsoft.com/office/drawing/2014/main" id="{06EA8B59-93C7-40B0-86E2-7F07194D06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67639-AF36-43D8-AB82-45F07E444AA0}"/>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313078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9F2E-2CFF-4C93-AC06-E535ADD23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7B666F-E222-4019-9CA8-D77AE6E00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74AD89-D0DF-4AC7-A155-C7FF14050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486BF-45B4-42C1-91D5-9671E3770B98}"/>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6" name="Footer Placeholder 5">
            <a:extLst>
              <a:ext uri="{FF2B5EF4-FFF2-40B4-BE49-F238E27FC236}">
                <a16:creationId xmlns:a16="http://schemas.microsoft.com/office/drawing/2014/main" id="{7E2A04CF-D980-4BEE-8300-BB4FA8F23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1FBE4-EC36-400F-9480-ECDE97EACD85}"/>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126262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5B3F-57EE-41A6-A4AC-C2BCA2571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5915F-6FF5-4EFF-91D5-CF5F7CFFF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EC6A0C-E4CE-4911-B976-B94EDFC5A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1962B-1FDE-43FA-BAE8-F5929B598CC2}"/>
              </a:ext>
            </a:extLst>
          </p:cNvPr>
          <p:cNvSpPr>
            <a:spLocks noGrp="1"/>
          </p:cNvSpPr>
          <p:nvPr>
            <p:ph type="dt" sz="half" idx="10"/>
          </p:nvPr>
        </p:nvSpPr>
        <p:spPr/>
        <p:txBody>
          <a:bodyPr/>
          <a:lstStyle/>
          <a:p>
            <a:fld id="{BF9D50EA-9954-471A-8021-2388BAEEE67D}" type="datetimeFigureOut">
              <a:rPr lang="en-US" smtClean="0"/>
              <a:t>10/15/2021</a:t>
            </a:fld>
            <a:endParaRPr lang="en-US"/>
          </a:p>
        </p:txBody>
      </p:sp>
      <p:sp>
        <p:nvSpPr>
          <p:cNvPr id="6" name="Footer Placeholder 5">
            <a:extLst>
              <a:ext uri="{FF2B5EF4-FFF2-40B4-BE49-F238E27FC236}">
                <a16:creationId xmlns:a16="http://schemas.microsoft.com/office/drawing/2014/main" id="{C96E7FF1-BF7C-4378-83A3-B1A6529B4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337FA-CE66-48AA-B7D5-11D4E47B4335}"/>
              </a:ext>
            </a:extLst>
          </p:cNvPr>
          <p:cNvSpPr>
            <a:spLocks noGrp="1"/>
          </p:cNvSpPr>
          <p:nvPr>
            <p:ph type="sldNum" sz="quarter" idx="12"/>
          </p:nvPr>
        </p:nvSpPr>
        <p:spPr/>
        <p:txBody>
          <a:bodyPr/>
          <a:lstStyle/>
          <a:p>
            <a:fld id="{A6521BCA-258F-46A2-B4CE-B471D4614A33}" type="slidenum">
              <a:rPr lang="en-US" smtClean="0"/>
              <a:t>‹#›</a:t>
            </a:fld>
            <a:endParaRPr lang="en-US"/>
          </a:p>
        </p:txBody>
      </p:sp>
    </p:spTree>
    <p:extLst>
      <p:ext uri="{BB962C8B-B14F-4D97-AF65-F5344CB8AC3E}">
        <p14:creationId xmlns:p14="http://schemas.microsoft.com/office/powerpoint/2010/main" val="271508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07D60-F2FE-4314-8896-E2D484F1C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877AED-E552-4B55-86C3-AA6C02178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57AB6-B192-4A1E-9A52-FE8864330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D50EA-9954-471A-8021-2388BAEEE67D}" type="datetimeFigureOut">
              <a:rPr lang="en-US" smtClean="0"/>
              <a:t>10/15/2021</a:t>
            </a:fld>
            <a:endParaRPr lang="en-US"/>
          </a:p>
        </p:txBody>
      </p:sp>
      <p:sp>
        <p:nvSpPr>
          <p:cNvPr id="5" name="Footer Placeholder 4">
            <a:extLst>
              <a:ext uri="{FF2B5EF4-FFF2-40B4-BE49-F238E27FC236}">
                <a16:creationId xmlns:a16="http://schemas.microsoft.com/office/drawing/2014/main" id="{6FEC885B-967F-4FB8-A6EA-D6BB98943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0774EC-ABF2-4474-AC93-0F964BE50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21BCA-258F-46A2-B4CE-B471D4614A33}" type="slidenum">
              <a:rPr lang="en-US" smtClean="0"/>
              <a:t>‹#›</a:t>
            </a:fld>
            <a:endParaRPr lang="en-US"/>
          </a:p>
        </p:txBody>
      </p:sp>
    </p:spTree>
    <p:extLst>
      <p:ext uri="{BB962C8B-B14F-4D97-AF65-F5344CB8AC3E}">
        <p14:creationId xmlns:p14="http://schemas.microsoft.com/office/powerpoint/2010/main" val="371227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2B2ECD6A-9644-49A3-A414-C4EA298E8F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9303" y="-893616"/>
            <a:ext cx="7293394" cy="7824353"/>
          </a:xfrm>
        </p:spPr>
      </p:pic>
      <p:sp>
        <p:nvSpPr>
          <p:cNvPr id="6" name="TextBox 5">
            <a:extLst>
              <a:ext uri="{FF2B5EF4-FFF2-40B4-BE49-F238E27FC236}">
                <a16:creationId xmlns:a16="http://schemas.microsoft.com/office/drawing/2014/main" id="{9CE9FA23-8C05-4BCB-ACF0-206BF4725524}"/>
              </a:ext>
            </a:extLst>
          </p:cNvPr>
          <p:cNvSpPr txBox="1"/>
          <p:nvPr/>
        </p:nvSpPr>
        <p:spPr>
          <a:xfrm>
            <a:off x="727363" y="771791"/>
            <a:ext cx="3169227" cy="2246769"/>
          </a:xfrm>
          <a:prstGeom prst="rect">
            <a:avLst/>
          </a:prstGeom>
          <a:noFill/>
        </p:spPr>
        <p:txBody>
          <a:bodyPr wrap="square" rtlCol="0">
            <a:spAutoFit/>
          </a:bodyPr>
          <a:lstStyle/>
          <a:p>
            <a:r>
              <a:rPr lang="en-US" sz="2800" b="1" dirty="0">
                <a:solidFill>
                  <a:schemeClr val="accent1">
                    <a:lumMod val="60000"/>
                    <a:lumOff val="40000"/>
                  </a:schemeClr>
                </a:solidFill>
              </a:rPr>
              <a:t>ROLES </a:t>
            </a:r>
          </a:p>
          <a:p>
            <a:r>
              <a:rPr lang="en-US" sz="2800" b="1" dirty="0">
                <a:solidFill>
                  <a:schemeClr val="accent1">
                    <a:lumMod val="60000"/>
                    <a:lumOff val="40000"/>
                  </a:schemeClr>
                </a:solidFill>
              </a:rPr>
              <a:t>on a </a:t>
            </a:r>
          </a:p>
          <a:p>
            <a:r>
              <a:rPr lang="en-US" sz="2800" b="1" dirty="0">
                <a:solidFill>
                  <a:schemeClr val="accent1">
                    <a:lumMod val="60000"/>
                    <a:lumOff val="40000"/>
                  </a:schemeClr>
                </a:solidFill>
              </a:rPr>
              <a:t>SCRUM</a:t>
            </a:r>
          </a:p>
          <a:p>
            <a:r>
              <a:rPr lang="en-US" sz="2800" b="1" dirty="0">
                <a:solidFill>
                  <a:schemeClr val="accent1">
                    <a:lumMod val="60000"/>
                    <a:lumOff val="40000"/>
                  </a:schemeClr>
                </a:solidFill>
              </a:rPr>
              <a:t>AGILE </a:t>
            </a:r>
          </a:p>
          <a:p>
            <a:r>
              <a:rPr lang="en-US" sz="2800" b="1" dirty="0">
                <a:solidFill>
                  <a:schemeClr val="accent1">
                    <a:lumMod val="60000"/>
                    <a:lumOff val="40000"/>
                  </a:schemeClr>
                </a:solidFill>
              </a:rPr>
              <a:t>TEAM </a:t>
            </a:r>
          </a:p>
        </p:txBody>
      </p:sp>
    </p:spTree>
    <p:extLst>
      <p:ext uri="{BB962C8B-B14F-4D97-AF65-F5344CB8AC3E}">
        <p14:creationId xmlns:p14="http://schemas.microsoft.com/office/powerpoint/2010/main" val="291836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45EA-D54A-4C43-B7BE-CD18B2F4DD64}"/>
              </a:ext>
            </a:extLst>
          </p:cNvPr>
          <p:cNvSpPr>
            <a:spLocks noGrp="1"/>
          </p:cNvSpPr>
          <p:nvPr>
            <p:ph type="title"/>
          </p:nvPr>
        </p:nvSpPr>
        <p:spPr/>
        <p:txBody>
          <a:bodyPr/>
          <a:lstStyle/>
          <a:p>
            <a:endParaRPr lang="en-US"/>
          </a:p>
        </p:txBody>
      </p:sp>
      <p:pic>
        <p:nvPicPr>
          <p:cNvPr id="7" name="Content Placeholder 6" descr="Diagram&#10;&#10;Description automatically generated">
            <a:extLst>
              <a:ext uri="{FF2B5EF4-FFF2-40B4-BE49-F238E27FC236}">
                <a16:creationId xmlns:a16="http://schemas.microsoft.com/office/drawing/2014/main" id="{2C34FC63-A1F4-49E6-8745-99A321F0FA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716" y="280287"/>
            <a:ext cx="12769431" cy="6297425"/>
          </a:xfrm>
        </p:spPr>
      </p:pic>
    </p:spTree>
    <p:extLst>
      <p:ext uri="{BB962C8B-B14F-4D97-AF65-F5344CB8AC3E}">
        <p14:creationId xmlns:p14="http://schemas.microsoft.com/office/powerpoint/2010/main" val="252897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A460-F118-4FE4-8D2D-7029EAFBE5BA}"/>
              </a:ext>
            </a:extLst>
          </p:cNvPr>
          <p:cNvSpPr>
            <a:spLocks noGrp="1"/>
          </p:cNvSpPr>
          <p:nvPr>
            <p:ph type="title"/>
          </p:nvPr>
        </p:nvSpPr>
        <p:spPr>
          <a:xfrm>
            <a:off x="1714500" y="467590"/>
            <a:ext cx="8634845" cy="1223097"/>
          </a:xfrm>
        </p:spPr>
        <p:txBody>
          <a:bodyPr/>
          <a:lstStyle/>
          <a:p>
            <a:endParaRPr lang="en-US" dirty="0"/>
          </a:p>
        </p:txBody>
      </p:sp>
      <p:pic>
        <p:nvPicPr>
          <p:cNvPr id="5" name="Content Placeholder 4" descr="Timeline&#10;&#10;Description automatically generated">
            <a:extLst>
              <a:ext uri="{FF2B5EF4-FFF2-40B4-BE49-F238E27FC236}">
                <a16:creationId xmlns:a16="http://schemas.microsoft.com/office/drawing/2014/main" id="{911AF3F3-67C5-4483-86E4-23721181F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673" y="-149630"/>
            <a:ext cx="10224654" cy="7157259"/>
          </a:xfrm>
        </p:spPr>
      </p:pic>
    </p:spTree>
    <p:extLst>
      <p:ext uri="{BB962C8B-B14F-4D97-AF65-F5344CB8AC3E}">
        <p14:creationId xmlns:p14="http://schemas.microsoft.com/office/powerpoint/2010/main" val="1142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F698-848D-45A2-A66E-0439BCD4E5A4}"/>
              </a:ext>
            </a:extLst>
          </p:cNvPr>
          <p:cNvSpPr>
            <a:spLocks noGrp="1"/>
          </p:cNvSpPr>
          <p:nvPr>
            <p:ph type="title"/>
          </p:nvPr>
        </p:nvSpPr>
        <p:spPr>
          <a:xfrm>
            <a:off x="2379518" y="633845"/>
            <a:ext cx="7554191" cy="1056843"/>
          </a:xfrm>
        </p:spPr>
        <p:txBody>
          <a:bodyPr/>
          <a:lstStyle/>
          <a:p>
            <a:endParaRPr lang="en-US" dirty="0"/>
          </a:p>
        </p:txBody>
      </p:sp>
      <p:pic>
        <p:nvPicPr>
          <p:cNvPr id="5" name="Content Placeholder 4" descr="Diagram&#10;&#10;Description automatically generated">
            <a:extLst>
              <a:ext uri="{FF2B5EF4-FFF2-40B4-BE49-F238E27FC236}">
                <a16:creationId xmlns:a16="http://schemas.microsoft.com/office/drawing/2014/main" id="{AE10EB72-00B1-42CE-8FD7-9C0CB42905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494" y="-121054"/>
            <a:ext cx="10143011" cy="7100107"/>
          </a:xfrm>
        </p:spPr>
      </p:pic>
    </p:spTree>
    <p:extLst>
      <p:ext uri="{BB962C8B-B14F-4D97-AF65-F5344CB8AC3E}">
        <p14:creationId xmlns:p14="http://schemas.microsoft.com/office/powerpoint/2010/main" val="366977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B122-8F53-4092-8947-2C55294E1DC6}"/>
              </a:ext>
            </a:extLst>
          </p:cNvPr>
          <p:cNvSpPr>
            <a:spLocks noGrp="1"/>
          </p:cNvSpPr>
          <p:nvPr>
            <p:ph type="title"/>
          </p:nvPr>
        </p:nvSpPr>
        <p:spPr/>
        <p:txBody>
          <a:bodyPr/>
          <a:lstStyle/>
          <a:p>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9E0ED427-280C-4070-A724-0CB6D0D2F3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1460"/>
            <a:ext cx="10515600" cy="7360920"/>
          </a:xfrm>
        </p:spPr>
      </p:pic>
    </p:spTree>
    <p:extLst>
      <p:ext uri="{BB962C8B-B14F-4D97-AF65-F5344CB8AC3E}">
        <p14:creationId xmlns:p14="http://schemas.microsoft.com/office/powerpoint/2010/main" val="387843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973A-375E-4169-A8E9-1BF309E6A5A9}"/>
              </a:ext>
            </a:extLst>
          </p:cNvPr>
          <p:cNvSpPr>
            <a:spLocks noGrp="1"/>
          </p:cNvSpPr>
          <p:nvPr>
            <p:ph type="title"/>
          </p:nvPr>
        </p:nvSpPr>
        <p:spPr/>
        <p:txBody>
          <a:bodyPr/>
          <a:lstStyle/>
          <a:p>
            <a:endParaRPr lang="en-US"/>
          </a:p>
        </p:txBody>
      </p:sp>
      <p:pic>
        <p:nvPicPr>
          <p:cNvPr id="5" name="Content Placeholder 4" descr="Graphical user interface&#10;&#10;Description automatically generated">
            <a:extLst>
              <a:ext uri="{FF2B5EF4-FFF2-40B4-BE49-F238E27FC236}">
                <a16:creationId xmlns:a16="http://schemas.microsoft.com/office/drawing/2014/main" id="{19953EDD-A470-4234-B688-DEFCDD3EBE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67" y="167806"/>
            <a:ext cx="11521466" cy="6480824"/>
          </a:xfrm>
        </p:spPr>
      </p:pic>
    </p:spTree>
    <p:extLst>
      <p:ext uri="{BB962C8B-B14F-4D97-AF65-F5344CB8AC3E}">
        <p14:creationId xmlns:p14="http://schemas.microsoft.com/office/powerpoint/2010/main" val="244359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989</Words>
  <Application>Microsoft Office PowerPoint</Application>
  <PresentationFormat>Widescreen</PresentationFormat>
  <Paragraphs>81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Craig</dc:creator>
  <cp:lastModifiedBy>Nelson, Craig</cp:lastModifiedBy>
  <cp:revision>5</cp:revision>
  <dcterms:created xsi:type="dcterms:W3CDTF">2021-10-15T14:41:11Z</dcterms:created>
  <dcterms:modified xsi:type="dcterms:W3CDTF">2021-10-16T00:40:51Z</dcterms:modified>
</cp:coreProperties>
</file>