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2"/>
  </p:notesMasterIdLst>
  <p:sldIdLst>
    <p:sldId id="310" r:id="rId2"/>
    <p:sldId id="325" r:id="rId3"/>
    <p:sldId id="296" r:id="rId4"/>
    <p:sldId id="288" r:id="rId5"/>
    <p:sldId id="290" r:id="rId6"/>
    <p:sldId id="297" r:id="rId7"/>
    <p:sldId id="298" r:id="rId8"/>
    <p:sldId id="299" r:id="rId9"/>
    <p:sldId id="300" r:id="rId10"/>
    <p:sldId id="301" r:id="rId11"/>
    <p:sldId id="302" r:id="rId12"/>
    <p:sldId id="304" r:id="rId13"/>
    <p:sldId id="306" r:id="rId14"/>
    <p:sldId id="278" r:id="rId15"/>
    <p:sldId id="309" r:id="rId16"/>
    <p:sldId id="280" r:id="rId17"/>
    <p:sldId id="330" r:id="rId18"/>
    <p:sldId id="331" r:id="rId19"/>
    <p:sldId id="282" r:id="rId20"/>
    <p:sldId id="283" r:id="rId21"/>
    <p:sldId id="287" r:id="rId22"/>
    <p:sldId id="313" r:id="rId23"/>
    <p:sldId id="327" r:id="rId24"/>
    <p:sldId id="328" r:id="rId25"/>
    <p:sldId id="329" r:id="rId26"/>
    <p:sldId id="326" r:id="rId27"/>
    <p:sldId id="383" r:id="rId28"/>
    <p:sldId id="384" r:id="rId29"/>
    <p:sldId id="385" r:id="rId30"/>
    <p:sldId id="386" r:id="rId31"/>
    <p:sldId id="387" r:id="rId32"/>
    <p:sldId id="388" r:id="rId33"/>
    <p:sldId id="389" r:id="rId34"/>
    <p:sldId id="340" r:id="rId35"/>
    <p:sldId id="349" r:id="rId36"/>
    <p:sldId id="350" r:id="rId37"/>
    <p:sldId id="351" r:id="rId38"/>
    <p:sldId id="362" r:id="rId39"/>
    <p:sldId id="375" r:id="rId40"/>
    <p:sldId id="382" r:id="rId41"/>
    <p:sldId id="370" r:id="rId42"/>
    <p:sldId id="352" r:id="rId43"/>
    <p:sldId id="371" r:id="rId44"/>
    <p:sldId id="353" r:id="rId45"/>
    <p:sldId id="354" r:id="rId46"/>
    <p:sldId id="363" r:id="rId47"/>
    <p:sldId id="355" r:id="rId48"/>
    <p:sldId id="357" r:id="rId49"/>
    <p:sldId id="367" r:id="rId50"/>
    <p:sldId id="364" r:id="rId51"/>
    <p:sldId id="356" r:id="rId52"/>
    <p:sldId id="365" r:id="rId53"/>
    <p:sldId id="359" r:id="rId54"/>
    <p:sldId id="366" r:id="rId55"/>
    <p:sldId id="358" r:id="rId56"/>
    <p:sldId id="341" r:id="rId57"/>
    <p:sldId id="305" r:id="rId58"/>
    <p:sldId id="343" r:id="rId59"/>
    <p:sldId id="372" r:id="rId60"/>
    <p:sldId id="342" r:id="rId61"/>
    <p:sldId id="368" r:id="rId62"/>
    <p:sldId id="369" r:id="rId63"/>
    <p:sldId id="374" r:id="rId64"/>
    <p:sldId id="270" r:id="rId65"/>
    <p:sldId id="373" r:id="rId66"/>
    <p:sldId id="345" r:id="rId67"/>
    <p:sldId id="265" r:id="rId68"/>
    <p:sldId id="381" r:id="rId69"/>
    <p:sldId id="380" r:id="rId70"/>
    <p:sldId id="376" r:id="rId71"/>
    <p:sldId id="377" r:id="rId72"/>
    <p:sldId id="378" r:id="rId73"/>
    <p:sldId id="379" r:id="rId74"/>
    <p:sldId id="410" r:id="rId75"/>
    <p:sldId id="390" r:id="rId76"/>
    <p:sldId id="391" r:id="rId77"/>
    <p:sldId id="392" r:id="rId78"/>
    <p:sldId id="393" r:id="rId79"/>
    <p:sldId id="394" r:id="rId80"/>
    <p:sldId id="395" r:id="rId81"/>
    <p:sldId id="398" r:id="rId82"/>
    <p:sldId id="397" r:id="rId83"/>
    <p:sldId id="396" r:id="rId84"/>
    <p:sldId id="401" r:id="rId85"/>
    <p:sldId id="400" r:id="rId86"/>
    <p:sldId id="399" r:id="rId87"/>
    <p:sldId id="402" r:id="rId88"/>
    <p:sldId id="404" r:id="rId89"/>
    <p:sldId id="403" r:id="rId90"/>
    <p:sldId id="406" r:id="rId91"/>
    <p:sldId id="405" r:id="rId92"/>
    <p:sldId id="407" r:id="rId93"/>
    <p:sldId id="263" r:id="rId94"/>
    <p:sldId id="408" r:id="rId95"/>
    <p:sldId id="409" r:id="rId96"/>
    <p:sldId id="344" r:id="rId97"/>
    <p:sldId id="411" r:id="rId98"/>
    <p:sldId id="275" r:id="rId99"/>
    <p:sldId id="420" r:id="rId100"/>
    <p:sldId id="415" r:id="rId101"/>
    <p:sldId id="416" r:id="rId102"/>
    <p:sldId id="417" r:id="rId103"/>
    <p:sldId id="419" r:id="rId104"/>
    <p:sldId id="412" r:id="rId105"/>
    <p:sldId id="413" r:id="rId106"/>
    <p:sldId id="414" r:id="rId107"/>
    <p:sldId id="421" r:id="rId108"/>
    <p:sldId id="422" r:id="rId109"/>
    <p:sldId id="424" r:id="rId110"/>
    <p:sldId id="425" r:id="rId111"/>
    <p:sldId id="426" r:id="rId112"/>
    <p:sldId id="428" r:id="rId113"/>
    <p:sldId id="361" r:id="rId114"/>
    <p:sldId id="430" r:id="rId115"/>
    <p:sldId id="432" r:id="rId116"/>
    <p:sldId id="434" r:id="rId117"/>
    <p:sldId id="435" r:id="rId118"/>
    <p:sldId id="437" r:id="rId119"/>
    <p:sldId id="439" r:id="rId120"/>
    <p:sldId id="441" r:id="rId121"/>
    <p:sldId id="267" r:id="rId122"/>
    <p:sldId id="442" r:id="rId123"/>
    <p:sldId id="444" r:id="rId124"/>
    <p:sldId id="445" r:id="rId125"/>
    <p:sldId id="446" r:id="rId126"/>
    <p:sldId id="447" r:id="rId127"/>
    <p:sldId id="448" r:id="rId128"/>
    <p:sldId id="449" r:id="rId129"/>
    <p:sldId id="450" r:id="rId130"/>
    <p:sldId id="451" r:id="rId1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garaju" initials="n" lastIdx="1" clrIdx="0">
    <p:extLst>
      <p:ext uri="{19B8F6BF-5375-455C-9EA6-DF929625EA0E}">
        <p15:presenceInfo xmlns:p15="http://schemas.microsoft.com/office/powerpoint/2012/main" userId="5bbf3c9c8a8a3b3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236" autoAdjust="0"/>
  </p:normalViewPr>
  <p:slideViewPr>
    <p:cSldViewPr snapToGrid="0">
      <p:cViewPr varScale="1">
        <p:scale>
          <a:sx n="62" d="100"/>
          <a:sy n="62" d="100"/>
        </p:scale>
        <p:origin x="82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8-28T06:05:21.241"/>
    </inkml:context>
    <inkml:brush xml:id="br0">
      <inkml:brushProperty name="width" value="0.05292" units="cm"/>
      <inkml:brushProperty name="height" value="0.05292" units="cm"/>
      <inkml:brushProperty name="color" value="#FF0000"/>
    </inkml:brush>
  </inkml:definitions>
  <inkml:trace contextRef="#ctx0" brushRef="#br0">1817 7479 0</inkml:trace>
  <inkml:trace contextRef="#ctx0" brushRef="#br0" timeOffset="7017.98">19526 5927 0,'-17'17'219,"-1"1"-219,18 0 15,0 17-15,0-18 16,0 1-16,0 17 16,-18-17-16,18 0 15,0 35 1,0-36-16,0 1 15,0 17 1,0-17-16,0 52 31,0 19 16,0-19-16,0-52 1,0-1 171,0 1-94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1CB131-3E44-434D-BEB9-99375EF2B91B}" type="datetimeFigureOut">
              <a:rPr lang="en-US" smtClean="0"/>
              <a:pPr/>
              <a:t>9/6/2021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C167B9-2EB6-4464-990E-FD67A567FF9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p:spPr>
      </p:sp>
      <p:sp>
        <p:nvSpPr>
          <p:cNvPr id="71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7172" name="Slide Number Placeholder 3"/>
          <p:cNvSpPr>
            <a:spLocks noGrp="1"/>
          </p:cNvSpPr>
          <p:nvPr>
            <p:ph type="sldNum" sz="quarter" idx="5"/>
          </p:nvPr>
        </p:nvSpPr>
        <p:spPr bwMode="auto">
          <a:noFill/>
          <a:ln>
            <a:miter lim="800000"/>
            <a:headEnd/>
            <a:tailEnd/>
          </a:ln>
        </p:spPr>
        <p:txBody>
          <a:bodyPr/>
          <a:lstStyle/>
          <a:p>
            <a:fld id="{DED6F573-8789-4978-8B01-0DA425910AD8}" type="slidenum">
              <a:rPr lang="en-US" altLang="en-US"/>
              <a:pPr/>
              <a:t>6</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p:spPr>
      </p:sp>
      <p:sp>
        <p:nvSpPr>
          <p:cNvPr id="112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11268" name="Slide Number Placeholder 3"/>
          <p:cNvSpPr>
            <a:spLocks noGrp="1"/>
          </p:cNvSpPr>
          <p:nvPr>
            <p:ph type="sldNum" sz="quarter" idx="5"/>
          </p:nvPr>
        </p:nvSpPr>
        <p:spPr bwMode="auto">
          <a:noFill/>
          <a:ln>
            <a:miter lim="800000"/>
            <a:headEnd/>
            <a:tailEnd/>
          </a:ln>
        </p:spPr>
        <p:txBody>
          <a:bodyPr/>
          <a:lstStyle/>
          <a:p>
            <a:fld id="{6418819D-4EEE-4BE4-9463-78C9CBC8A167}" type="slidenum">
              <a:rPr lang="en-US" altLang="en-US"/>
              <a:pPr/>
              <a:t>9</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63CDE85-E7B0-4062-862E-73ADEA6249BF}" type="slidenum">
              <a:rPr lang="en-IN" smtClean="0"/>
              <a:pPr/>
              <a:t>21</a:t>
            </a:fld>
            <a:endParaRPr lang="en-IN"/>
          </a:p>
        </p:txBody>
      </p:sp>
    </p:spTree>
    <p:extLst>
      <p:ext uri="{BB962C8B-B14F-4D97-AF65-F5344CB8AC3E}">
        <p14:creationId xmlns:p14="http://schemas.microsoft.com/office/powerpoint/2010/main" val="2449426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C167B9-2EB6-4464-990E-FD67A567FF90}" type="slidenum">
              <a:rPr lang="en-US" smtClean="0"/>
              <a:pPr/>
              <a:t>48</a:t>
            </a:fld>
            <a:endParaRPr lang="en-US"/>
          </a:p>
        </p:txBody>
      </p:sp>
    </p:spTree>
    <p:extLst>
      <p:ext uri="{BB962C8B-B14F-4D97-AF65-F5344CB8AC3E}">
        <p14:creationId xmlns:p14="http://schemas.microsoft.com/office/powerpoint/2010/main" val="3027040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4FF3A-2813-471F-AA74-EA5DC55F70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6E9C96-4DEB-4BA5-83AD-D58BAC44DB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D26C71-FD91-49FA-A14B-1C13CDF5CABC}"/>
              </a:ext>
            </a:extLst>
          </p:cNvPr>
          <p:cNvSpPr>
            <a:spLocks noGrp="1"/>
          </p:cNvSpPr>
          <p:nvPr>
            <p:ph type="dt" sz="half" idx="10"/>
          </p:nvPr>
        </p:nvSpPr>
        <p:spPr/>
        <p:txBody>
          <a:bodyPr/>
          <a:lstStyle/>
          <a:p>
            <a:fld id="{D6909121-151F-4E4E-B934-0141F9673975}" type="datetimeFigureOut">
              <a:rPr lang="en-IN" smtClean="0"/>
              <a:pPr/>
              <a:t>06-09-2021</a:t>
            </a:fld>
            <a:endParaRPr lang="en-IN"/>
          </a:p>
        </p:txBody>
      </p:sp>
      <p:sp>
        <p:nvSpPr>
          <p:cNvPr id="5" name="Footer Placeholder 4">
            <a:extLst>
              <a:ext uri="{FF2B5EF4-FFF2-40B4-BE49-F238E27FC236}">
                <a16:creationId xmlns:a16="http://schemas.microsoft.com/office/drawing/2014/main" id="{91091DDB-2F94-4B64-8CA6-751FEA8E11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DE774C-B623-4418-B4AA-FDB84A3DE8E4}"/>
              </a:ext>
            </a:extLst>
          </p:cNvPr>
          <p:cNvSpPr>
            <a:spLocks noGrp="1"/>
          </p:cNvSpPr>
          <p:nvPr>
            <p:ph type="sldNum" sz="quarter" idx="12"/>
          </p:nvPr>
        </p:nvSpPr>
        <p:spPr/>
        <p:txBody>
          <a:bodyPr/>
          <a:lstStyle/>
          <a:p>
            <a:fld id="{33CA2BB1-0106-4CFA-9531-54340DB1BE92}" type="slidenum">
              <a:rPr lang="en-IN" smtClean="0"/>
              <a:pPr/>
              <a:t>‹#›</a:t>
            </a:fld>
            <a:endParaRPr lang="en-IN"/>
          </a:p>
        </p:txBody>
      </p:sp>
    </p:spTree>
    <p:extLst>
      <p:ext uri="{BB962C8B-B14F-4D97-AF65-F5344CB8AC3E}">
        <p14:creationId xmlns:p14="http://schemas.microsoft.com/office/powerpoint/2010/main" val="3864267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1725-CCDD-4FF5-B3DA-E875DC7665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D1C7BB-ED35-4F98-A3BD-F423F04AF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E6445A-838F-4E7F-BF2A-B85CB05EBF87}"/>
              </a:ext>
            </a:extLst>
          </p:cNvPr>
          <p:cNvSpPr>
            <a:spLocks noGrp="1"/>
          </p:cNvSpPr>
          <p:nvPr>
            <p:ph type="dt" sz="half" idx="10"/>
          </p:nvPr>
        </p:nvSpPr>
        <p:spPr/>
        <p:txBody>
          <a:bodyPr/>
          <a:lstStyle/>
          <a:p>
            <a:fld id="{D6909121-151F-4E4E-B934-0141F9673975}" type="datetimeFigureOut">
              <a:rPr lang="en-IN" smtClean="0"/>
              <a:pPr/>
              <a:t>06-09-2021</a:t>
            </a:fld>
            <a:endParaRPr lang="en-IN"/>
          </a:p>
        </p:txBody>
      </p:sp>
      <p:sp>
        <p:nvSpPr>
          <p:cNvPr id="5" name="Footer Placeholder 4">
            <a:extLst>
              <a:ext uri="{FF2B5EF4-FFF2-40B4-BE49-F238E27FC236}">
                <a16:creationId xmlns:a16="http://schemas.microsoft.com/office/drawing/2014/main" id="{80335E57-94BD-4086-96AF-FFE2BA5F0B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AB215E-9C39-4619-AE4C-B58AE753AE8F}"/>
              </a:ext>
            </a:extLst>
          </p:cNvPr>
          <p:cNvSpPr>
            <a:spLocks noGrp="1"/>
          </p:cNvSpPr>
          <p:nvPr>
            <p:ph type="sldNum" sz="quarter" idx="12"/>
          </p:nvPr>
        </p:nvSpPr>
        <p:spPr/>
        <p:txBody>
          <a:bodyPr/>
          <a:lstStyle/>
          <a:p>
            <a:fld id="{33CA2BB1-0106-4CFA-9531-54340DB1BE92}" type="slidenum">
              <a:rPr lang="en-IN" smtClean="0"/>
              <a:pPr/>
              <a:t>‹#›</a:t>
            </a:fld>
            <a:endParaRPr lang="en-IN"/>
          </a:p>
        </p:txBody>
      </p:sp>
    </p:spTree>
    <p:extLst>
      <p:ext uri="{BB962C8B-B14F-4D97-AF65-F5344CB8AC3E}">
        <p14:creationId xmlns:p14="http://schemas.microsoft.com/office/powerpoint/2010/main" val="143221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159F77-6F97-4EA7-94A0-1C2D7B4F09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51D094-10B4-4DC8-ADF5-5FCF4C3FBC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2DF06C-5630-451A-A947-EA85EE2CE132}"/>
              </a:ext>
            </a:extLst>
          </p:cNvPr>
          <p:cNvSpPr>
            <a:spLocks noGrp="1"/>
          </p:cNvSpPr>
          <p:nvPr>
            <p:ph type="dt" sz="half" idx="10"/>
          </p:nvPr>
        </p:nvSpPr>
        <p:spPr/>
        <p:txBody>
          <a:bodyPr/>
          <a:lstStyle/>
          <a:p>
            <a:fld id="{D6909121-151F-4E4E-B934-0141F9673975}" type="datetimeFigureOut">
              <a:rPr lang="en-IN" smtClean="0"/>
              <a:pPr/>
              <a:t>06-09-2021</a:t>
            </a:fld>
            <a:endParaRPr lang="en-IN"/>
          </a:p>
        </p:txBody>
      </p:sp>
      <p:sp>
        <p:nvSpPr>
          <p:cNvPr id="5" name="Footer Placeholder 4">
            <a:extLst>
              <a:ext uri="{FF2B5EF4-FFF2-40B4-BE49-F238E27FC236}">
                <a16:creationId xmlns:a16="http://schemas.microsoft.com/office/drawing/2014/main" id="{80792B35-6F1A-45FD-9652-1B3BD4FD6D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1AABF9-E738-441B-BA9D-079DA1233EAE}"/>
              </a:ext>
            </a:extLst>
          </p:cNvPr>
          <p:cNvSpPr>
            <a:spLocks noGrp="1"/>
          </p:cNvSpPr>
          <p:nvPr>
            <p:ph type="sldNum" sz="quarter" idx="12"/>
          </p:nvPr>
        </p:nvSpPr>
        <p:spPr/>
        <p:txBody>
          <a:bodyPr/>
          <a:lstStyle/>
          <a:p>
            <a:fld id="{33CA2BB1-0106-4CFA-9531-54340DB1BE92}" type="slidenum">
              <a:rPr lang="en-IN" smtClean="0"/>
              <a:pPr/>
              <a:t>‹#›</a:t>
            </a:fld>
            <a:endParaRPr lang="en-IN"/>
          </a:p>
        </p:txBody>
      </p:sp>
    </p:spTree>
    <p:extLst>
      <p:ext uri="{BB962C8B-B14F-4D97-AF65-F5344CB8AC3E}">
        <p14:creationId xmlns:p14="http://schemas.microsoft.com/office/powerpoint/2010/main" val="34865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29E47-C8B6-469C-962A-1D3E0786A0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6E807D-B645-4480-9107-99353880A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BF3810-4700-475B-956A-011EFAE0731E}"/>
              </a:ext>
            </a:extLst>
          </p:cNvPr>
          <p:cNvSpPr>
            <a:spLocks noGrp="1"/>
          </p:cNvSpPr>
          <p:nvPr>
            <p:ph type="dt" sz="half" idx="10"/>
          </p:nvPr>
        </p:nvSpPr>
        <p:spPr/>
        <p:txBody>
          <a:bodyPr/>
          <a:lstStyle/>
          <a:p>
            <a:fld id="{D6909121-151F-4E4E-B934-0141F9673975}" type="datetimeFigureOut">
              <a:rPr lang="en-IN" smtClean="0"/>
              <a:pPr/>
              <a:t>06-09-2021</a:t>
            </a:fld>
            <a:endParaRPr lang="en-IN"/>
          </a:p>
        </p:txBody>
      </p:sp>
      <p:sp>
        <p:nvSpPr>
          <p:cNvPr id="5" name="Footer Placeholder 4">
            <a:extLst>
              <a:ext uri="{FF2B5EF4-FFF2-40B4-BE49-F238E27FC236}">
                <a16:creationId xmlns:a16="http://schemas.microsoft.com/office/drawing/2014/main" id="{CB435AE5-DA8E-4EEC-99C4-BD350D53B7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FD64B2-4D21-42AC-BA95-44C6F70936E0}"/>
              </a:ext>
            </a:extLst>
          </p:cNvPr>
          <p:cNvSpPr>
            <a:spLocks noGrp="1"/>
          </p:cNvSpPr>
          <p:nvPr>
            <p:ph type="sldNum" sz="quarter" idx="12"/>
          </p:nvPr>
        </p:nvSpPr>
        <p:spPr/>
        <p:txBody>
          <a:bodyPr/>
          <a:lstStyle/>
          <a:p>
            <a:fld id="{33CA2BB1-0106-4CFA-9531-54340DB1BE92}" type="slidenum">
              <a:rPr lang="en-IN" smtClean="0"/>
              <a:pPr/>
              <a:t>‹#›</a:t>
            </a:fld>
            <a:endParaRPr lang="en-IN"/>
          </a:p>
        </p:txBody>
      </p:sp>
    </p:spTree>
    <p:extLst>
      <p:ext uri="{BB962C8B-B14F-4D97-AF65-F5344CB8AC3E}">
        <p14:creationId xmlns:p14="http://schemas.microsoft.com/office/powerpoint/2010/main" val="2115391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DAA84-B257-4E43-8B0F-8E8F7D70BF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D051F0-A9F9-4D53-AAFF-F6EB196C86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47B231-A985-41E0-9508-EAF2C2A1A077}"/>
              </a:ext>
            </a:extLst>
          </p:cNvPr>
          <p:cNvSpPr>
            <a:spLocks noGrp="1"/>
          </p:cNvSpPr>
          <p:nvPr>
            <p:ph type="dt" sz="half" idx="10"/>
          </p:nvPr>
        </p:nvSpPr>
        <p:spPr/>
        <p:txBody>
          <a:bodyPr/>
          <a:lstStyle/>
          <a:p>
            <a:fld id="{D6909121-151F-4E4E-B934-0141F9673975}" type="datetimeFigureOut">
              <a:rPr lang="en-IN" smtClean="0"/>
              <a:pPr/>
              <a:t>06-09-2021</a:t>
            </a:fld>
            <a:endParaRPr lang="en-IN"/>
          </a:p>
        </p:txBody>
      </p:sp>
      <p:sp>
        <p:nvSpPr>
          <p:cNvPr id="5" name="Footer Placeholder 4">
            <a:extLst>
              <a:ext uri="{FF2B5EF4-FFF2-40B4-BE49-F238E27FC236}">
                <a16:creationId xmlns:a16="http://schemas.microsoft.com/office/drawing/2014/main" id="{711D5BE9-A42F-4412-927D-37E0F39E8B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978951-D1B1-45FD-92FD-D62D622B79FD}"/>
              </a:ext>
            </a:extLst>
          </p:cNvPr>
          <p:cNvSpPr>
            <a:spLocks noGrp="1"/>
          </p:cNvSpPr>
          <p:nvPr>
            <p:ph type="sldNum" sz="quarter" idx="12"/>
          </p:nvPr>
        </p:nvSpPr>
        <p:spPr/>
        <p:txBody>
          <a:bodyPr/>
          <a:lstStyle/>
          <a:p>
            <a:fld id="{33CA2BB1-0106-4CFA-9531-54340DB1BE92}" type="slidenum">
              <a:rPr lang="en-IN" smtClean="0"/>
              <a:pPr/>
              <a:t>‹#›</a:t>
            </a:fld>
            <a:endParaRPr lang="en-IN"/>
          </a:p>
        </p:txBody>
      </p:sp>
    </p:spTree>
    <p:extLst>
      <p:ext uri="{BB962C8B-B14F-4D97-AF65-F5344CB8AC3E}">
        <p14:creationId xmlns:p14="http://schemas.microsoft.com/office/powerpoint/2010/main" val="2533293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8C68A-37C9-450D-A5F7-0AB0701EC2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222C66-4F87-41DB-B0A7-4951FD1835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0FDBD0-1B12-4586-B374-101C1CD7A4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C1CD79-715D-4A15-86FA-FE8B6F8978F5}"/>
              </a:ext>
            </a:extLst>
          </p:cNvPr>
          <p:cNvSpPr>
            <a:spLocks noGrp="1"/>
          </p:cNvSpPr>
          <p:nvPr>
            <p:ph type="dt" sz="half" idx="10"/>
          </p:nvPr>
        </p:nvSpPr>
        <p:spPr/>
        <p:txBody>
          <a:bodyPr/>
          <a:lstStyle/>
          <a:p>
            <a:fld id="{D6909121-151F-4E4E-B934-0141F9673975}" type="datetimeFigureOut">
              <a:rPr lang="en-IN" smtClean="0"/>
              <a:pPr/>
              <a:t>06-09-2021</a:t>
            </a:fld>
            <a:endParaRPr lang="en-IN"/>
          </a:p>
        </p:txBody>
      </p:sp>
      <p:sp>
        <p:nvSpPr>
          <p:cNvPr id="6" name="Footer Placeholder 5">
            <a:extLst>
              <a:ext uri="{FF2B5EF4-FFF2-40B4-BE49-F238E27FC236}">
                <a16:creationId xmlns:a16="http://schemas.microsoft.com/office/drawing/2014/main" id="{7A378D63-54E1-4AD6-9B41-367625C7C6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2B0660-F8E5-483A-B92B-7594AFB500A8}"/>
              </a:ext>
            </a:extLst>
          </p:cNvPr>
          <p:cNvSpPr>
            <a:spLocks noGrp="1"/>
          </p:cNvSpPr>
          <p:nvPr>
            <p:ph type="sldNum" sz="quarter" idx="12"/>
          </p:nvPr>
        </p:nvSpPr>
        <p:spPr/>
        <p:txBody>
          <a:bodyPr/>
          <a:lstStyle/>
          <a:p>
            <a:fld id="{33CA2BB1-0106-4CFA-9531-54340DB1BE92}" type="slidenum">
              <a:rPr lang="en-IN" smtClean="0"/>
              <a:pPr/>
              <a:t>‹#›</a:t>
            </a:fld>
            <a:endParaRPr lang="en-IN"/>
          </a:p>
        </p:txBody>
      </p:sp>
    </p:spTree>
    <p:extLst>
      <p:ext uri="{BB962C8B-B14F-4D97-AF65-F5344CB8AC3E}">
        <p14:creationId xmlns:p14="http://schemas.microsoft.com/office/powerpoint/2010/main" val="987586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2466B-5A8C-495B-A7C2-A607F6EADE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8843C7-C09E-44FB-97EA-4AA4427CEB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7664E0-6566-4ACE-9E24-6D7062253B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29EDE8-93EE-4A7B-BF63-15D8EB3619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C5E5F8-016E-4B84-B159-7C4621D5F8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E9693D-557C-4592-9F2D-D78D9C3E703D}"/>
              </a:ext>
            </a:extLst>
          </p:cNvPr>
          <p:cNvSpPr>
            <a:spLocks noGrp="1"/>
          </p:cNvSpPr>
          <p:nvPr>
            <p:ph type="dt" sz="half" idx="10"/>
          </p:nvPr>
        </p:nvSpPr>
        <p:spPr/>
        <p:txBody>
          <a:bodyPr/>
          <a:lstStyle/>
          <a:p>
            <a:fld id="{D6909121-151F-4E4E-B934-0141F9673975}" type="datetimeFigureOut">
              <a:rPr lang="en-IN" smtClean="0"/>
              <a:pPr/>
              <a:t>06-09-2021</a:t>
            </a:fld>
            <a:endParaRPr lang="en-IN"/>
          </a:p>
        </p:txBody>
      </p:sp>
      <p:sp>
        <p:nvSpPr>
          <p:cNvPr id="8" name="Footer Placeholder 7">
            <a:extLst>
              <a:ext uri="{FF2B5EF4-FFF2-40B4-BE49-F238E27FC236}">
                <a16:creationId xmlns:a16="http://schemas.microsoft.com/office/drawing/2014/main" id="{24C90AD4-F004-4153-AA52-9E344928F0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8BAA57-8BD0-4B2B-9A0A-B743CAAF0E43}"/>
              </a:ext>
            </a:extLst>
          </p:cNvPr>
          <p:cNvSpPr>
            <a:spLocks noGrp="1"/>
          </p:cNvSpPr>
          <p:nvPr>
            <p:ph type="sldNum" sz="quarter" idx="12"/>
          </p:nvPr>
        </p:nvSpPr>
        <p:spPr/>
        <p:txBody>
          <a:bodyPr/>
          <a:lstStyle/>
          <a:p>
            <a:fld id="{33CA2BB1-0106-4CFA-9531-54340DB1BE92}" type="slidenum">
              <a:rPr lang="en-IN" smtClean="0"/>
              <a:pPr/>
              <a:t>‹#›</a:t>
            </a:fld>
            <a:endParaRPr lang="en-IN"/>
          </a:p>
        </p:txBody>
      </p:sp>
    </p:spTree>
    <p:extLst>
      <p:ext uri="{BB962C8B-B14F-4D97-AF65-F5344CB8AC3E}">
        <p14:creationId xmlns:p14="http://schemas.microsoft.com/office/powerpoint/2010/main" val="3326310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555A-13F0-467B-87CD-2A22E73F37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B4DF43-11F9-4CD2-8934-87552889AC53}"/>
              </a:ext>
            </a:extLst>
          </p:cNvPr>
          <p:cNvSpPr>
            <a:spLocks noGrp="1"/>
          </p:cNvSpPr>
          <p:nvPr>
            <p:ph type="dt" sz="half" idx="10"/>
          </p:nvPr>
        </p:nvSpPr>
        <p:spPr/>
        <p:txBody>
          <a:bodyPr/>
          <a:lstStyle/>
          <a:p>
            <a:fld id="{D6909121-151F-4E4E-B934-0141F9673975}" type="datetimeFigureOut">
              <a:rPr lang="en-IN" smtClean="0"/>
              <a:pPr/>
              <a:t>06-09-2021</a:t>
            </a:fld>
            <a:endParaRPr lang="en-IN"/>
          </a:p>
        </p:txBody>
      </p:sp>
      <p:sp>
        <p:nvSpPr>
          <p:cNvPr id="4" name="Footer Placeholder 3">
            <a:extLst>
              <a:ext uri="{FF2B5EF4-FFF2-40B4-BE49-F238E27FC236}">
                <a16:creationId xmlns:a16="http://schemas.microsoft.com/office/drawing/2014/main" id="{0BC88FDB-538A-431C-9DC1-6A70530182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F34EDE-9C01-4DC1-AFEF-5D6B90D0ADEE}"/>
              </a:ext>
            </a:extLst>
          </p:cNvPr>
          <p:cNvSpPr>
            <a:spLocks noGrp="1"/>
          </p:cNvSpPr>
          <p:nvPr>
            <p:ph type="sldNum" sz="quarter" idx="12"/>
          </p:nvPr>
        </p:nvSpPr>
        <p:spPr/>
        <p:txBody>
          <a:bodyPr/>
          <a:lstStyle/>
          <a:p>
            <a:fld id="{33CA2BB1-0106-4CFA-9531-54340DB1BE92}" type="slidenum">
              <a:rPr lang="en-IN" smtClean="0"/>
              <a:pPr/>
              <a:t>‹#›</a:t>
            </a:fld>
            <a:endParaRPr lang="en-IN"/>
          </a:p>
        </p:txBody>
      </p:sp>
    </p:spTree>
    <p:extLst>
      <p:ext uri="{BB962C8B-B14F-4D97-AF65-F5344CB8AC3E}">
        <p14:creationId xmlns:p14="http://schemas.microsoft.com/office/powerpoint/2010/main" val="2424702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FAD41A-7AA5-494E-872C-7A596170FC55}"/>
              </a:ext>
            </a:extLst>
          </p:cNvPr>
          <p:cNvSpPr>
            <a:spLocks noGrp="1"/>
          </p:cNvSpPr>
          <p:nvPr>
            <p:ph type="dt" sz="half" idx="10"/>
          </p:nvPr>
        </p:nvSpPr>
        <p:spPr/>
        <p:txBody>
          <a:bodyPr/>
          <a:lstStyle/>
          <a:p>
            <a:fld id="{D6909121-151F-4E4E-B934-0141F9673975}" type="datetimeFigureOut">
              <a:rPr lang="en-IN" smtClean="0"/>
              <a:pPr/>
              <a:t>06-09-2021</a:t>
            </a:fld>
            <a:endParaRPr lang="en-IN"/>
          </a:p>
        </p:txBody>
      </p:sp>
      <p:sp>
        <p:nvSpPr>
          <p:cNvPr id="3" name="Footer Placeholder 2">
            <a:extLst>
              <a:ext uri="{FF2B5EF4-FFF2-40B4-BE49-F238E27FC236}">
                <a16:creationId xmlns:a16="http://schemas.microsoft.com/office/drawing/2014/main" id="{B1A8E95B-9CB3-46CD-975F-0630B13C1B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2FCC6F-9991-48F0-BDFD-F2BF5695783E}"/>
              </a:ext>
            </a:extLst>
          </p:cNvPr>
          <p:cNvSpPr>
            <a:spLocks noGrp="1"/>
          </p:cNvSpPr>
          <p:nvPr>
            <p:ph type="sldNum" sz="quarter" idx="12"/>
          </p:nvPr>
        </p:nvSpPr>
        <p:spPr/>
        <p:txBody>
          <a:bodyPr/>
          <a:lstStyle/>
          <a:p>
            <a:fld id="{33CA2BB1-0106-4CFA-9531-54340DB1BE92}" type="slidenum">
              <a:rPr lang="en-IN" smtClean="0"/>
              <a:pPr/>
              <a:t>‹#›</a:t>
            </a:fld>
            <a:endParaRPr lang="en-IN"/>
          </a:p>
        </p:txBody>
      </p:sp>
    </p:spTree>
    <p:extLst>
      <p:ext uri="{BB962C8B-B14F-4D97-AF65-F5344CB8AC3E}">
        <p14:creationId xmlns:p14="http://schemas.microsoft.com/office/powerpoint/2010/main" val="2363800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198A1-E648-4A02-92AB-CAB95D359C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73B463-B0A7-44B9-9D76-23AE087DA6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290287-B234-4F2E-93D3-45079AF77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2CA94-C511-46EE-8ABD-9A57B7BF0071}"/>
              </a:ext>
            </a:extLst>
          </p:cNvPr>
          <p:cNvSpPr>
            <a:spLocks noGrp="1"/>
          </p:cNvSpPr>
          <p:nvPr>
            <p:ph type="dt" sz="half" idx="10"/>
          </p:nvPr>
        </p:nvSpPr>
        <p:spPr/>
        <p:txBody>
          <a:bodyPr/>
          <a:lstStyle/>
          <a:p>
            <a:fld id="{D6909121-151F-4E4E-B934-0141F9673975}" type="datetimeFigureOut">
              <a:rPr lang="en-IN" smtClean="0"/>
              <a:pPr/>
              <a:t>06-09-2021</a:t>
            </a:fld>
            <a:endParaRPr lang="en-IN"/>
          </a:p>
        </p:txBody>
      </p:sp>
      <p:sp>
        <p:nvSpPr>
          <p:cNvPr id="6" name="Footer Placeholder 5">
            <a:extLst>
              <a:ext uri="{FF2B5EF4-FFF2-40B4-BE49-F238E27FC236}">
                <a16:creationId xmlns:a16="http://schemas.microsoft.com/office/drawing/2014/main" id="{00D65D8D-1532-445D-BED4-9918E4CA6B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AA7439-E206-4441-9220-82DBB6DA4E5D}"/>
              </a:ext>
            </a:extLst>
          </p:cNvPr>
          <p:cNvSpPr>
            <a:spLocks noGrp="1"/>
          </p:cNvSpPr>
          <p:nvPr>
            <p:ph type="sldNum" sz="quarter" idx="12"/>
          </p:nvPr>
        </p:nvSpPr>
        <p:spPr/>
        <p:txBody>
          <a:bodyPr/>
          <a:lstStyle/>
          <a:p>
            <a:fld id="{33CA2BB1-0106-4CFA-9531-54340DB1BE92}" type="slidenum">
              <a:rPr lang="en-IN" smtClean="0"/>
              <a:pPr/>
              <a:t>‹#›</a:t>
            </a:fld>
            <a:endParaRPr lang="en-IN"/>
          </a:p>
        </p:txBody>
      </p:sp>
    </p:spTree>
    <p:extLst>
      <p:ext uri="{BB962C8B-B14F-4D97-AF65-F5344CB8AC3E}">
        <p14:creationId xmlns:p14="http://schemas.microsoft.com/office/powerpoint/2010/main" val="3129618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FDB85-0633-4D9F-A770-D15E836426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60E661-7F6C-4656-B84C-FE420C43AA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9EBB1D-432F-4FC4-8002-A3C733455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7258E1-3416-41AC-AA7D-40D6C5C2884B}"/>
              </a:ext>
            </a:extLst>
          </p:cNvPr>
          <p:cNvSpPr>
            <a:spLocks noGrp="1"/>
          </p:cNvSpPr>
          <p:nvPr>
            <p:ph type="dt" sz="half" idx="10"/>
          </p:nvPr>
        </p:nvSpPr>
        <p:spPr/>
        <p:txBody>
          <a:bodyPr/>
          <a:lstStyle/>
          <a:p>
            <a:fld id="{D6909121-151F-4E4E-B934-0141F9673975}" type="datetimeFigureOut">
              <a:rPr lang="en-IN" smtClean="0"/>
              <a:pPr/>
              <a:t>06-09-2021</a:t>
            </a:fld>
            <a:endParaRPr lang="en-IN"/>
          </a:p>
        </p:txBody>
      </p:sp>
      <p:sp>
        <p:nvSpPr>
          <p:cNvPr id="6" name="Footer Placeholder 5">
            <a:extLst>
              <a:ext uri="{FF2B5EF4-FFF2-40B4-BE49-F238E27FC236}">
                <a16:creationId xmlns:a16="http://schemas.microsoft.com/office/drawing/2014/main" id="{A1869157-6CE6-4A02-9E8B-D66FFB7048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8AAE5E-303F-491E-A702-1350F2B036BE}"/>
              </a:ext>
            </a:extLst>
          </p:cNvPr>
          <p:cNvSpPr>
            <a:spLocks noGrp="1"/>
          </p:cNvSpPr>
          <p:nvPr>
            <p:ph type="sldNum" sz="quarter" idx="12"/>
          </p:nvPr>
        </p:nvSpPr>
        <p:spPr/>
        <p:txBody>
          <a:bodyPr/>
          <a:lstStyle/>
          <a:p>
            <a:fld id="{33CA2BB1-0106-4CFA-9531-54340DB1BE92}" type="slidenum">
              <a:rPr lang="en-IN" smtClean="0"/>
              <a:pPr/>
              <a:t>‹#›</a:t>
            </a:fld>
            <a:endParaRPr lang="en-IN"/>
          </a:p>
        </p:txBody>
      </p:sp>
    </p:spTree>
    <p:extLst>
      <p:ext uri="{BB962C8B-B14F-4D97-AF65-F5344CB8AC3E}">
        <p14:creationId xmlns:p14="http://schemas.microsoft.com/office/powerpoint/2010/main" val="265961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4080A2-19E2-4BCB-B6DB-6C55255AAE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123BB4-DECA-4E33-802B-B7285C5E07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4A89B-AB5D-4227-8F66-CCBCB1BC1B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909121-151F-4E4E-B934-0141F9673975}" type="datetimeFigureOut">
              <a:rPr lang="en-IN" smtClean="0"/>
              <a:pPr/>
              <a:t>06-09-2021</a:t>
            </a:fld>
            <a:endParaRPr lang="en-IN"/>
          </a:p>
        </p:txBody>
      </p:sp>
      <p:sp>
        <p:nvSpPr>
          <p:cNvPr id="5" name="Footer Placeholder 4">
            <a:extLst>
              <a:ext uri="{FF2B5EF4-FFF2-40B4-BE49-F238E27FC236}">
                <a16:creationId xmlns:a16="http://schemas.microsoft.com/office/drawing/2014/main" id="{EBD6A377-A281-4E45-8D70-E5F27FD1CD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66C0CE-FC50-40F7-930C-8E0D0912F8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CA2BB1-0106-4CFA-9531-54340DB1BE92}" type="slidenum">
              <a:rPr lang="en-IN" smtClean="0"/>
              <a:pPr/>
              <a:t>‹#›</a:t>
            </a:fld>
            <a:endParaRPr lang="en-IN"/>
          </a:p>
        </p:txBody>
      </p:sp>
    </p:spTree>
    <p:extLst>
      <p:ext uri="{BB962C8B-B14F-4D97-AF65-F5344CB8AC3E}">
        <p14:creationId xmlns:p14="http://schemas.microsoft.com/office/powerpoint/2010/main" val="3463546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gmail.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29988" y="3172769"/>
            <a:ext cx="7036526" cy="2185214"/>
          </a:xfrm>
          <a:prstGeom prst="rect">
            <a:avLst/>
          </a:prstGeom>
        </p:spPr>
        <p:txBody>
          <a:bodyPr wrap="square">
            <a:spAutoFit/>
          </a:bodyPr>
          <a:lstStyle/>
          <a:p>
            <a:pPr algn="ctr">
              <a:defRPr/>
            </a:pPr>
            <a:r>
              <a:rPr lang="en-US" altLang="en-US" sz="2400" b="1" dirty="0" err="1">
                <a:solidFill>
                  <a:srgbClr val="002060"/>
                </a:solidFill>
                <a:latin typeface="Bookman Old Style" panose="02050604050505020204" pitchFamily="18" charset="0"/>
              </a:rPr>
              <a:t>C.NagaRaju</a:t>
            </a:r>
            <a:endParaRPr lang="en-US" altLang="en-US" sz="2400" b="1" dirty="0">
              <a:solidFill>
                <a:srgbClr val="002060"/>
              </a:solidFill>
              <a:latin typeface="Bookman Old Style" panose="02050604050505020204" pitchFamily="18" charset="0"/>
            </a:endParaRPr>
          </a:p>
          <a:p>
            <a:pPr algn="ctr">
              <a:defRPr/>
            </a:pPr>
            <a:r>
              <a:rPr lang="en-US" altLang="en-US" sz="2400" b="1" baseline="-25000" dirty="0" err="1">
                <a:solidFill>
                  <a:srgbClr val="002060"/>
                </a:solidFill>
                <a:latin typeface="Bookman Old Style" panose="02050604050505020204" pitchFamily="18" charset="0"/>
              </a:rPr>
              <a:t>B.Tech</a:t>
            </a:r>
            <a:r>
              <a:rPr lang="en-US" altLang="en-US" sz="2400" b="1" baseline="-25000" dirty="0">
                <a:solidFill>
                  <a:srgbClr val="002060"/>
                </a:solidFill>
                <a:latin typeface="Bookman Old Style" panose="02050604050505020204" pitchFamily="18" charset="0"/>
              </a:rPr>
              <a:t>(CSE),</a:t>
            </a:r>
            <a:r>
              <a:rPr lang="en-US" altLang="en-US" sz="2400" b="1" baseline="-25000" dirty="0" err="1">
                <a:solidFill>
                  <a:srgbClr val="002060"/>
                </a:solidFill>
                <a:latin typeface="Bookman Old Style" panose="02050604050505020204" pitchFamily="18" charset="0"/>
              </a:rPr>
              <a:t>M.Tech</a:t>
            </a:r>
            <a:r>
              <a:rPr lang="en-US" altLang="en-US" sz="2400" b="1" baseline="-25000" dirty="0">
                <a:solidFill>
                  <a:srgbClr val="002060"/>
                </a:solidFill>
                <a:latin typeface="Bookman Old Style" panose="02050604050505020204" pitchFamily="18" charset="0"/>
              </a:rPr>
              <a:t>(CSE),PhD(CSE),MIEEE,MCSI,MISTE</a:t>
            </a:r>
          </a:p>
          <a:p>
            <a:pPr algn="ctr">
              <a:defRPr/>
            </a:pPr>
            <a:r>
              <a:rPr lang="en-US" altLang="en-US" sz="2400" b="1" dirty="0">
                <a:solidFill>
                  <a:srgbClr val="002060"/>
                </a:solidFill>
                <a:latin typeface="Bookman Old Style" panose="02050604050505020204" pitchFamily="18" charset="0"/>
              </a:rPr>
              <a:t>Professor</a:t>
            </a:r>
          </a:p>
          <a:p>
            <a:pPr algn="ctr">
              <a:defRPr/>
            </a:pPr>
            <a:r>
              <a:rPr lang="en-US" altLang="en-US" sz="2400" b="1" dirty="0">
                <a:solidFill>
                  <a:srgbClr val="002060"/>
                </a:solidFill>
                <a:latin typeface="Bookman Old Style" panose="02050604050505020204" pitchFamily="18" charset="0"/>
              </a:rPr>
              <a:t>Department of CSE </a:t>
            </a:r>
          </a:p>
          <a:p>
            <a:pPr algn="ctr">
              <a:defRPr/>
            </a:pPr>
            <a:r>
              <a:rPr lang="en-US" altLang="en-US" sz="2400" b="1" dirty="0">
                <a:solidFill>
                  <a:srgbClr val="002060"/>
                </a:solidFill>
                <a:latin typeface="Bookman Old Style" panose="02050604050505020204" pitchFamily="18" charset="0"/>
              </a:rPr>
              <a:t>YSR Engineering College of YVU</a:t>
            </a:r>
          </a:p>
          <a:p>
            <a:pPr algn="ctr">
              <a:defRPr/>
            </a:pPr>
            <a:r>
              <a:rPr lang="en-US" altLang="en-US" sz="2400" b="1" dirty="0" err="1">
                <a:solidFill>
                  <a:srgbClr val="002060"/>
                </a:solidFill>
                <a:latin typeface="Bookman Old Style" panose="02050604050505020204" pitchFamily="18" charset="0"/>
              </a:rPr>
              <a:t>Proddatur</a:t>
            </a:r>
            <a:r>
              <a:rPr lang="en-US" altLang="en-US" sz="2400" b="1" dirty="0">
                <a:solidFill>
                  <a:srgbClr val="002060"/>
                </a:solidFill>
                <a:latin typeface="Bookman Old Style" panose="02050604050505020204" pitchFamily="18" charset="0"/>
              </a:rPr>
              <a:t> </a:t>
            </a:r>
          </a:p>
        </p:txBody>
      </p:sp>
      <p:sp>
        <p:nvSpPr>
          <p:cNvPr id="5" name="Title 1"/>
          <p:cNvSpPr>
            <a:spLocks noGrp="1"/>
          </p:cNvSpPr>
          <p:nvPr>
            <p:ph type="ctrTitle"/>
          </p:nvPr>
        </p:nvSpPr>
        <p:spPr>
          <a:xfrm>
            <a:off x="940526" y="365761"/>
            <a:ext cx="10469286" cy="2690949"/>
          </a:xfrm>
        </p:spPr>
        <p:txBody>
          <a:bodyPr>
            <a:normAutofit fontScale="90000"/>
          </a:bodyPr>
          <a:lstStyle/>
          <a:p>
            <a:pPr algn="ctr"/>
            <a:br>
              <a:rPr lang="en-IN" dirty="0">
                <a:solidFill>
                  <a:srgbClr val="FF0000"/>
                </a:solidFill>
              </a:rPr>
            </a:br>
            <a:br>
              <a:rPr lang="en-IN" dirty="0">
                <a:solidFill>
                  <a:srgbClr val="FF0000"/>
                </a:solidFill>
              </a:rPr>
            </a:br>
            <a:br>
              <a:rPr lang="en-IN" dirty="0">
                <a:solidFill>
                  <a:srgbClr val="FF0000"/>
                </a:solidFill>
              </a:rPr>
            </a:br>
            <a:br>
              <a:rPr lang="en-IN" dirty="0">
                <a:solidFill>
                  <a:srgbClr val="FF0000"/>
                </a:solidFill>
              </a:rPr>
            </a:br>
            <a:br>
              <a:rPr lang="en-IN" dirty="0">
                <a:solidFill>
                  <a:srgbClr val="FF0000"/>
                </a:solidFill>
              </a:rPr>
            </a:br>
            <a:br>
              <a:rPr lang="en-IN" dirty="0">
                <a:solidFill>
                  <a:srgbClr val="FF0000"/>
                </a:solidFill>
              </a:rPr>
            </a:br>
            <a:br>
              <a:rPr lang="en-IN" dirty="0">
                <a:solidFill>
                  <a:srgbClr val="FF0000"/>
                </a:solidFill>
              </a:rPr>
            </a:br>
            <a:r>
              <a:rPr lang="en-IN" b="1" dirty="0">
                <a:solidFill>
                  <a:srgbClr val="FF0000"/>
                </a:solidFill>
              </a:rPr>
              <a:t>INTRODUCTION TO</a:t>
            </a:r>
            <a:br>
              <a:rPr lang="en-IN" dirty="0">
                <a:solidFill>
                  <a:srgbClr val="FF0000"/>
                </a:solidFill>
              </a:rPr>
            </a:br>
            <a:r>
              <a:rPr lang="en-IN" b="1" dirty="0">
                <a:solidFill>
                  <a:srgbClr val="FF0000"/>
                </a:solidFill>
              </a:rPr>
              <a:t>H</a:t>
            </a:r>
            <a:r>
              <a:rPr lang="en-IN" b="1" dirty="0">
                <a:solidFill>
                  <a:srgbClr val="00B050"/>
                </a:solidFill>
              </a:rPr>
              <a:t>YPER</a:t>
            </a:r>
            <a:r>
              <a:rPr lang="en-IN" b="1" dirty="0">
                <a:solidFill>
                  <a:srgbClr val="FF0000"/>
                </a:solidFill>
              </a:rPr>
              <a:t> T</a:t>
            </a:r>
            <a:r>
              <a:rPr lang="en-IN" b="1" dirty="0">
                <a:solidFill>
                  <a:srgbClr val="00B050"/>
                </a:solidFill>
              </a:rPr>
              <a:t>EXT</a:t>
            </a:r>
            <a:r>
              <a:rPr lang="en-IN" b="1" dirty="0">
                <a:solidFill>
                  <a:srgbClr val="FF0000"/>
                </a:solidFill>
              </a:rPr>
              <a:t> M</a:t>
            </a:r>
            <a:r>
              <a:rPr lang="en-IN" b="1" dirty="0">
                <a:solidFill>
                  <a:srgbClr val="00B050"/>
                </a:solidFill>
              </a:rPr>
              <a:t>ARKUP</a:t>
            </a:r>
            <a:r>
              <a:rPr lang="en-IN" b="1" dirty="0">
                <a:solidFill>
                  <a:srgbClr val="FF0000"/>
                </a:solidFill>
              </a:rPr>
              <a:t> L</a:t>
            </a:r>
            <a:r>
              <a:rPr lang="en-IN" b="1" dirty="0">
                <a:solidFill>
                  <a:srgbClr val="00B050"/>
                </a:solidFill>
              </a:rPr>
              <a:t>ANGUAGE</a:t>
            </a:r>
            <a:br>
              <a:rPr lang="en-IN" b="1" dirty="0">
                <a:solidFill>
                  <a:srgbClr val="00B050"/>
                </a:solidFill>
              </a:rPr>
            </a:br>
            <a:endParaRPr lang="en-IN" b="1"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101600" y="28576"/>
            <a:ext cx="11887200" cy="6829425"/>
          </a:xfrm>
        </p:spPr>
        <p:txBody>
          <a:bodyPr/>
          <a:lstStyle/>
          <a:p>
            <a:pPr algn="just" eaLnBrk="1" hangingPunct="1">
              <a:lnSpc>
                <a:spcPct val="150000"/>
              </a:lnSpc>
              <a:spcBef>
                <a:spcPts val="0"/>
              </a:spcBef>
            </a:pPr>
            <a:r>
              <a:rPr lang="en-US" altLang="en-US" sz="2800" dirty="0"/>
              <a:t>Domain names can include any number of parts separated by periods.</a:t>
            </a:r>
          </a:p>
          <a:p>
            <a:pPr algn="just" eaLnBrk="1" hangingPunct="1">
              <a:lnSpc>
                <a:spcPct val="150000"/>
              </a:lnSpc>
              <a:spcBef>
                <a:spcPts val="0"/>
              </a:spcBef>
              <a:buNone/>
            </a:pPr>
            <a:endParaRPr lang="en-US" altLang="en-US" sz="2800" dirty="0"/>
          </a:p>
          <a:p>
            <a:pPr algn="just" eaLnBrk="1" hangingPunct="1">
              <a:lnSpc>
                <a:spcPct val="150000"/>
              </a:lnSpc>
              <a:spcBef>
                <a:spcPts val="0"/>
              </a:spcBef>
            </a:pPr>
            <a:r>
              <a:rPr lang="en-US" altLang="en-US" sz="2800" dirty="0"/>
              <a:t> For example, the domain name </a:t>
            </a:r>
            <a:r>
              <a:rPr lang="en-US" altLang="en-US" sz="2800" dirty="0">
                <a:solidFill>
                  <a:srgbClr val="FF0000"/>
                </a:solidFill>
              </a:rPr>
              <a:t>gsb.uchicago.edu</a:t>
            </a:r>
            <a:r>
              <a:rPr lang="en-US" altLang="en-US" sz="2800" dirty="0"/>
              <a:t> is the computer connected to the Internet at the Graduate School of Business (</a:t>
            </a:r>
            <a:r>
              <a:rPr lang="en-US" altLang="en-US" sz="2800" dirty="0" err="1"/>
              <a:t>gsb</a:t>
            </a:r>
            <a:r>
              <a:rPr lang="en-US" altLang="en-US" sz="2800" dirty="0"/>
              <a:t>), which is an academic unit of the University of Chicago (</a:t>
            </a:r>
            <a:r>
              <a:rPr lang="en-US" altLang="en-US" sz="2800" dirty="0" err="1"/>
              <a:t>uchicago</a:t>
            </a:r>
            <a:r>
              <a:rPr lang="en-US" altLang="en-US" sz="2800" dirty="0"/>
              <a:t>), which is an educational institution (</a:t>
            </a:r>
            <a:r>
              <a:rPr lang="en-US" altLang="en-US" sz="2800" dirty="0" err="1"/>
              <a:t>edu</a:t>
            </a:r>
            <a:r>
              <a:rPr lang="en-US" altLang="en-US" sz="2800" dirty="0"/>
              <a:t>).</a:t>
            </a:r>
          </a:p>
          <a:p>
            <a:pPr algn="just">
              <a:lnSpc>
                <a:spcPct val="150000"/>
              </a:lnSpc>
              <a:spcBef>
                <a:spcPts val="0"/>
              </a:spcBef>
            </a:pPr>
            <a:r>
              <a:rPr lang="en-US" altLang="en-US" dirty="0"/>
              <a:t>however most domain names currently in use have only three or four parts.</a:t>
            </a:r>
            <a:endParaRPr lang="en-US" altLang="en-US" sz="2800" dirty="0"/>
          </a:p>
        </p:txBody>
      </p:sp>
      <p:sp>
        <p:nvSpPr>
          <p:cNvPr id="12291" name="Date Placeholder 1"/>
          <p:cNvSpPr>
            <a:spLocks noGrp="1"/>
          </p:cNvSpPr>
          <p:nvPr>
            <p:ph type="dt" sz="half" idx="10"/>
          </p:nvPr>
        </p:nvSpPr>
        <p:spPr>
          <a:noFill/>
          <a:ln>
            <a:miter lim="800000"/>
            <a:headEnd/>
            <a:tailEnd/>
          </a:ln>
        </p:spPr>
        <p:txBody>
          <a:bodyPr/>
          <a:lstStyle/>
          <a:p>
            <a:fld id="{FE6B392D-8D56-4927-BA67-473E491437CD}" type="datetime1">
              <a:rPr lang="en-US" altLang="en-US" smtClean="0"/>
              <a:pPr/>
              <a:t>9/6/2021</a:t>
            </a:fld>
            <a:endParaRPr lang="en-US" altLang="en-US"/>
          </a:p>
        </p:txBody>
      </p:sp>
      <p:sp>
        <p:nvSpPr>
          <p:cNvPr id="12292" name="Footer Placeholder 2"/>
          <p:cNvSpPr>
            <a:spLocks noGrp="1"/>
          </p:cNvSpPr>
          <p:nvPr>
            <p:ph type="ftr" sz="quarter" idx="11"/>
          </p:nvPr>
        </p:nvSpPr>
        <p:spPr>
          <a:noFill/>
          <a:ln>
            <a:miter lim="800000"/>
            <a:headEnd/>
            <a:tailEnd/>
          </a:ln>
        </p:spPr>
        <p:txBody>
          <a:bodyPr/>
          <a:lstStyle/>
          <a:p>
            <a:r>
              <a:rPr lang="en-US" altLang="en-US"/>
              <a:t>Dr. C.NagaRaju YSR of  YVU 9949218570</a:t>
            </a:r>
          </a:p>
        </p:txBody>
      </p:sp>
      <p:sp>
        <p:nvSpPr>
          <p:cNvPr id="12293" name="Slide Number Placeholder 3"/>
          <p:cNvSpPr>
            <a:spLocks noGrp="1"/>
          </p:cNvSpPr>
          <p:nvPr>
            <p:ph type="sldNum" sz="quarter" idx="12"/>
          </p:nvPr>
        </p:nvSpPr>
        <p:spPr>
          <a:xfrm>
            <a:off x="9144000" y="6248400"/>
            <a:ext cx="2540000" cy="457200"/>
          </a:xfrm>
          <a:noFill/>
          <a:ln>
            <a:miter lim="800000"/>
            <a:headEnd/>
            <a:tailEnd/>
          </a:ln>
        </p:spPr>
        <p:txBody>
          <a:bodyPr/>
          <a:lstStyle/>
          <a:p>
            <a:fld id="{7EA0C783-6C44-48EA-8E8F-23272533ABE3}" type="slidenum">
              <a:rPr lang="en-US" altLang="en-US"/>
              <a:pPr/>
              <a:t>10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fade">
                                      <p:cBhvr>
                                        <p:cTn id="7" dur="2000"/>
                                        <p:tgtEl>
                                          <p:spTgt spid="122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0">
                                            <p:txEl>
                                              <p:pRg st="2" end="2"/>
                                            </p:txEl>
                                          </p:spTgt>
                                        </p:tgtEl>
                                        <p:attrNameLst>
                                          <p:attrName>style.visibility</p:attrName>
                                        </p:attrNameLst>
                                      </p:cBhvr>
                                      <p:to>
                                        <p:strVal val="visible"/>
                                      </p:to>
                                    </p:set>
                                    <p:animEffect transition="in" filter="fade">
                                      <p:cBhvr>
                                        <p:cTn id="12" dur="2000"/>
                                        <p:tgtEl>
                                          <p:spTgt spid="1229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90">
                                            <p:txEl>
                                              <p:pRg st="3" end="3"/>
                                            </p:txEl>
                                          </p:spTgt>
                                        </p:tgtEl>
                                        <p:attrNameLst>
                                          <p:attrName>style.visibility</p:attrName>
                                        </p:attrNameLst>
                                      </p:cBhvr>
                                      <p:to>
                                        <p:strVal val="visible"/>
                                      </p:to>
                                    </p:set>
                                    <p:animEffect transition="in" filter="fade">
                                      <p:cBhvr>
                                        <p:cTn id="17" dur="2000"/>
                                        <p:tgtEl>
                                          <p:spTgt spid="122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D99A02-E001-4098-9D3B-BAFCADB65F00}"/>
              </a:ext>
            </a:extLst>
          </p:cNvPr>
          <p:cNvSpPr>
            <a:spLocks noGrp="1"/>
          </p:cNvSpPr>
          <p:nvPr>
            <p:ph idx="1"/>
          </p:nvPr>
        </p:nvSpPr>
        <p:spPr>
          <a:xfrm>
            <a:off x="0" y="128904"/>
            <a:ext cx="11897360" cy="6546215"/>
          </a:xfrm>
        </p:spPr>
        <p:txBody>
          <a:bodyPr>
            <a:normAutofit fontScale="85000" lnSpcReduction="20000"/>
          </a:bodyPr>
          <a:lstStyle/>
          <a:p>
            <a:r>
              <a:rPr lang="en-IN" dirty="0"/>
              <a:t>&lt;!DOCTYPE html&gt;</a:t>
            </a:r>
          </a:p>
          <a:p>
            <a:r>
              <a:rPr lang="en-IN" dirty="0"/>
              <a:t>&lt;html&gt;</a:t>
            </a:r>
          </a:p>
          <a:p>
            <a:r>
              <a:rPr lang="en-IN" dirty="0"/>
              <a:t>&lt;head&gt;</a:t>
            </a:r>
          </a:p>
          <a:p>
            <a:r>
              <a:rPr lang="en-IN" dirty="0"/>
              <a:t>&lt;title&gt;HTML Table Header&lt;/title&gt;</a:t>
            </a:r>
          </a:p>
          <a:p>
            <a:r>
              <a:rPr lang="en-IN" dirty="0"/>
              <a:t>&lt;/head&gt;</a:t>
            </a:r>
          </a:p>
          <a:p>
            <a:r>
              <a:rPr lang="en-IN" dirty="0"/>
              <a:t>&lt;body&gt;</a:t>
            </a:r>
          </a:p>
          <a:p>
            <a:r>
              <a:rPr lang="en-IN" dirty="0"/>
              <a:t>&lt;h1&gt; border </a:t>
            </a:r>
            <a:r>
              <a:rPr lang="en-IN" dirty="0" err="1"/>
              <a:t>bgcolor</a:t>
            </a:r>
            <a:r>
              <a:rPr lang="en-IN" dirty="0"/>
              <a:t>  align&lt;/h1&gt;</a:t>
            </a:r>
          </a:p>
          <a:p>
            <a:r>
              <a:rPr lang="en-IN" dirty="0">
                <a:solidFill>
                  <a:srgbClr val="FF0000"/>
                </a:solidFill>
              </a:rPr>
              <a:t>&lt;table border="1" </a:t>
            </a:r>
            <a:r>
              <a:rPr lang="en-IN" dirty="0" err="1">
                <a:solidFill>
                  <a:srgbClr val="FF0000"/>
                </a:solidFill>
              </a:rPr>
              <a:t>bgcolor</a:t>
            </a:r>
            <a:r>
              <a:rPr lang="en-IN" dirty="0">
                <a:solidFill>
                  <a:srgbClr val="FF0000"/>
                </a:solidFill>
              </a:rPr>
              <a:t>="red" align="</a:t>
            </a:r>
            <a:r>
              <a:rPr lang="en-IN" dirty="0" err="1">
                <a:solidFill>
                  <a:srgbClr val="FF0000"/>
                </a:solidFill>
              </a:rPr>
              <a:t>center</a:t>
            </a:r>
            <a:r>
              <a:rPr lang="en-IN" dirty="0">
                <a:solidFill>
                  <a:srgbClr val="FF0000"/>
                </a:solidFill>
              </a:rPr>
              <a:t>" &gt;</a:t>
            </a:r>
          </a:p>
          <a:p>
            <a:r>
              <a:rPr lang="en-IN" dirty="0">
                <a:solidFill>
                  <a:srgbClr val="FF0000"/>
                </a:solidFill>
              </a:rPr>
              <a:t>&lt;tr&gt;</a:t>
            </a:r>
          </a:p>
          <a:p>
            <a:r>
              <a:rPr lang="en-IN" dirty="0">
                <a:solidFill>
                  <a:srgbClr val="FF0000"/>
                </a:solidFill>
              </a:rPr>
              <a:t>&lt;td&gt;Row 1, Column 1&lt;/td&gt;</a:t>
            </a:r>
          </a:p>
          <a:p>
            <a:r>
              <a:rPr lang="en-IN" dirty="0">
                <a:solidFill>
                  <a:srgbClr val="FF0000"/>
                </a:solidFill>
              </a:rPr>
              <a:t>&lt;td&gt;Row 1, Column 2&lt;/td&gt;</a:t>
            </a:r>
          </a:p>
          <a:p>
            <a:r>
              <a:rPr lang="en-IN" dirty="0">
                <a:solidFill>
                  <a:srgbClr val="FF0000"/>
                </a:solidFill>
              </a:rPr>
              <a:t>&lt;/tr&gt;</a:t>
            </a:r>
          </a:p>
          <a:p>
            <a:r>
              <a:rPr lang="en-IN" dirty="0">
                <a:solidFill>
                  <a:srgbClr val="FF0000"/>
                </a:solidFill>
              </a:rPr>
              <a:t>&lt;tr&gt;</a:t>
            </a:r>
          </a:p>
          <a:p>
            <a:r>
              <a:rPr lang="en-IN" dirty="0">
                <a:solidFill>
                  <a:srgbClr val="FF0000"/>
                </a:solidFill>
              </a:rPr>
              <a:t>&lt;td&gt;Row 2, Column 1&lt;/td&gt;</a:t>
            </a:r>
          </a:p>
          <a:p>
            <a:r>
              <a:rPr lang="en-US" dirty="0">
                <a:solidFill>
                  <a:srgbClr val="FF0000"/>
                </a:solidFill>
              </a:rPr>
              <a:t>&lt;td&gt;Row 2, Column 2&lt;/td&gt;</a:t>
            </a:r>
          </a:p>
          <a:p>
            <a:r>
              <a:rPr lang="en-US" dirty="0">
                <a:solidFill>
                  <a:srgbClr val="FF0000"/>
                </a:solidFill>
              </a:rPr>
              <a:t>&lt;/tr&gt;</a:t>
            </a:r>
          </a:p>
          <a:p>
            <a:r>
              <a:rPr lang="en-US" dirty="0">
                <a:solidFill>
                  <a:srgbClr val="FF0000"/>
                </a:solidFill>
              </a:rPr>
              <a:t>&lt;/table&gt;</a:t>
            </a:r>
            <a:endParaRPr lang="en-IN" dirty="0">
              <a:solidFill>
                <a:srgbClr val="FF0000"/>
              </a:solidFill>
            </a:endParaRPr>
          </a:p>
        </p:txBody>
      </p:sp>
    </p:spTree>
    <p:extLst>
      <p:ext uri="{BB962C8B-B14F-4D97-AF65-F5344CB8AC3E}">
        <p14:creationId xmlns:p14="http://schemas.microsoft.com/office/powerpoint/2010/main" val="224381278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3F79FC-C290-4C8F-BAE6-FC4732732DD9}"/>
              </a:ext>
            </a:extLst>
          </p:cNvPr>
          <p:cNvSpPr>
            <a:spLocks noGrp="1"/>
          </p:cNvSpPr>
          <p:nvPr>
            <p:ph idx="1"/>
          </p:nvPr>
        </p:nvSpPr>
        <p:spPr>
          <a:xfrm>
            <a:off x="198120" y="210184"/>
            <a:ext cx="11780520" cy="6424295"/>
          </a:xfrm>
        </p:spPr>
        <p:txBody>
          <a:bodyPr>
            <a:normAutofit fontScale="92500" lnSpcReduction="20000"/>
          </a:bodyPr>
          <a:lstStyle/>
          <a:p>
            <a:r>
              <a:rPr lang="en-IN" dirty="0"/>
              <a:t>&lt;h1&gt; background cellpadding  </a:t>
            </a:r>
            <a:r>
              <a:rPr lang="en-IN" dirty="0" err="1"/>
              <a:t>cellspacing</a:t>
            </a:r>
            <a:r>
              <a:rPr lang="en-IN" dirty="0"/>
              <a:t> &lt;/h1&gt;</a:t>
            </a:r>
          </a:p>
          <a:p>
            <a:r>
              <a:rPr lang="en-IN" dirty="0">
                <a:solidFill>
                  <a:srgbClr val="FF0000"/>
                </a:solidFill>
              </a:rPr>
              <a:t>&lt;table border="1" background="cnr.jpg"  cellpadding="5" </a:t>
            </a:r>
            <a:r>
              <a:rPr lang="en-IN" dirty="0" err="1">
                <a:solidFill>
                  <a:srgbClr val="FF0000"/>
                </a:solidFill>
              </a:rPr>
              <a:t>cellspacing</a:t>
            </a:r>
            <a:r>
              <a:rPr lang="en-IN" dirty="0">
                <a:solidFill>
                  <a:srgbClr val="FF0000"/>
                </a:solidFill>
              </a:rPr>
              <a:t>="5"&gt;</a:t>
            </a:r>
          </a:p>
          <a:p>
            <a:r>
              <a:rPr lang="en-IN" dirty="0">
                <a:solidFill>
                  <a:srgbClr val="FF0000"/>
                </a:solidFill>
              </a:rPr>
              <a:t>&lt;tr&gt;</a:t>
            </a:r>
          </a:p>
          <a:p>
            <a:r>
              <a:rPr lang="en-IN" dirty="0">
                <a:solidFill>
                  <a:srgbClr val="FF0000"/>
                </a:solidFill>
              </a:rPr>
              <a:t>&lt;</a:t>
            </a:r>
            <a:r>
              <a:rPr lang="en-IN" dirty="0" err="1">
                <a:solidFill>
                  <a:srgbClr val="FF0000"/>
                </a:solidFill>
              </a:rPr>
              <a:t>th</a:t>
            </a:r>
            <a:r>
              <a:rPr lang="en-IN" dirty="0">
                <a:solidFill>
                  <a:srgbClr val="FF0000"/>
                </a:solidFill>
              </a:rPr>
              <a:t>&gt;Name&lt;/</a:t>
            </a:r>
            <a:r>
              <a:rPr lang="en-IN" dirty="0" err="1">
                <a:solidFill>
                  <a:srgbClr val="FF0000"/>
                </a:solidFill>
              </a:rPr>
              <a:t>th</a:t>
            </a:r>
            <a:r>
              <a:rPr lang="en-IN" dirty="0">
                <a:solidFill>
                  <a:srgbClr val="FF0000"/>
                </a:solidFill>
              </a:rPr>
              <a:t>&gt;</a:t>
            </a:r>
          </a:p>
          <a:p>
            <a:r>
              <a:rPr lang="en-IN" dirty="0">
                <a:solidFill>
                  <a:srgbClr val="FF0000"/>
                </a:solidFill>
              </a:rPr>
              <a:t>&lt;</a:t>
            </a:r>
            <a:r>
              <a:rPr lang="en-IN" dirty="0" err="1">
                <a:solidFill>
                  <a:srgbClr val="FF0000"/>
                </a:solidFill>
              </a:rPr>
              <a:t>th</a:t>
            </a:r>
            <a:r>
              <a:rPr lang="en-IN" dirty="0">
                <a:solidFill>
                  <a:srgbClr val="FF0000"/>
                </a:solidFill>
              </a:rPr>
              <a:t>&gt;Salary&lt;/</a:t>
            </a:r>
            <a:r>
              <a:rPr lang="en-IN" dirty="0" err="1">
                <a:solidFill>
                  <a:srgbClr val="FF0000"/>
                </a:solidFill>
              </a:rPr>
              <a:t>th</a:t>
            </a:r>
            <a:r>
              <a:rPr lang="en-IN" dirty="0">
                <a:solidFill>
                  <a:srgbClr val="FF0000"/>
                </a:solidFill>
              </a:rPr>
              <a:t>&gt;</a:t>
            </a:r>
          </a:p>
          <a:p>
            <a:r>
              <a:rPr lang="en-IN" dirty="0">
                <a:solidFill>
                  <a:srgbClr val="FF0000"/>
                </a:solidFill>
              </a:rPr>
              <a:t>&lt;/tr&gt;</a:t>
            </a:r>
          </a:p>
          <a:p>
            <a:r>
              <a:rPr lang="en-IN" dirty="0">
                <a:solidFill>
                  <a:srgbClr val="FF0000"/>
                </a:solidFill>
              </a:rPr>
              <a:t>&lt;tr&gt;</a:t>
            </a:r>
          </a:p>
          <a:p>
            <a:r>
              <a:rPr lang="en-IN" dirty="0">
                <a:solidFill>
                  <a:srgbClr val="FF0000"/>
                </a:solidFill>
              </a:rPr>
              <a:t>&lt;td&gt;Ramesh Raman&lt;/td&gt;</a:t>
            </a:r>
          </a:p>
          <a:p>
            <a:r>
              <a:rPr lang="en-IN" dirty="0">
                <a:solidFill>
                  <a:srgbClr val="FF0000"/>
                </a:solidFill>
              </a:rPr>
              <a:t>&lt;td&gt;5000&lt;/td&gt;</a:t>
            </a:r>
          </a:p>
          <a:p>
            <a:r>
              <a:rPr lang="en-IN" dirty="0">
                <a:solidFill>
                  <a:srgbClr val="FF0000"/>
                </a:solidFill>
              </a:rPr>
              <a:t>&lt;/tr&gt;</a:t>
            </a:r>
          </a:p>
          <a:p>
            <a:r>
              <a:rPr lang="en-IN" dirty="0">
                <a:solidFill>
                  <a:srgbClr val="FF0000"/>
                </a:solidFill>
              </a:rPr>
              <a:t>&lt;tr&gt;</a:t>
            </a:r>
          </a:p>
          <a:p>
            <a:r>
              <a:rPr lang="en-IN" dirty="0">
                <a:solidFill>
                  <a:srgbClr val="FF0000"/>
                </a:solidFill>
              </a:rPr>
              <a:t>&lt;td&gt;Shabbir Hussein&lt;/td&gt;</a:t>
            </a:r>
          </a:p>
          <a:p>
            <a:r>
              <a:rPr lang="en-IN" dirty="0">
                <a:solidFill>
                  <a:srgbClr val="FF0000"/>
                </a:solidFill>
              </a:rPr>
              <a:t>&lt;td&gt;7000&lt;/td&gt;</a:t>
            </a:r>
          </a:p>
          <a:p>
            <a:r>
              <a:rPr lang="en-IN" dirty="0">
                <a:solidFill>
                  <a:srgbClr val="FF0000"/>
                </a:solidFill>
              </a:rPr>
              <a:t>&lt;/tr&gt;</a:t>
            </a:r>
          </a:p>
          <a:p>
            <a:r>
              <a:rPr lang="en-IN" dirty="0">
                <a:solidFill>
                  <a:srgbClr val="FF0000"/>
                </a:solidFill>
              </a:rPr>
              <a:t>&lt;/table&gt;</a:t>
            </a:r>
          </a:p>
        </p:txBody>
      </p:sp>
    </p:spTree>
    <p:extLst>
      <p:ext uri="{BB962C8B-B14F-4D97-AF65-F5344CB8AC3E}">
        <p14:creationId xmlns:p14="http://schemas.microsoft.com/office/powerpoint/2010/main" val="112328085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19E64E-E9AC-43FE-BA16-EC69AC19764C}"/>
              </a:ext>
            </a:extLst>
          </p:cNvPr>
          <p:cNvSpPr>
            <a:spLocks noGrp="1"/>
          </p:cNvSpPr>
          <p:nvPr>
            <p:ph idx="1"/>
          </p:nvPr>
        </p:nvSpPr>
        <p:spPr>
          <a:xfrm>
            <a:off x="299720" y="260984"/>
            <a:ext cx="11739880" cy="6393815"/>
          </a:xfrm>
        </p:spPr>
        <p:txBody>
          <a:bodyPr>
            <a:normAutofit fontScale="55000" lnSpcReduction="20000"/>
          </a:bodyPr>
          <a:lstStyle/>
          <a:p>
            <a:r>
              <a:rPr lang="en-IN" b="1" dirty="0"/>
              <a:t>&lt;h1&gt; </a:t>
            </a:r>
            <a:r>
              <a:rPr lang="en-IN" b="1" dirty="0" err="1"/>
              <a:t>rowspan</a:t>
            </a:r>
            <a:r>
              <a:rPr lang="en-IN" b="1" dirty="0"/>
              <a:t>  </a:t>
            </a:r>
            <a:r>
              <a:rPr lang="en-IN" b="1" dirty="0" err="1"/>
              <a:t>colspan</a:t>
            </a:r>
            <a:r>
              <a:rPr lang="en-IN" b="1" dirty="0"/>
              <a:t>  width height&lt;/h1&gt;</a:t>
            </a:r>
          </a:p>
          <a:p>
            <a:r>
              <a:rPr lang="en-IN" b="1" dirty="0">
                <a:solidFill>
                  <a:srgbClr val="FF0000"/>
                </a:solidFill>
              </a:rPr>
              <a:t>&lt;table border="1" width="50%" height="100%"&gt;</a:t>
            </a:r>
          </a:p>
          <a:p>
            <a:r>
              <a:rPr lang="en-IN" b="1" dirty="0">
                <a:solidFill>
                  <a:srgbClr val="FF0000"/>
                </a:solidFill>
              </a:rPr>
              <a:t>&lt;tr&gt;</a:t>
            </a:r>
          </a:p>
          <a:p>
            <a:r>
              <a:rPr lang="en-IN" b="1" dirty="0">
                <a:solidFill>
                  <a:srgbClr val="FF0000"/>
                </a:solidFill>
              </a:rPr>
              <a:t>&lt;</a:t>
            </a:r>
            <a:r>
              <a:rPr lang="en-IN" b="1" dirty="0" err="1">
                <a:solidFill>
                  <a:srgbClr val="FF0000"/>
                </a:solidFill>
              </a:rPr>
              <a:t>th</a:t>
            </a:r>
            <a:r>
              <a:rPr lang="en-IN" b="1" dirty="0">
                <a:solidFill>
                  <a:srgbClr val="FF0000"/>
                </a:solidFill>
              </a:rPr>
              <a:t>&gt;Column 1&lt;/</a:t>
            </a:r>
            <a:r>
              <a:rPr lang="en-IN" b="1" dirty="0" err="1">
                <a:solidFill>
                  <a:srgbClr val="FF0000"/>
                </a:solidFill>
              </a:rPr>
              <a:t>th</a:t>
            </a:r>
            <a:r>
              <a:rPr lang="en-IN" b="1" dirty="0">
                <a:solidFill>
                  <a:srgbClr val="FF0000"/>
                </a:solidFill>
              </a:rPr>
              <a:t>&gt;</a:t>
            </a:r>
          </a:p>
          <a:p>
            <a:r>
              <a:rPr lang="en-IN" b="1" dirty="0">
                <a:solidFill>
                  <a:srgbClr val="FF0000"/>
                </a:solidFill>
              </a:rPr>
              <a:t>&lt;</a:t>
            </a:r>
            <a:r>
              <a:rPr lang="en-IN" b="1" dirty="0" err="1">
                <a:solidFill>
                  <a:srgbClr val="FF0000"/>
                </a:solidFill>
              </a:rPr>
              <a:t>th</a:t>
            </a:r>
            <a:r>
              <a:rPr lang="en-IN" b="1" dirty="0">
                <a:solidFill>
                  <a:srgbClr val="FF0000"/>
                </a:solidFill>
              </a:rPr>
              <a:t>&gt;Column 2&lt;/</a:t>
            </a:r>
            <a:r>
              <a:rPr lang="en-IN" b="1" dirty="0" err="1">
                <a:solidFill>
                  <a:srgbClr val="FF0000"/>
                </a:solidFill>
              </a:rPr>
              <a:t>th</a:t>
            </a:r>
            <a:r>
              <a:rPr lang="en-IN" b="1" dirty="0">
                <a:solidFill>
                  <a:srgbClr val="FF0000"/>
                </a:solidFill>
              </a:rPr>
              <a:t>&gt;</a:t>
            </a:r>
          </a:p>
          <a:p>
            <a:r>
              <a:rPr lang="en-IN" b="1" dirty="0">
                <a:solidFill>
                  <a:srgbClr val="FF0000"/>
                </a:solidFill>
              </a:rPr>
              <a:t>&lt;</a:t>
            </a:r>
            <a:r>
              <a:rPr lang="en-IN" b="1" dirty="0" err="1">
                <a:solidFill>
                  <a:srgbClr val="FF0000"/>
                </a:solidFill>
              </a:rPr>
              <a:t>th</a:t>
            </a:r>
            <a:r>
              <a:rPr lang="en-IN" b="1" dirty="0">
                <a:solidFill>
                  <a:srgbClr val="FF0000"/>
                </a:solidFill>
              </a:rPr>
              <a:t>&gt;Column 3&lt;/</a:t>
            </a:r>
            <a:r>
              <a:rPr lang="en-IN" b="1" dirty="0" err="1">
                <a:solidFill>
                  <a:srgbClr val="FF0000"/>
                </a:solidFill>
              </a:rPr>
              <a:t>th</a:t>
            </a:r>
            <a:r>
              <a:rPr lang="en-IN" b="1" dirty="0">
                <a:solidFill>
                  <a:srgbClr val="FF0000"/>
                </a:solidFill>
              </a:rPr>
              <a:t>&gt;</a:t>
            </a:r>
          </a:p>
          <a:p>
            <a:r>
              <a:rPr lang="en-IN" b="1" dirty="0">
                <a:solidFill>
                  <a:srgbClr val="FF0000"/>
                </a:solidFill>
              </a:rPr>
              <a:t>&lt;/tr&gt;</a:t>
            </a:r>
          </a:p>
          <a:p>
            <a:r>
              <a:rPr lang="en-IN" b="1" dirty="0">
                <a:solidFill>
                  <a:srgbClr val="FF0000"/>
                </a:solidFill>
              </a:rPr>
              <a:t>&lt;tr&gt;</a:t>
            </a:r>
          </a:p>
          <a:p>
            <a:r>
              <a:rPr lang="en-IN" b="1" dirty="0">
                <a:solidFill>
                  <a:srgbClr val="FF0000"/>
                </a:solidFill>
              </a:rPr>
              <a:t>&lt;td </a:t>
            </a:r>
            <a:r>
              <a:rPr lang="en-IN" b="1" dirty="0" err="1">
                <a:solidFill>
                  <a:srgbClr val="FF0000"/>
                </a:solidFill>
              </a:rPr>
              <a:t>rowspan</a:t>
            </a:r>
            <a:r>
              <a:rPr lang="en-IN" b="1" dirty="0">
                <a:solidFill>
                  <a:srgbClr val="FF0000"/>
                </a:solidFill>
              </a:rPr>
              <a:t>="2"&gt;Row 1 Cell 1&lt;/td&gt;</a:t>
            </a:r>
          </a:p>
          <a:p>
            <a:r>
              <a:rPr lang="en-IN" b="1" dirty="0">
                <a:solidFill>
                  <a:srgbClr val="FF0000"/>
                </a:solidFill>
              </a:rPr>
              <a:t>&lt;td&gt;Row 1 Cell 2&lt;/td&gt;</a:t>
            </a:r>
          </a:p>
          <a:p>
            <a:r>
              <a:rPr lang="en-IN" b="1" dirty="0">
                <a:solidFill>
                  <a:srgbClr val="FF0000"/>
                </a:solidFill>
              </a:rPr>
              <a:t>&lt;td&gt;Row 1 Cell 3&lt;/td&gt;</a:t>
            </a:r>
          </a:p>
          <a:p>
            <a:r>
              <a:rPr lang="en-IN" b="1" dirty="0">
                <a:solidFill>
                  <a:srgbClr val="FF0000"/>
                </a:solidFill>
              </a:rPr>
              <a:t>&lt;/tr&gt;</a:t>
            </a:r>
          </a:p>
          <a:p>
            <a:r>
              <a:rPr lang="en-IN" b="1" dirty="0">
                <a:solidFill>
                  <a:srgbClr val="FF0000"/>
                </a:solidFill>
              </a:rPr>
              <a:t>&lt;tr&gt;</a:t>
            </a:r>
          </a:p>
          <a:p>
            <a:r>
              <a:rPr lang="en-IN" b="1" dirty="0">
                <a:solidFill>
                  <a:srgbClr val="FF0000"/>
                </a:solidFill>
              </a:rPr>
              <a:t>&lt;td&gt;Row 2 Cell 2&lt;/td&gt;</a:t>
            </a:r>
          </a:p>
          <a:p>
            <a:r>
              <a:rPr lang="en-IN" b="1" dirty="0">
                <a:solidFill>
                  <a:srgbClr val="FF0000"/>
                </a:solidFill>
              </a:rPr>
              <a:t>&lt;td&gt;Row 2 Cell 3&lt;/td&gt;&lt;/tr&gt;</a:t>
            </a:r>
          </a:p>
          <a:p>
            <a:r>
              <a:rPr lang="en-IN" b="1" dirty="0">
                <a:solidFill>
                  <a:srgbClr val="FF0000"/>
                </a:solidFill>
              </a:rPr>
              <a:t>&lt;tr&gt;</a:t>
            </a:r>
          </a:p>
          <a:p>
            <a:r>
              <a:rPr lang="en-IN" b="1" dirty="0">
                <a:solidFill>
                  <a:srgbClr val="FF0000"/>
                </a:solidFill>
              </a:rPr>
              <a:t>&lt;td </a:t>
            </a:r>
            <a:r>
              <a:rPr lang="en-IN" b="1" dirty="0" err="1">
                <a:solidFill>
                  <a:srgbClr val="FF0000"/>
                </a:solidFill>
              </a:rPr>
              <a:t>colspan</a:t>
            </a:r>
            <a:r>
              <a:rPr lang="en-IN" b="1" dirty="0">
                <a:solidFill>
                  <a:srgbClr val="FF0000"/>
                </a:solidFill>
              </a:rPr>
              <a:t>="3"&gt;Row 3 Cell 1&lt;/td&gt;</a:t>
            </a:r>
          </a:p>
          <a:p>
            <a:r>
              <a:rPr lang="en-IN" b="1" dirty="0">
                <a:solidFill>
                  <a:srgbClr val="FF0000"/>
                </a:solidFill>
              </a:rPr>
              <a:t>&lt;/tr&gt;</a:t>
            </a:r>
          </a:p>
          <a:p>
            <a:r>
              <a:rPr lang="en-IN" b="1" dirty="0">
                <a:solidFill>
                  <a:srgbClr val="FF0000"/>
                </a:solidFill>
              </a:rPr>
              <a:t>&lt;/table&gt;</a:t>
            </a:r>
          </a:p>
          <a:p>
            <a:r>
              <a:rPr lang="en-IN" b="1" dirty="0">
                <a:solidFill>
                  <a:srgbClr val="FF0000"/>
                </a:solidFill>
              </a:rPr>
              <a:t>&lt;/body&gt;</a:t>
            </a:r>
          </a:p>
          <a:p>
            <a:r>
              <a:rPr lang="en-IN" b="1" dirty="0">
                <a:solidFill>
                  <a:srgbClr val="FF0000"/>
                </a:solidFill>
              </a:rPr>
              <a:t>&lt;/html&gt;</a:t>
            </a:r>
          </a:p>
        </p:txBody>
      </p:sp>
    </p:spTree>
    <p:extLst>
      <p:ext uri="{BB962C8B-B14F-4D97-AF65-F5344CB8AC3E}">
        <p14:creationId xmlns:p14="http://schemas.microsoft.com/office/powerpoint/2010/main" val="35431686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8F00-A62F-4F03-9883-4F83516DD0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880A4C-D787-4029-B0CD-132E2AC9A5A9}"/>
              </a:ext>
            </a:extLst>
          </p:cNvPr>
          <p:cNvSpPr>
            <a:spLocks noGrp="1"/>
          </p:cNvSpPr>
          <p:nvPr>
            <p:ph idx="1"/>
          </p:nvPr>
        </p:nvSpPr>
        <p:spPr/>
        <p:txBody>
          <a:bodyPr/>
          <a:lstStyle/>
          <a:p>
            <a:endParaRPr lang="en-IN"/>
          </a:p>
        </p:txBody>
      </p:sp>
      <p:sp>
        <p:nvSpPr>
          <p:cNvPr id="7" name="TextBox 6">
            <a:extLst>
              <a:ext uri="{FF2B5EF4-FFF2-40B4-BE49-F238E27FC236}">
                <a16:creationId xmlns:a16="http://schemas.microsoft.com/office/drawing/2014/main" id="{9EFC1001-B789-4A65-AAF0-03EDEF3C663A}"/>
              </a:ext>
            </a:extLst>
          </p:cNvPr>
          <p:cNvSpPr txBox="1"/>
          <p:nvPr/>
        </p:nvSpPr>
        <p:spPr>
          <a:xfrm>
            <a:off x="3048000" y="474345"/>
            <a:ext cx="6096000" cy="5909310"/>
          </a:xfrm>
          <a:prstGeom prst="rect">
            <a:avLst/>
          </a:prstGeom>
          <a:noFill/>
        </p:spPr>
        <p:txBody>
          <a:bodyPr wrap="square">
            <a:spAutoFit/>
          </a:bodyPr>
          <a:lstStyle/>
          <a:p>
            <a:r>
              <a:rPr lang="en-US" dirty="0"/>
              <a:t>&lt;h1&gt; </a:t>
            </a:r>
            <a:r>
              <a:rPr lang="en-US" dirty="0" err="1"/>
              <a:t>tbody</a:t>
            </a:r>
            <a:r>
              <a:rPr lang="en-US" dirty="0"/>
              <a:t> </a:t>
            </a:r>
            <a:r>
              <a:rPr lang="en-US" dirty="0" err="1"/>
              <a:t>thead</a:t>
            </a:r>
            <a:r>
              <a:rPr lang="en-US" dirty="0"/>
              <a:t> </a:t>
            </a:r>
            <a:r>
              <a:rPr lang="en-US" dirty="0" err="1"/>
              <a:t>tfoot</a:t>
            </a:r>
            <a:r>
              <a:rPr lang="en-US" dirty="0"/>
              <a:t> &lt;/h1&gt;</a:t>
            </a:r>
          </a:p>
          <a:p>
            <a:r>
              <a:rPr lang="en-US" dirty="0"/>
              <a:t>&lt;table border="1" &gt;</a:t>
            </a:r>
          </a:p>
          <a:p>
            <a:r>
              <a:rPr lang="en-US" dirty="0"/>
              <a:t>&lt;</a:t>
            </a:r>
            <a:r>
              <a:rPr lang="en-US" dirty="0" err="1"/>
              <a:t>thead</a:t>
            </a:r>
            <a:r>
              <a:rPr lang="en-US" dirty="0"/>
              <a:t>&gt;</a:t>
            </a:r>
          </a:p>
          <a:p>
            <a:r>
              <a:rPr lang="en-US" dirty="0"/>
              <a:t>&lt;tr&gt;</a:t>
            </a:r>
          </a:p>
          <a:p>
            <a:r>
              <a:rPr lang="en-US" dirty="0"/>
              <a:t>&lt;td </a:t>
            </a:r>
            <a:r>
              <a:rPr lang="en-US" dirty="0" err="1"/>
              <a:t>colspan</a:t>
            </a:r>
            <a:r>
              <a:rPr lang="en-US" dirty="0"/>
              <a:t>="4"&gt;This is the head of the table&lt;/td&gt;</a:t>
            </a:r>
          </a:p>
          <a:p>
            <a:r>
              <a:rPr lang="en-US" dirty="0"/>
              <a:t>&lt;/tr&gt;</a:t>
            </a:r>
          </a:p>
          <a:p>
            <a:r>
              <a:rPr lang="en-US" dirty="0"/>
              <a:t>&lt;/</a:t>
            </a:r>
            <a:r>
              <a:rPr lang="en-US" dirty="0" err="1"/>
              <a:t>thead</a:t>
            </a:r>
            <a:r>
              <a:rPr lang="en-US" dirty="0"/>
              <a:t>&gt;</a:t>
            </a:r>
          </a:p>
          <a:p>
            <a:r>
              <a:rPr lang="en-US" dirty="0"/>
              <a:t>&lt;</a:t>
            </a:r>
            <a:r>
              <a:rPr lang="en-US" dirty="0" err="1"/>
              <a:t>tbody</a:t>
            </a:r>
            <a:r>
              <a:rPr lang="en-US" dirty="0"/>
              <a:t>&gt;</a:t>
            </a:r>
          </a:p>
          <a:p>
            <a:r>
              <a:rPr lang="en-US" dirty="0"/>
              <a:t>&lt;tr&gt;</a:t>
            </a:r>
          </a:p>
          <a:p>
            <a:r>
              <a:rPr lang="en-US" dirty="0"/>
              <a:t>&lt;td&gt;Cell 1&lt;/td&gt;</a:t>
            </a:r>
          </a:p>
          <a:p>
            <a:r>
              <a:rPr lang="en-US" dirty="0"/>
              <a:t>&lt;td&gt;Cell 2&lt;/td&gt;</a:t>
            </a:r>
          </a:p>
          <a:p>
            <a:r>
              <a:rPr lang="en-US" dirty="0"/>
              <a:t>&lt;td&gt;Cell 3&lt;/td&gt;</a:t>
            </a:r>
          </a:p>
          <a:p>
            <a:r>
              <a:rPr lang="en-US" dirty="0"/>
              <a:t>&lt;td&gt;Cell 4&lt;/td&gt;</a:t>
            </a:r>
          </a:p>
          <a:p>
            <a:r>
              <a:rPr lang="en-US" dirty="0"/>
              <a:t>&lt;/tr&gt;</a:t>
            </a:r>
          </a:p>
          <a:p>
            <a:r>
              <a:rPr lang="en-US" dirty="0"/>
              <a:t>&lt;/</a:t>
            </a:r>
            <a:r>
              <a:rPr lang="en-US" dirty="0" err="1"/>
              <a:t>tbody</a:t>
            </a:r>
            <a:r>
              <a:rPr lang="en-US" dirty="0"/>
              <a:t>&gt;</a:t>
            </a:r>
          </a:p>
          <a:p>
            <a:r>
              <a:rPr lang="en-US" dirty="0"/>
              <a:t>&lt;</a:t>
            </a:r>
            <a:r>
              <a:rPr lang="en-US" dirty="0" err="1"/>
              <a:t>tfoot</a:t>
            </a:r>
            <a:r>
              <a:rPr lang="en-US" dirty="0"/>
              <a:t>&gt;</a:t>
            </a:r>
          </a:p>
          <a:p>
            <a:r>
              <a:rPr lang="en-US" dirty="0"/>
              <a:t>&lt;tr&gt;</a:t>
            </a:r>
          </a:p>
          <a:p>
            <a:r>
              <a:rPr lang="en-US" dirty="0"/>
              <a:t>&lt;td </a:t>
            </a:r>
            <a:r>
              <a:rPr lang="en-US" dirty="0" err="1"/>
              <a:t>colspan</a:t>
            </a:r>
            <a:r>
              <a:rPr lang="en-US" dirty="0"/>
              <a:t>="4"&gt;This is the foot of the table&lt;/td&gt;</a:t>
            </a:r>
          </a:p>
          <a:p>
            <a:r>
              <a:rPr lang="en-US" dirty="0"/>
              <a:t>&lt;/tr&gt;</a:t>
            </a:r>
          </a:p>
          <a:p>
            <a:r>
              <a:rPr lang="en-US" dirty="0"/>
              <a:t>&lt;/</a:t>
            </a:r>
            <a:r>
              <a:rPr lang="en-US" dirty="0" err="1"/>
              <a:t>tfoot</a:t>
            </a:r>
            <a:r>
              <a:rPr lang="en-US" dirty="0"/>
              <a:t>&gt;</a:t>
            </a:r>
          </a:p>
          <a:p>
            <a:r>
              <a:rPr lang="en-US" dirty="0"/>
              <a:t>&lt;/table&gt;</a:t>
            </a:r>
            <a:endParaRPr lang="en-IN" dirty="0"/>
          </a:p>
        </p:txBody>
      </p:sp>
      <p:pic>
        <p:nvPicPr>
          <p:cNvPr id="9" name="Picture 8">
            <a:extLst>
              <a:ext uri="{FF2B5EF4-FFF2-40B4-BE49-F238E27FC236}">
                <a16:creationId xmlns:a16="http://schemas.microsoft.com/office/drawing/2014/main" id="{5CB4BAD9-74E0-4C67-85F8-AD754358B45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058786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24BA2B-62CA-4F8E-8DBA-D772FEA37E85}"/>
              </a:ext>
            </a:extLst>
          </p:cNvPr>
          <p:cNvSpPr>
            <a:spLocks noGrp="1"/>
          </p:cNvSpPr>
          <p:nvPr>
            <p:ph idx="1"/>
          </p:nvPr>
        </p:nvSpPr>
        <p:spPr>
          <a:xfrm>
            <a:off x="411480" y="342264"/>
            <a:ext cx="11587480" cy="6373495"/>
          </a:xfrm>
        </p:spPr>
        <p:txBody>
          <a:bodyPr/>
          <a:lstStyle/>
          <a:p>
            <a:pPr marL="0" indent="0">
              <a:buNone/>
            </a:pPr>
            <a:r>
              <a:rPr lang="en-US" sz="4400" b="1" dirty="0">
                <a:solidFill>
                  <a:srgbClr val="FF0000"/>
                </a:solidFill>
              </a:rPr>
              <a:t>Splitting table into three parts</a:t>
            </a:r>
          </a:p>
          <a:p>
            <a:r>
              <a:rPr lang="en-US" dirty="0"/>
              <a:t>&lt;</a:t>
            </a:r>
            <a:r>
              <a:rPr lang="en-US" dirty="0" err="1"/>
              <a:t>Thead</a:t>
            </a:r>
            <a:r>
              <a:rPr lang="en-US" dirty="0"/>
              <a:t>&gt;… &lt;/</a:t>
            </a:r>
            <a:r>
              <a:rPr lang="en-US" dirty="0" err="1"/>
              <a:t>Thead</a:t>
            </a:r>
            <a:r>
              <a:rPr lang="en-US" dirty="0"/>
              <a:t>&gt;</a:t>
            </a:r>
          </a:p>
          <a:p>
            <a:r>
              <a:rPr lang="en-US" dirty="0"/>
              <a:t>&lt;</a:t>
            </a:r>
            <a:r>
              <a:rPr lang="en-US" dirty="0" err="1"/>
              <a:t>Tbody</a:t>
            </a:r>
            <a:r>
              <a:rPr lang="en-US" dirty="0"/>
              <a:t>&gt; .. &lt;/</a:t>
            </a:r>
            <a:r>
              <a:rPr lang="en-US" dirty="0" err="1"/>
              <a:t>Tbody</a:t>
            </a:r>
            <a:r>
              <a:rPr lang="en-US" dirty="0"/>
              <a:t>&gt;</a:t>
            </a:r>
          </a:p>
          <a:p>
            <a:r>
              <a:rPr lang="en-US" dirty="0"/>
              <a:t>&lt;</a:t>
            </a:r>
            <a:r>
              <a:rPr lang="en-US" dirty="0" err="1"/>
              <a:t>Tfoot</a:t>
            </a:r>
            <a:r>
              <a:rPr lang="en-US" dirty="0"/>
              <a:t>&gt;.. &lt;/</a:t>
            </a:r>
            <a:r>
              <a:rPr lang="en-US" dirty="0" err="1"/>
              <a:t>Tfoot</a:t>
            </a:r>
            <a:r>
              <a:rPr lang="en-US" dirty="0"/>
              <a:t>&gt;</a:t>
            </a:r>
            <a:endParaRPr lang="en-IN" dirty="0"/>
          </a:p>
        </p:txBody>
      </p:sp>
      <p:pic>
        <p:nvPicPr>
          <p:cNvPr id="2" name="Picture 1">
            <a:extLst>
              <a:ext uri="{FF2B5EF4-FFF2-40B4-BE49-F238E27FC236}">
                <a16:creationId xmlns:a16="http://schemas.microsoft.com/office/drawing/2014/main" id="{FFA6C62F-726C-4CCD-AAF5-D6F5C5A207C0}"/>
              </a:ext>
            </a:extLst>
          </p:cNvPr>
          <p:cNvPicPr>
            <a:picLocks noChangeAspect="1"/>
          </p:cNvPicPr>
          <p:nvPr/>
        </p:nvPicPr>
        <p:blipFill>
          <a:blip r:embed="rId2"/>
          <a:stretch>
            <a:fillRect/>
          </a:stretch>
        </p:blipFill>
        <p:spPr>
          <a:xfrm>
            <a:off x="4572000" y="2313342"/>
            <a:ext cx="5262880" cy="3376257"/>
          </a:xfrm>
          <a:prstGeom prst="rect">
            <a:avLst/>
          </a:prstGeom>
        </p:spPr>
      </p:pic>
    </p:spTree>
    <p:extLst>
      <p:ext uri="{BB962C8B-B14F-4D97-AF65-F5344CB8AC3E}">
        <p14:creationId xmlns:p14="http://schemas.microsoft.com/office/powerpoint/2010/main" val="14946610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9E69C7-7BAD-449C-AA77-A19599E19176}"/>
              </a:ext>
            </a:extLst>
          </p:cNvPr>
          <p:cNvSpPr txBox="1"/>
          <p:nvPr/>
        </p:nvSpPr>
        <p:spPr>
          <a:xfrm>
            <a:off x="193040" y="335845"/>
            <a:ext cx="12192000" cy="6186309"/>
          </a:xfrm>
          <a:prstGeom prst="rect">
            <a:avLst/>
          </a:prstGeom>
          <a:noFill/>
        </p:spPr>
        <p:txBody>
          <a:bodyPr wrap="square">
            <a:spAutoFit/>
          </a:bodyPr>
          <a:lstStyle/>
          <a:p>
            <a:r>
              <a:rPr lang="en-IN" dirty="0"/>
              <a:t>&lt;!DOCTYPE html&gt;</a:t>
            </a:r>
          </a:p>
          <a:p>
            <a:r>
              <a:rPr lang="en-IN" dirty="0"/>
              <a:t>&lt;html&gt;</a:t>
            </a:r>
          </a:p>
          <a:p>
            <a:r>
              <a:rPr lang="en-IN" dirty="0"/>
              <a:t>&lt;head&gt;</a:t>
            </a:r>
          </a:p>
          <a:p>
            <a:r>
              <a:rPr lang="en-IN" dirty="0"/>
              <a:t>&lt;title&gt;HTML Table Header&lt;/title&gt;</a:t>
            </a:r>
          </a:p>
          <a:p>
            <a:r>
              <a:rPr lang="en-IN" dirty="0"/>
              <a:t>&lt;/head&gt;</a:t>
            </a:r>
          </a:p>
          <a:p>
            <a:r>
              <a:rPr lang="en-IN" dirty="0"/>
              <a:t>&lt;body&gt;</a:t>
            </a:r>
          </a:p>
          <a:p>
            <a:r>
              <a:rPr lang="en-IN" dirty="0"/>
              <a:t>&lt;h1&gt; TABLE EXAMPLE&lt;/h1&gt;</a:t>
            </a:r>
          </a:p>
          <a:p>
            <a:r>
              <a:rPr lang="en-IN" dirty="0"/>
              <a:t>&lt;table border=1&gt;</a:t>
            </a:r>
          </a:p>
          <a:p>
            <a:r>
              <a:rPr lang="en-IN" dirty="0"/>
              <a:t>&lt;</a:t>
            </a:r>
            <a:r>
              <a:rPr lang="en-IN" dirty="0" err="1"/>
              <a:t>thead</a:t>
            </a:r>
            <a:r>
              <a:rPr lang="en-IN" dirty="0"/>
              <a:t>&gt; </a:t>
            </a:r>
          </a:p>
          <a:p>
            <a:r>
              <a:rPr lang="en-IN" dirty="0"/>
              <a:t>&lt;tr&gt; </a:t>
            </a:r>
          </a:p>
          <a:p>
            <a:r>
              <a:rPr lang="en-IN" dirty="0"/>
              <a:t>&lt;td </a:t>
            </a:r>
            <a:r>
              <a:rPr lang="en-IN" dirty="0" err="1"/>
              <a:t>colspan</a:t>
            </a:r>
            <a:r>
              <a:rPr lang="en-IN" dirty="0"/>
              <a:t>="2"&gt;</a:t>
            </a:r>
            <a:r>
              <a:rPr lang="en-IN" dirty="0" err="1"/>
              <a:t>hellow</a:t>
            </a:r>
            <a:r>
              <a:rPr lang="en-IN" dirty="0"/>
              <a:t> </a:t>
            </a:r>
            <a:r>
              <a:rPr lang="en-IN" dirty="0" err="1"/>
              <a:t>thead</a:t>
            </a:r>
            <a:r>
              <a:rPr lang="en-IN" dirty="0"/>
              <a:t> &lt;/td&gt;</a:t>
            </a:r>
          </a:p>
          <a:p>
            <a:r>
              <a:rPr lang="en-IN" dirty="0"/>
              <a:t>&lt;/tr&gt;</a:t>
            </a:r>
          </a:p>
          <a:p>
            <a:r>
              <a:rPr lang="en-IN" dirty="0"/>
              <a:t>&lt;/</a:t>
            </a:r>
            <a:r>
              <a:rPr lang="en-IN" dirty="0" err="1"/>
              <a:t>thead</a:t>
            </a:r>
            <a:r>
              <a:rPr lang="en-IN" dirty="0"/>
              <a:t>&gt;</a:t>
            </a:r>
          </a:p>
          <a:p>
            <a:r>
              <a:rPr lang="en-IN" dirty="0"/>
              <a:t>&lt;</a:t>
            </a:r>
            <a:r>
              <a:rPr lang="en-IN" dirty="0" err="1"/>
              <a:t>th</a:t>
            </a:r>
            <a:r>
              <a:rPr lang="en-IN" dirty="0"/>
              <a:t>&gt; </a:t>
            </a:r>
            <a:r>
              <a:rPr lang="en-IN" dirty="0" err="1"/>
              <a:t>rno</a:t>
            </a:r>
            <a:r>
              <a:rPr lang="en-IN" dirty="0"/>
              <a:t> &lt;/</a:t>
            </a:r>
            <a:r>
              <a:rPr lang="en-IN" dirty="0" err="1"/>
              <a:t>th</a:t>
            </a:r>
            <a:r>
              <a:rPr lang="en-IN" dirty="0"/>
              <a:t>&gt;</a:t>
            </a:r>
          </a:p>
          <a:p>
            <a:r>
              <a:rPr lang="en-IN" dirty="0"/>
              <a:t>&lt;</a:t>
            </a:r>
            <a:r>
              <a:rPr lang="en-IN" dirty="0" err="1"/>
              <a:t>th</a:t>
            </a:r>
            <a:r>
              <a:rPr lang="en-IN" dirty="0"/>
              <a:t>&gt; name &lt;/</a:t>
            </a:r>
            <a:r>
              <a:rPr lang="en-IN" dirty="0" err="1"/>
              <a:t>th</a:t>
            </a:r>
            <a:r>
              <a:rPr lang="en-IN" dirty="0"/>
              <a:t>&gt;</a:t>
            </a:r>
          </a:p>
          <a:p>
            <a:r>
              <a:rPr lang="en-IN" dirty="0"/>
              <a:t>&lt;</a:t>
            </a:r>
            <a:r>
              <a:rPr lang="en-IN" dirty="0" err="1"/>
              <a:t>tbody</a:t>
            </a:r>
            <a:r>
              <a:rPr lang="en-IN" dirty="0"/>
              <a:t>&gt;</a:t>
            </a:r>
          </a:p>
          <a:p>
            <a:r>
              <a:rPr lang="en-IN" dirty="0"/>
              <a:t>&lt;tr&gt;</a:t>
            </a:r>
          </a:p>
          <a:p>
            <a:r>
              <a:rPr lang="en-IN" dirty="0"/>
              <a:t>&lt;td&gt;2001&lt;/td&gt;</a:t>
            </a:r>
          </a:p>
          <a:p>
            <a:r>
              <a:rPr lang="en-IN" dirty="0"/>
              <a:t>&lt;td&gt;</a:t>
            </a:r>
            <a:r>
              <a:rPr lang="en-IN" dirty="0" err="1"/>
              <a:t>adnan</a:t>
            </a:r>
            <a:r>
              <a:rPr lang="en-IN" dirty="0"/>
              <a:t> &lt;/td&gt;</a:t>
            </a:r>
          </a:p>
          <a:p>
            <a:r>
              <a:rPr lang="en-IN" dirty="0"/>
              <a:t>&lt;/tr&gt;</a:t>
            </a:r>
          </a:p>
          <a:p>
            <a:r>
              <a:rPr lang="en-IN" dirty="0"/>
              <a:t>&lt;/</a:t>
            </a:r>
            <a:r>
              <a:rPr lang="en-IN" dirty="0" err="1"/>
              <a:t>tbody</a:t>
            </a:r>
            <a:r>
              <a:rPr lang="en-IN" dirty="0"/>
              <a:t>&gt;</a:t>
            </a:r>
          </a:p>
          <a:p>
            <a:endParaRPr lang="en-IN" dirty="0"/>
          </a:p>
        </p:txBody>
      </p:sp>
    </p:spTree>
    <p:extLst>
      <p:ext uri="{BB962C8B-B14F-4D97-AF65-F5344CB8AC3E}">
        <p14:creationId xmlns:p14="http://schemas.microsoft.com/office/powerpoint/2010/main" val="185180304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F70C69-9EE2-402F-8471-6D59611CD4D6}"/>
              </a:ext>
            </a:extLst>
          </p:cNvPr>
          <p:cNvSpPr>
            <a:spLocks noGrp="1"/>
          </p:cNvSpPr>
          <p:nvPr>
            <p:ph idx="1"/>
          </p:nvPr>
        </p:nvSpPr>
        <p:spPr>
          <a:xfrm>
            <a:off x="147320" y="240664"/>
            <a:ext cx="11770360" cy="6495415"/>
          </a:xfrm>
        </p:spPr>
        <p:txBody>
          <a:bodyPr>
            <a:normAutofit fontScale="92500" lnSpcReduction="10000"/>
          </a:bodyPr>
          <a:lstStyle/>
          <a:p>
            <a:r>
              <a:rPr lang="en-IN" dirty="0"/>
              <a:t>&lt;</a:t>
            </a:r>
            <a:r>
              <a:rPr lang="en-IN" dirty="0" err="1"/>
              <a:t>tbody</a:t>
            </a:r>
            <a:r>
              <a:rPr lang="en-IN" dirty="0"/>
              <a:t>&gt;</a:t>
            </a:r>
          </a:p>
          <a:p>
            <a:r>
              <a:rPr lang="en-IN" dirty="0"/>
              <a:t>&lt;tr&gt;</a:t>
            </a:r>
          </a:p>
          <a:p>
            <a:r>
              <a:rPr lang="en-IN" dirty="0"/>
              <a:t>&lt;td&gt;2002&lt;/td&gt;</a:t>
            </a:r>
          </a:p>
          <a:p>
            <a:r>
              <a:rPr lang="en-IN" dirty="0"/>
              <a:t>&lt;td&gt;</a:t>
            </a:r>
            <a:r>
              <a:rPr lang="en-IN" dirty="0" err="1"/>
              <a:t>amrutha</a:t>
            </a:r>
            <a:r>
              <a:rPr lang="en-IN" dirty="0"/>
              <a:t>&lt;/td&gt;</a:t>
            </a:r>
          </a:p>
          <a:p>
            <a:r>
              <a:rPr lang="en-IN" dirty="0"/>
              <a:t>&lt;/tr&gt;</a:t>
            </a:r>
          </a:p>
          <a:p>
            <a:r>
              <a:rPr lang="en-IN" dirty="0"/>
              <a:t>&lt;/</a:t>
            </a:r>
            <a:r>
              <a:rPr lang="en-IN" dirty="0" err="1"/>
              <a:t>tbody</a:t>
            </a:r>
            <a:r>
              <a:rPr lang="en-IN" dirty="0"/>
              <a:t>&gt;</a:t>
            </a:r>
          </a:p>
          <a:p>
            <a:r>
              <a:rPr lang="en-IN" dirty="0"/>
              <a:t>&lt;</a:t>
            </a:r>
            <a:r>
              <a:rPr lang="en-IN" dirty="0" err="1"/>
              <a:t>tfoot</a:t>
            </a:r>
            <a:r>
              <a:rPr lang="en-IN" dirty="0"/>
              <a:t>&gt; </a:t>
            </a:r>
          </a:p>
          <a:p>
            <a:r>
              <a:rPr lang="en-IN" dirty="0"/>
              <a:t>&lt;tr&gt; </a:t>
            </a:r>
          </a:p>
          <a:p>
            <a:r>
              <a:rPr lang="en-IN" dirty="0"/>
              <a:t>&lt;td </a:t>
            </a:r>
            <a:r>
              <a:rPr lang="en-IN" dirty="0" err="1"/>
              <a:t>colspan</a:t>
            </a:r>
            <a:r>
              <a:rPr lang="en-IN" dirty="0"/>
              <a:t>="2"&gt;</a:t>
            </a:r>
            <a:r>
              <a:rPr lang="en-IN" dirty="0" err="1"/>
              <a:t>hellow</a:t>
            </a:r>
            <a:r>
              <a:rPr lang="en-IN" dirty="0"/>
              <a:t> </a:t>
            </a:r>
            <a:r>
              <a:rPr lang="en-IN" dirty="0" err="1"/>
              <a:t>tfoot</a:t>
            </a:r>
            <a:r>
              <a:rPr lang="en-IN" dirty="0"/>
              <a:t> &lt;/td&gt;</a:t>
            </a:r>
          </a:p>
          <a:p>
            <a:r>
              <a:rPr lang="en-IN" dirty="0"/>
              <a:t>&lt;/tr&gt;</a:t>
            </a:r>
          </a:p>
          <a:p>
            <a:r>
              <a:rPr lang="en-IN" dirty="0"/>
              <a:t>&lt;/</a:t>
            </a:r>
            <a:r>
              <a:rPr lang="en-IN" dirty="0" err="1"/>
              <a:t>tfoot</a:t>
            </a:r>
            <a:r>
              <a:rPr lang="en-IN" dirty="0"/>
              <a:t>&gt;</a:t>
            </a:r>
          </a:p>
          <a:p>
            <a:r>
              <a:rPr lang="en-IN" dirty="0"/>
              <a:t>&lt;/table&gt;</a:t>
            </a:r>
          </a:p>
          <a:p>
            <a:r>
              <a:rPr lang="en-IN" dirty="0"/>
              <a:t>&lt;/body&gt;</a:t>
            </a:r>
          </a:p>
          <a:p>
            <a:r>
              <a:rPr lang="en-IN" dirty="0"/>
              <a:t>&lt;/html&gt;</a:t>
            </a:r>
          </a:p>
        </p:txBody>
      </p:sp>
    </p:spTree>
    <p:extLst>
      <p:ext uri="{BB962C8B-B14F-4D97-AF65-F5344CB8AC3E}">
        <p14:creationId xmlns:p14="http://schemas.microsoft.com/office/powerpoint/2010/main" val="21755874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128" y="136525"/>
            <a:ext cx="11743362" cy="6584950"/>
          </a:xfrm>
        </p:spPr>
        <p:txBody>
          <a:bodyPr>
            <a:normAutofit fontScale="92500"/>
          </a:bodyPr>
          <a:lstStyle/>
          <a:p>
            <a:r>
              <a:rPr lang="en-IN" sz="3600" b="1" dirty="0">
                <a:solidFill>
                  <a:srgbClr val="C00000"/>
                </a:solidFill>
              </a:rPr>
              <a:t>HTML – Forms</a:t>
            </a:r>
          </a:p>
          <a:p>
            <a:pPr>
              <a:lnSpc>
                <a:spcPct val="150000"/>
              </a:lnSpc>
              <a:spcBef>
                <a:spcPts val="0"/>
              </a:spcBef>
            </a:pPr>
            <a:r>
              <a:rPr lang="en-IN" sz="3600" b="1" dirty="0">
                <a:solidFill>
                  <a:srgbClr val="C00000"/>
                </a:solidFill>
              </a:rPr>
              <a:t> </a:t>
            </a:r>
            <a:r>
              <a:rPr lang="en-IN" dirty="0"/>
              <a:t>HTML Forms are required, when you want to collect some data from the site visitor. </a:t>
            </a:r>
          </a:p>
          <a:p>
            <a:pPr>
              <a:lnSpc>
                <a:spcPct val="150000"/>
              </a:lnSpc>
              <a:spcBef>
                <a:spcPts val="0"/>
              </a:spcBef>
            </a:pPr>
            <a:r>
              <a:rPr lang="en-IN" dirty="0">
                <a:solidFill>
                  <a:srgbClr val="FF0000"/>
                </a:solidFill>
              </a:rPr>
              <a:t>For example, </a:t>
            </a:r>
            <a:r>
              <a:rPr lang="en-IN" dirty="0"/>
              <a:t>during user registration you would like to collect information such as name, email address, credit card, etc.</a:t>
            </a:r>
          </a:p>
          <a:p>
            <a:pPr>
              <a:lnSpc>
                <a:spcPct val="150000"/>
              </a:lnSpc>
              <a:spcBef>
                <a:spcPts val="0"/>
              </a:spcBef>
            </a:pPr>
            <a:r>
              <a:rPr lang="en-IN" dirty="0"/>
              <a:t>A form will take input from the site visitor and then will post it to a back-end application</a:t>
            </a:r>
          </a:p>
          <a:p>
            <a:pPr>
              <a:lnSpc>
                <a:spcPct val="150000"/>
              </a:lnSpc>
              <a:spcBef>
                <a:spcPts val="0"/>
              </a:spcBef>
            </a:pPr>
            <a:r>
              <a:rPr lang="en-IN" dirty="0"/>
              <a:t>The back-end application will perform required processing on the passed data based on defined business logic inside the application.</a:t>
            </a:r>
          </a:p>
          <a:p>
            <a:pPr>
              <a:lnSpc>
                <a:spcPct val="150000"/>
              </a:lnSpc>
              <a:spcBef>
                <a:spcPts val="0"/>
              </a:spcBef>
            </a:pPr>
            <a:r>
              <a:rPr lang="en-IN" dirty="0"/>
              <a:t>There are various form elements available like text fields, </a:t>
            </a:r>
            <a:r>
              <a:rPr lang="en-IN" dirty="0" err="1"/>
              <a:t>textarea</a:t>
            </a:r>
            <a:r>
              <a:rPr lang="en-IN" dirty="0"/>
              <a:t> fields, drop-down menus, radio buttons, checkboxes, etc.</a:t>
            </a:r>
          </a:p>
          <a:p>
            <a:endParaRPr lang="en-IN" dirty="0"/>
          </a:p>
        </p:txBody>
      </p:sp>
      <p:sp>
        <p:nvSpPr>
          <p:cNvPr id="4" name="Slide Number Placeholder 3"/>
          <p:cNvSpPr>
            <a:spLocks noGrp="1"/>
          </p:cNvSpPr>
          <p:nvPr>
            <p:ph type="sldNum" sz="quarter" idx="12"/>
          </p:nvPr>
        </p:nvSpPr>
        <p:spPr/>
        <p:txBody>
          <a:bodyPr/>
          <a:lstStyle/>
          <a:p>
            <a:fld id="{0701445B-B68C-40C6-B756-BA08CABB1904}" type="slidenum">
              <a:rPr lang="en-IN" smtClean="0"/>
              <a:pPr/>
              <a:t>107</a:t>
            </a:fld>
            <a:endParaRPr lang="en-IN"/>
          </a:p>
        </p:txBody>
      </p:sp>
    </p:spTree>
    <p:extLst>
      <p:ext uri="{BB962C8B-B14F-4D97-AF65-F5344CB8AC3E}">
        <p14:creationId xmlns:p14="http://schemas.microsoft.com/office/powerpoint/2010/main" val="17969725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266" y="262422"/>
            <a:ext cx="10966027" cy="4485517"/>
          </a:xfrm>
        </p:spPr>
        <p:txBody>
          <a:bodyPr>
            <a:normAutofit/>
          </a:bodyPr>
          <a:lstStyle/>
          <a:p>
            <a:r>
              <a:rPr lang="en-IN" sz="3200" b="1" dirty="0">
                <a:solidFill>
                  <a:srgbClr val="FF0000"/>
                </a:solidFill>
              </a:rPr>
              <a:t>HTML &lt;form&gt; tag </a:t>
            </a:r>
            <a:r>
              <a:rPr lang="en-IN" sz="2800" dirty="0"/>
              <a:t>is used to create an HTML form and it has following syntax </a:t>
            </a:r>
          </a:p>
          <a:p>
            <a:pPr marL="0" indent="0">
              <a:buNone/>
            </a:pPr>
            <a:r>
              <a:rPr lang="en-IN" sz="2800" dirty="0"/>
              <a:t>&lt;form action = "Script URL" method = "GET|POST"&gt;</a:t>
            </a:r>
          </a:p>
          <a:p>
            <a:pPr marL="0" indent="0">
              <a:buNone/>
            </a:pPr>
            <a:r>
              <a:rPr lang="en-IN" sz="2800" dirty="0"/>
              <a:t>	 form elements like input, </a:t>
            </a:r>
            <a:r>
              <a:rPr lang="en-IN" sz="2800" dirty="0" err="1"/>
              <a:t>textarea</a:t>
            </a:r>
            <a:r>
              <a:rPr lang="en-IN" sz="2800" dirty="0"/>
              <a:t> etc.</a:t>
            </a:r>
          </a:p>
          <a:p>
            <a:pPr marL="0" indent="0">
              <a:buNone/>
            </a:pPr>
            <a:r>
              <a:rPr lang="en-IN" sz="2800" dirty="0"/>
              <a:t>&lt;/form&gt;</a:t>
            </a:r>
          </a:p>
        </p:txBody>
      </p:sp>
      <p:sp>
        <p:nvSpPr>
          <p:cNvPr id="4" name="Slide Number Placeholder 3"/>
          <p:cNvSpPr>
            <a:spLocks noGrp="1"/>
          </p:cNvSpPr>
          <p:nvPr>
            <p:ph type="sldNum" sz="quarter" idx="12"/>
          </p:nvPr>
        </p:nvSpPr>
        <p:spPr/>
        <p:txBody>
          <a:bodyPr/>
          <a:lstStyle/>
          <a:p>
            <a:fld id="{0701445B-B68C-40C6-B756-BA08CABB1904}" type="slidenum">
              <a:rPr lang="en-IN" smtClean="0"/>
              <a:pPr/>
              <a:t>108</a:t>
            </a:fld>
            <a:endParaRPr lang="en-IN"/>
          </a:p>
        </p:txBody>
      </p:sp>
      <p:pic>
        <p:nvPicPr>
          <p:cNvPr id="5" name="Picture 4">
            <a:extLst>
              <a:ext uri="{FF2B5EF4-FFF2-40B4-BE49-F238E27FC236}">
                <a16:creationId xmlns:a16="http://schemas.microsoft.com/office/drawing/2014/main" id="{33B0F85A-726E-41CC-ADF2-B3677C2E375B}"/>
              </a:ext>
            </a:extLst>
          </p:cNvPr>
          <p:cNvPicPr>
            <a:picLocks noChangeAspect="1"/>
          </p:cNvPicPr>
          <p:nvPr/>
        </p:nvPicPr>
        <p:blipFill>
          <a:blip r:embed="rId2"/>
          <a:stretch>
            <a:fillRect/>
          </a:stretch>
        </p:blipFill>
        <p:spPr>
          <a:xfrm>
            <a:off x="287709" y="2602352"/>
            <a:ext cx="11327607" cy="3993226"/>
          </a:xfrm>
          <a:prstGeom prst="rect">
            <a:avLst/>
          </a:prstGeom>
        </p:spPr>
      </p:pic>
      <p:graphicFrame>
        <p:nvGraphicFramePr>
          <p:cNvPr id="2" name="Table 1">
            <a:extLst>
              <a:ext uri="{FF2B5EF4-FFF2-40B4-BE49-F238E27FC236}">
                <a16:creationId xmlns:a16="http://schemas.microsoft.com/office/drawing/2014/main" id="{95DBC3FA-A34E-4023-9DE7-3B98C2778AD5}"/>
              </a:ext>
            </a:extLst>
          </p:cNvPr>
          <p:cNvGraphicFramePr>
            <a:graphicFrameLocks noGrp="1"/>
          </p:cNvGraphicFramePr>
          <p:nvPr>
            <p:extLst>
              <p:ext uri="{D42A27DB-BD31-4B8C-83A1-F6EECF244321}">
                <p14:modId xmlns:p14="http://schemas.microsoft.com/office/powerpoint/2010/main" val="1043981927"/>
              </p:ext>
            </p:extLst>
          </p:nvPr>
        </p:nvGraphicFramePr>
        <p:xfrm>
          <a:off x="287708" y="6198520"/>
          <a:ext cx="11226163" cy="548640"/>
        </p:xfrm>
        <a:graphic>
          <a:graphicData uri="http://schemas.openxmlformats.org/drawingml/2006/table">
            <a:tbl>
              <a:tblPr firstRow="1" firstCol="1" lastRow="1" lastCol="1" bandRow="1" bandCol="1">
                <a:tableStyleId>{5C22544A-7EE6-4342-B048-85BDC9FD1C3A}</a:tableStyleId>
              </a:tblPr>
              <a:tblGrid>
                <a:gridCol w="4244235">
                  <a:extLst>
                    <a:ext uri="{9D8B030D-6E8A-4147-A177-3AD203B41FA5}">
                      <a16:colId xmlns:a16="http://schemas.microsoft.com/office/drawing/2014/main" val="2722960891"/>
                    </a:ext>
                  </a:extLst>
                </a:gridCol>
                <a:gridCol w="6981928">
                  <a:extLst>
                    <a:ext uri="{9D8B030D-6E8A-4147-A177-3AD203B41FA5}">
                      <a16:colId xmlns:a16="http://schemas.microsoft.com/office/drawing/2014/main" val="1319841806"/>
                    </a:ext>
                  </a:extLst>
                </a:gridCol>
              </a:tblGrid>
              <a:tr h="302816">
                <a:tc>
                  <a:txBody>
                    <a:bodyPr/>
                    <a:lstStyle/>
                    <a:p>
                      <a:pPr marL="50165">
                        <a:spcBef>
                          <a:spcPts val="230"/>
                        </a:spcBef>
                      </a:pPr>
                      <a:r>
                        <a:rPr lang="en-US" sz="1800" dirty="0">
                          <a:effectLst/>
                        </a:rPr>
                        <a:t>&lt;FORM accept=”media type”&gt;</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511175">
                        <a:spcBef>
                          <a:spcPts val="190"/>
                        </a:spcBef>
                      </a:pPr>
                      <a:r>
                        <a:rPr lang="en-US" sz="1800" dirty="0">
                          <a:effectLst/>
                        </a:rPr>
                        <a:t>Defines</a:t>
                      </a:r>
                      <a:r>
                        <a:rPr lang="en-US" sz="1800" spc="-135" dirty="0">
                          <a:effectLst/>
                        </a:rPr>
                        <a:t> </a:t>
                      </a:r>
                      <a:r>
                        <a:rPr lang="en-US" sz="1800" dirty="0">
                          <a:effectLst/>
                        </a:rPr>
                        <a:t>which</a:t>
                      </a:r>
                      <a:r>
                        <a:rPr lang="en-US" sz="1800" spc="-130" dirty="0">
                          <a:effectLst/>
                        </a:rPr>
                        <a:t> </a:t>
                      </a:r>
                      <a:r>
                        <a:rPr lang="en-US" sz="1800" spc="10" dirty="0">
                          <a:effectLst/>
                        </a:rPr>
                        <a:t>MIME</a:t>
                      </a:r>
                      <a:r>
                        <a:rPr lang="en-US" sz="1800" spc="-135" dirty="0">
                          <a:effectLst/>
                        </a:rPr>
                        <a:t> </a:t>
                      </a:r>
                      <a:r>
                        <a:rPr lang="en-US" sz="1800" dirty="0">
                          <a:effectLst/>
                        </a:rPr>
                        <a:t>types</a:t>
                      </a:r>
                      <a:r>
                        <a:rPr lang="en-US" sz="1800" spc="-130" dirty="0">
                          <a:effectLst/>
                        </a:rPr>
                        <a:t> </a:t>
                      </a:r>
                      <a:r>
                        <a:rPr lang="en-US" sz="1800" dirty="0">
                          <a:effectLst/>
                        </a:rPr>
                        <a:t>are</a:t>
                      </a:r>
                      <a:r>
                        <a:rPr lang="en-US" sz="1800" spc="-135" dirty="0">
                          <a:effectLst/>
                        </a:rPr>
                        <a:t> </a:t>
                      </a:r>
                      <a:r>
                        <a:rPr lang="en-US" sz="1800" dirty="0">
                          <a:effectLst/>
                        </a:rPr>
                        <a:t>supported</a:t>
                      </a:r>
                      <a:r>
                        <a:rPr lang="en-US" sz="1800" spc="-130" dirty="0">
                          <a:effectLst/>
                        </a:rPr>
                        <a:t> </a:t>
                      </a:r>
                      <a:r>
                        <a:rPr lang="en-US" sz="1800" dirty="0">
                          <a:effectLst/>
                        </a:rPr>
                        <a:t>by</a:t>
                      </a:r>
                      <a:r>
                        <a:rPr lang="en-US" sz="1800" spc="-135" dirty="0">
                          <a:effectLst/>
                        </a:rPr>
                        <a:t> </a:t>
                      </a:r>
                      <a:r>
                        <a:rPr lang="en-US" sz="1800" dirty="0">
                          <a:effectLst/>
                        </a:rPr>
                        <a:t>the</a:t>
                      </a:r>
                      <a:r>
                        <a:rPr lang="en-US" sz="1800" spc="-130" dirty="0">
                          <a:effectLst/>
                        </a:rPr>
                        <a:t> </a:t>
                      </a:r>
                      <a:r>
                        <a:rPr lang="en-US" sz="1800" dirty="0">
                          <a:effectLst/>
                        </a:rPr>
                        <a:t>server</a:t>
                      </a:r>
                      <a:r>
                        <a:rPr lang="en-US" sz="1800" spc="-135" dirty="0">
                          <a:effectLst/>
                        </a:rPr>
                        <a:t> </a:t>
                      </a:r>
                      <a:r>
                        <a:rPr lang="en-US" sz="1800" dirty="0">
                          <a:effectLst/>
                        </a:rPr>
                        <a:t>processing</a:t>
                      </a:r>
                      <a:r>
                        <a:rPr lang="en-US" sz="1800" spc="-130" dirty="0">
                          <a:effectLst/>
                        </a:rPr>
                        <a:t> </a:t>
                      </a:r>
                      <a:r>
                        <a:rPr lang="en-US" sz="1800" dirty="0">
                          <a:effectLst/>
                        </a:rPr>
                        <a:t>the</a:t>
                      </a:r>
                      <a:r>
                        <a:rPr lang="en-US" sz="1800" spc="-135" dirty="0">
                          <a:effectLst/>
                        </a:rPr>
                        <a:t> </a:t>
                      </a:r>
                      <a:r>
                        <a:rPr lang="en-US" sz="1800" dirty="0">
                          <a:effectLst/>
                        </a:rPr>
                        <a:t>form</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1018914381"/>
                  </a:ext>
                </a:extLst>
              </a:tr>
            </a:tbl>
          </a:graphicData>
        </a:graphic>
      </p:graphicFrame>
    </p:spTree>
    <p:extLst>
      <p:ext uri="{BB962C8B-B14F-4D97-AF65-F5344CB8AC3E}">
        <p14:creationId xmlns:p14="http://schemas.microsoft.com/office/powerpoint/2010/main" val="173360961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520" y="218971"/>
            <a:ext cx="11673840" cy="6364709"/>
          </a:xfrm>
        </p:spPr>
        <p:txBody>
          <a:bodyPr>
            <a:normAutofit/>
          </a:bodyPr>
          <a:lstStyle/>
          <a:p>
            <a:r>
              <a:rPr lang="en-IN" sz="4000" dirty="0">
                <a:solidFill>
                  <a:srgbClr val="C00000"/>
                </a:solidFill>
              </a:rPr>
              <a:t>HTML Form Controls</a:t>
            </a:r>
            <a:endParaRPr lang="en-IN" sz="2400" dirty="0"/>
          </a:p>
          <a:p>
            <a:pPr>
              <a:lnSpc>
                <a:spcPct val="150000"/>
              </a:lnSpc>
              <a:spcBef>
                <a:spcPts val="0"/>
              </a:spcBef>
            </a:pPr>
            <a:r>
              <a:rPr lang="en-IN" sz="2400" dirty="0"/>
              <a:t>There are different types of form controls that you can use to collect data using HTML form </a:t>
            </a:r>
          </a:p>
          <a:p>
            <a:pPr>
              <a:lnSpc>
                <a:spcPct val="150000"/>
              </a:lnSpc>
              <a:spcBef>
                <a:spcPts val="0"/>
              </a:spcBef>
              <a:buFont typeface="+mj-lt"/>
              <a:buAutoNum type="arabicPeriod"/>
            </a:pPr>
            <a:r>
              <a:rPr lang="en-IN" sz="2400" dirty="0"/>
              <a:t>Text Input Controls</a:t>
            </a:r>
          </a:p>
          <a:p>
            <a:pPr>
              <a:lnSpc>
                <a:spcPct val="150000"/>
              </a:lnSpc>
              <a:spcBef>
                <a:spcPts val="0"/>
              </a:spcBef>
              <a:buFont typeface="+mj-lt"/>
              <a:buAutoNum type="arabicPeriod"/>
            </a:pPr>
            <a:r>
              <a:rPr lang="en-IN" sz="2400" dirty="0"/>
              <a:t>Checkboxes Controls</a:t>
            </a:r>
          </a:p>
          <a:p>
            <a:pPr>
              <a:lnSpc>
                <a:spcPct val="150000"/>
              </a:lnSpc>
              <a:spcBef>
                <a:spcPts val="0"/>
              </a:spcBef>
              <a:buFont typeface="+mj-lt"/>
              <a:buAutoNum type="arabicPeriod"/>
            </a:pPr>
            <a:r>
              <a:rPr lang="en-IN" sz="2400" dirty="0"/>
              <a:t>Radio Box Controls</a:t>
            </a:r>
          </a:p>
          <a:p>
            <a:pPr>
              <a:lnSpc>
                <a:spcPct val="150000"/>
              </a:lnSpc>
              <a:spcBef>
                <a:spcPts val="0"/>
              </a:spcBef>
              <a:buFont typeface="+mj-lt"/>
              <a:buAutoNum type="arabicPeriod"/>
            </a:pPr>
            <a:r>
              <a:rPr lang="en-IN" sz="2400" dirty="0"/>
              <a:t>Select Box Controls</a:t>
            </a:r>
          </a:p>
          <a:p>
            <a:pPr>
              <a:lnSpc>
                <a:spcPct val="150000"/>
              </a:lnSpc>
              <a:spcBef>
                <a:spcPts val="0"/>
              </a:spcBef>
              <a:buFont typeface="+mj-lt"/>
              <a:buAutoNum type="arabicPeriod"/>
            </a:pPr>
            <a:r>
              <a:rPr lang="en-IN" sz="2400" dirty="0"/>
              <a:t>File Select boxes</a:t>
            </a:r>
          </a:p>
          <a:p>
            <a:pPr>
              <a:lnSpc>
                <a:spcPct val="150000"/>
              </a:lnSpc>
              <a:spcBef>
                <a:spcPts val="0"/>
              </a:spcBef>
              <a:buFont typeface="+mj-lt"/>
              <a:buAutoNum type="arabicPeriod"/>
            </a:pPr>
            <a:r>
              <a:rPr lang="en-IN" sz="2400" dirty="0"/>
              <a:t>Hidden Controls</a:t>
            </a:r>
          </a:p>
          <a:p>
            <a:pPr>
              <a:lnSpc>
                <a:spcPct val="150000"/>
              </a:lnSpc>
              <a:spcBef>
                <a:spcPts val="0"/>
              </a:spcBef>
              <a:buFont typeface="+mj-lt"/>
              <a:buAutoNum type="arabicPeriod"/>
            </a:pPr>
            <a:r>
              <a:rPr lang="en-IN" sz="2400" dirty="0"/>
              <a:t>Clickable Buttons</a:t>
            </a:r>
          </a:p>
          <a:p>
            <a:pPr>
              <a:lnSpc>
                <a:spcPct val="150000"/>
              </a:lnSpc>
              <a:spcBef>
                <a:spcPts val="0"/>
              </a:spcBef>
              <a:buFont typeface="+mj-lt"/>
              <a:buAutoNum type="arabicPeriod"/>
            </a:pPr>
            <a:r>
              <a:rPr lang="en-IN" sz="2400" dirty="0"/>
              <a:t>Submit and Reset Button</a:t>
            </a:r>
          </a:p>
          <a:p>
            <a:pPr>
              <a:lnSpc>
                <a:spcPct val="150000"/>
              </a:lnSpc>
              <a:spcBef>
                <a:spcPts val="0"/>
              </a:spcBef>
              <a:buFont typeface="+mj-lt"/>
              <a:buAutoNum type="arabicPeriod"/>
            </a:pPr>
            <a:r>
              <a:rPr lang="en-IN" sz="2400" dirty="0" err="1">
                <a:solidFill>
                  <a:srgbClr val="FF0000"/>
                </a:solidFill>
              </a:rPr>
              <a:t>Color</a:t>
            </a:r>
            <a:r>
              <a:rPr lang="en-IN" sz="2400" dirty="0">
                <a:solidFill>
                  <a:srgbClr val="FF0000"/>
                </a:solidFill>
              </a:rPr>
              <a:t> </a:t>
            </a:r>
            <a:r>
              <a:rPr lang="en-IN" sz="2400" dirty="0"/>
              <a:t>10. date  </a:t>
            </a:r>
            <a:r>
              <a:rPr lang="en-IN" sz="2400" dirty="0">
                <a:solidFill>
                  <a:srgbClr val="FF0000"/>
                </a:solidFill>
              </a:rPr>
              <a:t>11. datetime-local  </a:t>
            </a:r>
            <a:r>
              <a:rPr lang="en-IN" sz="2400" dirty="0"/>
              <a:t>12 .email  </a:t>
            </a:r>
            <a:r>
              <a:rPr lang="en-IN" sz="2400" dirty="0">
                <a:solidFill>
                  <a:srgbClr val="FF0000"/>
                </a:solidFill>
              </a:rPr>
              <a:t>13. image   </a:t>
            </a:r>
            <a:r>
              <a:rPr lang="en-IN" sz="2400" dirty="0"/>
              <a:t>14. </a:t>
            </a:r>
            <a:r>
              <a:rPr lang="en-IN" sz="2400" dirty="0">
                <a:solidFill>
                  <a:srgbClr val="FF0000"/>
                </a:solidFill>
              </a:rPr>
              <a:t>time  </a:t>
            </a:r>
            <a:r>
              <a:rPr lang="en-IN" sz="2400" dirty="0"/>
              <a:t>15. </a:t>
            </a:r>
            <a:r>
              <a:rPr lang="en-IN" sz="2400" dirty="0" err="1"/>
              <a:t>url</a:t>
            </a:r>
            <a:r>
              <a:rPr lang="en-IN" sz="2400" dirty="0"/>
              <a:t>   </a:t>
            </a:r>
            <a:r>
              <a:rPr lang="en-IN" sz="2400" dirty="0">
                <a:solidFill>
                  <a:srgbClr val="FF0000"/>
                </a:solidFill>
              </a:rPr>
              <a:t>16.week</a:t>
            </a:r>
          </a:p>
          <a:p>
            <a:endParaRPr lang="en-IN" dirty="0"/>
          </a:p>
        </p:txBody>
      </p:sp>
      <p:sp>
        <p:nvSpPr>
          <p:cNvPr id="4" name="Slide Number Placeholder 3"/>
          <p:cNvSpPr>
            <a:spLocks noGrp="1"/>
          </p:cNvSpPr>
          <p:nvPr>
            <p:ph type="sldNum" sz="quarter" idx="12"/>
          </p:nvPr>
        </p:nvSpPr>
        <p:spPr/>
        <p:txBody>
          <a:bodyPr/>
          <a:lstStyle/>
          <a:p>
            <a:fld id="{0701445B-B68C-40C6-B756-BA08CABB1904}" type="slidenum">
              <a:rPr lang="en-IN" smtClean="0"/>
              <a:pPr/>
              <a:t>109</a:t>
            </a:fld>
            <a:endParaRPr lang="en-IN" dirty="0"/>
          </a:p>
        </p:txBody>
      </p:sp>
    </p:spTree>
    <p:extLst>
      <p:ext uri="{BB962C8B-B14F-4D97-AF65-F5344CB8AC3E}">
        <p14:creationId xmlns:p14="http://schemas.microsoft.com/office/powerpoint/2010/main" val="574009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71268" y="180068"/>
            <a:ext cx="5184503" cy="625475"/>
          </a:xfrm>
        </p:spPr>
        <p:txBody>
          <a:bodyPr>
            <a:normAutofit fontScale="90000"/>
          </a:bodyPr>
          <a:lstStyle/>
          <a:p>
            <a:pPr algn="l" eaLnBrk="1" hangingPunct="1"/>
            <a:r>
              <a:rPr lang="en-US" altLang="en-US" sz="4000" b="1" dirty="0">
                <a:solidFill>
                  <a:srgbClr val="FF0000"/>
                </a:solidFill>
              </a:rPr>
              <a:t>Uniform Resource Locators</a:t>
            </a:r>
          </a:p>
        </p:txBody>
      </p:sp>
      <p:sp>
        <p:nvSpPr>
          <p:cNvPr id="13315" name="Rectangle 3"/>
          <p:cNvSpPr>
            <a:spLocks noGrp="1" noChangeArrowheads="1"/>
          </p:cNvSpPr>
          <p:nvPr>
            <p:ph idx="1"/>
          </p:nvPr>
        </p:nvSpPr>
        <p:spPr>
          <a:xfrm>
            <a:off x="101600" y="809896"/>
            <a:ext cx="11887200" cy="6352903"/>
          </a:xfrm>
        </p:spPr>
        <p:txBody>
          <a:bodyPr/>
          <a:lstStyle/>
          <a:p>
            <a:pPr eaLnBrk="1" hangingPunct="1">
              <a:lnSpc>
                <a:spcPct val="150000"/>
              </a:lnSpc>
              <a:spcBef>
                <a:spcPct val="0"/>
              </a:spcBef>
            </a:pPr>
            <a:r>
              <a:rPr lang="en-US" altLang="en-US" sz="2300" dirty="0"/>
              <a:t>The IP address and the domain name each identify a particular computer on the Internet.</a:t>
            </a:r>
          </a:p>
          <a:p>
            <a:pPr eaLnBrk="1" hangingPunct="1">
              <a:lnSpc>
                <a:spcPct val="150000"/>
              </a:lnSpc>
              <a:spcBef>
                <a:spcPct val="0"/>
              </a:spcBef>
            </a:pPr>
            <a:r>
              <a:rPr lang="en-US" altLang="en-US" sz="2300" dirty="0"/>
              <a:t>However, they do not indicate where a Web pages are residing on that computer.</a:t>
            </a:r>
          </a:p>
          <a:p>
            <a:pPr eaLnBrk="1" hangingPunct="1">
              <a:lnSpc>
                <a:spcPct val="150000"/>
              </a:lnSpc>
              <a:spcBef>
                <a:spcPct val="0"/>
              </a:spcBef>
            </a:pPr>
            <a:r>
              <a:rPr lang="en-US" altLang="en-US" sz="2300" dirty="0"/>
              <a:t>To identify a Web page’s exact location, Web browsers rely on Uniform Resource Locator (URL).</a:t>
            </a:r>
          </a:p>
          <a:p>
            <a:pPr eaLnBrk="1" hangingPunct="1">
              <a:lnSpc>
                <a:spcPct val="150000"/>
              </a:lnSpc>
              <a:spcBef>
                <a:spcPct val="0"/>
              </a:spcBef>
            </a:pPr>
            <a:r>
              <a:rPr lang="en-US" altLang="en-US" sz="2300" dirty="0">
                <a:solidFill>
                  <a:srgbClr val="FF0000"/>
                </a:solidFill>
              </a:rPr>
              <a:t>URL  is a four-part addressing scheme that tells the  Web browser that:</a:t>
            </a:r>
          </a:p>
          <a:p>
            <a:pPr eaLnBrk="1" hangingPunct="1">
              <a:lnSpc>
                <a:spcPct val="150000"/>
              </a:lnSpc>
              <a:spcBef>
                <a:spcPct val="0"/>
              </a:spcBef>
              <a:buFont typeface="Wingdings" pitchFamily="2" charset="2"/>
              <a:buChar char="Ø"/>
            </a:pPr>
            <a:r>
              <a:rPr lang="en-US" altLang="en-US" sz="2300" dirty="0"/>
              <a:t>What transfer protocol to use for transporting the file</a:t>
            </a:r>
          </a:p>
          <a:p>
            <a:pPr eaLnBrk="1" hangingPunct="1">
              <a:lnSpc>
                <a:spcPct val="150000"/>
              </a:lnSpc>
              <a:spcBef>
                <a:spcPct val="0"/>
              </a:spcBef>
              <a:buFont typeface="Wingdings" pitchFamily="2" charset="2"/>
              <a:buChar char="Ø"/>
            </a:pPr>
            <a:r>
              <a:rPr lang="en-US" altLang="en-US" sz="2300" dirty="0"/>
              <a:t>The domain name of the computer on which the file resides</a:t>
            </a:r>
          </a:p>
          <a:p>
            <a:pPr eaLnBrk="1" hangingPunct="1">
              <a:lnSpc>
                <a:spcPct val="150000"/>
              </a:lnSpc>
              <a:spcBef>
                <a:spcPct val="0"/>
              </a:spcBef>
              <a:buFont typeface="Wingdings" pitchFamily="2" charset="2"/>
              <a:buChar char="Ø"/>
            </a:pPr>
            <a:r>
              <a:rPr lang="en-US" altLang="en-US" sz="2300" dirty="0"/>
              <a:t>The pathname of the folder or directory on the computer on which the file resides</a:t>
            </a:r>
          </a:p>
          <a:p>
            <a:pPr eaLnBrk="1" hangingPunct="1">
              <a:lnSpc>
                <a:spcPct val="150000"/>
              </a:lnSpc>
              <a:spcBef>
                <a:spcPct val="0"/>
              </a:spcBef>
              <a:buFont typeface="Wingdings" pitchFamily="2" charset="2"/>
              <a:buChar char="Ø"/>
            </a:pPr>
            <a:r>
              <a:rPr lang="en-US" altLang="en-US" sz="2300" dirty="0"/>
              <a:t>The name of the file</a:t>
            </a:r>
          </a:p>
        </p:txBody>
      </p:sp>
      <p:sp>
        <p:nvSpPr>
          <p:cNvPr id="13316" name="Date Placeholder 1"/>
          <p:cNvSpPr>
            <a:spLocks noGrp="1"/>
          </p:cNvSpPr>
          <p:nvPr>
            <p:ph type="dt" sz="half" idx="10"/>
          </p:nvPr>
        </p:nvSpPr>
        <p:spPr>
          <a:noFill/>
          <a:ln>
            <a:miter lim="800000"/>
            <a:headEnd/>
            <a:tailEnd/>
          </a:ln>
        </p:spPr>
        <p:txBody>
          <a:bodyPr/>
          <a:lstStyle/>
          <a:p>
            <a:fld id="{928E4E07-44E2-4A95-BFBF-0FAD2F826C79}" type="datetime1">
              <a:rPr lang="en-US" altLang="en-US" smtClean="0"/>
              <a:pPr/>
              <a:t>9/6/2021</a:t>
            </a:fld>
            <a:endParaRPr lang="en-US" altLang="en-US"/>
          </a:p>
        </p:txBody>
      </p:sp>
      <p:sp>
        <p:nvSpPr>
          <p:cNvPr id="13317" name="Footer Placeholder 2"/>
          <p:cNvSpPr>
            <a:spLocks noGrp="1"/>
          </p:cNvSpPr>
          <p:nvPr>
            <p:ph type="ftr" sz="quarter" idx="11"/>
          </p:nvPr>
        </p:nvSpPr>
        <p:spPr>
          <a:noFill/>
          <a:ln>
            <a:miter lim="800000"/>
            <a:headEnd/>
            <a:tailEnd/>
          </a:ln>
        </p:spPr>
        <p:txBody>
          <a:bodyPr/>
          <a:lstStyle/>
          <a:p>
            <a:r>
              <a:rPr lang="en-US" altLang="en-US" dirty="0"/>
              <a:t>Dr. </a:t>
            </a:r>
            <a:r>
              <a:rPr lang="en-US" altLang="en-US" dirty="0" err="1"/>
              <a:t>C.NagaRaju</a:t>
            </a:r>
            <a:r>
              <a:rPr lang="en-US" altLang="en-US" dirty="0"/>
              <a:t> YSR of  YVU 9949218570</a:t>
            </a:r>
          </a:p>
        </p:txBody>
      </p:sp>
      <p:sp>
        <p:nvSpPr>
          <p:cNvPr id="13318" name="Slide Number Placeholder 5"/>
          <p:cNvSpPr>
            <a:spLocks noGrp="1"/>
          </p:cNvSpPr>
          <p:nvPr>
            <p:ph type="sldNum" sz="quarter" idx="12"/>
          </p:nvPr>
        </p:nvSpPr>
        <p:spPr>
          <a:noFill/>
          <a:ln>
            <a:miter lim="800000"/>
            <a:headEnd/>
            <a:tailEnd/>
          </a:ln>
        </p:spPr>
        <p:txBody>
          <a:bodyPr/>
          <a:lstStyle/>
          <a:p>
            <a:fld id="{BEDA553F-AB0A-4EB9-899D-53B94013A650}" type="slidenum">
              <a:rPr lang="en-US" altLang="en-US"/>
              <a:pPr/>
              <a:t>11</a:t>
            </a:fld>
            <a:endParaRPr lang="en-US" altLang="en-US"/>
          </a:p>
        </p:txBody>
      </p:sp>
      <p:sp>
        <p:nvSpPr>
          <p:cNvPr id="7" name="Text Box 4"/>
          <p:cNvSpPr txBox="1">
            <a:spLocks noChangeArrowheads="1"/>
          </p:cNvSpPr>
          <p:nvPr/>
        </p:nvSpPr>
        <p:spPr bwMode="auto">
          <a:xfrm>
            <a:off x="348948" y="5590812"/>
            <a:ext cx="11172491" cy="584775"/>
          </a:xfrm>
          <a:prstGeom prst="rect">
            <a:avLst/>
          </a:prstGeom>
          <a:noFill/>
          <a:ln w="9525">
            <a:noFill/>
            <a:miter lim="800000"/>
            <a:headEnd/>
            <a:tailEnd/>
          </a:ln>
          <a:effectLst/>
        </p:spPr>
        <p:txBody>
          <a:bodyPr wrap="square">
            <a:spAutoFit/>
          </a:bodyPr>
          <a:lstStyle/>
          <a:p>
            <a:pPr eaLnBrk="1" hangingPunct="1"/>
            <a:r>
              <a:rPr lang="en-US" altLang="en-US" sz="3200" dirty="0">
                <a:solidFill>
                  <a:srgbClr val="FF0000"/>
                </a:solidFill>
              </a:rPr>
              <a:t>http://www.chicagosymphony.org/civicconcerts/index.htm</a:t>
            </a:r>
          </a:p>
        </p:txBody>
      </p:sp>
      <p:sp>
        <p:nvSpPr>
          <p:cNvPr id="8" name="AutoShape 7"/>
          <p:cNvSpPr>
            <a:spLocks/>
          </p:cNvSpPr>
          <p:nvPr/>
        </p:nvSpPr>
        <p:spPr bwMode="auto">
          <a:xfrm rot="5141578">
            <a:off x="551839" y="5138194"/>
            <a:ext cx="303850" cy="792576"/>
          </a:xfrm>
          <a:prstGeom prst="leftBrace">
            <a:avLst>
              <a:gd name="adj1" fmla="val 21769"/>
              <a:gd name="adj2" fmla="val 50000"/>
            </a:avLst>
          </a:prstGeom>
          <a:noFill/>
          <a:ln w="9525">
            <a:solidFill>
              <a:schemeClr val="tx1"/>
            </a:solidFill>
            <a:round/>
            <a:headEnd/>
            <a:tailEnd/>
          </a:ln>
          <a:effectLst/>
        </p:spPr>
        <p:txBody>
          <a:bodyPr wrap="none" anchor="ctr"/>
          <a:lstStyle/>
          <a:p>
            <a:pPr eaLnBrk="1" hangingPunct="1"/>
            <a:endParaRPr lang="en-US" altLang="en-US"/>
          </a:p>
        </p:txBody>
      </p:sp>
      <p:sp>
        <p:nvSpPr>
          <p:cNvPr id="9" name="Text Box 8"/>
          <p:cNvSpPr txBox="1">
            <a:spLocks noChangeArrowheads="1"/>
          </p:cNvSpPr>
          <p:nvPr/>
        </p:nvSpPr>
        <p:spPr bwMode="auto">
          <a:xfrm>
            <a:off x="296697" y="5033464"/>
            <a:ext cx="986360" cy="369332"/>
          </a:xfrm>
          <a:prstGeom prst="rect">
            <a:avLst/>
          </a:prstGeom>
          <a:noFill/>
          <a:ln w="9525">
            <a:noFill/>
            <a:miter lim="800000"/>
            <a:headEnd/>
            <a:tailEnd/>
          </a:ln>
          <a:effectLst/>
        </p:spPr>
        <p:txBody>
          <a:bodyPr wrap="none">
            <a:spAutoFit/>
          </a:bodyPr>
          <a:lstStyle/>
          <a:p>
            <a:pPr eaLnBrk="1" hangingPunct="1"/>
            <a:r>
              <a:rPr lang="en-US" altLang="en-US" b="1" dirty="0">
                <a:solidFill>
                  <a:srgbClr val="FF0000"/>
                </a:solidFill>
              </a:rPr>
              <a:t>protocol</a:t>
            </a:r>
          </a:p>
        </p:txBody>
      </p:sp>
      <p:sp>
        <p:nvSpPr>
          <p:cNvPr id="10" name="AutoShape 9"/>
          <p:cNvSpPr>
            <a:spLocks/>
          </p:cNvSpPr>
          <p:nvPr/>
        </p:nvSpPr>
        <p:spPr bwMode="auto">
          <a:xfrm rot="16080580">
            <a:off x="3184281" y="4194655"/>
            <a:ext cx="533400" cy="4165600"/>
          </a:xfrm>
          <a:prstGeom prst="leftBrace">
            <a:avLst>
              <a:gd name="adj1" fmla="val 48810"/>
              <a:gd name="adj2" fmla="val 50000"/>
            </a:avLst>
          </a:prstGeom>
          <a:noFill/>
          <a:ln w="9525">
            <a:solidFill>
              <a:schemeClr val="tx1"/>
            </a:solidFill>
            <a:round/>
            <a:headEnd/>
            <a:tailEnd/>
          </a:ln>
          <a:effectLst/>
        </p:spPr>
        <p:txBody>
          <a:bodyPr wrap="none" anchor="ctr"/>
          <a:lstStyle/>
          <a:p>
            <a:pPr eaLnBrk="1" hangingPunct="1"/>
            <a:endParaRPr lang="en-US" altLang="en-US"/>
          </a:p>
        </p:txBody>
      </p:sp>
      <p:sp>
        <p:nvSpPr>
          <p:cNvPr id="11" name="Text Box 10"/>
          <p:cNvSpPr txBox="1">
            <a:spLocks noChangeArrowheads="1"/>
          </p:cNvSpPr>
          <p:nvPr/>
        </p:nvSpPr>
        <p:spPr bwMode="auto">
          <a:xfrm>
            <a:off x="3162663" y="6488668"/>
            <a:ext cx="1527982" cy="369332"/>
          </a:xfrm>
          <a:prstGeom prst="rect">
            <a:avLst/>
          </a:prstGeom>
          <a:noFill/>
          <a:ln w="9525">
            <a:noFill/>
            <a:miter lim="800000"/>
            <a:headEnd/>
            <a:tailEnd/>
          </a:ln>
          <a:effectLst/>
        </p:spPr>
        <p:txBody>
          <a:bodyPr wrap="none">
            <a:spAutoFit/>
          </a:bodyPr>
          <a:lstStyle/>
          <a:p>
            <a:pPr eaLnBrk="1" hangingPunct="1"/>
            <a:r>
              <a:rPr lang="en-US" altLang="en-US" b="1" dirty="0">
                <a:solidFill>
                  <a:srgbClr val="FF0000"/>
                </a:solidFill>
              </a:rPr>
              <a:t>Domain name</a:t>
            </a:r>
          </a:p>
        </p:txBody>
      </p:sp>
      <p:sp>
        <p:nvSpPr>
          <p:cNvPr id="12" name="AutoShape 11"/>
          <p:cNvSpPr>
            <a:spLocks/>
          </p:cNvSpPr>
          <p:nvPr/>
        </p:nvSpPr>
        <p:spPr bwMode="auto">
          <a:xfrm rot="5392413">
            <a:off x="7116354" y="4545874"/>
            <a:ext cx="304800" cy="1828800"/>
          </a:xfrm>
          <a:prstGeom prst="leftBrace">
            <a:avLst>
              <a:gd name="adj1" fmla="val 37500"/>
              <a:gd name="adj2" fmla="val 50000"/>
            </a:avLst>
          </a:prstGeom>
          <a:noFill/>
          <a:ln w="9525">
            <a:solidFill>
              <a:schemeClr val="tx1"/>
            </a:solidFill>
            <a:round/>
            <a:headEnd/>
            <a:tailEnd/>
          </a:ln>
          <a:effectLst/>
        </p:spPr>
        <p:txBody>
          <a:bodyPr wrap="none" anchor="ctr"/>
          <a:lstStyle/>
          <a:p>
            <a:pPr eaLnBrk="1" hangingPunct="1"/>
            <a:endParaRPr lang="en-US" altLang="en-US"/>
          </a:p>
        </p:txBody>
      </p:sp>
      <p:sp>
        <p:nvSpPr>
          <p:cNvPr id="13" name="Text Box 12"/>
          <p:cNvSpPr txBox="1">
            <a:spLocks noChangeArrowheads="1"/>
          </p:cNvSpPr>
          <p:nvPr/>
        </p:nvSpPr>
        <p:spPr bwMode="auto">
          <a:xfrm>
            <a:off x="6729428" y="4828813"/>
            <a:ext cx="1163588" cy="369332"/>
          </a:xfrm>
          <a:prstGeom prst="rect">
            <a:avLst/>
          </a:prstGeom>
          <a:noFill/>
          <a:ln w="9525">
            <a:noFill/>
            <a:miter lim="800000"/>
            <a:headEnd/>
            <a:tailEnd/>
          </a:ln>
          <a:effectLst/>
        </p:spPr>
        <p:txBody>
          <a:bodyPr wrap="none">
            <a:spAutoFit/>
          </a:bodyPr>
          <a:lstStyle/>
          <a:p>
            <a:pPr eaLnBrk="1" hangingPunct="1"/>
            <a:r>
              <a:rPr lang="en-US" altLang="en-US" b="1" dirty="0">
                <a:solidFill>
                  <a:srgbClr val="FF0000"/>
                </a:solidFill>
              </a:rPr>
              <a:t>pathname</a:t>
            </a:r>
          </a:p>
        </p:txBody>
      </p:sp>
      <p:sp>
        <p:nvSpPr>
          <p:cNvPr id="14" name="AutoShape 13"/>
          <p:cNvSpPr>
            <a:spLocks/>
          </p:cNvSpPr>
          <p:nvPr/>
        </p:nvSpPr>
        <p:spPr bwMode="auto">
          <a:xfrm rot="5119958">
            <a:off x="9216209" y="5719718"/>
            <a:ext cx="381000" cy="1320800"/>
          </a:xfrm>
          <a:prstGeom prst="rightBrace">
            <a:avLst>
              <a:gd name="adj1" fmla="val 21667"/>
              <a:gd name="adj2" fmla="val 50000"/>
            </a:avLst>
          </a:prstGeom>
          <a:noFill/>
          <a:ln w="9525">
            <a:solidFill>
              <a:schemeClr val="tx1"/>
            </a:solidFill>
            <a:round/>
            <a:headEnd/>
            <a:tailEnd/>
          </a:ln>
          <a:effectLst/>
        </p:spPr>
        <p:txBody>
          <a:bodyPr wrap="none" anchor="ctr"/>
          <a:lstStyle/>
          <a:p>
            <a:pPr eaLnBrk="1" hangingPunct="1"/>
            <a:endParaRPr lang="en-US" altLang="en-US"/>
          </a:p>
        </p:txBody>
      </p:sp>
      <p:sp>
        <p:nvSpPr>
          <p:cNvPr id="15" name="Text Box 14"/>
          <p:cNvSpPr txBox="1">
            <a:spLocks noChangeArrowheads="1"/>
          </p:cNvSpPr>
          <p:nvPr/>
        </p:nvSpPr>
        <p:spPr bwMode="auto">
          <a:xfrm>
            <a:off x="9124286" y="6488668"/>
            <a:ext cx="1026243" cy="369332"/>
          </a:xfrm>
          <a:prstGeom prst="rect">
            <a:avLst/>
          </a:prstGeom>
          <a:noFill/>
          <a:ln w="9525">
            <a:noFill/>
            <a:miter lim="800000"/>
            <a:headEnd/>
            <a:tailEnd/>
          </a:ln>
          <a:effectLst/>
        </p:spPr>
        <p:txBody>
          <a:bodyPr wrap="none">
            <a:spAutoFit/>
          </a:bodyPr>
          <a:lstStyle/>
          <a:p>
            <a:pPr eaLnBrk="1" hangingPunct="1"/>
            <a:r>
              <a:rPr lang="en-US" altLang="en-US" b="1" dirty="0">
                <a:solidFill>
                  <a:srgbClr val="FF0000"/>
                </a:solidFill>
              </a:rPr>
              <a:t>filename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20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fade">
                                      <p:cBhvr>
                                        <p:cTn id="12" dur="2000"/>
                                        <p:tgtEl>
                                          <p:spTgt spid="1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fade">
                                      <p:cBhvr>
                                        <p:cTn id="17" dur="2000"/>
                                        <p:tgtEl>
                                          <p:spTgt spid="13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fade">
                                      <p:cBhvr>
                                        <p:cTn id="22" dur="2000"/>
                                        <p:tgtEl>
                                          <p:spTgt spid="133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315">
                                            <p:txEl>
                                              <p:pRg st="4" end="4"/>
                                            </p:txEl>
                                          </p:spTgt>
                                        </p:tgtEl>
                                        <p:attrNameLst>
                                          <p:attrName>style.visibility</p:attrName>
                                        </p:attrNameLst>
                                      </p:cBhvr>
                                      <p:to>
                                        <p:strVal val="visible"/>
                                      </p:to>
                                    </p:set>
                                    <p:animEffect transition="in" filter="fade">
                                      <p:cBhvr>
                                        <p:cTn id="27" dur="2000"/>
                                        <p:tgtEl>
                                          <p:spTgt spid="133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315">
                                            <p:txEl>
                                              <p:pRg st="5" end="5"/>
                                            </p:txEl>
                                          </p:spTgt>
                                        </p:tgtEl>
                                        <p:attrNameLst>
                                          <p:attrName>style.visibility</p:attrName>
                                        </p:attrNameLst>
                                      </p:cBhvr>
                                      <p:to>
                                        <p:strVal val="visible"/>
                                      </p:to>
                                    </p:set>
                                    <p:animEffect transition="in" filter="fade">
                                      <p:cBhvr>
                                        <p:cTn id="32" dur="2000"/>
                                        <p:tgtEl>
                                          <p:spTgt spid="133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315">
                                            <p:txEl>
                                              <p:pRg st="6" end="6"/>
                                            </p:txEl>
                                          </p:spTgt>
                                        </p:tgtEl>
                                        <p:attrNameLst>
                                          <p:attrName>style.visibility</p:attrName>
                                        </p:attrNameLst>
                                      </p:cBhvr>
                                      <p:to>
                                        <p:strVal val="visible"/>
                                      </p:to>
                                    </p:set>
                                    <p:animEffect transition="in" filter="fade">
                                      <p:cBhvr>
                                        <p:cTn id="37" dur="2000"/>
                                        <p:tgtEl>
                                          <p:spTgt spid="133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315">
                                            <p:txEl>
                                              <p:pRg st="7" end="7"/>
                                            </p:txEl>
                                          </p:spTgt>
                                        </p:tgtEl>
                                        <p:attrNameLst>
                                          <p:attrName>style.visibility</p:attrName>
                                        </p:attrNameLst>
                                      </p:cBhvr>
                                      <p:to>
                                        <p:strVal val="visible"/>
                                      </p:to>
                                    </p:set>
                                    <p:animEffect transition="in" filter="fade">
                                      <p:cBhvr>
                                        <p:cTn id="42" dur="2000"/>
                                        <p:tgtEl>
                                          <p:spTgt spid="133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6937"/>
          </a:xfrm>
        </p:spPr>
        <p:txBody>
          <a:bodyPr>
            <a:normAutofit fontScale="90000"/>
          </a:bodyPr>
          <a:lstStyle/>
          <a:p>
            <a:r>
              <a:rPr lang="en-US" dirty="0">
                <a:solidFill>
                  <a:srgbClr val="C00000"/>
                </a:solidFill>
              </a:rPr>
              <a:t>1) </a:t>
            </a:r>
            <a:r>
              <a:rPr lang="en-IN" dirty="0">
                <a:solidFill>
                  <a:srgbClr val="C00000"/>
                </a:solidFill>
              </a:rPr>
              <a:t>Text Input Controls</a:t>
            </a:r>
            <a:br>
              <a:rPr lang="en-IN" dirty="0">
                <a:solidFill>
                  <a:srgbClr val="C00000"/>
                </a:solidFill>
              </a:rPr>
            </a:br>
            <a:endParaRPr lang="en-IN" dirty="0">
              <a:solidFill>
                <a:srgbClr val="C00000"/>
              </a:solidFill>
            </a:endParaRPr>
          </a:p>
        </p:txBody>
      </p:sp>
      <p:sp>
        <p:nvSpPr>
          <p:cNvPr id="3" name="Content Placeholder 2"/>
          <p:cNvSpPr>
            <a:spLocks noGrp="1"/>
          </p:cNvSpPr>
          <p:nvPr>
            <p:ph idx="1"/>
          </p:nvPr>
        </p:nvSpPr>
        <p:spPr>
          <a:xfrm>
            <a:off x="182881" y="1296537"/>
            <a:ext cx="11805920" cy="5424938"/>
          </a:xfrm>
        </p:spPr>
        <p:txBody>
          <a:bodyPr>
            <a:normAutofit/>
          </a:bodyPr>
          <a:lstStyle/>
          <a:p>
            <a:pPr marL="0" indent="0">
              <a:buNone/>
            </a:pPr>
            <a:r>
              <a:rPr lang="en-IN" sz="2400" dirty="0"/>
              <a:t>There are three types of text input controls used on forms −</a:t>
            </a:r>
          </a:p>
          <a:p>
            <a:pPr>
              <a:buFont typeface="+mj-lt"/>
              <a:buAutoNum type="alphaLcParenR"/>
            </a:pPr>
            <a:r>
              <a:rPr lang="en-IN" sz="2400" b="1" dirty="0">
                <a:solidFill>
                  <a:srgbClr val="FF0000"/>
                </a:solidFill>
              </a:rPr>
              <a:t>Single-line text input controls</a:t>
            </a:r>
            <a:r>
              <a:rPr lang="en-IN" sz="2400" dirty="0">
                <a:solidFill>
                  <a:srgbClr val="FF0000"/>
                </a:solidFill>
              </a:rPr>
              <a:t> </a:t>
            </a:r>
            <a:r>
              <a:rPr lang="en-IN" sz="2400" dirty="0"/>
              <a:t>− This control accepts one line of user input and display it</a:t>
            </a:r>
          </a:p>
          <a:p>
            <a:pPr>
              <a:buFont typeface="+mj-lt"/>
              <a:buAutoNum type="alphaLcParenR"/>
            </a:pPr>
            <a:r>
              <a:rPr lang="en-IN" sz="2400" b="1" dirty="0">
                <a:solidFill>
                  <a:srgbClr val="FF0000"/>
                </a:solidFill>
              </a:rPr>
              <a:t>Password input controls</a:t>
            </a:r>
            <a:r>
              <a:rPr lang="en-IN" sz="2400" dirty="0"/>
              <a:t> − This is a single-line text input accept and display data in encrypted format.</a:t>
            </a:r>
          </a:p>
          <a:p>
            <a:pPr>
              <a:buFont typeface="+mj-lt"/>
              <a:buAutoNum type="alphaLcParenR"/>
            </a:pPr>
            <a:r>
              <a:rPr lang="en-IN" sz="2400" b="1" dirty="0">
                <a:solidFill>
                  <a:srgbClr val="FF0000"/>
                </a:solidFill>
              </a:rPr>
              <a:t>Multi-line text input controls</a:t>
            </a:r>
            <a:r>
              <a:rPr lang="en-IN" sz="2400" dirty="0"/>
              <a:t> − This  control accept more than one line of text and displays it. This is &lt;</a:t>
            </a:r>
            <a:r>
              <a:rPr lang="en-IN" sz="2400" dirty="0" err="1"/>
              <a:t>t</a:t>
            </a:r>
            <a:r>
              <a:rPr lang="en-IN" sz="2400" b="1" dirty="0" err="1"/>
              <a:t>extarea</a:t>
            </a:r>
            <a:r>
              <a:rPr lang="en-IN" sz="2400" b="1" dirty="0"/>
              <a:t>&gt;</a:t>
            </a:r>
            <a:r>
              <a:rPr lang="en-IN" sz="2400" dirty="0"/>
              <a:t> tag.</a:t>
            </a:r>
          </a:p>
          <a:p>
            <a:endParaRPr lang="en-IN" dirty="0"/>
          </a:p>
        </p:txBody>
      </p:sp>
      <p:sp>
        <p:nvSpPr>
          <p:cNvPr id="4" name="Slide Number Placeholder 3"/>
          <p:cNvSpPr>
            <a:spLocks noGrp="1"/>
          </p:cNvSpPr>
          <p:nvPr>
            <p:ph type="sldNum" sz="quarter" idx="12"/>
          </p:nvPr>
        </p:nvSpPr>
        <p:spPr/>
        <p:txBody>
          <a:bodyPr/>
          <a:lstStyle/>
          <a:p>
            <a:fld id="{0701445B-B68C-40C6-B756-BA08CABB1904}" type="slidenum">
              <a:rPr lang="en-IN" smtClean="0"/>
              <a:pPr/>
              <a:t>110</a:t>
            </a:fld>
            <a:endParaRPr lang="en-IN"/>
          </a:p>
        </p:txBody>
      </p:sp>
    </p:spTree>
    <p:extLst>
      <p:ext uri="{BB962C8B-B14F-4D97-AF65-F5344CB8AC3E}">
        <p14:creationId xmlns:p14="http://schemas.microsoft.com/office/powerpoint/2010/main" val="115965645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105" y="136525"/>
            <a:ext cx="11694160" cy="4744825"/>
          </a:xfrm>
        </p:spPr>
        <p:txBody>
          <a:bodyPr>
            <a:normAutofit/>
          </a:bodyPr>
          <a:lstStyle/>
          <a:p>
            <a:pPr algn="just">
              <a:lnSpc>
                <a:spcPct val="150000"/>
              </a:lnSpc>
              <a:spcBef>
                <a:spcPts val="0"/>
              </a:spcBef>
            </a:pPr>
            <a:r>
              <a:rPr lang="en-IN" dirty="0">
                <a:solidFill>
                  <a:srgbClr val="C00000"/>
                </a:solidFill>
              </a:rPr>
              <a:t>A) Single-line text input </a:t>
            </a:r>
            <a:r>
              <a:rPr lang="en-IN" dirty="0" err="1">
                <a:solidFill>
                  <a:srgbClr val="C00000"/>
                </a:solidFill>
              </a:rPr>
              <a:t>controls:</a:t>
            </a:r>
            <a:r>
              <a:rPr lang="en-IN" sz="2800" dirty="0" err="1"/>
              <a:t>This</a:t>
            </a:r>
            <a:r>
              <a:rPr lang="en-IN" sz="2800" dirty="0"/>
              <a:t> control accepts one line of user input and display </a:t>
            </a:r>
            <a:r>
              <a:rPr lang="en-IN" sz="2800" dirty="0" err="1"/>
              <a:t>it.They</a:t>
            </a:r>
            <a:r>
              <a:rPr lang="en-IN" sz="2800" dirty="0"/>
              <a:t> are created using HTML &lt;input&gt; tag.</a:t>
            </a:r>
          </a:p>
          <a:p>
            <a:pPr algn="just">
              <a:lnSpc>
                <a:spcPct val="150000"/>
              </a:lnSpc>
              <a:spcBef>
                <a:spcPts val="0"/>
              </a:spcBef>
            </a:pPr>
            <a:r>
              <a:rPr lang="en-IN" dirty="0"/>
              <a:t>Example:	 </a:t>
            </a:r>
            <a:r>
              <a:rPr lang="en-IN" sz="2800" dirty="0"/>
              <a:t>First name: &lt;input type = "text" name = "</a:t>
            </a:r>
            <a:r>
              <a:rPr lang="en-IN" sz="2800" dirty="0" err="1"/>
              <a:t>first_name</a:t>
            </a:r>
            <a:r>
              <a:rPr lang="en-IN" sz="2800" dirty="0"/>
              <a:t>" /&gt;</a:t>
            </a:r>
          </a:p>
          <a:p>
            <a:pPr marL="0" indent="0" algn="just">
              <a:lnSpc>
                <a:spcPct val="150000"/>
              </a:lnSpc>
              <a:spcBef>
                <a:spcPts val="0"/>
              </a:spcBef>
              <a:buNone/>
            </a:pPr>
            <a:r>
              <a:rPr lang="en-IN" sz="2800" dirty="0"/>
              <a:t>		Last name: &lt;input type = "text" name = "</a:t>
            </a:r>
            <a:r>
              <a:rPr lang="en-IN" sz="2800" dirty="0" err="1"/>
              <a:t>last_name</a:t>
            </a:r>
            <a:r>
              <a:rPr lang="en-IN" sz="2800" dirty="0"/>
              <a:t>" /&gt;</a:t>
            </a:r>
          </a:p>
        </p:txBody>
      </p:sp>
      <p:sp>
        <p:nvSpPr>
          <p:cNvPr id="4" name="Slide Number Placeholder 3"/>
          <p:cNvSpPr>
            <a:spLocks noGrp="1"/>
          </p:cNvSpPr>
          <p:nvPr>
            <p:ph type="sldNum" sz="quarter" idx="12"/>
          </p:nvPr>
        </p:nvSpPr>
        <p:spPr/>
        <p:txBody>
          <a:bodyPr/>
          <a:lstStyle/>
          <a:p>
            <a:fld id="{0701445B-B68C-40C6-B756-BA08CABB1904}" type="slidenum">
              <a:rPr lang="en-IN" smtClean="0"/>
              <a:pPr/>
              <a:t>111</a:t>
            </a:fld>
            <a:endParaRPr lang="en-IN"/>
          </a:p>
        </p:txBody>
      </p:sp>
      <p:pic>
        <p:nvPicPr>
          <p:cNvPr id="7" name="Picture 6">
            <a:extLst>
              <a:ext uri="{FF2B5EF4-FFF2-40B4-BE49-F238E27FC236}">
                <a16:creationId xmlns:a16="http://schemas.microsoft.com/office/drawing/2014/main" id="{EA2AAD8E-5069-48D5-8703-1DD28D4E1173}"/>
              </a:ext>
            </a:extLst>
          </p:cNvPr>
          <p:cNvPicPr>
            <a:picLocks noChangeAspect="1"/>
          </p:cNvPicPr>
          <p:nvPr/>
        </p:nvPicPr>
        <p:blipFill>
          <a:blip r:embed="rId2"/>
          <a:stretch>
            <a:fillRect/>
          </a:stretch>
        </p:blipFill>
        <p:spPr>
          <a:xfrm>
            <a:off x="40641" y="2773737"/>
            <a:ext cx="12191999" cy="3947738"/>
          </a:xfrm>
          <a:prstGeom prst="rect">
            <a:avLst/>
          </a:prstGeom>
        </p:spPr>
      </p:pic>
    </p:spTree>
    <p:extLst>
      <p:ext uri="{BB962C8B-B14F-4D97-AF65-F5344CB8AC3E}">
        <p14:creationId xmlns:p14="http://schemas.microsoft.com/office/powerpoint/2010/main" val="77927078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414" y="136525"/>
            <a:ext cx="11179386" cy="4840359"/>
          </a:xfrm>
        </p:spPr>
        <p:txBody>
          <a:bodyPr>
            <a:normAutofit/>
          </a:bodyPr>
          <a:lstStyle/>
          <a:p>
            <a:r>
              <a:rPr lang="en-US" dirty="0">
                <a:solidFill>
                  <a:srgbClr val="C00000"/>
                </a:solidFill>
              </a:rPr>
              <a:t>Password input controls − </a:t>
            </a:r>
            <a:r>
              <a:rPr lang="en-US" dirty="0"/>
              <a:t>This is a single-line text input accept and display data in encrypted format.</a:t>
            </a:r>
          </a:p>
          <a:p>
            <a:r>
              <a:rPr lang="en-IN" sz="2800" dirty="0"/>
              <a:t>They are also created using HTML &lt;input&gt;tag but type attribute is set to </a:t>
            </a:r>
            <a:r>
              <a:rPr lang="en-IN" sz="2800" b="1" dirty="0"/>
              <a:t>password</a:t>
            </a:r>
            <a:r>
              <a:rPr lang="en-IN" sz="2800" dirty="0"/>
              <a:t>.</a:t>
            </a:r>
          </a:p>
          <a:p>
            <a:pPr marL="0" indent="0">
              <a:buNone/>
            </a:pPr>
            <a:r>
              <a:rPr lang="en-US" sz="2800" dirty="0">
                <a:solidFill>
                  <a:srgbClr val="00B0F0"/>
                </a:solidFill>
              </a:rPr>
              <a:t>Syntax</a:t>
            </a:r>
            <a:r>
              <a:rPr lang="en-US" sz="2800" dirty="0"/>
              <a:t>: </a:t>
            </a:r>
            <a:r>
              <a:rPr lang="en-IN" sz="2800" dirty="0"/>
              <a:t>Password: &lt;input type = "password" name = "password" /&gt;</a:t>
            </a:r>
          </a:p>
        </p:txBody>
      </p:sp>
      <p:sp>
        <p:nvSpPr>
          <p:cNvPr id="4" name="Slide Number Placeholder 3"/>
          <p:cNvSpPr>
            <a:spLocks noGrp="1"/>
          </p:cNvSpPr>
          <p:nvPr>
            <p:ph type="sldNum" sz="quarter" idx="12"/>
          </p:nvPr>
        </p:nvSpPr>
        <p:spPr/>
        <p:txBody>
          <a:bodyPr/>
          <a:lstStyle/>
          <a:p>
            <a:fld id="{0701445B-B68C-40C6-B756-BA08CABB1904}" type="slidenum">
              <a:rPr lang="en-IN" smtClean="0"/>
              <a:pPr/>
              <a:t>112</a:t>
            </a:fld>
            <a:endParaRPr lang="en-IN"/>
          </a:p>
        </p:txBody>
      </p:sp>
      <p:graphicFrame>
        <p:nvGraphicFramePr>
          <p:cNvPr id="8" name="Content Placeholder 4">
            <a:extLst>
              <a:ext uri="{FF2B5EF4-FFF2-40B4-BE49-F238E27FC236}">
                <a16:creationId xmlns:a16="http://schemas.microsoft.com/office/drawing/2014/main" id="{8ED2CF3E-9E34-4E9B-B549-21909E8C118E}"/>
              </a:ext>
            </a:extLst>
          </p:cNvPr>
          <p:cNvGraphicFramePr>
            <a:graphicFrameLocks/>
          </p:cNvGraphicFramePr>
          <p:nvPr>
            <p:extLst>
              <p:ext uri="{D42A27DB-BD31-4B8C-83A1-F6EECF244321}">
                <p14:modId xmlns:p14="http://schemas.microsoft.com/office/powerpoint/2010/main" val="721919583"/>
              </p:ext>
            </p:extLst>
          </p:nvPr>
        </p:nvGraphicFramePr>
        <p:xfrm>
          <a:off x="174414" y="2641468"/>
          <a:ext cx="11936306" cy="4080007"/>
        </p:xfrm>
        <a:graphic>
          <a:graphicData uri="http://schemas.openxmlformats.org/drawingml/2006/table">
            <a:tbl>
              <a:tblPr firstRow="1" firstCol="1" bandRow="1">
                <a:tableStyleId>{5C22544A-7EE6-4342-B048-85BDC9FD1C3A}</a:tableStyleId>
              </a:tblPr>
              <a:tblGrid>
                <a:gridCol w="1260321">
                  <a:extLst>
                    <a:ext uri="{9D8B030D-6E8A-4147-A177-3AD203B41FA5}">
                      <a16:colId xmlns:a16="http://schemas.microsoft.com/office/drawing/2014/main" val="20000"/>
                    </a:ext>
                  </a:extLst>
                </a:gridCol>
                <a:gridCol w="2293528">
                  <a:extLst>
                    <a:ext uri="{9D8B030D-6E8A-4147-A177-3AD203B41FA5}">
                      <a16:colId xmlns:a16="http://schemas.microsoft.com/office/drawing/2014/main" val="20001"/>
                    </a:ext>
                  </a:extLst>
                </a:gridCol>
                <a:gridCol w="8382457">
                  <a:extLst>
                    <a:ext uri="{9D8B030D-6E8A-4147-A177-3AD203B41FA5}">
                      <a16:colId xmlns:a16="http://schemas.microsoft.com/office/drawing/2014/main" val="20002"/>
                    </a:ext>
                  </a:extLst>
                </a:gridCol>
              </a:tblGrid>
              <a:tr h="856376">
                <a:tc>
                  <a:txBody>
                    <a:bodyPr/>
                    <a:lstStyle/>
                    <a:p>
                      <a:pPr>
                        <a:lnSpc>
                          <a:spcPct val="107000"/>
                        </a:lnSpc>
                        <a:spcAft>
                          <a:spcPts val="1500"/>
                        </a:spcAft>
                      </a:pPr>
                      <a:r>
                        <a:rPr lang="en-IN" sz="2800" dirty="0" err="1">
                          <a:effectLst/>
                        </a:rPr>
                        <a:t>Sr.No</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2800">
                          <a:effectLst/>
                        </a:rPr>
                        <a:t>Attribute </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2800" dirty="0">
                          <a:effectLst/>
                        </a:rPr>
                        <a:t>Description</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0"/>
                  </a:ext>
                </a:extLst>
              </a:tr>
              <a:tr h="631438">
                <a:tc>
                  <a:txBody>
                    <a:bodyPr/>
                    <a:lstStyle/>
                    <a:p>
                      <a:pPr>
                        <a:lnSpc>
                          <a:spcPct val="107000"/>
                        </a:lnSpc>
                        <a:spcAft>
                          <a:spcPts val="1500"/>
                        </a:spcAft>
                      </a:pPr>
                      <a:r>
                        <a:rPr lang="en-IN" sz="2800" dirty="0">
                          <a:effectLst/>
                        </a:rPr>
                        <a:t>1</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800" dirty="0">
                          <a:solidFill>
                            <a:srgbClr val="FF0000"/>
                          </a:solidFill>
                          <a:effectLst/>
                        </a:rPr>
                        <a:t>type</a:t>
                      </a:r>
                      <a:endParaRPr lang="en-I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800" dirty="0">
                          <a:effectLst/>
                          <a:latin typeface="Times New Roman" panose="02020603050405020304" pitchFamily="18" charset="0"/>
                          <a:cs typeface="Times New Roman" panose="02020603050405020304" pitchFamily="18" charset="0"/>
                        </a:rPr>
                        <a:t>Indicates the type of input control and for text input control it will be set to </a:t>
                      </a:r>
                      <a:r>
                        <a:rPr lang="en-IN" sz="2800" dirty="0">
                          <a:solidFill>
                            <a:srgbClr val="C00000"/>
                          </a:solidFill>
                          <a:effectLst/>
                          <a:latin typeface="Times New Roman" panose="02020603050405020304" pitchFamily="18" charset="0"/>
                          <a:cs typeface="Times New Roman" panose="02020603050405020304" pitchFamily="18" charset="0"/>
                        </a:rPr>
                        <a:t>password</a:t>
                      </a:r>
                      <a:r>
                        <a:rPr lang="en-IN" sz="2800" dirty="0">
                          <a:effectLst/>
                          <a:latin typeface="Times New Roman" panose="02020603050405020304" pitchFamily="18" charset="0"/>
                          <a:cs typeface="Times New Roman" panose="02020603050405020304" pitchFamily="18" charset="0"/>
                        </a:rPr>
                        <a:t>.</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1"/>
                  </a:ext>
                </a:extLst>
              </a:tr>
              <a:tr h="740608">
                <a:tc>
                  <a:txBody>
                    <a:bodyPr/>
                    <a:lstStyle/>
                    <a:p>
                      <a:pPr>
                        <a:lnSpc>
                          <a:spcPct val="107000"/>
                        </a:lnSpc>
                        <a:spcAft>
                          <a:spcPts val="0"/>
                        </a:spcAft>
                      </a:pPr>
                      <a:r>
                        <a:rPr lang="en-IN" sz="2800">
                          <a:effectLst/>
                        </a:rPr>
                        <a:t>2</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800" dirty="0">
                          <a:solidFill>
                            <a:srgbClr val="FF0000"/>
                          </a:solidFill>
                          <a:effectLst/>
                        </a:rPr>
                        <a:t>name</a:t>
                      </a:r>
                      <a:endParaRPr lang="en-I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800" dirty="0">
                          <a:effectLst/>
                          <a:latin typeface="Times New Roman" panose="02020603050405020304" pitchFamily="18" charset="0"/>
                          <a:cs typeface="Times New Roman" panose="02020603050405020304" pitchFamily="18" charset="0"/>
                        </a:rPr>
                        <a:t>Used to give a name to the control which is sent to the server to be recognized and get the value.</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2"/>
                  </a:ext>
                </a:extLst>
              </a:tr>
              <a:tr h="499826">
                <a:tc>
                  <a:txBody>
                    <a:bodyPr/>
                    <a:lstStyle/>
                    <a:p>
                      <a:pPr>
                        <a:lnSpc>
                          <a:spcPct val="107000"/>
                        </a:lnSpc>
                        <a:spcAft>
                          <a:spcPts val="0"/>
                        </a:spcAft>
                      </a:pPr>
                      <a:r>
                        <a:rPr lang="en-IN" sz="2800">
                          <a:effectLst/>
                        </a:rPr>
                        <a:t>3</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800" dirty="0">
                          <a:solidFill>
                            <a:srgbClr val="FF0000"/>
                          </a:solidFill>
                          <a:effectLst/>
                        </a:rPr>
                        <a:t>value</a:t>
                      </a:r>
                      <a:endParaRPr lang="en-I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800" dirty="0">
                          <a:effectLst/>
                          <a:latin typeface="Times New Roman" panose="02020603050405020304" pitchFamily="18" charset="0"/>
                          <a:cs typeface="Times New Roman" panose="02020603050405020304" pitchFamily="18" charset="0"/>
                        </a:rPr>
                        <a:t>This can be used to provide an initial value inside the control.</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3"/>
                  </a:ext>
                </a:extLst>
              </a:tr>
              <a:tr h="631438">
                <a:tc>
                  <a:txBody>
                    <a:bodyPr/>
                    <a:lstStyle/>
                    <a:p>
                      <a:pPr>
                        <a:lnSpc>
                          <a:spcPct val="107000"/>
                        </a:lnSpc>
                        <a:spcAft>
                          <a:spcPts val="0"/>
                        </a:spcAft>
                      </a:pPr>
                      <a:r>
                        <a:rPr lang="en-IN" sz="2800">
                          <a:effectLst/>
                        </a:rPr>
                        <a:t>4</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800" dirty="0">
                          <a:solidFill>
                            <a:srgbClr val="FF0000"/>
                          </a:solidFill>
                          <a:effectLst/>
                        </a:rPr>
                        <a:t>size</a:t>
                      </a:r>
                      <a:endParaRPr lang="en-I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800" dirty="0">
                          <a:effectLst/>
                          <a:latin typeface="Times New Roman" panose="02020603050405020304" pitchFamily="18" charset="0"/>
                          <a:cs typeface="Times New Roman" panose="02020603050405020304" pitchFamily="18" charset="0"/>
                        </a:rPr>
                        <a:t>Allows to specify the width of the text-input control in terms of characters.</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4"/>
                  </a:ext>
                </a:extLst>
              </a:tr>
              <a:tr h="631438">
                <a:tc>
                  <a:txBody>
                    <a:bodyPr/>
                    <a:lstStyle/>
                    <a:p>
                      <a:pPr>
                        <a:lnSpc>
                          <a:spcPct val="107000"/>
                        </a:lnSpc>
                        <a:spcAft>
                          <a:spcPts val="0"/>
                        </a:spcAft>
                      </a:pPr>
                      <a:r>
                        <a:rPr lang="en-IN" sz="2800">
                          <a:effectLst/>
                        </a:rPr>
                        <a:t>5</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800" dirty="0" err="1">
                          <a:solidFill>
                            <a:srgbClr val="FF0000"/>
                          </a:solidFill>
                          <a:effectLst/>
                        </a:rPr>
                        <a:t>maxlength</a:t>
                      </a:r>
                      <a:endParaRPr lang="en-I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800" dirty="0">
                          <a:effectLst/>
                          <a:latin typeface="Times New Roman" panose="02020603050405020304" pitchFamily="18" charset="0"/>
                          <a:cs typeface="Times New Roman" panose="02020603050405020304" pitchFamily="18" charset="0"/>
                        </a:rPr>
                        <a:t>Allows to specify the maximum number of characters a user can enter into the text box.</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7925155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561" y="136525"/>
            <a:ext cx="11927840" cy="4313555"/>
          </a:xfrm>
        </p:spPr>
        <p:txBody>
          <a:bodyPr>
            <a:noAutofit/>
          </a:bodyPr>
          <a:lstStyle/>
          <a:p>
            <a:r>
              <a:rPr lang="en-IN" sz="3200" b="1" dirty="0">
                <a:solidFill>
                  <a:srgbClr val="FF0000"/>
                </a:solidFill>
              </a:rPr>
              <a:t>Multi-line text input controls</a:t>
            </a:r>
            <a:r>
              <a:rPr lang="en-IN" sz="3200" dirty="0"/>
              <a:t> − This  control accept more than one line of text and displays it. This is</a:t>
            </a:r>
            <a:r>
              <a:rPr lang="en-IN" sz="3200" b="1" dirty="0">
                <a:solidFill>
                  <a:srgbClr val="FF0000"/>
                </a:solidFill>
              </a:rPr>
              <a:t> &lt;</a:t>
            </a:r>
            <a:r>
              <a:rPr lang="en-IN" sz="3200" b="1" dirty="0" err="1">
                <a:solidFill>
                  <a:srgbClr val="FF0000"/>
                </a:solidFill>
              </a:rPr>
              <a:t>textarea</a:t>
            </a:r>
            <a:r>
              <a:rPr lang="en-IN" sz="3200" b="1" dirty="0">
                <a:solidFill>
                  <a:srgbClr val="FF0000"/>
                </a:solidFill>
              </a:rPr>
              <a:t>&gt; </a:t>
            </a:r>
            <a:r>
              <a:rPr lang="en-IN" sz="3200" dirty="0"/>
              <a:t>tag.</a:t>
            </a:r>
          </a:p>
          <a:p>
            <a:r>
              <a:rPr lang="en-IN" sz="3200" dirty="0"/>
              <a:t> Multi-line input controls are created using HTML &lt;</a:t>
            </a:r>
            <a:r>
              <a:rPr lang="en-IN" sz="3200" dirty="0" err="1"/>
              <a:t>textarea</a:t>
            </a:r>
            <a:r>
              <a:rPr lang="en-IN" sz="3200" dirty="0"/>
              <a:t>&gt; tag.</a:t>
            </a:r>
            <a:br>
              <a:rPr lang="en-IN" sz="3200" dirty="0"/>
            </a:br>
            <a:endParaRPr lang="en-IN" sz="3200" dirty="0"/>
          </a:p>
          <a:p>
            <a:r>
              <a:rPr lang="en-IN" sz="3200" dirty="0"/>
              <a:t>Syntax: &lt;</a:t>
            </a:r>
            <a:r>
              <a:rPr lang="en-IN" sz="3200" dirty="0" err="1"/>
              <a:t>textarea</a:t>
            </a:r>
            <a:r>
              <a:rPr lang="en-IN" sz="3200" dirty="0"/>
              <a:t> rows = "5" cols = "50" name = "description"&gt;</a:t>
            </a:r>
          </a:p>
          <a:p>
            <a:pPr marL="0" indent="0">
              <a:buNone/>
            </a:pPr>
            <a:r>
              <a:rPr lang="en-IN" sz="3200" dirty="0"/>
              <a:t>	 	Enter description here...</a:t>
            </a:r>
          </a:p>
          <a:p>
            <a:pPr marL="0" indent="0">
              <a:buNone/>
            </a:pPr>
            <a:r>
              <a:rPr lang="en-IN" sz="3200" dirty="0"/>
              <a:t>	      &lt;/</a:t>
            </a:r>
            <a:r>
              <a:rPr lang="en-IN" sz="3200" dirty="0" err="1"/>
              <a:t>textarea</a:t>
            </a:r>
            <a:r>
              <a:rPr lang="en-IN" sz="3200" dirty="0"/>
              <a:t>&gt;</a:t>
            </a:r>
          </a:p>
        </p:txBody>
      </p:sp>
      <p:sp>
        <p:nvSpPr>
          <p:cNvPr id="4" name="Slide Number Placeholder 3"/>
          <p:cNvSpPr>
            <a:spLocks noGrp="1"/>
          </p:cNvSpPr>
          <p:nvPr>
            <p:ph type="sldNum" sz="quarter" idx="12"/>
          </p:nvPr>
        </p:nvSpPr>
        <p:spPr/>
        <p:txBody>
          <a:bodyPr/>
          <a:lstStyle/>
          <a:p>
            <a:fld id="{0701445B-B68C-40C6-B756-BA08CABB1904}" type="slidenum">
              <a:rPr lang="en-IN" smtClean="0"/>
              <a:pPr/>
              <a:t>113</a:t>
            </a:fld>
            <a:endParaRPr lang="en-IN"/>
          </a:p>
        </p:txBody>
      </p:sp>
      <p:graphicFrame>
        <p:nvGraphicFramePr>
          <p:cNvPr id="7" name="Content Placeholder 4">
            <a:extLst>
              <a:ext uri="{FF2B5EF4-FFF2-40B4-BE49-F238E27FC236}">
                <a16:creationId xmlns:a16="http://schemas.microsoft.com/office/drawing/2014/main" id="{B86807BE-DF7E-4FF6-8512-6E1480623F0B}"/>
              </a:ext>
            </a:extLst>
          </p:cNvPr>
          <p:cNvGraphicFramePr>
            <a:graphicFrameLocks/>
          </p:cNvGraphicFramePr>
          <p:nvPr>
            <p:extLst>
              <p:ext uri="{D42A27DB-BD31-4B8C-83A1-F6EECF244321}">
                <p14:modId xmlns:p14="http://schemas.microsoft.com/office/powerpoint/2010/main" val="1408234245"/>
              </p:ext>
            </p:extLst>
          </p:nvPr>
        </p:nvGraphicFramePr>
        <p:xfrm>
          <a:off x="101599" y="3707277"/>
          <a:ext cx="11988802" cy="2948296"/>
        </p:xfrm>
        <a:graphic>
          <a:graphicData uri="http://schemas.openxmlformats.org/drawingml/2006/table">
            <a:tbl>
              <a:tblPr firstRow="1" firstCol="1" bandRow="1">
                <a:tableStyleId>{5C22544A-7EE6-4342-B048-85BDC9FD1C3A}</a:tableStyleId>
              </a:tblPr>
              <a:tblGrid>
                <a:gridCol w="1186905">
                  <a:extLst>
                    <a:ext uri="{9D8B030D-6E8A-4147-A177-3AD203B41FA5}">
                      <a16:colId xmlns:a16="http://schemas.microsoft.com/office/drawing/2014/main" val="20000"/>
                    </a:ext>
                  </a:extLst>
                </a:gridCol>
                <a:gridCol w="2046259">
                  <a:extLst>
                    <a:ext uri="{9D8B030D-6E8A-4147-A177-3AD203B41FA5}">
                      <a16:colId xmlns:a16="http://schemas.microsoft.com/office/drawing/2014/main" val="20001"/>
                    </a:ext>
                  </a:extLst>
                </a:gridCol>
                <a:gridCol w="8755638">
                  <a:extLst>
                    <a:ext uri="{9D8B030D-6E8A-4147-A177-3AD203B41FA5}">
                      <a16:colId xmlns:a16="http://schemas.microsoft.com/office/drawing/2014/main" val="20002"/>
                    </a:ext>
                  </a:extLst>
                </a:gridCol>
              </a:tblGrid>
              <a:tr h="512686">
                <a:tc>
                  <a:txBody>
                    <a:bodyPr/>
                    <a:lstStyle/>
                    <a:p>
                      <a:pPr>
                        <a:lnSpc>
                          <a:spcPct val="107000"/>
                        </a:lnSpc>
                        <a:spcAft>
                          <a:spcPts val="1500"/>
                        </a:spcAft>
                      </a:pPr>
                      <a:r>
                        <a:rPr lang="en-IN" sz="2800" dirty="0" err="1">
                          <a:effectLst/>
                        </a:rPr>
                        <a:t>Sr.No</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2800">
                          <a:effectLst/>
                        </a:rPr>
                        <a:t>Attribute </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2800" dirty="0">
                          <a:effectLst/>
                        </a:rPr>
                        <a:t>Description</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0"/>
                  </a:ext>
                </a:extLst>
              </a:tr>
              <a:tr h="986621">
                <a:tc>
                  <a:txBody>
                    <a:bodyPr/>
                    <a:lstStyle/>
                    <a:p>
                      <a:pPr>
                        <a:lnSpc>
                          <a:spcPct val="107000"/>
                        </a:lnSpc>
                        <a:spcAft>
                          <a:spcPts val="1500"/>
                        </a:spcAft>
                      </a:pPr>
                      <a:r>
                        <a:rPr lang="en-IN" sz="2800" dirty="0">
                          <a:effectLst/>
                        </a:rPr>
                        <a:t>1</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800" dirty="0">
                          <a:solidFill>
                            <a:srgbClr val="FF0000"/>
                          </a:solidFill>
                          <a:effectLst/>
                        </a:rPr>
                        <a:t>name</a:t>
                      </a:r>
                      <a:endParaRPr lang="en-I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600"/>
                        </a:spcAft>
                      </a:pPr>
                      <a:endParaRPr lang="en-IN" sz="2800" dirty="0">
                        <a:effectLst/>
                      </a:endParaRPr>
                    </a:p>
                    <a:p>
                      <a:pPr marL="30480" marR="30480" algn="just">
                        <a:lnSpc>
                          <a:spcPts val="1800"/>
                        </a:lnSpc>
                        <a:spcAft>
                          <a:spcPts val="600"/>
                        </a:spcAft>
                      </a:pPr>
                      <a:r>
                        <a:rPr lang="en-IN" sz="2800" dirty="0">
                          <a:effectLst/>
                        </a:rPr>
                        <a:t>Used to give a name to the control which is sent </a:t>
                      </a:r>
                    </a:p>
                    <a:p>
                      <a:pPr marL="30480" marR="30480" algn="just">
                        <a:lnSpc>
                          <a:spcPts val="1800"/>
                        </a:lnSpc>
                        <a:spcAft>
                          <a:spcPts val="600"/>
                        </a:spcAft>
                      </a:pPr>
                      <a:r>
                        <a:rPr lang="en-IN" sz="2800" dirty="0">
                          <a:effectLst/>
                        </a:rPr>
                        <a:t>to the server to be recognized and get the value.</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1"/>
                  </a:ext>
                </a:extLst>
              </a:tr>
              <a:tr h="540050">
                <a:tc>
                  <a:txBody>
                    <a:bodyPr/>
                    <a:lstStyle/>
                    <a:p>
                      <a:pPr>
                        <a:lnSpc>
                          <a:spcPct val="107000"/>
                        </a:lnSpc>
                        <a:spcAft>
                          <a:spcPts val="0"/>
                        </a:spcAft>
                      </a:pPr>
                      <a:r>
                        <a:rPr lang="en-IN" sz="2800">
                          <a:effectLst/>
                        </a:rPr>
                        <a:t>2</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800" dirty="0">
                          <a:solidFill>
                            <a:srgbClr val="FF0000"/>
                          </a:solidFill>
                          <a:effectLst/>
                        </a:rPr>
                        <a:t>rows</a:t>
                      </a:r>
                      <a:endParaRPr lang="en-I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600"/>
                        </a:spcAft>
                      </a:pPr>
                      <a:r>
                        <a:rPr lang="en-IN" sz="2800" dirty="0">
                          <a:effectLst/>
                        </a:rPr>
                        <a:t>Indicates the number of rows of text area box.</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2"/>
                  </a:ext>
                </a:extLst>
              </a:tr>
              <a:tr h="784257">
                <a:tc>
                  <a:txBody>
                    <a:bodyPr/>
                    <a:lstStyle/>
                    <a:p>
                      <a:pPr>
                        <a:lnSpc>
                          <a:spcPct val="107000"/>
                        </a:lnSpc>
                        <a:spcAft>
                          <a:spcPts val="0"/>
                        </a:spcAft>
                      </a:pPr>
                      <a:r>
                        <a:rPr lang="en-IN" sz="2800">
                          <a:effectLst/>
                        </a:rPr>
                        <a:t>3</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800" dirty="0">
                          <a:solidFill>
                            <a:srgbClr val="FF0000"/>
                          </a:solidFill>
                          <a:effectLst/>
                        </a:rPr>
                        <a:t>cols</a:t>
                      </a:r>
                      <a:endParaRPr lang="en-I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600"/>
                        </a:spcAft>
                      </a:pPr>
                      <a:r>
                        <a:rPr lang="en-IN" sz="2800" dirty="0">
                          <a:effectLst/>
                        </a:rPr>
                        <a:t>Indicates the number of columns of text area box</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811730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1" y="270681"/>
            <a:ext cx="11684000" cy="3549479"/>
          </a:xfrm>
        </p:spPr>
        <p:txBody>
          <a:bodyPr>
            <a:noAutofit/>
          </a:bodyPr>
          <a:lstStyle/>
          <a:p>
            <a:r>
              <a:rPr lang="en-IN" sz="4800" dirty="0">
                <a:solidFill>
                  <a:srgbClr val="C00000"/>
                </a:solidFill>
              </a:rPr>
              <a:t>Checkbox Control </a:t>
            </a:r>
            <a:r>
              <a:rPr lang="en-IN" sz="3200" dirty="0"/>
              <a:t>Checkboxes are used when more than one option is required to be selected. They are also created using HTML &lt;input&gt; tag but type attribute is set to </a:t>
            </a:r>
            <a:r>
              <a:rPr lang="en-IN" sz="3200" b="1" dirty="0"/>
              <a:t>checkbox.</a:t>
            </a:r>
            <a:r>
              <a:rPr lang="en-IN" sz="3200" dirty="0"/>
              <a:t>.</a:t>
            </a:r>
          </a:p>
          <a:p>
            <a:r>
              <a:rPr lang="en-US" sz="3200" dirty="0"/>
              <a:t>Syntax:</a:t>
            </a:r>
          </a:p>
          <a:p>
            <a:r>
              <a:rPr lang="en-IN" sz="3200" dirty="0"/>
              <a:t>&lt;input type = "checkbox" name = "SUB1" value = “wt"&gt; WT</a:t>
            </a:r>
          </a:p>
          <a:p>
            <a:r>
              <a:rPr lang="en-IN" sz="3200" dirty="0"/>
              <a:t>&lt;input type = "checkbox" name = "SUB2" value = “</a:t>
            </a:r>
            <a:r>
              <a:rPr lang="en-IN" sz="3200" dirty="0" err="1"/>
              <a:t>rs</a:t>
            </a:r>
            <a:r>
              <a:rPr lang="en-IN" sz="3200" dirty="0"/>
              <a:t>"&gt; RS</a:t>
            </a:r>
          </a:p>
        </p:txBody>
      </p:sp>
      <p:sp>
        <p:nvSpPr>
          <p:cNvPr id="4" name="Slide Number Placeholder 3"/>
          <p:cNvSpPr>
            <a:spLocks noGrp="1"/>
          </p:cNvSpPr>
          <p:nvPr>
            <p:ph type="sldNum" sz="quarter" idx="12"/>
          </p:nvPr>
        </p:nvSpPr>
        <p:spPr/>
        <p:txBody>
          <a:bodyPr/>
          <a:lstStyle/>
          <a:p>
            <a:fld id="{0701445B-B68C-40C6-B756-BA08CABB1904}" type="slidenum">
              <a:rPr lang="en-IN" smtClean="0"/>
              <a:pPr/>
              <a:t>114</a:t>
            </a:fld>
            <a:endParaRPr lang="en-IN"/>
          </a:p>
        </p:txBody>
      </p:sp>
      <p:graphicFrame>
        <p:nvGraphicFramePr>
          <p:cNvPr id="7" name="Content Placeholder 4">
            <a:extLst>
              <a:ext uri="{FF2B5EF4-FFF2-40B4-BE49-F238E27FC236}">
                <a16:creationId xmlns:a16="http://schemas.microsoft.com/office/drawing/2014/main" id="{85055F4D-0DB2-4F13-B69D-BC58F8BE38B8}"/>
              </a:ext>
            </a:extLst>
          </p:cNvPr>
          <p:cNvGraphicFramePr>
            <a:graphicFrameLocks/>
          </p:cNvGraphicFramePr>
          <p:nvPr>
            <p:extLst>
              <p:ext uri="{D42A27DB-BD31-4B8C-83A1-F6EECF244321}">
                <p14:modId xmlns:p14="http://schemas.microsoft.com/office/powerpoint/2010/main" val="1392826576"/>
              </p:ext>
            </p:extLst>
          </p:nvPr>
        </p:nvGraphicFramePr>
        <p:xfrm>
          <a:off x="102742" y="3595266"/>
          <a:ext cx="12089258" cy="3366727"/>
        </p:xfrm>
        <a:graphic>
          <a:graphicData uri="http://schemas.openxmlformats.org/drawingml/2006/table">
            <a:tbl>
              <a:tblPr firstRow="1" firstCol="1" bandRow="1">
                <a:tableStyleId>{5C22544A-7EE6-4342-B048-85BDC9FD1C3A}</a:tableStyleId>
              </a:tblPr>
              <a:tblGrid>
                <a:gridCol w="1234953">
                  <a:extLst>
                    <a:ext uri="{9D8B030D-6E8A-4147-A177-3AD203B41FA5}">
                      <a16:colId xmlns:a16="http://schemas.microsoft.com/office/drawing/2014/main" val="20000"/>
                    </a:ext>
                  </a:extLst>
                </a:gridCol>
                <a:gridCol w="2460533">
                  <a:extLst>
                    <a:ext uri="{9D8B030D-6E8A-4147-A177-3AD203B41FA5}">
                      <a16:colId xmlns:a16="http://schemas.microsoft.com/office/drawing/2014/main" val="20001"/>
                    </a:ext>
                  </a:extLst>
                </a:gridCol>
                <a:gridCol w="8393772">
                  <a:extLst>
                    <a:ext uri="{9D8B030D-6E8A-4147-A177-3AD203B41FA5}">
                      <a16:colId xmlns:a16="http://schemas.microsoft.com/office/drawing/2014/main" val="20002"/>
                    </a:ext>
                  </a:extLst>
                </a:gridCol>
              </a:tblGrid>
              <a:tr h="0">
                <a:tc>
                  <a:txBody>
                    <a:bodyPr/>
                    <a:lstStyle/>
                    <a:p>
                      <a:pPr>
                        <a:lnSpc>
                          <a:spcPct val="107000"/>
                        </a:lnSpc>
                        <a:spcAft>
                          <a:spcPts val="1500"/>
                        </a:spcAft>
                      </a:pPr>
                      <a:r>
                        <a:rPr lang="en-IN" sz="2400" dirty="0" err="1">
                          <a:effectLst/>
                        </a:rPr>
                        <a:t>Sr.No</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2400" dirty="0">
                          <a:effectLst/>
                        </a:rPr>
                        <a:t>Attribute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2400">
                          <a:effectLst/>
                        </a:rPr>
                        <a:t>Description</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0"/>
                  </a:ext>
                </a:extLst>
              </a:tr>
              <a:tr h="814463">
                <a:tc>
                  <a:txBody>
                    <a:bodyPr/>
                    <a:lstStyle/>
                    <a:p>
                      <a:pPr>
                        <a:lnSpc>
                          <a:spcPct val="107000"/>
                        </a:lnSpc>
                        <a:spcAft>
                          <a:spcPts val="1500"/>
                        </a:spcAft>
                      </a:pPr>
                      <a:r>
                        <a:rPr lang="en-IN" sz="2400">
                          <a:effectLst/>
                        </a:rPr>
                        <a:t>1</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solidFill>
                            <a:srgbClr val="FF0000"/>
                          </a:solidFill>
                          <a:effectLst/>
                        </a:rPr>
                        <a:t>type</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endParaRPr lang="en-IN" sz="2400" dirty="0">
                        <a:effectLst/>
                      </a:endParaRPr>
                    </a:p>
                    <a:p>
                      <a:pPr marL="30480" marR="30480" algn="just">
                        <a:lnSpc>
                          <a:spcPts val="1800"/>
                        </a:lnSpc>
                        <a:spcAft>
                          <a:spcPts val="720"/>
                        </a:spcAft>
                      </a:pPr>
                      <a:r>
                        <a:rPr lang="en-IN" sz="2400" dirty="0">
                          <a:effectLst/>
                        </a:rPr>
                        <a:t>Indicates the type of input control and for checkbox input control it will be set  to checkbox..</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1"/>
                  </a:ext>
                </a:extLst>
              </a:tr>
              <a:tr h="814463">
                <a:tc>
                  <a:txBody>
                    <a:bodyPr/>
                    <a:lstStyle/>
                    <a:p>
                      <a:pPr>
                        <a:lnSpc>
                          <a:spcPct val="107000"/>
                        </a:lnSpc>
                        <a:spcAft>
                          <a:spcPts val="0"/>
                        </a:spcAft>
                      </a:pPr>
                      <a:r>
                        <a:rPr lang="en-IN" sz="2400">
                          <a:effectLst/>
                        </a:rPr>
                        <a:t>2</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solidFill>
                            <a:srgbClr val="FF0000"/>
                          </a:solidFill>
                          <a:effectLst/>
                        </a:rPr>
                        <a:t>name</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endParaRPr lang="en-IN" sz="2400" dirty="0">
                        <a:effectLst/>
                      </a:endParaRPr>
                    </a:p>
                    <a:p>
                      <a:pPr marL="30480" marR="30480" algn="just">
                        <a:lnSpc>
                          <a:spcPts val="1800"/>
                        </a:lnSpc>
                        <a:spcAft>
                          <a:spcPts val="720"/>
                        </a:spcAft>
                      </a:pPr>
                      <a:r>
                        <a:rPr lang="en-IN" sz="2400" dirty="0">
                          <a:effectLst/>
                        </a:rPr>
                        <a:t>Used to give a name to the control which is sent to the server to be recognized and get the value.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2"/>
                  </a:ext>
                </a:extLst>
              </a:tr>
              <a:tr h="603101">
                <a:tc>
                  <a:txBody>
                    <a:bodyPr/>
                    <a:lstStyle/>
                    <a:p>
                      <a:pPr>
                        <a:lnSpc>
                          <a:spcPct val="107000"/>
                        </a:lnSpc>
                        <a:spcAft>
                          <a:spcPts val="0"/>
                        </a:spcAft>
                      </a:pPr>
                      <a:r>
                        <a:rPr lang="en-IN" sz="2400">
                          <a:effectLst/>
                        </a:rPr>
                        <a:t>3</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solidFill>
                            <a:srgbClr val="FF0000"/>
                          </a:solidFill>
                          <a:effectLst/>
                        </a:rPr>
                        <a:t>value</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endParaRPr lang="en-IN" sz="2400" dirty="0">
                        <a:effectLst/>
                      </a:endParaRPr>
                    </a:p>
                    <a:p>
                      <a:pPr marL="30480" marR="30480" algn="just">
                        <a:lnSpc>
                          <a:spcPts val="1800"/>
                        </a:lnSpc>
                        <a:spcAft>
                          <a:spcPts val="720"/>
                        </a:spcAft>
                      </a:pPr>
                      <a:r>
                        <a:rPr lang="en-IN" sz="2400" dirty="0">
                          <a:effectLst/>
                        </a:rPr>
                        <a:t>The value that will be used if the checkbox is selected.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3"/>
                  </a:ext>
                </a:extLst>
              </a:tr>
              <a:tr h="603101">
                <a:tc>
                  <a:txBody>
                    <a:bodyPr/>
                    <a:lstStyle/>
                    <a:p>
                      <a:pPr>
                        <a:lnSpc>
                          <a:spcPct val="107000"/>
                        </a:lnSpc>
                        <a:spcAft>
                          <a:spcPts val="0"/>
                        </a:spcAft>
                      </a:pPr>
                      <a:r>
                        <a:rPr lang="en-IN" sz="2400">
                          <a:effectLst/>
                        </a:rPr>
                        <a:t>4</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solidFill>
                            <a:srgbClr val="FF0000"/>
                          </a:solidFill>
                          <a:effectLst/>
                        </a:rPr>
                        <a:t>checked</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endParaRPr lang="en-IN" sz="2400" dirty="0">
                        <a:effectLst/>
                      </a:endParaRPr>
                    </a:p>
                    <a:p>
                      <a:pPr marL="30480" marR="30480" algn="just">
                        <a:lnSpc>
                          <a:spcPts val="1800"/>
                        </a:lnSpc>
                        <a:spcAft>
                          <a:spcPts val="720"/>
                        </a:spcAft>
                      </a:pPr>
                      <a:r>
                        <a:rPr lang="en-IN" sz="2400" dirty="0">
                          <a:effectLst/>
                        </a:rPr>
                        <a:t>Set to checked if you want to select it by default.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5538206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112" y="136525"/>
            <a:ext cx="11702265" cy="3880773"/>
          </a:xfrm>
        </p:spPr>
        <p:txBody>
          <a:bodyPr>
            <a:noAutofit/>
          </a:bodyPr>
          <a:lstStyle/>
          <a:p>
            <a:pPr marL="0" indent="0">
              <a:buNone/>
            </a:pPr>
            <a:r>
              <a:rPr lang="en-US" sz="4000" dirty="0">
                <a:solidFill>
                  <a:srgbClr val="C00000"/>
                </a:solidFill>
              </a:rPr>
              <a:t>3) </a:t>
            </a:r>
            <a:r>
              <a:rPr lang="en-IN" sz="4000" dirty="0">
                <a:solidFill>
                  <a:srgbClr val="C00000"/>
                </a:solidFill>
              </a:rPr>
              <a:t>Radio Button Control </a:t>
            </a:r>
            <a:r>
              <a:rPr lang="en-IN" sz="2400" dirty="0"/>
              <a:t>Radio buttons are used when out of many options, just one option is required to be selected. They are also created using HTML &lt;input&gt; tag but type attribute is set to </a:t>
            </a:r>
            <a:r>
              <a:rPr lang="en-IN" sz="2400" b="1" dirty="0"/>
              <a:t>radio</a:t>
            </a:r>
            <a:r>
              <a:rPr lang="en-IN" sz="2400" dirty="0"/>
              <a:t>.</a:t>
            </a:r>
          </a:p>
          <a:p>
            <a:r>
              <a:rPr lang="en-US" sz="2400" dirty="0"/>
              <a:t>Syntax: 	</a:t>
            </a:r>
            <a:r>
              <a:rPr lang="en-IN" sz="2400" dirty="0"/>
              <a:t>&lt;input type = "radio" name = "Course" value = " BTECH "&gt; BTECH</a:t>
            </a:r>
          </a:p>
          <a:p>
            <a:pPr marL="0" indent="0">
              <a:buNone/>
            </a:pPr>
            <a:r>
              <a:rPr lang="en-IN" sz="2400" dirty="0"/>
              <a:t>		&lt;input type = "radio" name = "Course" value = " MTECH "&gt; MTECH</a:t>
            </a:r>
          </a:p>
          <a:p>
            <a:pPr marL="0" indent="0">
              <a:buNone/>
            </a:pPr>
            <a:r>
              <a:rPr lang="en-IN" sz="2400" dirty="0"/>
              <a:t>		&lt;input type = "radio" name = "Course" value = " MCA "&gt; MCA</a:t>
            </a:r>
          </a:p>
          <a:p>
            <a:pPr marL="0" indent="0">
              <a:buNone/>
            </a:pPr>
            <a:r>
              <a:rPr lang="en-IN" sz="2400" dirty="0"/>
              <a:t>		&lt;input type = "radio" name = "Course" value = " MBA "&gt; MBA</a:t>
            </a:r>
          </a:p>
        </p:txBody>
      </p:sp>
      <p:sp>
        <p:nvSpPr>
          <p:cNvPr id="4" name="Slide Number Placeholder 3"/>
          <p:cNvSpPr>
            <a:spLocks noGrp="1"/>
          </p:cNvSpPr>
          <p:nvPr>
            <p:ph type="sldNum" sz="quarter" idx="12"/>
          </p:nvPr>
        </p:nvSpPr>
        <p:spPr/>
        <p:txBody>
          <a:bodyPr/>
          <a:lstStyle/>
          <a:p>
            <a:fld id="{0701445B-B68C-40C6-B756-BA08CABB1904}" type="slidenum">
              <a:rPr lang="en-IN" smtClean="0"/>
              <a:pPr/>
              <a:t>115</a:t>
            </a:fld>
            <a:endParaRPr lang="en-IN"/>
          </a:p>
        </p:txBody>
      </p:sp>
      <p:graphicFrame>
        <p:nvGraphicFramePr>
          <p:cNvPr id="7" name="Content Placeholder 4">
            <a:extLst>
              <a:ext uri="{FF2B5EF4-FFF2-40B4-BE49-F238E27FC236}">
                <a16:creationId xmlns:a16="http://schemas.microsoft.com/office/drawing/2014/main" id="{8D2C6470-6B9E-4137-9320-15CB1C84FD80}"/>
              </a:ext>
            </a:extLst>
          </p:cNvPr>
          <p:cNvGraphicFramePr>
            <a:graphicFrameLocks/>
          </p:cNvGraphicFramePr>
          <p:nvPr>
            <p:extLst>
              <p:ext uri="{D42A27DB-BD31-4B8C-83A1-F6EECF244321}">
                <p14:modId xmlns:p14="http://schemas.microsoft.com/office/powerpoint/2010/main" val="610078188"/>
              </p:ext>
            </p:extLst>
          </p:nvPr>
        </p:nvGraphicFramePr>
        <p:xfrm>
          <a:off x="154113" y="2917685"/>
          <a:ext cx="11883776" cy="3803790"/>
        </p:xfrm>
        <a:graphic>
          <a:graphicData uri="http://schemas.openxmlformats.org/drawingml/2006/table">
            <a:tbl>
              <a:tblPr firstRow="1" firstCol="1" bandRow="1">
                <a:tableStyleId>{5C22544A-7EE6-4342-B048-85BDC9FD1C3A}</a:tableStyleId>
              </a:tblPr>
              <a:tblGrid>
                <a:gridCol w="1213963">
                  <a:extLst>
                    <a:ext uri="{9D8B030D-6E8A-4147-A177-3AD203B41FA5}">
                      <a16:colId xmlns:a16="http://schemas.microsoft.com/office/drawing/2014/main" val="20000"/>
                    </a:ext>
                  </a:extLst>
                </a:gridCol>
                <a:gridCol w="2364307">
                  <a:extLst>
                    <a:ext uri="{9D8B030D-6E8A-4147-A177-3AD203B41FA5}">
                      <a16:colId xmlns:a16="http://schemas.microsoft.com/office/drawing/2014/main" val="20001"/>
                    </a:ext>
                  </a:extLst>
                </a:gridCol>
                <a:gridCol w="8305506">
                  <a:extLst>
                    <a:ext uri="{9D8B030D-6E8A-4147-A177-3AD203B41FA5}">
                      <a16:colId xmlns:a16="http://schemas.microsoft.com/office/drawing/2014/main" val="20002"/>
                    </a:ext>
                  </a:extLst>
                </a:gridCol>
              </a:tblGrid>
              <a:tr h="628799">
                <a:tc>
                  <a:txBody>
                    <a:bodyPr/>
                    <a:lstStyle/>
                    <a:p>
                      <a:pPr>
                        <a:lnSpc>
                          <a:spcPct val="107000"/>
                        </a:lnSpc>
                        <a:spcAft>
                          <a:spcPts val="1500"/>
                        </a:spcAft>
                      </a:pPr>
                      <a:r>
                        <a:rPr lang="en-IN" sz="2400" dirty="0" err="1">
                          <a:effectLst/>
                        </a:rPr>
                        <a:t>Sr.No</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2400" dirty="0">
                          <a:effectLst/>
                        </a:rPr>
                        <a:t>Attribute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2400" dirty="0">
                          <a:effectLst/>
                        </a:rPr>
                        <a:t>Description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0"/>
                  </a:ext>
                </a:extLst>
              </a:tr>
              <a:tr h="687025">
                <a:tc>
                  <a:txBody>
                    <a:bodyPr/>
                    <a:lstStyle/>
                    <a:p>
                      <a:pPr>
                        <a:lnSpc>
                          <a:spcPct val="107000"/>
                        </a:lnSpc>
                        <a:spcAft>
                          <a:spcPts val="1500"/>
                        </a:spcAft>
                      </a:pPr>
                      <a:r>
                        <a:rPr lang="en-IN" sz="2400">
                          <a:effectLst/>
                        </a:rPr>
                        <a:t>1</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solidFill>
                            <a:srgbClr val="FF0000"/>
                          </a:solidFill>
                          <a:effectLst/>
                        </a:rPr>
                        <a:t>type</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effectLst/>
                        </a:rPr>
                        <a:t>Indicates the type of input control and for radio</a:t>
                      </a:r>
                      <a:r>
                        <a:rPr lang="en-IN" sz="2400" baseline="0" dirty="0">
                          <a:effectLst/>
                        </a:rPr>
                        <a:t> </a:t>
                      </a:r>
                      <a:r>
                        <a:rPr lang="en-IN" sz="2400" dirty="0">
                          <a:effectLst/>
                        </a:rPr>
                        <a:t>input control it will be set to radio..</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1"/>
                  </a:ext>
                </a:extLst>
              </a:tr>
              <a:tr h="1082156">
                <a:tc>
                  <a:txBody>
                    <a:bodyPr/>
                    <a:lstStyle/>
                    <a:p>
                      <a:pPr>
                        <a:lnSpc>
                          <a:spcPct val="107000"/>
                        </a:lnSpc>
                        <a:spcAft>
                          <a:spcPts val="0"/>
                        </a:spcAft>
                      </a:pPr>
                      <a:r>
                        <a:rPr lang="en-IN" sz="2400">
                          <a:effectLst/>
                        </a:rPr>
                        <a:t>2</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solidFill>
                            <a:srgbClr val="FF0000"/>
                          </a:solidFill>
                          <a:effectLst/>
                        </a:rPr>
                        <a:t>name</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effectLst/>
                        </a:rPr>
                        <a:t>Used to give a name to the control which is </a:t>
                      </a:r>
                    </a:p>
                    <a:p>
                      <a:pPr marL="30480" marR="30480" algn="just">
                        <a:lnSpc>
                          <a:spcPts val="1800"/>
                        </a:lnSpc>
                        <a:spcAft>
                          <a:spcPts val="720"/>
                        </a:spcAft>
                      </a:pPr>
                      <a:r>
                        <a:rPr lang="en-IN" sz="2400" dirty="0">
                          <a:effectLst/>
                        </a:rPr>
                        <a:t>sent to the server to be recognized and get </a:t>
                      </a:r>
                    </a:p>
                    <a:p>
                      <a:pPr marL="30480" marR="30480" algn="just">
                        <a:lnSpc>
                          <a:spcPts val="1800"/>
                        </a:lnSpc>
                        <a:spcAft>
                          <a:spcPts val="720"/>
                        </a:spcAft>
                      </a:pPr>
                      <a:r>
                        <a:rPr lang="en-IN" sz="2400" dirty="0">
                          <a:effectLst/>
                        </a:rPr>
                        <a:t>the value.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2"/>
                  </a:ext>
                </a:extLst>
              </a:tr>
              <a:tr h="702905">
                <a:tc>
                  <a:txBody>
                    <a:bodyPr/>
                    <a:lstStyle/>
                    <a:p>
                      <a:pPr>
                        <a:lnSpc>
                          <a:spcPct val="107000"/>
                        </a:lnSpc>
                        <a:spcAft>
                          <a:spcPts val="0"/>
                        </a:spcAft>
                      </a:pPr>
                      <a:r>
                        <a:rPr lang="en-IN" sz="2400">
                          <a:effectLst/>
                        </a:rPr>
                        <a:t>3</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solidFill>
                            <a:srgbClr val="FF0000"/>
                          </a:solidFill>
                          <a:effectLst/>
                        </a:rPr>
                        <a:t>value</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effectLst/>
                        </a:rPr>
                        <a:t>The value that will be used if the checkbox </a:t>
                      </a:r>
                    </a:p>
                    <a:p>
                      <a:pPr marL="30480" marR="30480" algn="just">
                        <a:lnSpc>
                          <a:spcPts val="1800"/>
                        </a:lnSpc>
                        <a:spcAft>
                          <a:spcPts val="720"/>
                        </a:spcAft>
                      </a:pPr>
                      <a:r>
                        <a:rPr lang="en-IN" sz="2400" dirty="0">
                          <a:effectLst/>
                        </a:rPr>
                        <a:t>is selected.</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3"/>
                  </a:ext>
                </a:extLst>
              </a:tr>
              <a:tr h="702905">
                <a:tc>
                  <a:txBody>
                    <a:bodyPr/>
                    <a:lstStyle/>
                    <a:p>
                      <a:pPr>
                        <a:lnSpc>
                          <a:spcPct val="107000"/>
                        </a:lnSpc>
                        <a:spcAft>
                          <a:spcPts val="0"/>
                        </a:spcAft>
                      </a:pPr>
                      <a:r>
                        <a:rPr lang="en-IN" sz="2400">
                          <a:effectLst/>
                        </a:rPr>
                        <a:t>4</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solidFill>
                            <a:srgbClr val="FF0000"/>
                          </a:solidFill>
                          <a:effectLst/>
                        </a:rPr>
                        <a:t>checked</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effectLst/>
                        </a:rPr>
                        <a:t>Set to checked if you want to select it by </a:t>
                      </a:r>
                    </a:p>
                    <a:p>
                      <a:pPr marL="30480" marR="30480" algn="just">
                        <a:lnSpc>
                          <a:spcPts val="1800"/>
                        </a:lnSpc>
                        <a:spcAft>
                          <a:spcPts val="720"/>
                        </a:spcAft>
                      </a:pPr>
                      <a:r>
                        <a:rPr lang="en-IN" sz="2400" dirty="0">
                          <a:effectLst/>
                        </a:rPr>
                        <a:t>default.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7761608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02957" cy="4282831"/>
          </a:xfrm>
        </p:spPr>
        <p:txBody>
          <a:bodyPr>
            <a:noAutofit/>
          </a:bodyPr>
          <a:lstStyle/>
          <a:p>
            <a:r>
              <a:rPr lang="en-IN" dirty="0">
                <a:solidFill>
                  <a:srgbClr val="C00000"/>
                </a:solidFill>
              </a:rPr>
              <a:t>Select Box Control :</a:t>
            </a:r>
            <a:r>
              <a:rPr lang="en-IN" dirty="0"/>
              <a:t>it is called drop down box used to select  one or more options.</a:t>
            </a:r>
          </a:p>
          <a:p>
            <a:r>
              <a:rPr lang="en-US" dirty="0"/>
              <a:t>Syntax: </a:t>
            </a:r>
            <a:r>
              <a:rPr lang="en-IN" dirty="0"/>
              <a:t>&lt;select name = "dropdown"&gt;</a:t>
            </a:r>
          </a:p>
          <a:p>
            <a:r>
              <a:rPr lang="en-IN" dirty="0"/>
              <a:t>            &lt;option value = "ECE" selected&gt;ECE&lt;/option&gt;</a:t>
            </a:r>
          </a:p>
          <a:p>
            <a:r>
              <a:rPr lang="en-IN" dirty="0"/>
              <a:t>            &lt;option value = "CSE"&gt;CSE&lt;/option&gt;</a:t>
            </a:r>
          </a:p>
          <a:p>
            <a:r>
              <a:rPr lang="en-IN" dirty="0"/>
              <a:t>			&lt;option value = "EEE" &gt;EEE&lt;/option&gt;</a:t>
            </a:r>
          </a:p>
          <a:p>
            <a:r>
              <a:rPr lang="en-IN" dirty="0"/>
              <a:t>            &lt;option value = "MECH"&gt;MECH&lt;/option&gt;</a:t>
            </a:r>
          </a:p>
          <a:p>
            <a:r>
              <a:rPr lang="en-IN" dirty="0"/>
              <a:t>         &lt;/select&gt;</a:t>
            </a:r>
          </a:p>
        </p:txBody>
      </p:sp>
      <p:sp>
        <p:nvSpPr>
          <p:cNvPr id="4" name="Slide Number Placeholder 3"/>
          <p:cNvSpPr>
            <a:spLocks noGrp="1"/>
          </p:cNvSpPr>
          <p:nvPr>
            <p:ph type="sldNum" sz="quarter" idx="12"/>
          </p:nvPr>
        </p:nvSpPr>
        <p:spPr/>
        <p:txBody>
          <a:bodyPr/>
          <a:lstStyle/>
          <a:p>
            <a:fld id="{0701445B-B68C-40C6-B756-BA08CABB1904}" type="slidenum">
              <a:rPr lang="en-IN" smtClean="0"/>
              <a:pPr/>
              <a:t>116</a:t>
            </a:fld>
            <a:endParaRPr lang="en-IN"/>
          </a:p>
        </p:txBody>
      </p:sp>
    </p:spTree>
    <p:extLst>
      <p:ext uri="{BB962C8B-B14F-4D97-AF65-F5344CB8AC3E}">
        <p14:creationId xmlns:p14="http://schemas.microsoft.com/office/powerpoint/2010/main" val="244110418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605" y="0"/>
            <a:ext cx="10515600" cy="1325563"/>
          </a:xfrm>
        </p:spPr>
        <p:txBody>
          <a:bodyPr/>
          <a:lstStyle/>
          <a:p>
            <a:r>
              <a:rPr lang="en-IN" dirty="0">
                <a:solidFill>
                  <a:srgbClr val="C00000"/>
                </a:solidFill>
              </a:rPr>
              <a:t>Attributes of &lt;</a:t>
            </a:r>
            <a:r>
              <a:rPr lang="en-IN" dirty="0">
                <a:solidFill>
                  <a:srgbClr val="00B0F0"/>
                </a:solidFill>
              </a:rPr>
              <a:t>select</a:t>
            </a:r>
            <a:r>
              <a:rPr lang="en-IN" dirty="0">
                <a:solidFill>
                  <a:srgbClr val="C00000"/>
                </a:solidFill>
              </a:rPr>
              <a:t>&gt; tag</a:t>
            </a:r>
            <a:br>
              <a:rPr lang="en-IN" dirty="0">
                <a:solidFill>
                  <a:srgbClr val="C00000"/>
                </a:solidFill>
              </a:rPr>
            </a:br>
            <a:endParaRPr lang="en-IN" dirty="0">
              <a:solidFill>
                <a:srgbClr val="C0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50699136"/>
              </p:ext>
            </p:extLst>
          </p:nvPr>
        </p:nvGraphicFramePr>
        <p:xfrm>
          <a:off x="557848" y="662781"/>
          <a:ext cx="11539973" cy="2724226"/>
        </p:xfrm>
        <a:graphic>
          <a:graphicData uri="http://schemas.openxmlformats.org/drawingml/2006/table">
            <a:tbl>
              <a:tblPr firstRow="1" firstCol="1" bandRow="1">
                <a:tableStyleId>{5C22544A-7EE6-4342-B048-85BDC9FD1C3A}</a:tableStyleId>
              </a:tblPr>
              <a:tblGrid>
                <a:gridCol w="1104865">
                  <a:extLst>
                    <a:ext uri="{9D8B030D-6E8A-4147-A177-3AD203B41FA5}">
                      <a16:colId xmlns:a16="http://schemas.microsoft.com/office/drawing/2014/main" val="20000"/>
                    </a:ext>
                  </a:extLst>
                </a:gridCol>
                <a:gridCol w="1796779">
                  <a:extLst>
                    <a:ext uri="{9D8B030D-6E8A-4147-A177-3AD203B41FA5}">
                      <a16:colId xmlns:a16="http://schemas.microsoft.com/office/drawing/2014/main" val="20001"/>
                    </a:ext>
                  </a:extLst>
                </a:gridCol>
                <a:gridCol w="8638329">
                  <a:extLst>
                    <a:ext uri="{9D8B030D-6E8A-4147-A177-3AD203B41FA5}">
                      <a16:colId xmlns:a16="http://schemas.microsoft.com/office/drawing/2014/main" val="20002"/>
                    </a:ext>
                  </a:extLst>
                </a:gridCol>
              </a:tblGrid>
              <a:tr h="529661">
                <a:tc>
                  <a:txBody>
                    <a:bodyPr/>
                    <a:lstStyle/>
                    <a:p>
                      <a:pPr>
                        <a:lnSpc>
                          <a:spcPct val="107000"/>
                        </a:lnSpc>
                        <a:spcAft>
                          <a:spcPts val="1500"/>
                        </a:spcAft>
                      </a:pPr>
                      <a:r>
                        <a:rPr lang="en-IN" sz="2400" dirty="0" err="1">
                          <a:effectLst/>
                        </a:rPr>
                        <a:t>Sr.No</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2400" dirty="0">
                          <a:effectLst/>
                        </a:rPr>
                        <a:t>Attribute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2400" dirty="0">
                          <a:effectLst/>
                        </a:rPr>
                        <a:t>Description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0"/>
                  </a:ext>
                </a:extLst>
              </a:tr>
              <a:tr h="762195">
                <a:tc>
                  <a:txBody>
                    <a:bodyPr/>
                    <a:lstStyle/>
                    <a:p>
                      <a:pPr>
                        <a:lnSpc>
                          <a:spcPct val="107000"/>
                        </a:lnSpc>
                        <a:spcAft>
                          <a:spcPts val="1500"/>
                        </a:spcAft>
                      </a:pPr>
                      <a:r>
                        <a:rPr lang="en-IN" sz="2400">
                          <a:effectLst/>
                        </a:rPr>
                        <a:t>1</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solidFill>
                            <a:srgbClr val="FF0000"/>
                          </a:solidFill>
                          <a:effectLst/>
                        </a:rPr>
                        <a:t>name</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effectLst/>
                        </a:rPr>
                        <a:t>Used to give a name to the control which is sent to the server to be recognized and get the value.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1"/>
                  </a:ext>
                </a:extLst>
              </a:tr>
              <a:tr h="500965">
                <a:tc>
                  <a:txBody>
                    <a:bodyPr/>
                    <a:lstStyle/>
                    <a:p>
                      <a:pPr>
                        <a:lnSpc>
                          <a:spcPct val="107000"/>
                        </a:lnSpc>
                        <a:spcAft>
                          <a:spcPts val="0"/>
                        </a:spcAft>
                      </a:pPr>
                      <a:r>
                        <a:rPr lang="en-IN" sz="2400">
                          <a:effectLst/>
                        </a:rPr>
                        <a:t>2</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solidFill>
                            <a:srgbClr val="FF0000"/>
                          </a:solidFill>
                          <a:effectLst/>
                        </a:rPr>
                        <a:t>size</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effectLst/>
                        </a:rPr>
                        <a:t>This can be used to present a scrolling list box.</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Eg</a:t>
                      </a:r>
                      <a:r>
                        <a:rPr lang="en-US" sz="2400" dirty="0">
                          <a:effectLst/>
                          <a:latin typeface="Calibri" panose="020F0502020204030204" pitchFamily="34" charset="0"/>
                          <a:ea typeface="Calibri" panose="020F0502020204030204" pitchFamily="34" charset="0"/>
                          <a:cs typeface="Times New Roman" panose="02020603050405020304" pitchFamily="18" charset="0"/>
                        </a:rPr>
                        <a:t>: size=“5”</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2"/>
                  </a:ext>
                </a:extLst>
              </a:tr>
              <a:tr h="762195">
                <a:tc>
                  <a:txBody>
                    <a:bodyPr/>
                    <a:lstStyle/>
                    <a:p>
                      <a:pPr>
                        <a:lnSpc>
                          <a:spcPct val="107000"/>
                        </a:lnSpc>
                        <a:spcAft>
                          <a:spcPts val="0"/>
                        </a:spcAft>
                      </a:pPr>
                      <a:r>
                        <a:rPr lang="en-IN" sz="2400">
                          <a:effectLst/>
                        </a:rPr>
                        <a:t>3</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solidFill>
                            <a:srgbClr val="FF0000"/>
                          </a:solidFill>
                          <a:effectLst/>
                        </a:rPr>
                        <a:t>multiple</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endParaRPr lang="en-IN" sz="2400" dirty="0">
                        <a:effectLst/>
                      </a:endParaRPr>
                    </a:p>
                    <a:p>
                      <a:pPr marL="30480" marR="30480" algn="just">
                        <a:lnSpc>
                          <a:spcPts val="1800"/>
                        </a:lnSpc>
                        <a:spcAft>
                          <a:spcPts val="720"/>
                        </a:spcAft>
                      </a:pPr>
                      <a:r>
                        <a:rPr lang="en-IN" sz="2400" dirty="0">
                          <a:effectLst/>
                        </a:rPr>
                        <a:t>If set to "multiple" then allows a user to select </a:t>
                      </a:r>
                    </a:p>
                    <a:p>
                      <a:pPr marL="30480" marR="30480" algn="just">
                        <a:lnSpc>
                          <a:spcPts val="1800"/>
                        </a:lnSpc>
                        <a:spcAft>
                          <a:spcPts val="720"/>
                        </a:spcAft>
                      </a:pPr>
                      <a:r>
                        <a:rPr lang="en-IN" sz="2400" dirty="0">
                          <a:effectLst/>
                        </a:rPr>
                        <a:t>multiple items from the menu.</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0701445B-B68C-40C6-B756-BA08CABB1904}" type="slidenum">
              <a:rPr lang="en-IN" smtClean="0"/>
              <a:pPr/>
              <a:t>117</a:t>
            </a:fld>
            <a:endParaRPr lang="en-IN"/>
          </a:p>
        </p:txBody>
      </p:sp>
      <p:sp>
        <p:nvSpPr>
          <p:cNvPr id="6" name="Title 1">
            <a:extLst>
              <a:ext uri="{FF2B5EF4-FFF2-40B4-BE49-F238E27FC236}">
                <a16:creationId xmlns:a16="http://schemas.microsoft.com/office/drawing/2014/main" id="{BBF6343F-A35A-463E-9F72-0F6F18E746EF}"/>
              </a:ext>
            </a:extLst>
          </p:cNvPr>
          <p:cNvSpPr txBox="1">
            <a:spLocks/>
          </p:cNvSpPr>
          <p:nvPr/>
        </p:nvSpPr>
        <p:spPr>
          <a:xfrm>
            <a:off x="478605" y="3546467"/>
            <a:ext cx="8596668" cy="700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C00000"/>
                </a:solidFill>
              </a:rPr>
              <a:t>Attributes of &lt;</a:t>
            </a:r>
            <a:r>
              <a:rPr lang="en-IN" dirty="0">
                <a:solidFill>
                  <a:srgbClr val="00B0F0"/>
                </a:solidFill>
              </a:rPr>
              <a:t>option</a:t>
            </a:r>
            <a:r>
              <a:rPr lang="en-IN" dirty="0">
                <a:solidFill>
                  <a:srgbClr val="C00000"/>
                </a:solidFill>
              </a:rPr>
              <a:t>&gt; tag </a:t>
            </a:r>
          </a:p>
        </p:txBody>
      </p:sp>
      <p:graphicFrame>
        <p:nvGraphicFramePr>
          <p:cNvPr id="7" name="Content Placeholder 4">
            <a:extLst>
              <a:ext uri="{FF2B5EF4-FFF2-40B4-BE49-F238E27FC236}">
                <a16:creationId xmlns:a16="http://schemas.microsoft.com/office/drawing/2014/main" id="{9442DCCA-2FC4-4221-B41E-F60AD033590E}"/>
              </a:ext>
            </a:extLst>
          </p:cNvPr>
          <p:cNvGraphicFramePr>
            <a:graphicFrameLocks/>
          </p:cNvGraphicFramePr>
          <p:nvPr>
            <p:extLst>
              <p:ext uri="{D42A27DB-BD31-4B8C-83A1-F6EECF244321}">
                <p14:modId xmlns:p14="http://schemas.microsoft.com/office/powerpoint/2010/main" val="694679937"/>
              </p:ext>
            </p:extLst>
          </p:nvPr>
        </p:nvGraphicFramePr>
        <p:xfrm>
          <a:off x="478605" y="4190070"/>
          <a:ext cx="11619217" cy="2851468"/>
        </p:xfrm>
        <a:graphic>
          <a:graphicData uri="http://schemas.openxmlformats.org/drawingml/2006/table">
            <a:tbl>
              <a:tblPr firstRow="1" firstCol="1" bandRow="1">
                <a:tableStyleId>{5C22544A-7EE6-4342-B048-85BDC9FD1C3A}</a:tableStyleId>
              </a:tblPr>
              <a:tblGrid>
                <a:gridCol w="1549019">
                  <a:extLst>
                    <a:ext uri="{9D8B030D-6E8A-4147-A177-3AD203B41FA5}">
                      <a16:colId xmlns:a16="http://schemas.microsoft.com/office/drawing/2014/main" val="20000"/>
                    </a:ext>
                  </a:extLst>
                </a:gridCol>
                <a:gridCol w="2136103">
                  <a:extLst>
                    <a:ext uri="{9D8B030D-6E8A-4147-A177-3AD203B41FA5}">
                      <a16:colId xmlns:a16="http://schemas.microsoft.com/office/drawing/2014/main" val="20001"/>
                    </a:ext>
                  </a:extLst>
                </a:gridCol>
                <a:gridCol w="7934095">
                  <a:extLst>
                    <a:ext uri="{9D8B030D-6E8A-4147-A177-3AD203B41FA5}">
                      <a16:colId xmlns:a16="http://schemas.microsoft.com/office/drawing/2014/main" val="20002"/>
                    </a:ext>
                  </a:extLst>
                </a:gridCol>
              </a:tblGrid>
              <a:tr h="544530">
                <a:tc>
                  <a:txBody>
                    <a:bodyPr/>
                    <a:lstStyle/>
                    <a:p>
                      <a:pPr>
                        <a:lnSpc>
                          <a:spcPct val="107000"/>
                        </a:lnSpc>
                        <a:spcAft>
                          <a:spcPts val="1500"/>
                        </a:spcAft>
                      </a:pPr>
                      <a:r>
                        <a:rPr lang="en-IN" sz="2800" dirty="0" err="1">
                          <a:effectLst/>
                        </a:rPr>
                        <a:t>Sr.No</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2800" dirty="0">
                          <a:effectLst/>
                        </a:rPr>
                        <a:t>Attribute </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2800" dirty="0">
                          <a:effectLst/>
                        </a:rPr>
                        <a:t>Description</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0"/>
                  </a:ext>
                </a:extLst>
              </a:tr>
              <a:tr h="717516">
                <a:tc>
                  <a:txBody>
                    <a:bodyPr/>
                    <a:lstStyle/>
                    <a:p>
                      <a:pPr>
                        <a:lnSpc>
                          <a:spcPct val="107000"/>
                        </a:lnSpc>
                        <a:spcAft>
                          <a:spcPts val="1500"/>
                        </a:spcAft>
                      </a:pPr>
                      <a:r>
                        <a:rPr lang="en-IN" sz="2800">
                          <a:effectLst/>
                        </a:rPr>
                        <a:t>1</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800" dirty="0">
                          <a:solidFill>
                            <a:srgbClr val="FF0000"/>
                          </a:solidFill>
                          <a:effectLst/>
                        </a:rPr>
                        <a:t>value</a:t>
                      </a:r>
                      <a:endParaRPr lang="en-I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endParaRPr lang="en-IN" sz="2800" dirty="0">
                        <a:effectLst/>
                      </a:endParaRPr>
                    </a:p>
                    <a:p>
                      <a:pPr marL="30480" marR="30480" algn="just">
                        <a:lnSpc>
                          <a:spcPts val="1800"/>
                        </a:lnSpc>
                        <a:spcAft>
                          <a:spcPts val="720"/>
                        </a:spcAft>
                      </a:pPr>
                      <a:r>
                        <a:rPr lang="en-IN" sz="2800" dirty="0">
                          <a:effectLst/>
                        </a:rPr>
                        <a:t>The value that will be used if an option in the select box is selected.</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1"/>
                  </a:ext>
                </a:extLst>
              </a:tr>
              <a:tr h="717516">
                <a:tc>
                  <a:txBody>
                    <a:bodyPr/>
                    <a:lstStyle/>
                    <a:p>
                      <a:pPr>
                        <a:lnSpc>
                          <a:spcPct val="107000"/>
                        </a:lnSpc>
                        <a:spcAft>
                          <a:spcPts val="0"/>
                        </a:spcAft>
                      </a:pPr>
                      <a:r>
                        <a:rPr lang="en-IN" sz="2800">
                          <a:effectLst/>
                        </a:rPr>
                        <a:t>2</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800" dirty="0">
                          <a:solidFill>
                            <a:srgbClr val="FF0000"/>
                          </a:solidFill>
                          <a:effectLst/>
                        </a:rPr>
                        <a:t>selected</a:t>
                      </a:r>
                      <a:endParaRPr lang="en-I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endParaRPr lang="en-IN" sz="2800" dirty="0">
                        <a:effectLst/>
                      </a:endParaRPr>
                    </a:p>
                    <a:p>
                      <a:pPr marL="30480" marR="30480" algn="just">
                        <a:lnSpc>
                          <a:spcPts val="1800"/>
                        </a:lnSpc>
                        <a:spcAft>
                          <a:spcPts val="720"/>
                        </a:spcAft>
                      </a:pPr>
                      <a:r>
                        <a:rPr lang="en-IN" sz="2800" dirty="0">
                          <a:effectLst/>
                        </a:rPr>
                        <a:t>Specifies that this option should be the initially selected value when the page loads.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2"/>
                  </a:ext>
                </a:extLst>
              </a:tr>
              <a:tr h="520004">
                <a:tc>
                  <a:txBody>
                    <a:bodyPr/>
                    <a:lstStyle/>
                    <a:p>
                      <a:pPr>
                        <a:lnSpc>
                          <a:spcPct val="107000"/>
                        </a:lnSpc>
                        <a:spcAft>
                          <a:spcPts val="0"/>
                        </a:spcAft>
                      </a:pPr>
                      <a:r>
                        <a:rPr lang="en-IN" sz="2800">
                          <a:effectLst/>
                        </a:rPr>
                        <a:t>3</a:t>
                      </a:r>
                      <a:endParaRPr lang="en-IN"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800" dirty="0">
                          <a:solidFill>
                            <a:srgbClr val="FF0000"/>
                          </a:solidFill>
                          <a:effectLst/>
                        </a:rPr>
                        <a:t>label</a:t>
                      </a:r>
                      <a:endParaRPr lang="en-I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endParaRPr lang="en-IN" sz="2800" dirty="0">
                        <a:effectLst/>
                      </a:endParaRPr>
                    </a:p>
                    <a:p>
                      <a:pPr marL="30480" marR="30480" algn="just">
                        <a:lnSpc>
                          <a:spcPts val="1800"/>
                        </a:lnSpc>
                        <a:spcAft>
                          <a:spcPts val="720"/>
                        </a:spcAft>
                      </a:pPr>
                      <a:r>
                        <a:rPr lang="en-IN" sz="2800" dirty="0">
                          <a:effectLst/>
                        </a:rPr>
                        <a:t>An alternative way of </a:t>
                      </a:r>
                      <a:r>
                        <a:rPr lang="en-IN" sz="2800" dirty="0" err="1">
                          <a:effectLst/>
                        </a:rPr>
                        <a:t>labeling</a:t>
                      </a:r>
                      <a:r>
                        <a:rPr lang="en-IN" sz="2800" dirty="0">
                          <a:effectLst/>
                        </a:rPr>
                        <a:t> options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6709176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907" y="343914"/>
            <a:ext cx="11548153" cy="3085086"/>
          </a:xfrm>
        </p:spPr>
        <p:txBody>
          <a:bodyPr/>
          <a:lstStyle/>
          <a:p>
            <a:r>
              <a:rPr lang="en-IN" sz="4800" dirty="0">
                <a:solidFill>
                  <a:srgbClr val="C00000"/>
                </a:solidFill>
              </a:rPr>
              <a:t>File Upload Box : </a:t>
            </a:r>
            <a:r>
              <a:rPr lang="en-IN" sz="3200" dirty="0"/>
              <a:t>this is used to upload a file to your web site, you will need to use a file upload box, also known as a file select box.</a:t>
            </a:r>
          </a:p>
          <a:p>
            <a:r>
              <a:rPr lang="en-IN" sz="3200" dirty="0"/>
              <a:t> This is created using the &lt;input&gt; element but type attribute is set to </a:t>
            </a:r>
            <a:r>
              <a:rPr lang="en-IN" sz="3200" b="1" dirty="0"/>
              <a:t>file</a:t>
            </a:r>
            <a:r>
              <a:rPr lang="en-IN" sz="3200" dirty="0"/>
              <a:t>.</a:t>
            </a:r>
          </a:p>
          <a:p>
            <a:endParaRPr lang="en-IN" dirty="0"/>
          </a:p>
        </p:txBody>
      </p:sp>
      <p:sp>
        <p:nvSpPr>
          <p:cNvPr id="4" name="Slide Number Placeholder 3"/>
          <p:cNvSpPr>
            <a:spLocks noGrp="1"/>
          </p:cNvSpPr>
          <p:nvPr>
            <p:ph type="sldNum" sz="quarter" idx="12"/>
          </p:nvPr>
        </p:nvSpPr>
        <p:spPr/>
        <p:txBody>
          <a:bodyPr/>
          <a:lstStyle/>
          <a:p>
            <a:fld id="{0701445B-B68C-40C6-B756-BA08CABB1904}" type="slidenum">
              <a:rPr lang="en-IN" smtClean="0"/>
              <a:pPr/>
              <a:t>118</a:t>
            </a:fld>
            <a:endParaRPr lang="en-IN"/>
          </a:p>
        </p:txBody>
      </p:sp>
      <p:graphicFrame>
        <p:nvGraphicFramePr>
          <p:cNvPr id="7" name="Content Placeholder 4">
            <a:extLst>
              <a:ext uri="{FF2B5EF4-FFF2-40B4-BE49-F238E27FC236}">
                <a16:creationId xmlns:a16="http://schemas.microsoft.com/office/drawing/2014/main" id="{2FC6B880-8115-43B9-BF2C-6E4A594AC221}"/>
              </a:ext>
            </a:extLst>
          </p:cNvPr>
          <p:cNvGraphicFramePr>
            <a:graphicFrameLocks/>
          </p:cNvGraphicFramePr>
          <p:nvPr>
            <p:extLst>
              <p:ext uri="{D42A27DB-BD31-4B8C-83A1-F6EECF244321}">
                <p14:modId xmlns:p14="http://schemas.microsoft.com/office/powerpoint/2010/main" val="3412663647"/>
              </p:ext>
            </p:extLst>
          </p:nvPr>
        </p:nvGraphicFramePr>
        <p:xfrm>
          <a:off x="434940" y="3098436"/>
          <a:ext cx="11548153" cy="2953043"/>
        </p:xfrm>
        <a:graphic>
          <a:graphicData uri="http://schemas.openxmlformats.org/drawingml/2006/table">
            <a:tbl>
              <a:tblPr firstRow="1" firstCol="1" bandRow="1">
                <a:tableStyleId>{5C22544A-7EE6-4342-B048-85BDC9FD1C3A}</a:tableStyleId>
              </a:tblPr>
              <a:tblGrid>
                <a:gridCol w="1143280">
                  <a:extLst>
                    <a:ext uri="{9D8B030D-6E8A-4147-A177-3AD203B41FA5}">
                      <a16:colId xmlns:a16="http://schemas.microsoft.com/office/drawing/2014/main" val="20000"/>
                    </a:ext>
                  </a:extLst>
                </a:gridCol>
                <a:gridCol w="2592661">
                  <a:extLst>
                    <a:ext uri="{9D8B030D-6E8A-4147-A177-3AD203B41FA5}">
                      <a16:colId xmlns:a16="http://schemas.microsoft.com/office/drawing/2014/main" val="20001"/>
                    </a:ext>
                  </a:extLst>
                </a:gridCol>
                <a:gridCol w="7812212">
                  <a:extLst>
                    <a:ext uri="{9D8B030D-6E8A-4147-A177-3AD203B41FA5}">
                      <a16:colId xmlns:a16="http://schemas.microsoft.com/office/drawing/2014/main" val="20002"/>
                    </a:ext>
                  </a:extLst>
                </a:gridCol>
              </a:tblGrid>
              <a:tr h="800372">
                <a:tc>
                  <a:txBody>
                    <a:bodyPr/>
                    <a:lstStyle/>
                    <a:p>
                      <a:pPr>
                        <a:lnSpc>
                          <a:spcPct val="107000"/>
                        </a:lnSpc>
                        <a:spcAft>
                          <a:spcPts val="1500"/>
                        </a:spcAft>
                      </a:pPr>
                      <a:r>
                        <a:rPr lang="en-IN" sz="2400" dirty="0" err="1">
                          <a:effectLst/>
                        </a:rPr>
                        <a:t>Sr.No</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2400" dirty="0">
                          <a:effectLst/>
                        </a:rPr>
                        <a:t>Attribute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2400">
                          <a:effectLst/>
                        </a:rPr>
                        <a:t>Description</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0"/>
                  </a:ext>
                </a:extLst>
              </a:tr>
              <a:tr h="1000917">
                <a:tc>
                  <a:txBody>
                    <a:bodyPr/>
                    <a:lstStyle/>
                    <a:p>
                      <a:pPr>
                        <a:lnSpc>
                          <a:spcPct val="107000"/>
                        </a:lnSpc>
                        <a:spcAft>
                          <a:spcPts val="1500"/>
                        </a:spcAft>
                      </a:pPr>
                      <a:r>
                        <a:rPr lang="en-IN" sz="2400">
                          <a:effectLst/>
                        </a:rPr>
                        <a:t>1</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solidFill>
                            <a:srgbClr val="FF0000"/>
                          </a:solidFill>
                          <a:effectLst/>
                        </a:rPr>
                        <a:t>name</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effectLst/>
                        </a:rPr>
                        <a:t>Used to give a name to the control which is  sent to the server to be recognized and get the value.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1"/>
                  </a:ext>
                </a:extLst>
              </a:tr>
              <a:tr h="1151754">
                <a:tc>
                  <a:txBody>
                    <a:bodyPr/>
                    <a:lstStyle/>
                    <a:p>
                      <a:pPr>
                        <a:lnSpc>
                          <a:spcPct val="107000"/>
                        </a:lnSpc>
                        <a:spcAft>
                          <a:spcPts val="0"/>
                        </a:spcAft>
                      </a:pPr>
                      <a:r>
                        <a:rPr lang="en-IN" sz="2400">
                          <a:effectLst/>
                        </a:rPr>
                        <a:t>2</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solidFill>
                            <a:srgbClr val="FF0000"/>
                          </a:solidFill>
                          <a:effectLst/>
                        </a:rPr>
                        <a:t>accept</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endParaRPr lang="en-IN" sz="2400" dirty="0">
                        <a:effectLst/>
                      </a:endParaRPr>
                    </a:p>
                    <a:p>
                      <a:pPr marL="30480" marR="30480" algn="just">
                        <a:lnSpc>
                          <a:spcPts val="1800"/>
                        </a:lnSpc>
                        <a:spcAft>
                          <a:spcPts val="720"/>
                        </a:spcAft>
                      </a:pPr>
                      <a:r>
                        <a:rPr lang="en-IN" sz="2400" dirty="0">
                          <a:effectLst/>
                        </a:rPr>
                        <a:t>Specifies the types of files that the server  accepts.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7242034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916" y="264983"/>
            <a:ext cx="11723574" cy="2416572"/>
          </a:xfrm>
        </p:spPr>
        <p:txBody>
          <a:bodyPr>
            <a:normAutofit/>
          </a:bodyPr>
          <a:lstStyle/>
          <a:p>
            <a:r>
              <a:rPr lang="en-IN" sz="4800" dirty="0">
                <a:solidFill>
                  <a:srgbClr val="C00000"/>
                </a:solidFill>
              </a:rPr>
              <a:t>Button Controls </a:t>
            </a:r>
            <a:r>
              <a:rPr lang="en-IN" sz="3200" dirty="0"/>
              <a:t>There are various ways in HTML to create clickable buttons. </a:t>
            </a:r>
          </a:p>
          <a:p>
            <a:r>
              <a:rPr lang="en-IN" sz="3200" dirty="0"/>
              <a:t>You can also create a clickable button using &lt;input&gt;tag by setting its type attribute to </a:t>
            </a:r>
            <a:r>
              <a:rPr lang="en-IN" sz="3200" b="1" dirty="0"/>
              <a:t>button</a:t>
            </a:r>
            <a:r>
              <a:rPr lang="en-IN" sz="3200" dirty="0"/>
              <a:t>. </a:t>
            </a:r>
          </a:p>
        </p:txBody>
      </p:sp>
      <p:sp>
        <p:nvSpPr>
          <p:cNvPr id="4" name="Slide Number Placeholder 3"/>
          <p:cNvSpPr>
            <a:spLocks noGrp="1"/>
          </p:cNvSpPr>
          <p:nvPr>
            <p:ph type="sldNum" sz="quarter" idx="12"/>
          </p:nvPr>
        </p:nvSpPr>
        <p:spPr/>
        <p:txBody>
          <a:bodyPr/>
          <a:lstStyle/>
          <a:p>
            <a:fld id="{0701445B-B68C-40C6-B756-BA08CABB1904}" type="slidenum">
              <a:rPr lang="en-IN" smtClean="0"/>
              <a:pPr/>
              <a:t>119</a:t>
            </a:fld>
            <a:endParaRPr lang="en-IN"/>
          </a:p>
        </p:txBody>
      </p:sp>
      <p:graphicFrame>
        <p:nvGraphicFramePr>
          <p:cNvPr id="7" name="Content Placeholder 4">
            <a:extLst>
              <a:ext uri="{FF2B5EF4-FFF2-40B4-BE49-F238E27FC236}">
                <a16:creationId xmlns:a16="http://schemas.microsoft.com/office/drawing/2014/main" id="{D9A611CE-C89C-49DC-B804-C384006DBE14}"/>
              </a:ext>
            </a:extLst>
          </p:cNvPr>
          <p:cNvGraphicFramePr>
            <a:graphicFrameLocks/>
          </p:cNvGraphicFramePr>
          <p:nvPr>
            <p:extLst>
              <p:ext uri="{D42A27DB-BD31-4B8C-83A1-F6EECF244321}">
                <p14:modId xmlns:p14="http://schemas.microsoft.com/office/powerpoint/2010/main" val="1128423358"/>
              </p:ext>
            </p:extLst>
          </p:nvPr>
        </p:nvGraphicFramePr>
        <p:xfrm>
          <a:off x="472611" y="2383605"/>
          <a:ext cx="11486507" cy="4357481"/>
        </p:xfrm>
        <a:graphic>
          <a:graphicData uri="http://schemas.openxmlformats.org/drawingml/2006/table">
            <a:tbl>
              <a:tblPr firstRow="1" firstCol="1" bandRow="1">
                <a:tableStyleId>{5C22544A-7EE6-4342-B048-85BDC9FD1C3A}</a:tableStyleId>
              </a:tblPr>
              <a:tblGrid>
                <a:gridCol w="1137178">
                  <a:extLst>
                    <a:ext uri="{9D8B030D-6E8A-4147-A177-3AD203B41FA5}">
                      <a16:colId xmlns:a16="http://schemas.microsoft.com/office/drawing/2014/main" val="20000"/>
                    </a:ext>
                  </a:extLst>
                </a:gridCol>
                <a:gridCol w="2009045">
                  <a:extLst>
                    <a:ext uri="{9D8B030D-6E8A-4147-A177-3AD203B41FA5}">
                      <a16:colId xmlns:a16="http://schemas.microsoft.com/office/drawing/2014/main" val="20001"/>
                    </a:ext>
                  </a:extLst>
                </a:gridCol>
                <a:gridCol w="8340284">
                  <a:extLst>
                    <a:ext uri="{9D8B030D-6E8A-4147-A177-3AD203B41FA5}">
                      <a16:colId xmlns:a16="http://schemas.microsoft.com/office/drawing/2014/main" val="20002"/>
                    </a:ext>
                  </a:extLst>
                </a:gridCol>
              </a:tblGrid>
              <a:tr h="506803">
                <a:tc>
                  <a:txBody>
                    <a:bodyPr/>
                    <a:lstStyle/>
                    <a:p>
                      <a:pPr>
                        <a:lnSpc>
                          <a:spcPct val="107000"/>
                        </a:lnSpc>
                        <a:spcAft>
                          <a:spcPts val="1500"/>
                        </a:spcAft>
                      </a:pPr>
                      <a:r>
                        <a:rPr lang="en-IN" sz="2400" dirty="0" err="1">
                          <a:effectLst/>
                        </a:rPr>
                        <a:t>Sr.No</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2400">
                          <a:effectLst/>
                        </a:rPr>
                        <a:t>Type </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2400">
                          <a:effectLst/>
                        </a:rPr>
                        <a:t> Description</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0"/>
                  </a:ext>
                </a:extLst>
              </a:tr>
              <a:tr h="847854">
                <a:tc>
                  <a:txBody>
                    <a:bodyPr/>
                    <a:lstStyle/>
                    <a:p>
                      <a:pPr>
                        <a:lnSpc>
                          <a:spcPct val="107000"/>
                        </a:lnSpc>
                        <a:spcAft>
                          <a:spcPts val="1500"/>
                        </a:spcAft>
                      </a:pPr>
                      <a:r>
                        <a:rPr lang="en-IN" sz="2400">
                          <a:effectLst/>
                        </a:rPr>
                        <a:t>1</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solidFill>
                            <a:srgbClr val="FF0000"/>
                          </a:solidFill>
                          <a:effectLst/>
                        </a:rPr>
                        <a:t>submit</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effectLst/>
                        </a:rPr>
                        <a:t>This creates a button that automatically submits a form.</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1"/>
                  </a:ext>
                </a:extLst>
              </a:tr>
              <a:tr h="994404">
                <a:tc>
                  <a:txBody>
                    <a:bodyPr/>
                    <a:lstStyle/>
                    <a:p>
                      <a:pPr>
                        <a:lnSpc>
                          <a:spcPct val="107000"/>
                        </a:lnSpc>
                        <a:spcAft>
                          <a:spcPts val="0"/>
                        </a:spcAft>
                      </a:pPr>
                      <a:r>
                        <a:rPr lang="en-IN" sz="2400">
                          <a:effectLst/>
                        </a:rPr>
                        <a:t>2</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solidFill>
                            <a:srgbClr val="FF0000"/>
                          </a:solidFill>
                          <a:effectLst/>
                        </a:rPr>
                        <a:t>reset</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effectLst/>
                        </a:rPr>
                        <a:t>This creates a button that automatically resets form controls to their initial values.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2"/>
                  </a:ext>
                </a:extLst>
              </a:tr>
              <a:tr h="994404">
                <a:tc>
                  <a:txBody>
                    <a:bodyPr/>
                    <a:lstStyle/>
                    <a:p>
                      <a:pPr>
                        <a:lnSpc>
                          <a:spcPct val="107000"/>
                        </a:lnSpc>
                        <a:spcAft>
                          <a:spcPts val="0"/>
                        </a:spcAft>
                      </a:pPr>
                      <a:r>
                        <a:rPr lang="en-IN" sz="2400">
                          <a:effectLst/>
                        </a:rPr>
                        <a:t>3</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solidFill>
                            <a:srgbClr val="FF0000"/>
                          </a:solidFill>
                          <a:effectLst/>
                        </a:rPr>
                        <a:t>button</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effectLst/>
                        </a:rPr>
                        <a:t>This creates a button that is used to trigger a client-side script when the user clicks that button.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3"/>
                  </a:ext>
                </a:extLst>
              </a:tr>
              <a:tr h="994404">
                <a:tc>
                  <a:txBody>
                    <a:bodyPr/>
                    <a:lstStyle/>
                    <a:p>
                      <a:pPr>
                        <a:lnSpc>
                          <a:spcPct val="107000"/>
                        </a:lnSpc>
                        <a:spcAft>
                          <a:spcPts val="0"/>
                        </a:spcAft>
                      </a:pPr>
                      <a:r>
                        <a:rPr lang="en-IN" sz="2400">
                          <a:effectLst/>
                        </a:rPr>
                        <a:t>4</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solidFill>
                            <a:srgbClr val="FF0000"/>
                          </a:solidFill>
                          <a:effectLst/>
                        </a:rPr>
                        <a:t>image</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effectLst/>
                        </a:rPr>
                        <a:t>This creates a clickable button but we can use an  image as background of the button.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20721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idx="1"/>
          </p:nvPr>
        </p:nvSpPr>
        <p:spPr>
          <a:xfrm>
            <a:off x="203200" y="457200"/>
            <a:ext cx="11684000" cy="6096000"/>
          </a:xfrm>
          <a:noFill/>
          <a:ln>
            <a:solidFill>
              <a:schemeClr val="tx1"/>
            </a:solidFill>
          </a:ln>
        </p:spPr>
        <p:txBody>
          <a:bodyPr>
            <a:normAutofit lnSpcReduction="10000"/>
          </a:bodyPr>
          <a:lstStyle/>
          <a:p>
            <a:pPr marL="609600" indent="-609600" eaLnBrk="1" hangingPunct="1">
              <a:lnSpc>
                <a:spcPct val="90000"/>
              </a:lnSpc>
              <a:buClr>
                <a:schemeClr val="tx1"/>
              </a:buClr>
              <a:buFontTx/>
              <a:buNone/>
            </a:pPr>
            <a:r>
              <a:rPr lang="en-US" altLang="en-US" b="1" i="1" dirty="0">
                <a:solidFill>
                  <a:srgbClr val="CC6600"/>
                </a:solidFill>
              </a:rPr>
              <a:t>Domain (s)</a:t>
            </a:r>
          </a:p>
          <a:p>
            <a:pPr marL="609600" indent="-609600" eaLnBrk="1" hangingPunct="1">
              <a:lnSpc>
                <a:spcPct val="90000"/>
              </a:lnSpc>
            </a:pPr>
            <a:r>
              <a:rPr lang="en-US" altLang="en-US" sz="2500" dirty="0"/>
              <a:t>On the Internet, a domain is basically a registration category identifying geographic or purpose commonality.</a:t>
            </a:r>
          </a:p>
          <a:p>
            <a:pPr marL="609600" indent="-609600" eaLnBrk="1" hangingPunct="1">
              <a:lnSpc>
                <a:spcPct val="90000"/>
              </a:lnSpc>
            </a:pPr>
            <a:r>
              <a:rPr lang="en-US" altLang="en-US" sz="2500" dirty="0"/>
              <a:t>There are seven top-level domains currently in use:</a:t>
            </a:r>
          </a:p>
          <a:p>
            <a:pPr marL="990600" lvl="1" indent="-533400" eaLnBrk="1" hangingPunct="1">
              <a:lnSpc>
                <a:spcPct val="90000"/>
              </a:lnSpc>
            </a:pPr>
            <a:r>
              <a:rPr lang="en-US" altLang="en-US" b="1" i="1" dirty="0"/>
              <a:t>com</a:t>
            </a:r>
            <a:r>
              <a:rPr lang="en-US" altLang="en-US" dirty="0"/>
              <a:t> - A commercial organization. The largest domain extension currently used.</a:t>
            </a:r>
          </a:p>
          <a:p>
            <a:pPr marL="990600" lvl="1" indent="-533400" eaLnBrk="1" hangingPunct="1">
              <a:lnSpc>
                <a:spcPct val="90000"/>
              </a:lnSpc>
            </a:pPr>
            <a:r>
              <a:rPr lang="en-US" altLang="en-US" b="1" i="1" dirty="0" err="1"/>
              <a:t>edu</a:t>
            </a:r>
            <a:r>
              <a:rPr lang="en-US" altLang="en-US" dirty="0"/>
              <a:t> - An educational establishment such as a school or university.</a:t>
            </a:r>
          </a:p>
          <a:p>
            <a:pPr marL="990600" lvl="1" indent="-533400" eaLnBrk="1" hangingPunct="1">
              <a:lnSpc>
                <a:spcPct val="90000"/>
              </a:lnSpc>
            </a:pPr>
            <a:r>
              <a:rPr lang="en-US" altLang="en-US" b="1" i="1" dirty="0" err="1"/>
              <a:t>gov</a:t>
            </a:r>
            <a:r>
              <a:rPr lang="en-US" altLang="en-US" dirty="0"/>
              <a:t> - A branch of the U.S government that is strictly reserved for that purpose.</a:t>
            </a:r>
          </a:p>
          <a:p>
            <a:pPr marL="990600" lvl="1" indent="-533400" eaLnBrk="1" hangingPunct="1">
              <a:lnSpc>
                <a:spcPct val="90000"/>
              </a:lnSpc>
            </a:pPr>
            <a:r>
              <a:rPr lang="en-US" altLang="en-US" b="1" i="1" dirty="0" err="1"/>
              <a:t>int</a:t>
            </a:r>
            <a:r>
              <a:rPr lang="en-US" altLang="en-US" dirty="0"/>
              <a:t> - An international organization such as the United Nations.</a:t>
            </a:r>
          </a:p>
          <a:p>
            <a:pPr marL="990600" lvl="1" indent="-533400"/>
            <a:r>
              <a:rPr lang="en-US" altLang="en-US" sz="2900" b="1" i="1" dirty="0"/>
              <a:t>net</a:t>
            </a:r>
            <a:r>
              <a:rPr lang="en-US" altLang="en-US" sz="2900" dirty="0"/>
              <a:t> - A network organization.</a:t>
            </a:r>
          </a:p>
          <a:p>
            <a:pPr marL="990600" lvl="1" indent="-533400"/>
            <a:r>
              <a:rPr lang="en-US" altLang="en-US" sz="2900" b="1" i="1" dirty="0"/>
              <a:t>org</a:t>
            </a:r>
            <a:r>
              <a:rPr lang="en-US" altLang="en-US" sz="2900" dirty="0"/>
              <a:t> - A non-profit organization.</a:t>
            </a:r>
          </a:p>
          <a:p>
            <a:pPr marL="990600" lvl="1" indent="-533400"/>
            <a:r>
              <a:rPr lang="en-US" altLang="en-US" sz="2900" b="1" i="1" dirty="0"/>
              <a:t>mil</a:t>
            </a:r>
            <a:r>
              <a:rPr lang="en-US" altLang="en-US" sz="2900" dirty="0"/>
              <a:t> - A branch of the U.S military that is strictly reserved for that purpose. </a:t>
            </a:r>
          </a:p>
          <a:p>
            <a:pPr marL="609600" indent="-609600"/>
            <a:r>
              <a:rPr lang="en-US" altLang="en-US" dirty="0"/>
              <a:t>In other parts of the world the final part of the domain name represents the country in which the server is located like </a:t>
            </a:r>
            <a:r>
              <a:rPr lang="en-US" altLang="en-US" b="1" dirty="0"/>
              <a:t>my</a:t>
            </a:r>
            <a:r>
              <a:rPr lang="en-US" altLang="en-US" dirty="0"/>
              <a:t> for Malaysia, </a:t>
            </a:r>
            <a:r>
              <a:rPr lang="en-US" altLang="en-US" b="1" dirty="0"/>
              <a:t>bb</a:t>
            </a:r>
            <a:r>
              <a:rPr lang="en-US" altLang="en-US" dirty="0"/>
              <a:t> for Barbados, </a:t>
            </a:r>
            <a:r>
              <a:rPr lang="en-US" altLang="en-US" b="1" dirty="0"/>
              <a:t>ca</a:t>
            </a:r>
            <a:r>
              <a:rPr lang="en-US" altLang="en-US" dirty="0"/>
              <a:t> for Canada and </a:t>
            </a:r>
            <a:r>
              <a:rPr lang="en-US" altLang="en-US" b="1" dirty="0" err="1"/>
              <a:t>uk</a:t>
            </a:r>
            <a:r>
              <a:rPr lang="en-US" altLang="en-US" dirty="0"/>
              <a:t> for Great Britain.</a:t>
            </a:r>
            <a:r>
              <a:rPr lang="en-US" altLang="en-US" sz="2500" dirty="0"/>
              <a:t> </a:t>
            </a:r>
          </a:p>
          <a:p>
            <a:pPr marL="990600" lvl="1" indent="-533400" eaLnBrk="1" hangingPunct="1">
              <a:lnSpc>
                <a:spcPct val="90000"/>
              </a:lnSpc>
            </a:pPr>
            <a:endParaRPr lang="en-US" altLang="en-US" dirty="0"/>
          </a:p>
        </p:txBody>
      </p:sp>
      <p:sp>
        <p:nvSpPr>
          <p:cNvPr id="15364" name="Date Placeholder 1"/>
          <p:cNvSpPr>
            <a:spLocks noGrp="1"/>
          </p:cNvSpPr>
          <p:nvPr>
            <p:ph type="dt" sz="half" idx="10"/>
          </p:nvPr>
        </p:nvSpPr>
        <p:spPr>
          <a:noFill/>
          <a:ln>
            <a:miter lim="800000"/>
            <a:headEnd/>
            <a:tailEnd/>
          </a:ln>
        </p:spPr>
        <p:txBody>
          <a:bodyPr/>
          <a:lstStyle/>
          <a:p>
            <a:fld id="{3B57A402-011B-42FB-B1ED-C96E52619810}" type="datetime1">
              <a:rPr lang="en-US" altLang="en-US" smtClean="0"/>
              <a:pPr/>
              <a:t>9/6/2021</a:t>
            </a:fld>
            <a:endParaRPr lang="en-US" altLang="en-US"/>
          </a:p>
        </p:txBody>
      </p:sp>
      <p:sp>
        <p:nvSpPr>
          <p:cNvPr id="15365" name="Footer Placeholder 2"/>
          <p:cNvSpPr>
            <a:spLocks noGrp="1"/>
          </p:cNvSpPr>
          <p:nvPr>
            <p:ph type="ftr" sz="quarter" idx="11"/>
          </p:nvPr>
        </p:nvSpPr>
        <p:spPr>
          <a:noFill/>
          <a:ln>
            <a:miter lim="800000"/>
            <a:headEnd/>
            <a:tailEnd/>
          </a:ln>
        </p:spPr>
        <p:txBody>
          <a:bodyPr/>
          <a:lstStyle/>
          <a:p>
            <a:r>
              <a:rPr lang="en-US" altLang="en-US"/>
              <a:t>Dr. C.NagaRaju YSR of  YVU 9949218570</a:t>
            </a:r>
          </a:p>
        </p:txBody>
      </p:sp>
      <p:sp>
        <p:nvSpPr>
          <p:cNvPr id="15362" name="Slide Number Placeholder 5"/>
          <p:cNvSpPr>
            <a:spLocks noGrp="1"/>
          </p:cNvSpPr>
          <p:nvPr>
            <p:ph type="sldNum" sz="quarter" idx="12"/>
          </p:nvPr>
        </p:nvSpPr>
        <p:spPr>
          <a:noFill/>
          <a:ln>
            <a:miter lim="800000"/>
            <a:headEnd/>
            <a:tailEnd/>
          </a:ln>
        </p:spPr>
        <p:txBody>
          <a:bodyPr/>
          <a:lstStyle/>
          <a:p>
            <a:fld id="{439DF536-BFFC-4E99-955D-9401F90CE913}" type="slidenum">
              <a:rPr lang="en-US" altLang="en-US" sz="1200">
                <a:latin typeface="Verdana" pitchFamily="34" charset="0"/>
              </a:rPr>
              <a:pPr/>
              <a:t>12</a:t>
            </a:fld>
            <a:endParaRPr lang="en-US" altLang="en-US" sz="12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bg/>
                                          </p:spTgt>
                                        </p:tgtEl>
                                        <p:attrNameLst>
                                          <p:attrName>style.visibility</p:attrName>
                                        </p:attrNameLst>
                                      </p:cBhvr>
                                      <p:to>
                                        <p:strVal val="visible"/>
                                      </p:to>
                                    </p:set>
                                    <p:animEffect transition="in" filter="fade">
                                      <p:cBhvr>
                                        <p:cTn id="7" dur="2000"/>
                                        <p:tgtEl>
                                          <p:spTgt spid="1536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0" end="0"/>
                                            </p:txEl>
                                          </p:spTgt>
                                        </p:tgtEl>
                                        <p:attrNameLst>
                                          <p:attrName>style.visibility</p:attrName>
                                        </p:attrNameLst>
                                      </p:cBhvr>
                                      <p:to>
                                        <p:strVal val="visible"/>
                                      </p:to>
                                    </p:set>
                                    <p:animEffect transition="in" filter="fade">
                                      <p:cBhvr>
                                        <p:cTn id="12" dur="2000"/>
                                        <p:tgtEl>
                                          <p:spTgt spid="153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1" end="1"/>
                                            </p:txEl>
                                          </p:spTgt>
                                        </p:tgtEl>
                                        <p:attrNameLst>
                                          <p:attrName>style.visibility</p:attrName>
                                        </p:attrNameLst>
                                      </p:cBhvr>
                                      <p:to>
                                        <p:strVal val="visible"/>
                                      </p:to>
                                    </p:set>
                                    <p:animEffect transition="in" filter="fade">
                                      <p:cBhvr>
                                        <p:cTn id="17" dur="2000"/>
                                        <p:tgtEl>
                                          <p:spTgt spid="153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2" end="2"/>
                                            </p:txEl>
                                          </p:spTgt>
                                        </p:tgtEl>
                                        <p:attrNameLst>
                                          <p:attrName>style.visibility</p:attrName>
                                        </p:attrNameLst>
                                      </p:cBhvr>
                                      <p:to>
                                        <p:strVal val="visible"/>
                                      </p:to>
                                    </p:set>
                                    <p:animEffect transition="in" filter="fade">
                                      <p:cBhvr>
                                        <p:cTn id="22" dur="2000"/>
                                        <p:tgtEl>
                                          <p:spTgt spid="15363">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3" end="3"/>
                                            </p:txEl>
                                          </p:spTgt>
                                        </p:tgtEl>
                                        <p:attrNameLst>
                                          <p:attrName>style.visibility</p:attrName>
                                        </p:attrNameLst>
                                      </p:cBhvr>
                                      <p:to>
                                        <p:strVal val="visible"/>
                                      </p:to>
                                    </p:set>
                                    <p:animEffect transition="in" filter="fade">
                                      <p:cBhvr>
                                        <p:cTn id="25" dur="2000"/>
                                        <p:tgtEl>
                                          <p:spTgt spid="1536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363">
                                            <p:txEl>
                                              <p:pRg st="4" end="4"/>
                                            </p:txEl>
                                          </p:spTgt>
                                        </p:tgtEl>
                                        <p:attrNameLst>
                                          <p:attrName>style.visibility</p:attrName>
                                        </p:attrNameLst>
                                      </p:cBhvr>
                                      <p:to>
                                        <p:strVal val="visible"/>
                                      </p:to>
                                    </p:set>
                                    <p:animEffect transition="in" filter="fade">
                                      <p:cBhvr>
                                        <p:cTn id="28" dur="2000"/>
                                        <p:tgtEl>
                                          <p:spTgt spid="1536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363">
                                            <p:txEl>
                                              <p:pRg st="5" end="5"/>
                                            </p:txEl>
                                          </p:spTgt>
                                        </p:tgtEl>
                                        <p:attrNameLst>
                                          <p:attrName>style.visibility</p:attrName>
                                        </p:attrNameLst>
                                      </p:cBhvr>
                                      <p:to>
                                        <p:strVal val="visible"/>
                                      </p:to>
                                    </p:set>
                                    <p:animEffect transition="in" filter="fade">
                                      <p:cBhvr>
                                        <p:cTn id="31" dur="2000"/>
                                        <p:tgtEl>
                                          <p:spTgt spid="1536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363">
                                            <p:txEl>
                                              <p:pRg st="6" end="6"/>
                                            </p:txEl>
                                          </p:spTgt>
                                        </p:tgtEl>
                                        <p:attrNameLst>
                                          <p:attrName>style.visibility</p:attrName>
                                        </p:attrNameLst>
                                      </p:cBhvr>
                                      <p:to>
                                        <p:strVal val="visible"/>
                                      </p:to>
                                    </p:set>
                                    <p:animEffect transition="in" filter="fade">
                                      <p:cBhvr>
                                        <p:cTn id="34" dur="2000"/>
                                        <p:tgtEl>
                                          <p:spTgt spid="15363">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363">
                                            <p:txEl>
                                              <p:pRg st="7" end="7"/>
                                            </p:txEl>
                                          </p:spTgt>
                                        </p:tgtEl>
                                        <p:attrNameLst>
                                          <p:attrName>style.visibility</p:attrName>
                                        </p:attrNameLst>
                                      </p:cBhvr>
                                      <p:to>
                                        <p:strVal val="visible"/>
                                      </p:to>
                                    </p:set>
                                    <p:animEffect transition="in" filter="fade">
                                      <p:cBhvr>
                                        <p:cTn id="37" dur="2000"/>
                                        <p:tgtEl>
                                          <p:spTgt spid="1536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363">
                                            <p:txEl>
                                              <p:pRg st="8" end="8"/>
                                            </p:txEl>
                                          </p:spTgt>
                                        </p:tgtEl>
                                        <p:attrNameLst>
                                          <p:attrName>style.visibility</p:attrName>
                                        </p:attrNameLst>
                                      </p:cBhvr>
                                      <p:to>
                                        <p:strVal val="visible"/>
                                      </p:to>
                                    </p:set>
                                    <p:animEffect transition="in" filter="fade">
                                      <p:cBhvr>
                                        <p:cTn id="40" dur="2000"/>
                                        <p:tgtEl>
                                          <p:spTgt spid="15363">
                                            <p:txEl>
                                              <p:pRg st="8" end="8"/>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363">
                                            <p:txEl>
                                              <p:pRg st="9" end="9"/>
                                            </p:txEl>
                                          </p:spTgt>
                                        </p:tgtEl>
                                        <p:attrNameLst>
                                          <p:attrName>style.visibility</p:attrName>
                                        </p:attrNameLst>
                                      </p:cBhvr>
                                      <p:to>
                                        <p:strVal val="visible"/>
                                      </p:to>
                                    </p:set>
                                    <p:animEffect transition="in" filter="fade">
                                      <p:cBhvr>
                                        <p:cTn id="43" dur="2000"/>
                                        <p:tgtEl>
                                          <p:spTgt spid="1536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363">
                                            <p:txEl>
                                              <p:pRg st="10" end="10"/>
                                            </p:txEl>
                                          </p:spTgt>
                                        </p:tgtEl>
                                        <p:attrNameLst>
                                          <p:attrName>style.visibility</p:attrName>
                                        </p:attrNameLst>
                                      </p:cBhvr>
                                      <p:to>
                                        <p:strVal val="visible"/>
                                      </p:to>
                                    </p:set>
                                    <p:animEffect transition="in" filter="fade">
                                      <p:cBhvr>
                                        <p:cTn id="48" dur="2000"/>
                                        <p:tgtEl>
                                          <p:spTgt spid="153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013" y="136525"/>
            <a:ext cx="11641380" cy="3058738"/>
          </a:xfrm>
        </p:spPr>
        <p:txBody>
          <a:bodyPr/>
          <a:lstStyle/>
          <a:p>
            <a:pPr algn="just"/>
            <a:r>
              <a:rPr lang="en-IN" sz="3600" dirty="0">
                <a:solidFill>
                  <a:srgbClr val="C00000"/>
                </a:solidFill>
              </a:rPr>
              <a:t>Hidden Form Controls :</a:t>
            </a:r>
            <a:r>
              <a:rPr lang="en-IN" sz="2400" dirty="0"/>
              <a:t>Hidden form controls are used to hide data inside the page which later on can be pushed to the server. </a:t>
            </a:r>
          </a:p>
          <a:p>
            <a:pPr algn="just"/>
            <a:r>
              <a:rPr lang="en-IN" sz="2400" dirty="0"/>
              <a:t>This control hides inside the code and does not appear on the actual page. </a:t>
            </a:r>
          </a:p>
          <a:p>
            <a:pPr algn="just"/>
            <a:r>
              <a:rPr lang="en-IN" sz="2400" dirty="0"/>
              <a:t>For example, following hidden form is being used to keep current page number. </a:t>
            </a:r>
          </a:p>
          <a:p>
            <a:pPr algn="just"/>
            <a:r>
              <a:rPr lang="en-IN" sz="2400" dirty="0"/>
              <a:t>When a user will click next page then the value of hidden control will be sent to the web server and there it will decide which page will be displayed next based on the passed current page.</a:t>
            </a:r>
          </a:p>
          <a:p>
            <a:endParaRPr lang="en-IN" dirty="0"/>
          </a:p>
        </p:txBody>
      </p:sp>
      <p:sp>
        <p:nvSpPr>
          <p:cNvPr id="4" name="Slide Number Placeholder 3"/>
          <p:cNvSpPr>
            <a:spLocks noGrp="1"/>
          </p:cNvSpPr>
          <p:nvPr>
            <p:ph type="sldNum" sz="quarter" idx="12"/>
          </p:nvPr>
        </p:nvSpPr>
        <p:spPr/>
        <p:txBody>
          <a:bodyPr/>
          <a:lstStyle/>
          <a:p>
            <a:fld id="{0701445B-B68C-40C6-B756-BA08CABB1904}" type="slidenum">
              <a:rPr lang="en-IN" smtClean="0"/>
              <a:pPr/>
              <a:t>120</a:t>
            </a:fld>
            <a:endParaRPr lang="en-IN"/>
          </a:p>
        </p:txBody>
      </p:sp>
      <p:graphicFrame>
        <p:nvGraphicFramePr>
          <p:cNvPr id="7" name="Content Placeholder 4">
            <a:extLst>
              <a:ext uri="{FF2B5EF4-FFF2-40B4-BE49-F238E27FC236}">
                <a16:creationId xmlns:a16="http://schemas.microsoft.com/office/drawing/2014/main" id="{5586EAF8-1C72-4882-8A07-EFEAD64A1FC7}"/>
              </a:ext>
            </a:extLst>
          </p:cNvPr>
          <p:cNvGraphicFramePr>
            <a:graphicFrameLocks/>
          </p:cNvGraphicFramePr>
          <p:nvPr>
            <p:extLst>
              <p:ext uri="{D42A27DB-BD31-4B8C-83A1-F6EECF244321}">
                <p14:modId xmlns:p14="http://schemas.microsoft.com/office/powerpoint/2010/main" val="616239101"/>
              </p:ext>
            </p:extLst>
          </p:nvPr>
        </p:nvGraphicFramePr>
        <p:xfrm>
          <a:off x="377480" y="3053300"/>
          <a:ext cx="11591913" cy="3647627"/>
        </p:xfrm>
        <a:graphic>
          <a:graphicData uri="http://schemas.openxmlformats.org/drawingml/2006/table">
            <a:tbl>
              <a:tblPr firstRow="1" firstCol="1" bandRow="1">
                <a:tableStyleId>{5C22544A-7EE6-4342-B048-85BDC9FD1C3A}</a:tableStyleId>
              </a:tblPr>
              <a:tblGrid>
                <a:gridCol w="1147613">
                  <a:extLst>
                    <a:ext uri="{9D8B030D-6E8A-4147-A177-3AD203B41FA5}">
                      <a16:colId xmlns:a16="http://schemas.microsoft.com/office/drawing/2014/main" val="20000"/>
                    </a:ext>
                  </a:extLst>
                </a:gridCol>
                <a:gridCol w="2027481">
                  <a:extLst>
                    <a:ext uri="{9D8B030D-6E8A-4147-A177-3AD203B41FA5}">
                      <a16:colId xmlns:a16="http://schemas.microsoft.com/office/drawing/2014/main" val="20001"/>
                    </a:ext>
                  </a:extLst>
                </a:gridCol>
                <a:gridCol w="8416819">
                  <a:extLst>
                    <a:ext uri="{9D8B030D-6E8A-4147-A177-3AD203B41FA5}">
                      <a16:colId xmlns:a16="http://schemas.microsoft.com/office/drawing/2014/main" val="20002"/>
                    </a:ext>
                  </a:extLst>
                </a:gridCol>
              </a:tblGrid>
              <a:tr h="494118">
                <a:tc>
                  <a:txBody>
                    <a:bodyPr/>
                    <a:lstStyle/>
                    <a:p>
                      <a:pPr>
                        <a:lnSpc>
                          <a:spcPct val="107000"/>
                        </a:lnSpc>
                        <a:spcAft>
                          <a:spcPts val="1500"/>
                        </a:spcAft>
                      </a:pPr>
                      <a:r>
                        <a:rPr lang="en-IN" sz="2400" dirty="0" err="1">
                          <a:effectLst/>
                        </a:rPr>
                        <a:t>Sr.No</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1500"/>
                        </a:spcAft>
                      </a:pPr>
                      <a:r>
                        <a:rPr lang="en-IN" sz="2400">
                          <a:effectLst/>
                        </a:rPr>
                        <a:t>Type </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1500"/>
                        </a:spcAft>
                      </a:pPr>
                      <a:r>
                        <a:rPr lang="en-IN" sz="2400">
                          <a:effectLst/>
                        </a:rPr>
                        <a:t> Description</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0"/>
                  </a:ext>
                </a:extLst>
              </a:tr>
              <a:tr h="690756">
                <a:tc>
                  <a:txBody>
                    <a:bodyPr/>
                    <a:lstStyle/>
                    <a:p>
                      <a:pPr>
                        <a:lnSpc>
                          <a:spcPct val="107000"/>
                        </a:lnSpc>
                        <a:spcAft>
                          <a:spcPts val="1500"/>
                        </a:spcAft>
                      </a:pPr>
                      <a:r>
                        <a:rPr lang="en-IN" sz="2400">
                          <a:effectLst/>
                        </a:rPr>
                        <a:t>1</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solidFill>
                            <a:srgbClr val="FF0000"/>
                          </a:solidFill>
                          <a:effectLst/>
                        </a:rPr>
                        <a:t>submit</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effectLst/>
                        </a:rPr>
                        <a:t>This creates a button that automatically submits a form.</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1"/>
                  </a:ext>
                </a:extLst>
              </a:tr>
              <a:tr h="810152">
                <a:tc>
                  <a:txBody>
                    <a:bodyPr/>
                    <a:lstStyle/>
                    <a:p>
                      <a:pPr>
                        <a:lnSpc>
                          <a:spcPct val="107000"/>
                        </a:lnSpc>
                        <a:spcAft>
                          <a:spcPts val="0"/>
                        </a:spcAft>
                      </a:pPr>
                      <a:r>
                        <a:rPr lang="en-IN" sz="2400">
                          <a:effectLst/>
                        </a:rPr>
                        <a:t>2</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solidFill>
                            <a:srgbClr val="FF0000"/>
                          </a:solidFill>
                          <a:effectLst/>
                        </a:rPr>
                        <a:t>reset</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effectLst/>
                        </a:rPr>
                        <a:t>This creates a button that automatically resets form controls to their initial values.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2"/>
                  </a:ext>
                </a:extLst>
              </a:tr>
              <a:tr h="810152">
                <a:tc>
                  <a:txBody>
                    <a:bodyPr/>
                    <a:lstStyle/>
                    <a:p>
                      <a:pPr>
                        <a:lnSpc>
                          <a:spcPct val="107000"/>
                        </a:lnSpc>
                        <a:spcAft>
                          <a:spcPts val="0"/>
                        </a:spcAft>
                      </a:pPr>
                      <a:r>
                        <a:rPr lang="en-IN" sz="2400">
                          <a:effectLst/>
                        </a:rPr>
                        <a:t>3</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solidFill>
                            <a:srgbClr val="FF0000"/>
                          </a:solidFill>
                          <a:effectLst/>
                        </a:rPr>
                        <a:t>button</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effectLst/>
                        </a:rPr>
                        <a:t>This creates a button that is used to trigger a client-side script when the user clicks that button.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3"/>
                  </a:ext>
                </a:extLst>
              </a:tr>
              <a:tr h="810152">
                <a:tc>
                  <a:txBody>
                    <a:bodyPr/>
                    <a:lstStyle/>
                    <a:p>
                      <a:pPr>
                        <a:lnSpc>
                          <a:spcPct val="107000"/>
                        </a:lnSpc>
                        <a:spcAft>
                          <a:spcPts val="0"/>
                        </a:spcAft>
                      </a:pPr>
                      <a:r>
                        <a:rPr lang="en-IN" sz="2400">
                          <a:effectLst/>
                        </a:rPr>
                        <a:t>4</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solidFill>
                            <a:srgbClr val="FF0000"/>
                          </a:solidFill>
                          <a:effectLst/>
                        </a:rPr>
                        <a:t>image</a:t>
                      </a:r>
                      <a:endPar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30480" marR="30480" algn="just">
                        <a:lnSpc>
                          <a:spcPts val="1800"/>
                        </a:lnSpc>
                        <a:spcAft>
                          <a:spcPts val="720"/>
                        </a:spcAft>
                      </a:pPr>
                      <a:r>
                        <a:rPr lang="en-IN" sz="2400" dirty="0">
                          <a:effectLst/>
                        </a:rPr>
                        <a:t>This creates a clickable button but we can use an  image as background of the button.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382796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140457-49AF-4B38-84C0-6B5AA2E92522}"/>
              </a:ext>
            </a:extLst>
          </p:cNvPr>
          <p:cNvSpPr>
            <a:spLocks noGrp="1"/>
          </p:cNvSpPr>
          <p:nvPr>
            <p:ph idx="1"/>
          </p:nvPr>
        </p:nvSpPr>
        <p:spPr>
          <a:xfrm>
            <a:off x="467139" y="487155"/>
            <a:ext cx="11221278" cy="5953401"/>
          </a:xfrm>
        </p:spPr>
        <p:txBody>
          <a:bodyPr>
            <a:normAutofit/>
          </a:bodyPr>
          <a:lstStyle/>
          <a:p>
            <a:r>
              <a:rPr lang="en-IN" dirty="0"/>
              <a:t>Special Characters	</a:t>
            </a:r>
          </a:p>
          <a:p>
            <a:r>
              <a:rPr lang="en-IN" dirty="0"/>
              <a:t>&amp;</a:t>
            </a:r>
            <a:r>
              <a:rPr lang="en-IN" dirty="0" err="1"/>
              <a:t>lt</a:t>
            </a:r>
            <a:r>
              <a:rPr lang="en-IN" dirty="0"/>
              <a:t>;  	&lt; - Less-Than Symbol</a:t>
            </a:r>
          </a:p>
          <a:p>
            <a:r>
              <a:rPr lang="en-IN" dirty="0"/>
              <a:t>&amp;</a:t>
            </a:r>
            <a:r>
              <a:rPr lang="en-IN" dirty="0" err="1"/>
              <a:t>gt</a:t>
            </a:r>
            <a:r>
              <a:rPr lang="en-IN" dirty="0"/>
              <a:t>;		&gt;- Greater-Than Symbol</a:t>
            </a:r>
          </a:p>
          <a:p>
            <a:r>
              <a:rPr lang="en-IN" dirty="0"/>
              <a:t>&amp;amp;	&amp; - Ampersand, or 'and' sign</a:t>
            </a:r>
          </a:p>
          <a:p>
            <a:r>
              <a:rPr lang="en-IN" dirty="0"/>
              <a:t>&amp;</a:t>
            </a:r>
            <a:r>
              <a:rPr lang="en-IN" dirty="0" err="1"/>
              <a:t>quot</a:t>
            </a:r>
            <a:r>
              <a:rPr lang="en-IN" dirty="0"/>
              <a:t>;	" - Quotation Mark</a:t>
            </a:r>
          </a:p>
          <a:p>
            <a:r>
              <a:rPr lang="en-IN" dirty="0"/>
              <a:t>&amp;copy;	© - Copyright Symbol</a:t>
            </a:r>
          </a:p>
          <a:p>
            <a:r>
              <a:rPr lang="en-IN" dirty="0"/>
              <a:t>&amp;trade;	™ - Trademark Symbol</a:t>
            </a:r>
          </a:p>
          <a:p>
            <a:r>
              <a:rPr lang="en-IN" dirty="0"/>
              <a:t>&amp;</a:t>
            </a:r>
            <a:r>
              <a:rPr lang="en-IN" dirty="0" err="1"/>
              <a:t>nbsp</a:t>
            </a:r>
            <a:r>
              <a:rPr lang="en-IN" dirty="0"/>
              <a:t>;	  - A space (non-breaking space)</a:t>
            </a:r>
          </a:p>
          <a:p>
            <a:r>
              <a:rPr lang="en-IN" dirty="0"/>
              <a:t>&amp;#??;	ISO 8859-1 character - replace ?? with the iso code</a:t>
            </a:r>
          </a:p>
        </p:txBody>
      </p:sp>
    </p:spTree>
    <p:extLst>
      <p:ext uri="{BB962C8B-B14F-4D97-AF65-F5344CB8AC3E}">
        <p14:creationId xmlns:p14="http://schemas.microsoft.com/office/powerpoint/2010/main" val="318757261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56DDFD-6E13-4FCC-BD47-2FE97CAB0E33}"/>
              </a:ext>
            </a:extLst>
          </p:cNvPr>
          <p:cNvSpPr txBox="1"/>
          <p:nvPr/>
        </p:nvSpPr>
        <p:spPr>
          <a:xfrm>
            <a:off x="164387" y="183899"/>
            <a:ext cx="11630346" cy="6524863"/>
          </a:xfrm>
          <a:prstGeom prst="rect">
            <a:avLst/>
          </a:prstGeom>
          <a:noFill/>
        </p:spPr>
        <p:txBody>
          <a:bodyPr wrap="square">
            <a:spAutoFit/>
          </a:bodyPr>
          <a:lstStyle/>
          <a:p>
            <a:r>
              <a:rPr lang="en-IN" sz="2200" dirty="0"/>
              <a:t>&lt;html&gt;</a:t>
            </a:r>
          </a:p>
          <a:p>
            <a:r>
              <a:rPr lang="en-IN" sz="2200" dirty="0"/>
              <a:t>&lt;body&gt;</a:t>
            </a:r>
          </a:p>
          <a:p>
            <a:r>
              <a:rPr lang="en-IN" sz="2200" dirty="0"/>
              <a:t>&lt;form&gt;</a:t>
            </a:r>
          </a:p>
          <a:p>
            <a:r>
              <a:rPr lang="en-IN" sz="2200" dirty="0"/>
              <a:t>&lt;h1&gt;Text&lt;/h1&gt;</a:t>
            </a:r>
          </a:p>
          <a:p>
            <a:r>
              <a:rPr lang="en-IN" sz="2200" dirty="0"/>
              <a:t>&lt;input type="text" name="text" value="textbox"&gt;&lt;</a:t>
            </a:r>
            <a:r>
              <a:rPr lang="en-IN" sz="2200" dirty="0" err="1"/>
              <a:t>br</a:t>
            </a:r>
            <a:r>
              <a:rPr lang="en-IN" sz="2200" dirty="0"/>
              <a:t>&gt;</a:t>
            </a:r>
          </a:p>
          <a:p>
            <a:r>
              <a:rPr lang="en-IN" sz="2200" dirty="0"/>
              <a:t>&lt;h1&gt;password&lt;/h1&gt;</a:t>
            </a:r>
          </a:p>
          <a:p>
            <a:r>
              <a:rPr lang="en-IN" sz="2200" dirty="0"/>
              <a:t>&lt;input type="password" name="text" value="password"&gt;&lt;</a:t>
            </a:r>
            <a:r>
              <a:rPr lang="en-IN" sz="2200" dirty="0" err="1"/>
              <a:t>br</a:t>
            </a:r>
            <a:r>
              <a:rPr lang="en-IN" sz="2200" dirty="0"/>
              <a:t>&gt;</a:t>
            </a:r>
          </a:p>
          <a:p>
            <a:r>
              <a:rPr lang="en-IN" sz="2200" dirty="0"/>
              <a:t>&lt;h1&gt;</a:t>
            </a:r>
            <a:r>
              <a:rPr lang="en-IN" sz="2200" dirty="0" err="1"/>
              <a:t>textarea</a:t>
            </a:r>
            <a:r>
              <a:rPr lang="en-IN" sz="2200" dirty="0"/>
              <a:t>&lt;/h1&gt;</a:t>
            </a:r>
          </a:p>
          <a:p>
            <a:r>
              <a:rPr lang="en-IN" sz="2200" dirty="0"/>
              <a:t>&lt;</a:t>
            </a:r>
            <a:r>
              <a:rPr lang="en-IN" sz="2200" dirty="0" err="1"/>
              <a:t>textarea</a:t>
            </a:r>
            <a:r>
              <a:rPr lang="en-IN" sz="2200" dirty="0"/>
              <a:t> rows = "5" cols = "50" name = "</a:t>
            </a:r>
            <a:r>
              <a:rPr lang="en-IN" sz="2200" dirty="0" err="1"/>
              <a:t>textarea</a:t>
            </a:r>
            <a:r>
              <a:rPr lang="en-IN" sz="2200" dirty="0"/>
              <a:t>"&gt;</a:t>
            </a:r>
          </a:p>
          <a:p>
            <a:r>
              <a:rPr lang="en-IN" sz="2200" dirty="0"/>
              <a:t>	 	Enter </a:t>
            </a:r>
            <a:r>
              <a:rPr lang="en-IN" sz="2200" dirty="0" err="1"/>
              <a:t>textarea</a:t>
            </a:r>
            <a:r>
              <a:rPr lang="en-IN" sz="2200" dirty="0"/>
              <a:t> description here...</a:t>
            </a:r>
          </a:p>
          <a:p>
            <a:r>
              <a:rPr lang="en-IN" sz="2200" dirty="0"/>
              <a:t>	      &lt;/</a:t>
            </a:r>
            <a:r>
              <a:rPr lang="en-IN" sz="2200" dirty="0" err="1"/>
              <a:t>textarea</a:t>
            </a:r>
            <a:r>
              <a:rPr lang="en-IN" sz="2200" dirty="0"/>
              <a:t>&gt; &lt;</a:t>
            </a:r>
            <a:r>
              <a:rPr lang="en-IN" sz="2200" dirty="0" err="1"/>
              <a:t>br</a:t>
            </a:r>
            <a:r>
              <a:rPr lang="en-IN" sz="2200" dirty="0"/>
              <a:t>&gt;</a:t>
            </a:r>
          </a:p>
          <a:p>
            <a:r>
              <a:rPr lang="en-IN" sz="2200" dirty="0"/>
              <a:t>&lt;h1&gt;button&lt;/h1&gt;</a:t>
            </a:r>
          </a:p>
          <a:p>
            <a:r>
              <a:rPr lang="en-IN" sz="2200" dirty="0"/>
              <a:t>&lt;input type="button" name="</a:t>
            </a:r>
            <a:r>
              <a:rPr lang="en-IN" sz="2200" dirty="0" err="1"/>
              <a:t>abc</a:t>
            </a:r>
            <a:r>
              <a:rPr lang="en-IN" sz="2200" dirty="0"/>
              <a:t>" id="</a:t>
            </a:r>
            <a:r>
              <a:rPr lang="en-IN" sz="2200" dirty="0" err="1"/>
              <a:t>xyz</a:t>
            </a:r>
            <a:r>
              <a:rPr lang="en-IN" sz="2200" dirty="0"/>
              <a:t>" value="button"&gt;&lt;</a:t>
            </a:r>
            <a:r>
              <a:rPr lang="en-IN" sz="2200" dirty="0" err="1"/>
              <a:t>br</a:t>
            </a:r>
            <a:r>
              <a:rPr lang="en-IN" sz="2200" dirty="0"/>
              <a:t>&gt;</a:t>
            </a:r>
          </a:p>
          <a:p>
            <a:r>
              <a:rPr lang="en-IN" sz="2200" dirty="0"/>
              <a:t>&lt;h1&gt;hidden&lt;/h1&gt;</a:t>
            </a:r>
          </a:p>
          <a:p>
            <a:r>
              <a:rPr lang="en-IN" sz="2200" dirty="0"/>
              <a:t>&lt;input type="hidden" value="click here hidden button"&gt;&lt;</a:t>
            </a:r>
            <a:r>
              <a:rPr lang="en-IN" sz="2200" dirty="0" err="1"/>
              <a:t>br</a:t>
            </a:r>
            <a:r>
              <a:rPr lang="en-IN" sz="2200" dirty="0"/>
              <a:t>&gt;</a:t>
            </a:r>
          </a:p>
          <a:p>
            <a:r>
              <a:rPr lang="en-IN" sz="2200" dirty="0"/>
              <a:t>&lt;h1&gt;submit&lt;/h1&gt;</a:t>
            </a:r>
          </a:p>
          <a:p>
            <a:r>
              <a:rPr lang="en-IN" sz="2200" dirty="0"/>
              <a:t>&lt;input type="submit" value="submit button"&gt;&lt;</a:t>
            </a:r>
            <a:r>
              <a:rPr lang="en-IN" sz="2200" dirty="0" err="1"/>
              <a:t>br</a:t>
            </a:r>
            <a:r>
              <a:rPr lang="en-IN" sz="2200" dirty="0"/>
              <a:t>&gt;</a:t>
            </a:r>
          </a:p>
          <a:p>
            <a:r>
              <a:rPr lang="en-IN" sz="2200" dirty="0"/>
              <a:t>&lt;h1&gt;reset&lt;/h1&gt;</a:t>
            </a:r>
          </a:p>
          <a:p>
            <a:r>
              <a:rPr lang="en-IN" sz="2200" dirty="0"/>
              <a:t>&lt;input type="reset" value="reset button"&gt;&lt;</a:t>
            </a:r>
            <a:r>
              <a:rPr lang="en-IN" sz="2200" dirty="0" err="1"/>
              <a:t>br</a:t>
            </a:r>
            <a:r>
              <a:rPr lang="en-IN" sz="2200" dirty="0"/>
              <a:t>&gt;</a:t>
            </a:r>
          </a:p>
        </p:txBody>
      </p:sp>
    </p:spTree>
    <p:extLst>
      <p:ext uri="{BB962C8B-B14F-4D97-AF65-F5344CB8AC3E}">
        <p14:creationId xmlns:p14="http://schemas.microsoft.com/office/powerpoint/2010/main" val="233156028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3E98DB-628F-4CD8-8826-EBFDC73903E4}"/>
              </a:ext>
            </a:extLst>
          </p:cNvPr>
          <p:cNvSpPr>
            <a:spLocks noGrp="1"/>
          </p:cNvSpPr>
          <p:nvPr>
            <p:ph idx="1"/>
          </p:nvPr>
        </p:nvSpPr>
        <p:spPr>
          <a:xfrm>
            <a:off x="273121" y="202307"/>
            <a:ext cx="11819562" cy="6506717"/>
          </a:xfrm>
        </p:spPr>
        <p:txBody>
          <a:bodyPr>
            <a:normAutofit lnSpcReduction="10000"/>
          </a:bodyPr>
          <a:lstStyle/>
          <a:p>
            <a:r>
              <a:rPr lang="en-IN" dirty="0"/>
              <a:t>&lt;h1&gt;checkbox&lt;/h1&gt;</a:t>
            </a:r>
          </a:p>
          <a:p>
            <a:r>
              <a:rPr lang="en-IN" dirty="0"/>
              <a:t>&lt;input type="checkbox"&gt; checkbox&lt;</a:t>
            </a:r>
            <a:r>
              <a:rPr lang="en-IN" dirty="0" err="1"/>
              <a:t>br</a:t>
            </a:r>
            <a:r>
              <a:rPr lang="en-IN" dirty="0"/>
              <a:t>&gt;</a:t>
            </a:r>
          </a:p>
          <a:p>
            <a:r>
              <a:rPr lang="en-IN" dirty="0"/>
              <a:t>&lt;h1&gt;radio button&lt;/h1&gt;</a:t>
            </a:r>
          </a:p>
          <a:p>
            <a:r>
              <a:rPr lang="en-IN" dirty="0"/>
              <a:t>&lt;input type = "radio" name = "Course" value = " BTECH "&gt; BTECH</a:t>
            </a:r>
          </a:p>
          <a:p>
            <a:r>
              <a:rPr lang="en-IN" dirty="0"/>
              <a:t>&lt;input type = "radio" name = "Course" value = " MTECH "&gt; MTECH</a:t>
            </a:r>
          </a:p>
          <a:p>
            <a:r>
              <a:rPr lang="en-IN" dirty="0"/>
              <a:t>&lt;input type = "radio" name = "Course" value = " MCA "&gt; MCA&lt;</a:t>
            </a:r>
            <a:r>
              <a:rPr lang="en-IN" dirty="0" err="1"/>
              <a:t>br</a:t>
            </a:r>
            <a:r>
              <a:rPr lang="en-IN" dirty="0"/>
              <a:t>&gt;</a:t>
            </a:r>
          </a:p>
          <a:p>
            <a:r>
              <a:rPr lang="en-IN" dirty="0"/>
              <a:t>&lt;h1&gt;dropdown box&lt;/h1&gt;</a:t>
            </a:r>
          </a:p>
          <a:p>
            <a:r>
              <a:rPr lang="en-IN" dirty="0"/>
              <a:t>&lt;select name = "dropdown"&gt;</a:t>
            </a:r>
          </a:p>
          <a:p>
            <a:r>
              <a:rPr lang="en-IN" dirty="0"/>
              <a:t>        &lt;option value = "ECE" selected&gt;ECE&lt;/option&gt;</a:t>
            </a:r>
          </a:p>
          <a:p>
            <a:r>
              <a:rPr lang="en-IN" dirty="0"/>
              <a:t>        &lt;option value = "CSE"&gt;CSE&lt;/option&gt;</a:t>
            </a:r>
          </a:p>
          <a:p>
            <a:r>
              <a:rPr lang="en-IN" dirty="0"/>
              <a:t>	&lt;option value = "EEE" &gt;EEE&lt;/option&gt;</a:t>
            </a:r>
          </a:p>
          <a:p>
            <a:r>
              <a:rPr lang="en-IN" dirty="0"/>
              <a:t>        &lt;option value = "MECH"&gt;MECH&lt;/option&gt;</a:t>
            </a:r>
          </a:p>
          <a:p>
            <a:r>
              <a:rPr lang="en-IN" dirty="0"/>
              <a:t>         &lt;/select&gt; &lt;</a:t>
            </a:r>
            <a:r>
              <a:rPr lang="en-IN" dirty="0" err="1"/>
              <a:t>br</a:t>
            </a:r>
            <a:r>
              <a:rPr lang="en-IN" dirty="0"/>
              <a:t>&gt;</a:t>
            </a:r>
          </a:p>
        </p:txBody>
      </p:sp>
    </p:spTree>
    <p:extLst>
      <p:ext uri="{BB962C8B-B14F-4D97-AF65-F5344CB8AC3E}">
        <p14:creationId xmlns:p14="http://schemas.microsoft.com/office/powerpoint/2010/main" val="234946129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85E6A-E467-4186-B77B-0F515BC36662}"/>
              </a:ext>
            </a:extLst>
          </p:cNvPr>
          <p:cNvSpPr>
            <a:spLocks noGrp="1"/>
          </p:cNvSpPr>
          <p:nvPr>
            <p:ph idx="1"/>
          </p:nvPr>
        </p:nvSpPr>
        <p:spPr>
          <a:xfrm>
            <a:off x="195209" y="164387"/>
            <a:ext cx="11784458" cy="6554912"/>
          </a:xfrm>
        </p:spPr>
        <p:txBody>
          <a:bodyPr>
            <a:normAutofit/>
          </a:bodyPr>
          <a:lstStyle/>
          <a:p>
            <a:r>
              <a:rPr lang="en-IN" dirty="0"/>
              <a:t>&lt;h1&gt;</a:t>
            </a:r>
            <a:r>
              <a:rPr lang="en-IN" dirty="0" err="1"/>
              <a:t>color</a:t>
            </a:r>
            <a:r>
              <a:rPr lang="en-IN" dirty="0"/>
              <a:t>&lt;/h1&gt;</a:t>
            </a:r>
          </a:p>
          <a:p>
            <a:r>
              <a:rPr lang="en-IN" dirty="0"/>
              <a:t>&lt;input type="</a:t>
            </a:r>
            <a:r>
              <a:rPr lang="en-IN" dirty="0" err="1"/>
              <a:t>color</a:t>
            </a:r>
            <a:r>
              <a:rPr lang="en-IN" dirty="0"/>
              <a:t>"&gt;&lt;</a:t>
            </a:r>
            <a:r>
              <a:rPr lang="en-IN" dirty="0" err="1"/>
              <a:t>br</a:t>
            </a:r>
            <a:r>
              <a:rPr lang="en-IN" dirty="0"/>
              <a:t>&gt;</a:t>
            </a:r>
          </a:p>
          <a:p>
            <a:r>
              <a:rPr lang="en-IN" dirty="0"/>
              <a:t>&lt;h1&gt;date&lt;/h1&gt;</a:t>
            </a:r>
          </a:p>
          <a:p>
            <a:r>
              <a:rPr lang="en-IN" dirty="0"/>
              <a:t>&lt;input type="date"&gt;&lt;</a:t>
            </a:r>
            <a:r>
              <a:rPr lang="en-IN" dirty="0" err="1"/>
              <a:t>br</a:t>
            </a:r>
            <a:r>
              <a:rPr lang="en-IN" dirty="0"/>
              <a:t>&gt;</a:t>
            </a:r>
          </a:p>
          <a:p>
            <a:r>
              <a:rPr lang="en-IN" dirty="0"/>
              <a:t>&lt;h1&gt;datetime-local&lt;/h1&gt;</a:t>
            </a:r>
          </a:p>
          <a:p>
            <a:r>
              <a:rPr lang="en-IN" dirty="0"/>
              <a:t>&lt;input type="datetime-local"&gt;&lt;</a:t>
            </a:r>
            <a:r>
              <a:rPr lang="en-IN" dirty="0" err="1"/>
              <a:t>br</a:t>
            </a:r>
            <a:r>
              <a:rPr lang="en-IN" dirty="0"/>
              <a:t>&gt;</a:t>
            </a:r>
          </a:p>
          <a:p>
            <a:r>
              <a:rPr lang="en-IN" dirty="0"/>
              <a:t>&lt;h1&gt;email&lt;/h1&gt;</a:t>
            </a:r>
          </a:p>
          <a:p>
            <a:r>
              <a:rPr lang="en-IN" dirty="0"/>
              <a:t>&lt;input type="email"&gt;&lt;</a:t>
            </a:r>
            <a:r>
              <a:rPr lang="en-IN" dirty="0" err="1"/>
              <a:t>br</a:t>
            </a:r>
            <a:r>
              <a:rPr lang="en-IN" dirty="0"/>
              <a:t>&gt;</a:t>
            </a:r>
          </a:p>
          <a:p>
            <a:r>
              <a:rPr lang="en-IN" dirty="0"/>
              <a:t>&lt;h1&gt;file&lt;/h1&gt;</a:t>
            </a:r>
          </a:p>
          <a:p>
            <a:r>
              <a:rPr lang="en-IN" dirty="0"/>
              <a:t>&lt;input type="file"&gt;&lt;</a:t>
            </a:r>
            <a:r>
              <a:rPr lang="en-IN" dirty="0" err="1"/>
              <a:t>br</a:t>
            </a:r>
            <a:r>
              <a:rPr lang="en-IN" dirty="0"/>
              <a:t>&gt;</a:t>
            </a:r>
          </a:p>
        </p:txBody>
      </p:sp>
    </p:spTree>
    <p:extLst>
      <p:ext uri="{BB962C8B-B14F-4D97-AF65-F5344CB8AC3E}">
        <p14:creationId xmlns:p14="http://schemas.microsoft.com/office/powerpoint/2010/main" val="204292126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4B4581-9E90-4138-B0CD-9E5CDBFCCD86}"/>
              </a:ext>
            </a:extLst>
          </p:cNvPr>
          <p:cNvSpPr>
            <a:spLocks noGrp="1"/>
          </p:cNvSpPr>
          <p:nvPr>
            <p:ph idx="1"/>
          </p:nvPr>
        </p:nvSpPr>
        <p:spPr>
          <a:xfrm>
            <a:off x="355315" y="233130"/>
            <a:ext cx="11583256" cy="6455345"/>
          </a:xfrm>
        </p:spPr>
        <p:txBody>
          <a:bodyPr>
            <a:normAutofit/>
          </a:bodyPr>
          <a:lstStyle/>
          <a:p>
            <a:r>
              <a:rPr lang="en-IN" dirty="0"/>
              <a:t>&lt;h1&gt;image&lt;/h1&gt;</a:t>
            </a:r>
          </a:p>
          <a:p>
            <a:r>
              <a:rPr lang="en-IN" dirty="0"/>
              <a:t>&lt;input type="image"&gt;&lt;</a:t>
            </a:r>
            <a:r>
              <a:rPr lang="en-IN" dirty="0" err="1"/>
              <a:t>br</a:t>
            </a:r>
            <a:r>
              <a:rPr lang="en-IN" dirty="0"/>
              <a:t>&gt;</a:t>
            </a:r>
          </a:p>
          <a:p>
            <a:r>
              <a:rPr lang="en-IN" dirty="0"/>
              <a:t>&lt;h1&gt;time&lt;/h1&gt;</a:t>
            </a:r>
          </a:p>
          <a:p>
            <a:r>
              <a:rPr lang="en-IN" dirty="0"/>
              <a:t>&lt;input type="time"&gt;&lt;</a:t>
            </a:r>
            <a:r>
              <a:rPr lang="en-IN" dirty="0" err="1"/>
              <a:t>br</a:t>
            </a:r>
            <a:r>
              <a:rPr lang="en-IN" dirty="0"/>
              <a:t>&gt;</a:t>
            </a:r>
          </a:p>
          <a:p>
            <a:r>
              <a:rPr lang="en-IN" dirty="0"/>
              <a:t>&lt;h1&gt;</a:t>
            </a:r>
            <a:r>
              <a:rPr lang="en-IN" dirty="0" err="1"/>
              <a:t>url</a:t>
            </a:r>
            <a:r>
              <a:rPr lang="en-IN" dirty="0"/>
              <a:t>&lt;/h1&gt;</a:t>
            </a:r>
          </a:p>
          <a:p>
            <a:r>
              <a:rPr lang="en-IN" dirty="0"/>
              <a:t>&lt;input type="</a:t>
            </a:r>
            <a:r>
              <a:rPr lang="en-IN" dirty="0" err="1"/>
              <a:t>url</a:t>
            </a:r>
            <a:r>
              <a:rPr lang="en-IN" dirty="0"/>
              <a:t>"&gt;&lt;</a:t>
            </a:r>
            <a:r>
              <a:rPr lang="en-IN" dirty="0" err="1"/>
              <a:t>br</a:t>
            </a:r>
            <a:r>
              <a:rPr lang="en-IN" dirty="0"/>
              <a:t>&gt;</a:t>
            </a:r>
          </a:p>
          <a:p>
            <a:r>
              <a:rPr lang="en-IN" dirty="0"/>
              <a:t>&lt;h1&gt;week&lt;/h1&gt;</a:t>
            </a:r>
          </a:p>
          <a:p>
            <a:r>
              <a:rPr lang="en-IN" dirty="0"/>
              <a:t>&lt;input type="week"&gt;&lt;</a:t>
            </a:r>
            <a:r>
              <a:rPr lang="en-IN" dirty="0" err="1"/>
              <a:t>br</a:t>
            </a:r>
            <a:r>
              <a:rPr lang="en-IN" dirty="0"/>
              <a:t>&gt;</a:t>
            </a:r>
          </a:p>
          <a:p>
            <a:r>
              <a:rPr lang="en-IN" dirty="0"/>
              <a:t>&lt;/form&gt;</a:t>
            </a:r>
          </a:p>
          <a:p>
            <a:r>
              <a:rPr lang="en-IN" dirty="0"/>
              <a:t>&lt;/body&gt;</a:t>
            </a:r>
          </a:p>
          <a:p>
            <a:r>
              <a:rPr lang="en-IN" dirty="0"/>
              <a:t>&lt;/html&gt;</a:t>
            </a:r>
          </a:p>
        </p:txBody>
      </p:sp>
    </p:spTree>
    <p:extLst>
      <p:ext uri="{BB962C8B-B14F-4D97-AF65-F5344CB8AC3E}">
        <p14:creationId xmlns:p14="http://schemas.microsoft.com/office/powerpoint/2010/main" val="202751769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7879-211E-4C82-ACCC-BEB17CA61D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F6C7E9-25FB-4CF5-A634-0902E73C0CC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76075EB-7596-488D-B1DC-C139893237F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316069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3AD75-F80B-4665-A985-0308575A57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0E6A74-A01D-41A8-89CF-1AC59593D1B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F6CDF97-452D-4371-A4BB-98FD1B4D2D7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519611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8234-CDAD-4956-ABCD-1F08D69B41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9153FF-EDE5-4BF0-8C64-8F398C00A79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57D72B6-85F9-4F68-A8AD-EC3972B74EA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1914008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A837-74C6-410D-9631-DE6B2B1723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FD34BE-1C11-44BC-86AC-54B58BBC884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EEE2758-F417-473A-87B1-46743D38415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36927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01084" y="0"/>
            <a:ext cx="10363200" cy="533400"/>
          </a:xfrm>
        </p:spPr>
        <p:txBody>
          <a:bodyPr/>
          <a:lstStyle/>
          <a:p>
            <a:pPr eaLnBrk="1" hangingPunct="1"/>
            <a:r>
              <a:rPr lang="en-US" altLang="en-US" sz="3200" b="1" dirty="0"/>
              <a:t>PROTOCALS GOVERING THE WEB</a:t>
            </a:r>
          </a:p>
        </p:txBody>
      </p:sp>
      <p:sp>
        <p:nvSpPr>
          <p:cNvPr id="17411" name="Rectangle 3"/>
          <p:cNvSpPr>
            <a:spLocks noGrp="1" noChangeArrowheads="1"/>
          </p:cNvSpPr>
          <p:nvPr>
            <p:ph idx="1"/>
          </p:nvPr>
        </p:nvSpPr>
        <p:spPr>
          <a:xfrm>
            <a:off x="201084" y="533400"/>
            <a:ext cx="11785600" cy="6172200"/>
          </a:xfrm>
        </p:spPr>
        <p:txBody>
          <a:bodyPr/>
          <a:lstStyle/>
          <a:p>
            <a:pPr eaLnBrk="1" hangingPunct="1">
              <a:lnSpc>
                <a:spcPct val="90000"/>
              </a:lnSpc>
            </a:pPr>
            <a:r>
              <a:rPr lang="en-US" altLang="en-US" sz="2400" dirty="0"/>
              <a:t>HTTP   (hyper text transfer protocol)</a:t>
            </a:r>
          </a:p>
          <a:p>
            <a:pPr eaLnBrk="1" hangingPunct="1">
              <a:lnSpc>
                <a:spcPct val="90000"/>
              </a:lnSpc>
            </a:pPr>
            <a:r>
              <a:rPr lang="en-US" altLang="en-US" sz="2400" dirty="0"/>
              <a:t>TCP     (transfer control protocol)</a:t>
            </a:r>
          </a:p>
          <a:p>
            <a:pPr eaLnBrk="1" hangingPunct="1">
              <a:lnSpc>
                <a:spcPct val="90000"/>
              </a:lnSpc>
            </a:pPr>
            <a:r>
              <a:rPr lang="en-US" altLang="en-US" sz="2400" dirty="0"/>
              <a:t>IP         (internet protocol)</a:t>
            </a:r>
          </a:p>
          <a:p>
            <a:pPr eaLnBrk="1" hangingPunct="1">
              <a:lnSpc>
                <a:spcPct val="90000"/>
              </a:lnSpc>
            </a:pPr>
            <a:r>
              <a:rPr lang="en-US" altLang="en-US" sz="2400" dirty="0"/>
              <a:t>UDP     (user data gram protocol)</a:t>
            </a:r>
          </a:p>
          <a:p>
            <a:pPr eaLnBrk="1" hangingPunct="1">
              <a:lnSpc>
                <a:spcPct val="90000"/>
              </a:lnSpc>
            </a:pPr>
            <a:r>
              <a:rPr lang="en-US" altLang="en-US" sz="2400" dirty="0"/>
              <a:t>FTP      ( file transfer protocol)</a:t>
            </a:r>
          </a:p>
          <a:p>
            <a:pPr eaLnBrk="1" hangingPunct="1">
              <a:lnSpc>
                <a:spcPct val="90000"/>
              </a:lnSpc>
            </a:pPr>
            <a:r>
              <a:rPr lang="en-US" altLang="en-US" sz="2400" dirty="0"/>
              <a:t>Telnet   (telecommunication network)</a:t>
            </a:r>
          </a:p>
          <a:p>
            <a:pPr eaLnBrk="1" hangingPunct="1">
              <a:lnSpc>
                <a:spcPct val="90000"/>
              </a:lnSpc>
            </a:pPr>
            <a:r>
              <a:rPr lang="en-US" altLang="en-US" sz="2400" dirty="0"/>
              <a:t>IMAP   (internet message access protocol)</a:t>
            </a:r>
          </a:p>
          <a:p>
            <a:pPr eaLnBrk="1" hangingPunct="1">
              <a:lnSpc>
                <a:spcPct val="90000"/>
              </a:lnSpc>
            </a:pPr>
            <a:r>
              <a:rPr lang="en-US" altLang="en-US" sz="2400" dirty="0"/>
              <a:t>NNTP   (network news transfer protocol)</a:t>
            </a:r>
          </a:p>
          <a:p>
            <a:pPr eaLnBrk="1" hangingPunct="1">
              <a:lnSpc>
                <a:spcPct val="90000"/>
              </a:lnSpc>
            </a:pPr>
            <a:r>
              <a:rPr lang="en-US" altLang="en-US" sz="2400" dirty="0"/>
              <a:t>NTP      (network time protocol)</a:t>
            </a:r>
          </a:p>
          <a:p>
            <a:pPr eaLnBrk="1" hangingPunct="1">
              <a:lnSpc>
                <a:spcPct val="90000"/>
              </a:lnSpc>
            </a:pPr>
            <a:r>
              <a:rPr lang="en-US" altLang="en-US" sz="2400" dirty="0"/>
              <a:t>SMTP   (simple mail transfer protocol)</a:t>
            </a:r>
          </a:p>
          <a:p>
            <a:pPr eaLnBrk="1" hangingPunct="1">
              <a:lnSpc>
                <a:spcPct val="90000"/>
              </a:lnSpc>
            </a:pPr>
            <a:r>
              <a:rPr lang="en-US" altLang="en-US" sz="2400" dirty="0" err="1"/>
              <a:t>Ssh</a:t>
            </a:r>
            <a:r>
              <a:rPr lang="en-US" altLang="en-US" sz="2400" dirty="0"/>
              <a:t>        (secure shell)</a:t>
            </a:r>
          </a:p>
          <a:p>
            <a:pPr eaLnBrk="1" hangingPunct="1">
              <a:lnSpc>
                <a:spcPct val="90000"/>
              </a:lnSpc>
            </a:pPr>
            <a:r>
              <a:rPr lang="en-US" altLang="en-US" sz="2400" dirty="0"/>
              <a:t> </a:t>
            </a:r>
            <a:r>
              <a:rPr lang="en-US" altLang="en-US" sz="2400" dirty="0" err="1"/>
              <a:t>Rsh</a:t>
            </a:r>
            <a:r>
              <a:rPr lang="en-US" altLang="en-US" sz="2400" dirty="0"/>
              <a:t>       (remote shell )</a:t>
            </a:r>
          </a:p>
          <a:p>
            <a:pPr eaLnBrk="1" hangingPunct="1">
              <a:lnSpc>
                <a:spcPct val="90000"/>
              </a:lnSpc>
            </a:pPr>
            <a:r>
              <a:rPr lang="en-US" altLang="en-US" sz="2400" dirty="0"/>
              <a:t>, Rlogin  (remote login)</a:t>
            </a:r>
          </a:p>
        </p:txBody>
      </p:sp>
      <p:sp>
        <p:nvSpPr>
          <p:cNvPr id="17412" name="Date Placeholder 1"/>
          <p:cNvSpPr>
            <a:spLocks noGrp="1"/>
          </p:cNvSpPr>
          <p:nvPr>
            <p:ph type="dt" sz="half" idx="10"/>
          </p:nvPr>
        </p:nvSpPr>
        <p:spPr>
          <a:noFill/>
          <a:ln>
            <a:miter lim="800000"/>
            <a:headEnd/>
            <a:tailEnd/>
          </a:ln>
        </p:spPr>
        <p:txBody>
          <a:bodyPr/>
          <a:lstStyle/>
          <a:p>
            <a:fld id="{E9E3417B-EA39-4018-9147-BFF7A2916A73}" type="datetime1">
              <a:rPr lang="en-US" altLang="en-US" smtClean="0"/>
              <a:pPr/>
              <a:t>9/6/2021</a:t>
            </a:fld>
            <a:endParaRPr lang="en-US" altLang="en-US"/>
          </a:p>
        </p:txBody>
      </p:sp>
      <p:sp>
        <p:nvSpPr>
          <p:cNvPr id="17413" name="Footer Placeholder 2"/>
          <p:cNvSpPr>
            <a:spLocks noGrp="1"/>
          </p:cNvSpPr>
          <p:nvPr>
            <p:ph type="ftr" sz="quarter" idx="11"/>
          </p:nvPr>
        </p:nvSpPr>
        <p:spPr>
          <a:noFill/>
          <a:ln>
            <a:miter lim="800000"/>
            <a:headEnd/>
            <a:tailEnd/>
          </a:ln>
        </p:spPr>
        <p:txBody>
          <a:bodyPr/>
          <a:lstStyle/>
          <a:p>
            <a:r>
              <a:rPr lang="en-US" altLang="en-US"/>
              <a:t>Dr. C.NagaRaju YSR of  YVU 9949218570</a:t>
            </a:r>
          </a:p>
        </p:txBody>
      </p:sp>
      <p:sp>
        <p:nvSpPr>
          <p:cNvPr id="17414" name="Slide Number Placeholder 3"/>
          <p:cNvSpPr>
            <a:spLocks noGrp="1"/>
          </p:cNvSpPr>
          <p:nvPr>
            <p:ph type="sldNum" sz="quarter" idx="12"/>
          </p:nvPr>
        </p:nvSpPr>
        <p:spPr>
          <a:noFill/>
          <a:ln>
            <a:miter lim="800000"/>
            <a:headEnd/>
            <a:tailEnd/>
          </a:ln>
        </p:spPr>
        <p:txBody>
          <a:bodyPr/>
          <a:lstStyle/>
          <a:p>
            <a:fld id="{5F6D0B9C-F847-4D53-91FD-94296E9EE07F}" type="slidenum">
              <a:rPr lang="en-US" altLang="en-US"/>
              <a:pPr/>
              <a:t>13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20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fade">
                                      <p:cBhvr>
                                        <p:cTn id="12" dur="2000"/>
                                        <p:tgtEl>
                                          <p:spTgt spid="17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fade">
                                      <p:cBhvr>
                                        <p:cTn id="17" dur="2000"/>
                                        <p:tgtEl>
                                          <p:spTgt spid="17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Effect transition="in" filter="fade">
                                      <p:cBhvr>
                                        <p:cTn id="22" dur="2000"/>
                                        <p:tgtEl>
                                          <p:spTgt spid="174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411">
                                            <p:txEl>
                                              <p:pRg st="4" end="4"/>
                                            </p:txEl>
                                          </p:spTgt>
                                        </p:tgtEl>
                                        <p:attrNameLst>
                                          <p:attrName>style.visibility</p:attrName>
                                        </p:attrNameLst>
                                      </p:cBhvr>
                                      <p:to>
                                        <p:strVal val="visible"/>
                                      </p:to>
                                    </p:set>
                                    <p:animEffect transition="in" filter="fade">
                                      <p:cBhvr>
                                        <p:cTn id="27" dur="2000"/>
                                        <p:tgtEl>
                                          <p:spTgt spid="174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411">
                                            <p:txEl>
                                              <p:pRg st="5" end="5"/>
                                            </p:txEl>
                                          </p:spTgt>
                                        </p:tgtEl>
                                        <p:attrNameLst>
                                          <p:attrName>style.visibility</p:attrName>
                                        </p:attrNameLst>
                                      </p:cBhvr>
                                      <p:to>
                                        <p:strVal val="visible"/>
                                      </p:to>
                                    </p:set>
                                    <p:animEffect transition="in" filter="fade">
                                      <p:cBhvr>
                                        <p:cTn id="32" dur="2000"/>
                                        <p:tgtEl>
                                          <p:spTgt spid="174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411">
                                            <p:txEl>
                                              <p:pRg st="6" end="6"/>
                                            </p:txEl>
                                          </p:spTgt>
                                        </p:tgtEl>
                                        <p:attrNameLst>
                                          <p:attrName>style.visibility</p:attrName>
                                        </p:attrNameLst>
                                      </p:cBhvr>
                                      <p:to>
                                        <p:strVal val="visible"/>
                                      </p:to>
                                    </p:set>
                                    <p:animEffect transition="in" filter="fade">
                                      <p:cBhvr>
                                        <p:cTn id="37" dur="2000"/>
                                        <p:tgtEl>
                                          <p:spTgt spid="174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411">
                                            <p:txEl>
                                              <p:pRg st="7" end="7"/>
                                            </p:txEl>
                                          </p:spTgt>
                                        </p:tgtEl>
                                        <p:attrNameLst>
                                          <p:attrName>style.visibility</p:attrName>
                                        </p:attrNameLst>
                                      </p:cBhvr>
                                      <p:to>
                                        <p:strVal val="visible"/>
                                      </p:to>
                                    </p:set>
                                    <p:animEffect transition="in" filter="fade">
                                      <p:cBhvr>
                                        <p:cTn id="42" dur="2000"/>
                                        <p:tgtEl>
                                          <p:spTgt spid="174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411">
                                            <p:txEl>
                                              <p:pRg st="8" end="8"/>
                                            </p:txEl>
                                          </p:spTgt>
                                        </p:tgtEl>
                                        <p:attrNameLst>
                                          <p:attrName>style.visibility</p:attrName>
                                        </p:attrNameLst>
                                      </p:cBhvr>
                                      <p:to>
                                        <p:strVal val="visible"/>
                                      </p:to>
                                    </p:set>
                                    <p:animEffect transition="in" filter="fade">
                                      <p:cBhvr>
                                        <p:cTn id="47" dur="2000"/>
                                        <p:tgtEl>
                                          <p:spTgt spid="174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7411">
                                            <p:txEl>
                                              <p:pRg st="9" end="9"/>
                                            </p:txEl>
                                          </p:spTgt>
                                        </p:tgtEl>
                                        <p:attrNameLst>
                                          <p:attrName>style.visibility</p:attrName>
                                        </p:attrNameLst>
                                      </p:cBhvr>
                                      <p:to>
                                        <p:strVal val="visible"/>
                                      </p:to>
                                    </p:set>
                                    <p:animEffect transition="in" filter="fade">
                                      <p:cBhvr>
                                        <p:cTn id="52" dur="2000"/>
                                        <p:tgtEl>
                                          <p:spTgt spid="174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411">
                                            <p:txEl>
                                              <p:pRg st="10" end="10"/>
                                            </p:txEl>
                                          </p:spTgt>
                                        </p:tgtEl>
                                        <p:attrNameLst>
                                          <p:attrName>style.visibility</p:attrName>
                                        </p:attrNameLst>
                                      </p:cBhvr>
                                      <p:to>
                                        <p:strVal val="visible"/>
                                      </p:to>
                                    </p:set>
                                    <p:animEffect transition="in" filter="fade">
                                      <p:cBhvr>
                                        <p:cTn id="57" dur="2000"/>
                                        <p:tgtEl>
                                          <p:spTgt spid="1741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7411">
                                            <p:txEl>
                                              <p:pRg st="11" end="11"/>
                                            </p:txEl>
                                          </p:spTgt>
                                        </p:tgtEl>
                                        <p:attrNameLst>
                                          <p:attrName>style.visibility</p:attrName>
                                        </p:attrNameLst>
                                      </p:cBhvr>
                                      <p:to>
                                        <p:strVal val="visible"/>
                                      </p:to>
                                    </p:set>
                                    <p:animEffect transition="in" filter="fade">
                                      <p:cBhvr>
                                        <p:cTn id="62" dur="2000"/>
                                        <p:tgtEl>
                                          <p:spTgt spid="17411">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7411">
                                            <p:txEl>
                                              <p:pRg st="12" end="12"/>
                                            </p:txEl>
                                          </p:spTgt>
                                        </p:tgtEl>
                                        <p:attrNameLst>
                                          <p:attrName>style.visibility</p:attrName>
                                        </p:attrNameLst>
                                      </p:cBhvr>
                                      <p:to>
                                        <p:strVal val="visible"/>
                                      </p:to>
                                    </p:set>
                                    <p:animEffect transition="in" filter="fade">
                                      <p:cBhvr>
                                        <p:cTn id="67" dur="2000"/>
                                        <p:tgtEl>
                                          <p:spTgt spid="174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A289A2-17B4-4963-B41D-4D04CE994D70}"/>
              </a:ext>
            </a:extLst>
          </p:cNvPr>
          <p:cNvSpPr>
            <a:spLocks noGrp="1"/>
          </p:cNvSpPr>
          <p:nvPr>
            <p:ph idx="1"/>
          </p:nvPr>
        </p:nvSpPr>
        <p:spPr>
          <a:xfrm>
            <a:off x="571072" y="1013967"/>
            <a:ext cx="10515600" cy="4351338"/>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6600" dirty="0"/>
              <a:t>Thank you</a:t>
            </a:r>
            <a:endParaRPr lang="en-IN" sz="6600" dirty="0"/>
          </a:p>
        </p:txBody>
      </p:sp>
    </p:spTree>
    <p:extLst>
      <p:ext uri="{BB962C8B-B14F-4D97-AF65-F5344CB8AC3E}">
        <p14:creationId xmlns:p14="http://schemas.microsoft.com/office/powerpoint/2010/main" val="3331507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9897" y="640080"/>
            <a:ext cx="10469286" cy="2401995"/>
          </a:xfrm>
        </p:spPr>
        <p:txBody>
          <a:bodyPr/>
          <a:lstStyle/>
          <a:p>
            <a:pPr algn="ctr"/>
            <a:r>
              <a:rPr lang="en-IN" b="1" dirty="0">
                <a:solidFill>
                  <a:srgbClr val="FF0000"/>
                </a:solidFill>
              </a:rPr>
              <a:t>Hyper Text Markup Language</a:t>
            </a:r>
            <a:br>
              <a:rPr lang="en-IN" b="1" dirty="0">
                <a:solidFill>
                  <a:srgbClr val="FF0000"/>
                </a:solidFill>
              </a:rPr>
            </a:br>
            <a:r>
              <a:rPr lang="en-IN" b="1" dirty="0">
                <a:solidFill>
                  <a:srgbClr val="7030A0"/>
                </a:solidFill>
              </a:rPr>
              <a:t>UNIT-I</a:t>
            </a:r>
          </a:p>
        </p:txBody>
      </p:sp>
      <p:sp>
        <p:nvSpPr>
          <p:cNvPr id="3" name="Slide Number Placeholder 2"/>
          <p:cNvSpPr>
            <a:spLocks noGrp="1"/>
          </p:cNvSpPr>
          <p:nvPr>
            <p:ph type="sldNum" sz="quarter" idx="12"/>
          </p:nvPr>
        </p:nvSpPr>
        <p:spPr/>
        <p:txBody>
          <a:bodyPr/>
          <a:lstStyle/>
          <a:p>
            <a:fld id="{0701445B-B68C-40C6-B756-BA08CABB1904}" type="slidenum">
              <a:rPr lang="en-IN" smtClean="0"/>
              <a:pPr/>
              <a:t>14</a:t>
            </a:fld>
            <a:endParaRPr lang="en-IN"/>
          </a:p>
        </p:txBody>
      </p:sp>
    </p:spTree>
    <p:extLst>
      <p:ext uri="{BB962C8B-B14F-4D97-AF65-F5344CB8AC3E}">
        <p14:creationId xmlns:p14="http://schemas.microsoft.com/office/powerpoint/2010/main" val="3904388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643" y="230778"/>
            <a:ext cx="8596668" cy="637309"/>
          </a:xfrm>
        </p:spPr>
        <p:txBody>
          <a:bodyPr>
            <a:normAutofit fontScale="90000"/>
          </a:bodyPr>
          <a:lstStyle/>
          <a:p>
            <a:r>
              <a:rPr lang="en-IN" dirty="0">
                <a:solidFill>
                  <a:srgbClr val="FF0000"/>
                </a:solidFill>
              </a:rPr>
              <a:t>Brief History of HTML</a:t>
            </a:r>
            <a:endParaRPr lang="en-IN" b="1" dirty="0">
              <a:solidFill>
                <a:srgbClr val="FF0000"/>
              </a:solidFill>
            </a:endParaRPr>
          </a:p>
        </p:txBody>
      </p:sp>
      <p:sp>
        <p:nvSpPr>
          <p:cNvPr id="3" name="Content Placeholder 2"/>
          <p:cNvSpPr>
            <a:spLocks noGrp="1"/>
          </p:cNvSpPr>
          <p:nvPr>
            <p:ph idx="1"/>
          </p:nvPr>
        </p:nvSpPr>
        <p:spPr>
          <a:xfrm>
            <a:off x="222069" y="789708"/>
            <a:ext cx="11969931" cy="5754783"/>
          </a:xfrm>
        </p:spPr>
        <p:txBody>
          <a:bodyPr>
            <a:noAutofit/>
          </a:bodyPr>
          <a:lstStyle/>
          <a:p>
            <a:pPr algn="just">
              <a:lnSpc>
                <a:spcPct val="150000"/>
              </a:lnSpc>
              <a:spcBef>
                <a:spcPts val="0"/>
              </a:spcBef>
            </a:pPr>
            <a:r>
              <a:rPr lang="en-IN" b="1" dirty="0"/>
              <a:t>Tim Berners-Lee</a:t>
            </a:r>
            <a:r>
              <a:rPr lang="en-IN" dirty="0"/>
              <a:t> is known as </a:t>
            </a:r>
            <a:r>
              <a:rPr lang="en-IN" i="1" dirty="0"/>
              <a:t>father of HTML</a:t>
            </a:r>
            <a:r>
              <a:rPr lang="en-IN" dirty="0"/>
              <a:t>. </a:t>
            </a:r>
          </a:p>
          <a:p>
            <a:pPr algn="just">
              <a:lnSpc>
                <a:spcPct val="150000"/>
              </a:lnSpc>
              <a:spcBef>
                <a:spcPts val="0"/>
              </a:spcBef>
            </a:pPr>
            <a:r>
              <a:rPr lang="en-IN" dirty="0"/>
              <a:t>The first available description of HTML was called "HTML Tags" proposed by Tim in late 1991. </a:t>
            </a:r>
          </a:p>
          <a:p>
            <a:r>
              <a:rPr lang="en-IN" dirty="0"/>
              <a:t>HTML stands for Hyper Text </a:t>
            </a:r>
            <a:r>
              <a:rPr lang="en-IN" dirty="0" err="1"/>
              <a:t>Markup</a:t>
            </a:r>
            <a:r>
              <a:rPr lang="en-IN" dirty="0"/>
              <a:t> Language.</a:t>
            </a:r>
          </a:p>
          <a:p>
            <a:r>
              <a:rPr lang="en-IN" dirty="0"/>
              <a:t>HTML is the standard </a:t>
            </a:r>
            <a:r>
              <a:rPr lang="en-IN" dirty="0" err="1"/>
              <a:t>markup</a:t>
            </a:r>
            <a:r>
              <a:rPr lang="en-IN" dirty="0"/>
              <a:t> language for creating Web pages and web applications.</a:t>
            </a:r>
          </a:p>
          <a:p>
            <a:r>
              <a:rPr lang="en-IN" dirty="0"/>
              <a:t>We can create static website by HTML only.</a:t>
            </a:r>
          </a:p>
          <a:p>
            <a:r>
              <a:rPr lang="en-IN" dirty="0"/>
              <a:t>HTML describes the structure of Web pages</a:t>
            </a:r>
          </a:p>
          <a:p>
            <a:r>
              <a:rPr lang="en-IN" dirty="0"/>
              <a:t>HTML elements are represented by tags</a:t>
            </a:r>
          </a:p>
          <a:p>
            <a:endParaRPr lang="en-IN" dirty="0"/>
          </a:p>
        </p:txBody>
      </p:sp>
      <p:sp>
        <p:nvSpPr>
          <p:cNvPr id="4" name="Slide Number Placeholder 3"/>
          <p:cNvSpPr>
            <a:spLocks noGrp="1"/>
          </p:cNvSpPr>
          <p:nvPr>
            <p:ph type="sldNum" sz="quarter" idx="12"/>
          </p:nvPr>
        </p:nvSpPr>
        <p:spPr/>
        <p:txBody>
          <a:bodyPr/>
          <a:lstStyle/>
          <a:p>
            <a:fld id="{0701445B-B68C-40C6-B756-BA08CABB1904}" type="slidenum">
              <a:rPr lang="en-IN" smtClean="0"/>
              <a:pPr/>
              <a:t>15</a:t>
            </a:fld>
            <a:endParaRPr lang="en-IN"/>
          </a:p>
        </p:txBody>
      </p:sp>
    </p:spTree>
    <p:extLst>
      <p:ext uri="{BB962C8B-B14F-4D97-AF65-F5344CB8AC3E}">
        <p14:creationId xmlns:p14="http://schemas.microsoft.com/office/powerpoint/2010/main" val="1230459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681" y="265215"/>
            <a:ext cx="11866022" cy="601683"/>
          </a:xfrm>
        </p:spPr>
        <p:txBody>
          <a:bodyPr>
            <a:normAutofit fontScale="90000"/>
          </a:bodyPr>
          <a:lstStyle/>
          <a:p>
            <a:r>
              <a:rPr lang="en-IN" dirty="0">
                <a:solidFill>
                  <a:srgbClr val="C00000"/>
                </a:solidFill>
              </a:rPr>
              <a:t>What is Hyper Text </a:t>
            </a:r>
            <a:r>
              <a:rPr lang="en-IN" dirty="0">
                <a:solidFill>
                  <a:srgbClr val="00B050"/>
                </a:solidFill>
              </a:rPr>
              <a:t>&amp;</a:t>
            </a:r>
            <a:r>
              <a:rPr lang="en-IN" dirty="0">
                <a:solidFill>
                  <a:srgbClr val="C00000"/>
                </a:solidFill>
              </a:rPr>
              <a:t> what is Markup Language?</a:t>
            </a:r>
            <a:br>
              <a:rPr lang="en-IN" dirty="0">
                <a:solidFill>
                  <a:srgbClr val="C00000"/>
                </a:solidFill>
              </a:rPr>
            </a:br>
            <a:endParaRPr lang="en-IN" dirty="0">
              <a:solidFill>
                <a:srgbClr val="C00000"/>
              </a:solidFill>
            </a:endParaRPr>
          </a:p>
        </p:txBody>
      </p:sp>
      <p:sp>
        <p:nvSpPr>
          <p:cNvPr id="3" name="Content Placeholder 2"/>
          <p:cNvSpPr>
            <a:spLocks noGrp="1"/>
          </p:cNvSpPr>
          <p:nvPr>
            <p:ph idx="1"/>
          </p:nvPr>
        </p:nvSpPr>
        <p:spPr>
          <a:xfrm>
            <a:off x="204058" y="666206"/>
            <a:ext cx="11696206" cy="6191794"/>
          </a:xfrm>
        </p:spPr>
        <p:txBody>
          <a:bodyPr>
            <a:normAutofit/>
          </a:bodyPr>
          <a:lstStyle/>
          <a:p>
            <a:pPr algn="just">
              <a:lnSpc>
                <a:spcPct val="150000"/>
              </a:lnSpc>
              <a:spcBef>
                <a:spcPts val="0"/>
              </a:spcBef>
            </a:pPr>
            <a:r>
              <a:rPr lang="en-IN" b="1" dirty="0"/>
              <a:t>Hyper Text:</a:t>
            </a:r>
            <a:r>
              <a:rPr lang="en-IN" dirty="0"/>
              <a:t> Hyper Text simply means "Text within Text". </a:t>
            </a:r>
          </a:p>
          <a:p>
            <a:pPr algn="just">
              <a:lnSpc>
                <a:spcPct val="150000"/>
              </a:lnSpc>
              <a:spcBef>
                <a:spcPts val="0"/>
              </a:spcBef>
            </a:pPr>
            <a:r>
              <a:rPr lang="en-IN" dirty="0"/>
              <a:t>A text has a link within it, is called  as hypertext.</a:t>
            </a:r>
          </a:p>
          <a:p>
            <a:pPr algn="just">
              <a:lnSpc>
                <a:spcPct val="150000"/>
              </a:lnSpc>
              <a:spcBef>
                <a:spcPts val="0"/>
              </a:spcBef>
            </a:pPr>
            <a:r>
              <a:rPr lang="en-IN" dirty="0"/>
              <a:t> ex: </a:t>
            </a:r>
            <a:r>
              <a:rPr lang="en-IN" dirty="0">
                <a:hlinkClick r:id="rId2"/>
              </a:rPr>
              <a:t>www.gmail.com</a:t>
            </a:r>
            <a:endParaRPr lang="en-IN" dirty="0"/>
          </a:p>
          <a:p>
            <a:pPr algn="just">
              <a:lnSpc>
                <a:spcPct val="150000"/>
              </a:lnSpc>
              <a:spcBef>
                <a:spcPts val="0"/>
              </a:spcBef>
            </a:pPr>
            <a:r>
              <a:rPr lang="en-IN" dirty="0"/>
              <a:t>Hyper Text is a way to link two or more web pages (HTML documents) with each other.</a:t>
            </a:r>
          </a:p>
          <a:p>
            <a:pPr algn="just">
              <a:lnSpc>
                <a:spcPct val="150000"/>
              </a:lnSpc>
              <a:spcBef>
                <a:spcPts val="0"/>
              </a:spcBef>
            </a:pPr>
            <a:r>
              <a:rPr lang="en-IN" b="1" dirty="0"/>
              <a:t>Markup language:</a:t>
            </a:r>
            <a:r>
              <a:rPr lang="en-IN" dirty="0"/>
              <a:t> A </a:t>
            </a:r>
            <a:r>
              <a:rPr lang="en-IN" dirty="0" err="1"/>
              <a:t>markup</a:t>
            </a:r>
            <a:r>
              <a:rPr lang="en-IN" dirty="0"/>
              <a:t> language is a computer language that represents specified </a:t>
            </a:r>
            <a:r>
              <a:rPr lang="en-IN" dirty="0">
                <a:solidFill>
                  <a:srgbClr val="FF0000"/>
                </a:solidFill>
              </a:rPr>
              <a:t>layout</a:t>
            </a:r>
            <a:r>
              <a:rPr lang="en-IN" dirty="0"/>
              <a:t> and </a:t>
            </a:r>
            <a:r>
              <a:rPr lang="en-IN" dirty="0">
                <a:solidFill>
                  <a:srgbClr val="FF0000"/>
                </a:solidFill>
              </a:rPr>
              <a:t>format</a:t>
            </a:r>
            <a:r>
              <a:rPr lang="en-IN" dirty="0"/>
              <a:t> of a text document.</a:t>
            </a:r>
          </a:p>
          <a:p>
            <a:pPr algn="just">
              <a:lnSpc>
                <a:spcPct val="150000"/>
              </a:lnSpc>
              <a:spcBef>
                <a:spcPts val="0"/>
              </a:spcBef>
            </a:pPr>
            <a:r>
              <a:rPr lang="en-IN" dirty="0" err="1"/>
              <a:t>Markup</a:t>
            </a:r>
            <a:r>
              <a:rPr lang="en-IN" dirty="0"/>
              <a:t> language uses tags for </a:t>
            </a:r>
            <a:r>
              <a:rPr lang="en-IN" dirty="0" err="1"/>
              <a:t>markup</a:t>
            </a:r>
            <a:r>
              <a:rPr lang="en-IN" dirty="0"/>
              <a:t> and  makes text more interactive and dynamic.</a:t>
            </a:r>
          </a:p>
          <a:p>
            <a:endParaRPr lang="en-IN" sz="2400" dirty="0"/>
          </a:p>
        </p:txBody>
      </p:sp>
      <p:sp>
        <p:nvSpPr>
          <p:cNvPr id="4" name="Slide Number Placeholder 3"/>
          <p:cNvSpPr>
            <a:spLocks noGrp="1"/>
          </p:cNvSpPr>
          <p:nvPr>
            <p:ph type="sldNum" sz="quarter" idx="12"/>
          </p:nvPr>
        </p:nvSpPr>
        <p:spPr/>
        <p:txBody>
          <a:bodyPr/>
          <a:lstStyle/>
          <a:p>
            <a:fld id="{0701445B-B68C-40C6-B756-BA08CABB1904}" type="slidenum">
              <a:rPr lang="en-IN" smtClean="0"/>
              <a:pPr/>
              <a:t>16</a:t>
            </a:fld>
            <a:endParaRPr lang="en-IN"/>
          </a:p>
        </p:txBody>
      </p:sp>
      <p:sp>
        <p:nvSpPr>
          <p:cNvPr id="6" name="Rectangle 5"/>
          <p:cNvSpPr/>
          <p:nvPr/>
        </p:nvSpPr>
        <p:spPr>
          <a:xfrm>
            <a:off x="4323806" y="2246812"/>
            <a:ext cx="2233748"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NEXT PAGE</a:t>
            </a:r>
          </a:p>
        </p:txBody>
      </p:sp>
    </p:spTree>
    <p:extLst>
      <p:ext uri="{BB962C8B-B14F-4D97-AF65-F5344CB8AC3E}">
        <p14:creationId xmlns:p14="http://schemas.microsoft.com/office/powerpoint/2010/main" val="1125465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943" y="175120"/>
            <a:ext cx="10515600" cy="442397"/>
          </a:xfrm>
        </p:spPr>
        <p:txBody>
          <a:bodyPr>
            <a:normAutofit fontScale="90000"/>
          </a:bodyPr>
          <a:lstStyle/>
          <a:p>
            <a:r>
              <a:rPr lang="en-IN" dirty="0">
                <a:solidFill>
                  <a:srgbClr val="FF0000"/>
                </a:solidFill>
              </a:rPr>
              <a:t>HTML Versions</a:t>
            </a:r>
            <a:endParaRPr lang="en-IN" dirty="0"/>
          </a:p>
        </p:txBody>
      </p:sp>
      <p:sp>
        <p:nvSpPr>
          <p:cNvPr id="3" name="Content Placeholder 2"/>
          <p:cNvSpPr>
            <a:spLocks noGrp="1"/>
          </p:cNvSpPr>
          <p:nvPr>
            <p:ph idx="1"/>
          </p:nvPr>
        </p:nvSpPr>
        <p:spPr>
          <a:xfrm>
            <a:off x="196933" y="807522"/>
            <a:ext cx="11677204" cy="6050478"/>
          </a:xfrm>
        </p:spPr>
        <p:txBody>
          <a:bodyPr>
            <a:normAutofit fontScale="62500" lnSpcReduction="20000"/>
          </a:bodyPr>
          <a:lstStyle/>
          <a:p>
            <a:pPr algn="just">
              <a:lnSpc>
                <a:spcPct val="170000"/>
              </a:lnSpc>
              <a:spcBef>
                <a:spcPts val="0"/>
              </a:spcBef>
            </a:pPr>
            <a:r>
              <a:rPr lang="en-IN" b="1" dirty="0">
                <a:solidFill>
                  <a:srgbClr val="F842D1"/>
                </a:solidFill>
              </a:rPr>
              <a:t>HTML 1.0:</a:t>
            </a:r>
            <a:r>
              <a:rPr lang="en-IN" dirty="0"/>
              <a:t> The first version of HTML was 1.0, which was released in1991.</a:t>
            </a:r>
          </a:p>
          <a:p>
            <a:pPr algn="just">
              <a:lnSpc>
                <a:spcPct val="170000"/>
              </a:lnSpc>
              <a:spcBef>
                <a:spcPts val="0"/>
              </a:spcBef>
            </a:pPr>
            <a:r>
              <a:rPr lang="en-IN" b="1" dirty="0">
                <a:solidFill>
                  <a:srgbClr val="F842D1"/>
                </a:solidFill>
              </a:rPr>
              <a:t>HTML 2.0:</a:t>
            </a:r>
            <a:r>
              <a:rPr lang="en-IN" dirty="0"/>
              <a:t> This was  released in 1995, and it was standard language version for website design. HTML 2.0 supports extra features such as </a:t>
            </a:r>
            <a:r>
              <a:rPr lang="en-IN" dirty="0">
                <a:solidFill>
                  <a:srgbClr val="00B050"/>
                </a:solidFill>
              </a:rPr>
              <a:t>form-based file upload</a:t>
            </a:r>
            <a:r>
              <a:rPr lang="en-IN" dirty="0"/>
              <a:t>, </a:t>
            </a:r>
            <a:r>
              <a:rPr lang="en-IN" dirty="0">
                <a:solidFill>
                  <a:srgbClr val="00B050"/>
                </a:solidFill>
              </a:rPr>
              <a:t>form elements </a:t>
            </a:r>
            <a:r>
              <a:rPr lang="en-IN" dirty="0"/>
              <a:t>such as </a:t>
            </a:r>
            <a:r>
              <a:rPr lang="en-IN" dirty="0">
                <a:solidFill>
                  <a:srgbClr val="00B050"/>
                </a:solidFill>
              </a:rPr>
              <a:t>text box</a:t>
            </a:r>
            <a:r>
              <a:rPr lang="en-IN" dirty="0"/>
              <a:t>, </a:t>
            </a:r>
            <a:r>
              <a:rPr lang="en-IN" dirty="0">
                <a:solidFill>
                  <a:srgbClr val="00B050"/>
                </a:solidFill>
              </a:rPr>
              <a:t>option button</a:t>
            </a:r>
            <a:r>
              <a:rPr lang="en-IN" dirty="0"/>
              <a:t>, etc.</a:t>
            </a:r>
          </a:p>
          <a:p>
            <a:pPr algn="just">
              <a:lnSpc>
                <a:spcPct val="170000"/>
              </a:lnSpc>
              <a:spcBef>
                <a:spcPts val="0"/>
              </a:spcBef>
            </a:pPr>
            <a:r>
              <a:rPr lang="en-IN" b="1" dirty="0">
                <a:solidFill>
                  <a:srgbClr val="F842D1"/>
                </a:solidFill>
              </a:rPr>
              <a:t>HTML 3.2:</a:t>
            </a:r>
            <a:r>
              <a:rPr lang="en-IN" dirty="0"/>
              <a:t> HTML 3.2 version was published by W3C in early 1997. This version was capable of creating tables and provides support for extra options for form elements. It also supports a web page with complex mathematical equations. It became an official standard for any browser till January 1997. Today it is practically supported by most of the browsers.</a:t>
            </a:r>
          </a:p>
          <a:p>
            <a:pPr algn="just">
              <a:lnSpc>
                <a:spcPct val="170000"/>
              </a:lnSpc>
              <a:spcBef>
                <a:spcPts val="0"/>
              </a:spcBef>
            </a:pPr>
            <a:r>
              <a:rPr lang="en-IN" b="1" dirty="0">
                <a:solidFill>
                  <a:srgbClr val="F842D1"/>
                </a:solidFill>
              </a:rPr>
              <a:t>HTML 4.01:</a:t>
            </a:r>
            <a:r>
              <a:rPr lang="en-IN" dirty="0"/>
              <a:t> HTML 4.01 version was released on December 1999, and it is a very stable version of HTML language. This version is the current official standard, and it provides added support for </a:t>
            </a:r>
            <a:r>
              <a:rPr lang="en-IN" dirty="0">
                <a:solidFill>
                  <a:srgbClr val="00B0F0"/>
                </a:solidFill>
              </a:rPr>
              <a:t>stylesheets (CSS) </a:t>
            </a:r>
            <a:r>
              <a:rPr lang="en-IN" dirty="0"/>
              <a:t>and </a:t>
            </a:r>
            <a:r>
              <a:rPr lang="en-IN" dirty="0">
                <a:solidFill>
                  <a:srgbClr val="00B0F0"/>
                </a:solidFill>
              </a:rPr>
              <a:t>scripting ability </a:t>
            </a:r>
            <a:r>
              <a:rPr lang="en-IN" dirty="0"/>
              <a:t>for various multimedia elements.</a:t>
            </a:r>
          </a:p>
          <a:p>
            <a:pPr algn="just">
              <a:lnSpc>
                <a:spcPct val="170000"/>
              </a:lnSpc>
              <a:spcBef>
                <a:spcPts val="0"/>
              </a:spcBef>
            </a:pPr>
            <a:r>
              <a:rPr lang="en-IN" b="1" dirty="0">
                <a:solidFill>
                  <a:srgbClr val="F842D1"/>
                </a:solidFill>
              </a:rPr>
              <a:t>HTML5 :</a:t>
            </a:r>
            <a:r>
              <a:rPr lang="en-IN" dirty="0"/>
              <a:t> HTML5 is the newest version of Hypertext Markup language, announced in January 2008. There are two major organizations one is </a:t>
            </a:r>
            <a:r>
              <a:rPr lang="en-IN" dirty="0">
                <a:solidFill>
                  <a:srgbClr val="00B0F0"/>
                </a:solidFill>
              </a:rPr>
              <a:t>W3C</a:t>
            </a:r>
            <a:r>
              <a:rPr lang="en-IN" dirty="0"/>
              <a:t> (World Wide Web Consortium), and another one is </a:t>
            </a:r>
            <a:r>
              <a:rPr lang="en-IN" dirty="0">
                <a:solidFill>
                  <a:srgbClr val="00B0F0"/>
                </a:solidFill>
              </a:rPr>
              <a:t>WHATWG</a:t>
            </a:r>
            <a:r>
              <a:rPr lang="en-IN" dirty="0"/>
              <a:t>( Web Hypertext Application Technology Working Group) which are involved in the development of HTML 5 version, and still, it is under development.</a:t>
            </a:r>
          </a:p>
          <a:p>
            <a:endParaRPr lang="en-IN" dirty="0"/>
          </a:p>
        </p:txBody>
      </p:sp>
      <p:sp>
        <p:nvSpPr>
          <p:cNvPr id="4" name="Slide Number Placeholder 3"/>
          <p:cNvSpPr>
            <a:spLocks noGrp="1"/>
          </p:cNvSpPr>
          <p:nvPr>
            <p:ph type="sldNum" sz="quarter" idx="12"/>
          </p:nvPr>
        </p:nvSpPr>
        <p:spPr/>
        <p:txBody>
          <a:bodyPr/>
          <a:lstStyle/>
          <a:p>
            <a:fld id="{0701445B-B68C-40C6-B756-BA08CABB1904}" type="slidenum">
              <a:rPr lang="en-IN" smtClean="0"/>
              <a:pPr/>
              <a:t>17</a:t>
            </a:fld>
            <a:endParaRPr lang="en-IN"/>
          </a:p>
        </p:txBody>
      </p:sp>
    </p:spTree>
    <p:extLst>
      <p:ext uri="{BB962C8B-B14F-4D97-AF65-F5344CB8AC3E}">
        <p14:creationId xmlns:p14="http://schemas.microsoft.com/office/powerpoint/2010/main" val="85354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83" y="182247"/>
            <a:ext cx="4635137" cy="601525"/>
          </a:xfrm>
        </p:spPr>
        <p:txBody>
          <a:bodyPr>
            <a:normAutofit fontScale="90000"/>
          </a:bodyPr>
          <a:lstStyle/>
          <a:p>
            <a:r>
              <a:rPr lang="en-IN" dirty="0">
                <a:solidFill>
                  <a:srgbClr val="FF0000"/>
                </a:solidFill>
              </a:rPr>
              <a:t>Features of HTML</a:t>
            </a:r>
            <a:endParaRPr lang="en-IN" dirty="0"/>
          </a:p>
        </p:txBody>
      </p:sp>
      <p:sp>
        <p:nvSpPr>
          <p:cNvPr id="3" name="Content Placeholder 2"/>
          <p:cNvSpPr>
            <a:spLocks noGrp="1"/>
          </p:cNvSpPr>
          <p:nvPr>
            <p:ph idx="1"/>
          </p:nvPr>
        </p:nvSpPr>
        <p:spPr>
          <a:xfrm>
            <a:off x="222068" y="754082"/>
            <a:ext cx="11769635" cy="5921037"/>
          </a:xfrm>
        </p:spPr>
        <p:txBody>
          <a:bodyPr>
            <a:normAutofit fontScale="62500" lnSpcReduction="20000"/>
          </a:bodyPr>
          <a:lstStyle/>
          <a:p>
            <a:pPr>
              <a:lnSpc>
                <a:spcPct val="170000"/>
              </a:lnSpc>
              <a:spcBef>
                <a:spcPts val="0"/>
              </a:spcBef>
            </a:pPr>
            <a:r>
              <a:rPr lang="en-IN" dirty="0"/>
              <a:t>It is a very </a:t>
            </a:r>
            <a:r>
              <a:rPr lang="en-IN" b="1" dirty="0"/>
              <a:t>easy and simple</a:t>
            </a:r>
            <a:r>
              <a:rPr lang="en-IN" dirty="0"/>
              <a:t> language. It can be easily understood and modified.</a:t>
            </a:r>
          </a:p>
          <a:p>
            <a:pPr>
              <a:lnSpc>
                <a:spcPct val="170000"/>
              </a:lnSpc>
              <a:spcBef>
                <a:spcPts val="0"/>
              </a:spcBef>
            </a:pPr>
            <a:r>
              <a:rPr lang="en-IN" dirty="0"/>
              <a:t>It is very easy to make </a:t>
            </a:r>
            <a:r>
              <a:rPr lang="en-IN" b="1" dirty="0"/>
              <a:t>effective presentation</a:t>
            </a:r>
            <a:r>
              <a:rPr lang="en-IN" dirty="0"/>
              <a:t> with HTML because it has a lot of </a:t>
            </a:r>
            <a:r>
              <a:rPr lang="en-IN" i="1" dirty="0"/>
              <a:t>formatting tags</a:t>
            </a:r>
            <a:r>
              <a:rPr lang="en-IN" dirty="0"/>
              <a:t>.</a:t>
            </a:r>
          </a:p>
          <a:p>
            <a:pPr>
              <a:lnSpc>
                <a:spcPct val="170000"/>
              </a:lnSpc>
              <a:spcBef>
                <a:spcPts val="0"/>
              </a:spcBef>
            </a:pPr>
            <a:r>
              <a:rPr lang="en-US" dirty="0"/>
              <a:t>It is semi Structured</a:t>
            </a:r>
          </a:p>
          <a:p>
            <a:pPr>
              <a:lnSpc>
                <a:spcPct val="170000"/>
              </a:lnSpc>
              <a:spcBef>
                <a:spcPts val="0"/>
              </a:spcBef>
            </a:pPr>
            <a:r>
              <a:rPr lang="en-US" dirty="0"/>
              <a:t>It contains predefined tags only. Every tag must be opened and closed properly.</a:t>
            </a:r>
            <a:endParaRPr lang="en-IN" dirty="0"/>
          </a:p>
          <a:p>
            <a:pPr>
              <a:lnSpc>
                <a:spcPct val="170000"/>
              </a:lnSpc>
              <a:spcBef>
                <a:spcPts val="0"/>
              </a:spcBef>
            </a:pPr>
            <a:r>
              <a:rPr lang="en-IN" dirty="0"/>
              <a:t>It is a </a:t>
            </a:r>
            <a:r>
              <a:rPr lang="en-IN" b="1" dirty="0" err="1"/>
              <a:t>markup</a:t>
            </a:r>
            <a:r>
              <a:rPr lang="en-IN" b="1" dirty="0"/>
              <a:t> language</a:t>
            </a:r>
            <a:r>
              <a:rPr lang="en-IN" dirty="0"/>
              <a:t> so it provides a flexible way to design web pages along with the text.</a:t>
            </a:r>
          </a:p>
          <a:p>
            <a:pPr>
              <a:lnSpc>
                <a:spcPct val="170000"/>
              </a:lnSpc>
              <a:spcBef>
                <a:spcPts val="0"/>
              </a:spcBef>
            </a:pPr>
            <a:r>
              <a:rPr lang="en-IN" dirty="0"/>
              <a:t>It facilitates programmers to add </a:t>
            </a:r>
            <a:r>
              <a:rPr lang="en-IN" b="1" dirty="0"/>
              <a:t>link</a:t>
            </a:r>
            <a:r>
              <a:rPr lang="en-IN" dirty="0"/>
              <a:t> on the web pages (by </a:t>
            </a:r>
            <a:r>
              <a:rPr lang="en-IN" i="1" dirty="0"/>
              <a:t>html anchor tag</a:t>
            </a:r>
            <a:r>
              <a:rPr lang="en-IN" dirty="0"/>
              <a:t>) , so it enhances the interest of browsing of the user.</a:t>
            </a:r>
          </a:p>
          <a:p>
            <a:pPr>
              <a:lnSpc>
                <a:spcPct val="170000"/>
              </a:lnSpc>
              <a:spcBef>
                <a:spcPts val="0"/>
              </a:spcBef>
            </a:pPr>
            <a:r>
              <a:rPr lang="en-IN" dirty="0"/>
              <a:t>It is </a:t>
            </a:r>
            <a:r>
              <a:rPr lang="en-IN" b="1" dirty="0"/>
              <a:t>platform-independent</a:t>
            </a:r>
            <a:r>
              <a:rPr lang="en-IN" dirty="0"/>
              <a:t> because it can be displayed on any platform like Windows, Linux and Macintosh etc.</a:t>
            </a:r>
          </a:p>
          <a:p>
            <a:pPr>
              <a:lnSpc>
                <a:spcPct val="170000"/>
              </a:lnSpc>
              <a:spcBef>
                <a:spcPts val="0"/>
              </a:spcBef>
            </a:pPr>
            <a:r>
              <a:rPr lang="en-IN" dirty="0"/>
              <a:t>It facilitates the programmer to add </a:t>
            </a:r>
            <a:r>
              <a:rPr lang="en-IN" b="1" dirty="0"/>
              <a:t>Graphics, Videos, and Sound</a:t>
            </a:r>
            <a:r>
              <a:rPr lang="en-IN" dirty="0"/>
              <a:t> to the web pages which makes it more attractive and interactive.</a:t>
            </a:r>
          </a:p>
          <a:p>
            <a:pPr>
              <a:lnSpc>
                <a:spcPct val="170000"/>
              </a:lnSpc>
              <a:spcBef>
                <a:spcPts val="0"/>
              </a:spcBef>
            </a:pPr>
            <a:r>
              <a:rPr lang="en-IN" dirty="0"/>
              <a:t>HTML is not case-insensitive language, which means we can use tags either in lower-case or upper-case.</a:t>
            </a:r>
          </a:p>
          <a:p>
            <a:pPr>
              <a:lnSpc>
                <a:spcPct val="170000"/>
              </a:lnSpc>
              <a:spcBef>
                <a:spcPts val="0"/>
              </a:spcBef>
            </a:pPr>
            <a:r>
              <a:rPr lang="en-US" dirty="0"/>
              <a:t>Acts as host language for CSS, JavaScript</a:t>
            </a:r>
          </a:p>
          <a:p>
            <a:pPr>
              <a:lnSpc>
                <a:spcPct val="170000"/>
              </a:lnSpc>
              <a:spcBef>
                <a:spcPts val="0"/>
              </a:spcBef>
            </a:pPr>
            <a:r>
              <a:rPr lang="en-US" dirty="0"/>
              <a:t>HTML File Extension is  .</a:t>
            </a:r>
            <a:r>
              <a:rPr lang="en-US" dirty="0" err="1"/>
              <a:t>htm</a:t>
            </a:r>
            <a:r>
              <a:rPr lang="en-US" dirty="0"/>
              <a:t>   (or)  .html</a:t>
            </a:r>
            <a:endParaRPr lang="en-IN" dirty="0"/>
          </a:p>
        </p:txBody>
      </p:sp>
      <p:sp>
        <p:nvSpPr>
          <p:cNvPr id="4" name="Slide Number Placeholder 3"/>
          <p:cNvSpPr>
            <a:spLocks noGrp="1"/>
          </p:cNvSpPr>
          <p:nvPr>
            <p:ph type="sldNum" sz="quarter" idx="12"/>
          </p:nvPr>
        </p:nvSpPr>
        <p:spPr/>
        <p:txBody>
          <a:bodyPr/>
          <a:lstStyle/>
          <a:p>
            <a:fld id="{0701445B-B68C-40C6-B756-BA08CABB1904}" type="slidenum">
              <a:rPr lang="en-IN" smtClean="0"/>
              <a:pPr/>
              <a:t>18</a:t>
            </a:fld>
            <a:endParaRPr lang="en-IN"/>
          </a:p>
        </p:txBody>
      </p:sp>
    </p:spTree>
    <p:extLst>
      <p:ext uri="{BB962C8B-B14F-4D97-AF65-F5344CB8AC3E}">
        <p14:creationId xmlns:p14="http://schemas.microsoft.com/office/powerpoint/2010/main" val="3476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001" y="294904"/>
            <a:ext cx="9642323" cy="720436"/>
          </a:xfrm>
        </p:spPr>
        <p:txBody>
          <a:bodyPr>
            <a:normAutofit/>
          </a:bodyPr>
          <a:lstStyle/>
          <a:p>
            <a:r>
              <a:rPr lang="en-US" b="1" dirty="0">
                <a:solidFill>
                  <a:srgbClr val="C00000"/>
                </a:solidFill>
              </a:rPr>
              <a:t>Structure of  HTML Web Page</a:t>
            </a:r>
            <a:endParaRPr lang="en-IN" b="1" dirty="0">
              <a:solidFill>
                <a:srgbClr val="00B050"/>
              </a:solidFill>
            </a:endParaRPr>
          </a:p>
        </p:txBody>
      </p:sp>
      <p:sp>
        <p:nvSpPr>
          <p:cNvPr id="3" name="Content Placeholder 2"/>
          <p:cNvSpPr>
            <a:spLocks noGrp="1"/>
          </p:cNvSpPr>
          <p:nvPr>
            <p:ph idx="1"/>
          </p:nvPr>
        </p:nvSpPr>
        <p:spPr>
          <a:xfrm>
            <a:off x="375063" y="1231075"/>
            <a:ext cx="8912628" cy="4581896"/>
          </a:xfrm>
        </p:spPr>
        <p:txBody>
          <a:bodyPr>
            <a:noAutofit/>
          </a:bodyPr>
          <a:lstStyle/>
          <a:p>
            <a:pPr marL="0" indent="0">
              <a:buNone/>
            </a:pPr>
            <a:r>
              <a:rPr lang="en-IN" sz="3200" dirty="0"/>
              <a:t>&lt;!DOCTYPE html 5.0&gt;</a:t>
            </a:r>
            <a:br>
              <a:rPr lang="en-IN" sz="3200" dirty="0"/>
            </a:br>
            <a:r>
              <a:rPr lang="en-IN" sz="3200" b="1" dirty="0">
                <a:solidFill>
                  <a:srgbClr val="00B0F0"/>
                </a:solidFill>
              </a:rPr>
              <a:t>&lt;html&gt;</a:t>
            </a:r>
            <a:br>
              <a:rPr lang="en-IN" sz="3200" b="1" dirty="0"/>
            </a:br>
            <a:r>
              <a:rPr lang="en-IN" sz="3200" dirty="0"/>
              <a:t>	</a:t>
            </a:r>
            <a:r>
              <a:rPr lang="en-IN" sz="3200" b="1" dirty="0">
                <a:solidFill>
                  <a:srgbClr val="F842D1"/>
                </a:solidFill>
              </a:rPr>
              <a:t>&lt;head&gt;</a:t>
            </a:r>
            <a:br>
              <a:rPr lang="en-IN" sz="3200" b="1" dirty="0">
                <a:solidFill>
                  <a:srgbClr val="F842D1"/>
                </a:solidFill>
              </a:rPr>
            </a:br>
            <a:r>
              <a:rPr lang="en-IN" sz="3200" dirty="0"/>
              <a:t>		</a:t>
            </a:r>
            <a:r>
              <a:rPr lang="en-IN" sz="3200" b="1" dirty="0"/>
              <a:t>&lt;title&gt; </a:t>
            </a:r>
            <a:r>
              <a:rPr lang="en-IN" sz="3200" dirty="0"/>
              <a:t>Sample Web Page</a:t>
            </a:r>
            <a:r>
              <a:rPr lang="en-IN" sz="3200" b="1" dirty="0"/>
              <a:t>&lt;/title&gt;</a:t>
            </a:r>
          </a:p>
          <a:p>
            <a:pPr marL="0" indent="0">
              <a:buNone/>
            </a:pPr>
            <a:r>
              <a:rPr lang="en-US" sz="3200" dirty="0"/>
              <a:t>                 </a:t>
            </a:r>
            <a:r>
              <a:rPr lang="en-US" dirty="0"/>
              <a:t>&lt;</a:t>
            </a:r>
            <a:r>
              <a:rPr lang="en-US" b="1" dirty="0"/>
              <a:t>meta</a:t>
            </a:r>
            <a:r>
              <a:rPr lang="en-US" dirty="0"/>
              <a:t> name="author" content="John Doe"&gt;</a:t>
            </a:r>
            <a:br>
              <a:rPr lang="en-IN" b="1" dirty="0"/>
            </a:br>
            <a:r>
              <a:rPr lang="en-IN" dirty="0"/>
              <a:t>	</a:t>
            </a:r>
            <a:r>
              <a:rPr lang="en-IN" b="1" dirty="0">
                <a:solidFill>
                  <a:srgbClr val="F842D1"/>
                </a:solidFill>
              </a:rPr>
              <a:t>&lt;/head&gt;</a:t>
            </a:r>
            <a:br>
              <a:rPr lang="en-IN" sz="3200" b="1" dirty="0"/>
            </a:br>
            <a:r>
              <a:rPr lang="en-IN" sz="3200" dirty="0"/>
              <a:t>	</a:t>
            </a:r>
            <a:r>
              <a:rPr lang="en-IN" sz="3200" b="1" dirty="0">
                <a:solidFill>
                  <a:srgbClr val="FF0000"/>
                </a:solidFill>
              </a:rPr>
              <a:t>&lt;body&gt;</a:t>
            </a:r>
            <a:br>
              <a:rPr lang="en-IN" sz="3200" b="1" dirty="0"/>
            </a:br>
            <a:r>
              <a:rPr lang="en-IN" sz="3200" dirty="0"/>
              <a:t>		</a:t>
            </a:r>
            <a:r>
              <a:rPr lang="en-IN" sz="3200" b="1" dirty="0"/>
              <a:t>&lt;h1&gt;</a:t>
            </a:r>
            <a:r>
              <a:rPr lang="en-IN" sz="3200" dirty="0"/>
              <a:t>My First Heading</a:t>
            </a:r>
            <a:r>
              <a:rPr lang="en-IN" sz="3200" b="1" dirty="0"/>
              <a:t>&lt;/h1&gt;</a:t>
            </a:r>
            <a:br>
              <a:rPr lang="en-IN" sz="3200" b="1" dirty="0"/>
            </a:br>
            <a:r>
              <a:rPr lang="en-IN" sz="3200" dirty="0"/>
              <a:t>		</a:t>
            </a:r>
            <a:r>
              <a:rPr lang="en-IN" sz="3200" b="1" dirty="0"/>
              <a:t>&lt;p&gt;</a:t>
            </a:r>
            <a:r>
              <a:rPr lang="en-IN" sz="3200" dirty="0"/>
              <a:t>My first paragraph. </a:t>
            </a:r>
            <a:r>
              <a:rPr lang="en-IN" sz="3200" b="1" dirty="0"/>
              <a:t>&lt;/p&gt;</a:t>
            </a:r>
            <a:br>
              <a:rPr lang="en-IN" sz="3200" dirty="0"/>
            </a:br>
            <a:r>
              <a:rPr lang="en-IN" sz="3200" dirty="0"/>
              <a:t>	</a:t>
            </a:r>
            <a:r>
              <a:rPr lang="en-IN" sz="3200" b="1" dirty="0">
                <a:solidFill>
                  <a:srgbClr val="FF0000"/>
                </a:solidFill>
              </a:rPr>
              <a:t>&lt;/body&gt;</a:t>
            </a:r>
            <a:br>
              <a:rPr lang="en-IN" sz="3200" b="1" dirty="0"/>
            </a:br>
            <a:r>
              <a:rPr lang="en-IN" sz="3200" b="1" dirty="0">
                <a:solidFill>
                  <a:srgbClr val="00B0F0"/>
                </a:solidFill>
              </a:rPr>
              <a:t>&lt;/html&gt;</a:t>
            </a:r>
          </a:p>
        </p:txBody>
      </p:sp>
      <p:sp>
        <p:nvSpPr>
          <p:cNvPr id="8" name="Slide Number Placeholder 7"/>
          <p:cNvSpPr>
            <a:spLocks noGrp="1"/>
          </p:cNvSpPr>
          <p:nvPr>
            <p:ph type="sldNum" sz="quarter" idx="12"/>
          </p:nvPr>
        </p:nvSpPr>
        <p:spPr/>
        <p:txBody>
          <a:bodyPr/>
          <a:lstStyle/>
          <a:p>
            <a:fld id="{0701445B-B68C-40C6-B756-BA08CABB1904}" type="slidenum">
              <a:rPr lang="en-IN" smtClean="0"/>
              <a:pPr/>
              <a:t>19</a:t>
            </a:fld>
            <a:endParaRPr lang="en-IN"/>
          </a:p>
        </p:txBody>
      </p:sp>
      <p:sp>
        <p:nvSpPr>
          <p:cNvPr id="4" name="Content Placeholder 2"/>
          <p:cNvSpPr txBox="1">
            <a:spLocks/>
          </p:cNvSpPr>
          <p:nvPr/>
        </p:nvSpPr>
        <p:spPr>
          <a:xfrm>
            <a:off x="6118761" y="1690688"/>
            <a:ext cx="607323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6" name="Rounded Rectangular Callout 5"/>
          <p:cNvSpPr/>
          <p:nvPr/>
        </p:nvSpPr>
        <p:spPr>
          <a:xfrm rot="1962349">
            <a:off x="7325143" y="1753709"/>
            <a:ext cx="2018805" cy="1045029"/>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CSS,VB Scripts, Java script and Control Info./ </a:t>
            </a:r>
            <a:endParaRPr lang="en-IN" dirty="0"/>
          </a:p>
        </p:txBody>
      </p:sp>
      <p:sp>
        <p:nvSpPr>
          <p:cNvPr id="7" name="Rounded Rectangular Callout 6"/>
          <p:cNvSpPr/>
          <p:nvPr/>
        </p:nvSpPr>
        <p:spPr>
          <a:xfrm rot="1962349">
            <a:off x="7380491" y="4655898"/>
            <a:ext cx="2018805" cy="1045029"/>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Any user data/information visible on web page</a:t>
            </a:r>
            <a:endParaRPr lang="en-IN" dirty="0"/>
          </a:p>
        </p:txBody>
      </p:sp>
      <p:pic>
        <p:nvPicPr>
          <p:cNvPr id="9" name="Picture 8"/>
          <p:cNvPicPr>
            <a:picLocks noChangeAspect="1"/>
          </p:cNvPicPr>
          <p:nvPr/>
        </p:nvPicPr>
        <p:blipFill rotWithShape="1">
          <a:blip r:embed="rId2" cstate="print"/>
          <a:srcRect l="39970" t="33771" r="52877" b="54286"/>
          <a:stretch/>
        </p:blipFill>
        <p:spPr>
          <a:xfrm>
            <a:off x="9548948" y="1267097"/>
            <a:ext cx="2325189" cy="2873828"/>
          </a:xfrm>
          <a:prstGeom prst="rect">
            <a:avLst/>
          </a:prstGeom>
        </p:spPr>
      </p:pic>
    </p:spTree>
    <p:extLst>
      <p:ext uri="{BB962C8B-B14F-4D97-AF65-F5344CB8AC3E}">
        <p14:creationId xmlns:p14="http://schemas.microsoft.com/office/powerpoint/2010/main" val="4055471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p>
        </p:txBody>
      </p:sp>
      <p:sp>
        <p:nvSpPr>
          <p:cNvPr id="3" name="Content Placeholder 2"/>
          <p:cNvSpPr>
            <a:spLocks noGrp="1"/>
          </p:cNvSpPr>
          <p:nvPr>
            <p:ph idx="1"/>
          </p:nvPr>
        </p:nvSpPr>
        <p:spPr>
          <a:xfrm>
            <a:off x="182879" y="261257"/>
            <a:ext cx="12009121" cy="6426926"/>
          </a:xfrm>
        </p:spPr>
        <p:txBody>
          <a:bodyPr>
            <a:normAutofit/>
          </a:bodyPr>
          <a:lstStyle/>
          <a:p>
            <a:pPr>
              <a:buNone/>
            </a:pPr>
            <a:r>
              <a:rPr lang="en-US" altLang="en-US" dirty="0"/>
              <a:t>   </a:t>
            </a:r>
            <a:r>
              <a:rPr lang="en-US" altLang="en-US" b="1" dirty="0">
                <a:solidFill>
                  <a:srgbClr val="FF0000"/>
                </a:solidFill>
              </a:rPr>
              <a:t>Contents </a:t>
            </a:r>
          </a:p>
          <a:p>
            <a:r>
              <a:rPr lang="en-US" altLang="en-US" sz="2000" dirty="0">
                <a:solidFill>
                  <a:srgbClr val="FF0000"/>
                </a:solidFill>
              </a:rPr>
              <a:t>What is Web?</a:t>
            </a:r>
          </a:p>
          <a:p>
            <a:r>
              <a:rPr lang="en-US" sz="2000" dirty="0">
                <a:solidFill>
                  <a:srgbClr val="FF0000"/>
                </a:solidFill>
              </a:rPr>
              <a:t>Types of websites</a:t>
            </a:r>
          </a:p>
          <a:p>
            <a:r>
              <a:rPr lang="en-US" altLang="en-US" sz="2000" dirty="0">
                <a:solidFill>
                  <a:srgbClr val="FF0000"/>
                </a:solidFill>
              </a:rPr>
              <a:t>How to access the Web?</a:t>
            </a:r>
          </a:p>
          <a:p>
            <a:r>
              <a:rPr lang="en-US" altLang="en-US" sz="2000" dirty="0">
                <a:solidFill>
                  <a:srgbClr val="FF0000"/>
                </a:solidFill>
              </a:rPr>
              <a:t>How to Addressing the Web</a:t>
            </a:r>
          </a:p>
          <a:p>
            <a:r>
              <a:rPr lang="en-US" altLang="en-US" sz="2000" dirty="0">
                <a:solidFill>
                  <a:srgbClr val="FF0000"/>
                </a:solidFill>
              </a:rPr>
              <a:t>Domain Name Addressing</a:t>
            </a:r>
          </a:p>
          <a:p>
            <a:r>
              <a:rPr lang="en-US" altLang="en-US" sz="2000" dirty="0">
                <a:solidFill>
                  <a:srgbClr val="FF0000"/>
                </a:solidFill>
              </a:rPr>
              <a:t>Uniform Resource Locators(URL)</a:t>
            </a:r>
          </a:p>
          <a:p>
            <a:r>
              <a:rPr lang="en-US" sz="2000" dirty="0">
                <a:solidFill>
                  <a:srgbClr val="FF0000"/>
                </a:solidFill>
              </a:rPr>
              <a:t>Domains and protocols</a:t>
            </a:r>
          </a:p>
          <a:p>
            <a:r>
              <a:rPr lang="en-US" sz="2000" dirty="0">
                <a:solidFill>
                  <a:srgbClr val="FF0000"/>
                </a:solidFill>
              </a:rPr>
              <a:t>Structure of HTTP Protocol</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074" y="169182"/>
            <a:ext cx="10515600" cy="668028"/>
          </a:xfrm>
        </p:spPr>
        <p:txBody>
          <a:bodyPr>
            <a:normAutofit fontScale="90000"/>
          </a:bodyPr>
          <a:lstStyle/>
          <a:p>
            <a:r>
              <a:rPr lang="en-IN" dirty="0">
                <a:solidFill>
                  <a:srgbClr val="C00000"/>
                </a:solidFill>
              </a:rPr>
              <a:t>Description of HTML Example</a:t>
            </a:r>
          </a:p>
        </p:txBody>
      </p:sp>
      <p:sp>
        <p:nvSpPr>
          <p:cNvPr id="3" name="Content Placeholder 2"/>
          <p:cNvSpPr>
            <a:spLocks noGrp="1"/>
          </p:cNvSpPr>
          <p:nvPr>
            <p:ph idx="1"/>
          </p:nvPr>
        </p:nvSpPr>
        <p:spPr>
          <a:xfrm>
            <a:off x="404949" y="776645"/>
            <a:ext cx="11495314" cy="5728657"/>
          </a:xfrm>
        </p:spPr>
        <p:txBody>
          <a:bodyPr>
            <a:normAutofit fontScale="77500" lnSpcReduction="20000"/>
          </a:bodyPr>
          <a:lstStyle/>
          <a:p>
            <a:pPr algn="just">
              <a:lnSpc>
                <a:spcPct val="160000"/>
              </a:lnSpc>
              <a:spcBef>
                <a:spcPts val="0"/>
              </a:spcBef>
            </a:pPr>
            <a:r>
              <a:rPr lang="en-IN" b="1" dirty="0">
                <a:solidFill>
                  <a:srgbClr val="F842D1"/>
                </a:solidFill>
              </a:rPr>
              <a:t>&lt;!DOCTYPE&gt;:</a:t>
            </a:r>
            <a:r>
              <a:rPr lang="en-IN" dirty="0"/>
              <a:t> It defines the document type or it instruct the browser about the version of HTML.</a:t>
            </a:r>
          </a:p>
          <a:p>
            <a:pPr algn="just">
              <a:lnSpc>
                <a:spcPct val="160000"/>
              </a:lnSpc>
              <a:spcBef>
                <a:spcPts val="0"/>
              </a:spcBef>
            </a:pPr>
            <a:r>
              <a:rPr lang="en-IN" b="1" dirty="0">
                <a:solidFill>
                  <a:srgbClr val="C00000"/>
                </a:solidFill>
              </a:rPr>
              <a:t>&lt;html&gt;</a:t>
            </a:r>
            <a:r>
              <a:rPr lang="en-IN" dirty="0"/>
              <a:t> :This tag inform the browser that it is an HTML document. Text between html tag describes the web document. It is a container for all other elements of HTML except &lt;!DOCTYPE&gt;</a:t>
            </a:r>
          </a:p>
          <a:p>
            <a:pPr algn="just">
              <a:lnSpc>
                <a:spcPct val="160000"/>
              </a:lnSpc>
              <a:spcBef>
                <a:spcPts val="0"/>
              </a:spcBef>
            </a:pPr>
            <a:r>
              <a:rPr lang="en-IN" b="1" dirty="0">
                <a:solidFill>
                  <a:srgbClr val="C00000"/>
                </a:solidFill>
              </a:rPr>
              <a:t>&lt;head&gt; </a:t>
            </a:r>
            <a:r>
              <a:rPr lang="en-IN" b="1" dirty="0"/>
              <a:t>:</a:t>
            </a:r>
            <a:r>
              <a:rPr lang="en-IN" dirty="0"/>
              <a:t> It's should be the first element inside the &lt;html&gt; element, which contains the </a:t>
            </a:r>
            <a:r>
              <a:rPr lang="en-IN" dirty="0">
                <a:solidFill>
                  <a:srgbClr val="00B0F0"/>
                </a:solidFill>
              </a:rPr>
              <a:t>metadata </a:t>
            </a:r>
            <a:r>
              <a:rPr lang="en-IN" dirty="0">
                <a:solidFill>
                  <a:schemeClr val="tx1"/>
                </a:solidFill>
              </a:rPr>
              <a:t>(information about </a:t>
            </a:r>
            <a:r>
              <a:rPr lang="en-IN" dirty="0"/>
              <a:t>the document). It must be closed before the body tag opens.</a:t>
            </a:r>
          </a:p>
          <a:p>
            <a:pPr algn="just">
              <a:lnSpc>
                <a:spcPct val="160000"/>
              </a:lnSpc>
              <a:spcBef>
                <a:spcPts val="0"/>
              </a:spcBef>
            </a:pPr>
            <a:r>
              <a:rPr lang="en-IN" b="1" dirty="0">
                <a:solidFill>
                  <a:srgbClr val="C00000"/>
                </a:solidFill>
              </a:rPr>
              <a:t>&lt;title&gt; </a:t>
            </a:r>
            <a:r>
              <a:rPr lang="en-IN" b="1" dirty="0"/>
              <a:t>:</a:t>
            </a:r>
            <a:r>
              <a:rPr lang="en-IN" dirty="0"/>
              <a:t> As its name suggested, it is used to add title of that HTML page which appears at the top of the browser window. It must be placed inside the head tag and should close immediately. (Optional)</a:t>
            </a:r>
          </a:p>
          <a:p>
            <a:pPr algn="just">
              <a:lnSpc>
                <a:spcPct val="160000"/>
              </a:lnSpc>
              <a:spcBef>
                <a:spcPts val="0"/>
              </a:spcBef>
            </a:pPr>
            <a:r>
              <a:rPr lang="en-IN" b="1" dirty="0">
                <a:solidFill>
                  <a:srgbClr val="C00000"/>
                </a:solidFill>
              </a:rPr>
              <a:t>&lt;body&gt;</a:t>
            </a:r>
            <a:r>
              <a:rPr lang="en-IN" b="1" dirty="0"/>
              <a:t> </a:t>
            </a:r>
            <a:r>
              <a:rPr lang="en-IN" dirty="0"/>
              <a:t>: Text between body tag describes the body content of the page that is visible to the end user This tag contains the main content of the HTML document.</a:t>
            </a:r>
          </a:p>
          <a:p>
            <a:pPr algn="just">
              <a:lnSpc>
                <a:spcPct val="160000"/>
              </a:lnSpc>
              <a:spcBef>
                <a:spcPts val="0"/>
              </a:spcBef>
            </a:pPr>
            <a:r>
              <a:rPr lang="en-IN" b="1" dirty="0">
                <a:solidFill>
                  <a:srgbClr val="C00000"/>
                </a:solidFill>
              </a:rPr>
              <a:t>&lt;h1&gt;</a:t>
            </a:r>
            <a:r>
              <a:rPr lang="en-IN" dirty="0"/>
              <a:t> : Text between &lt;h1&gt; tag describes the first level heading of the webpage.</a:t>
            </a:r>
          </a:p>
          <a:p>
            <a:pPr algn="just">
              <a:lnSpc>
                <a:spcPct val="160000"/>
              </a:lnSpc>
              <a:spcBef>
                <a:spcPts val="0"/>
              </a:spcBef>
            </a:pPr>
            <a:r>
              <a:rPr lang="en-IN" b="1" dirty="0">
                <a:solidFill>
                  <a:srgbClr val="C00000"/>
                </a:solidFill>
              </a:rPr>
              <a:t>&lt;p&gt;</a:t>
            </a:r>
            <a:r>
              <a:rPr lang="en-IN" b="1" dirty="0"/>
              <a:t> </a:t>
            </a:r>
            <a:r>
              <a:rPr lang="en-IN" dirty="0"/>
              <a:t>: Text between &lt;p&gt; tag describes the paragraph of the webpage.</a:t>
            </a:r>
          </a:p>
          <a:p>
            <a:endParaRPr lang="en-IN" dirty="0"/>
          </a:p>
        </p:txBody>
      </p:sp>
      <p:sp>
        <p:nvSpPr>
          <p:cNvPr id="4" name="Slide Number Placeholder 3"/>
          <p:cNvSpPr>
            <a:spLocks noGrp="1"/>
          </p:cNvSpPr>
          <p:nvPr>
            <p:ph type="sldNum" sz="quarter" idx="12"/>
          </p:nvPr>
        </p:nvSpPr>
        <p:spPr/>
        <p:txBody>
          <a:bodyPr/>
          <a:lstStyle/>
          <a:p>
            <a:fld id="{0701445B-B68C-40C6-B756-BA08CABB1904}" type="slidenum">
              <a:rPr lang="en-IN" smtClean="0"/>
              <a:pPr/>
              <a:t>20</a:t>
            </a:fld>
            <a:endParaRPr lang="en-IN"/>
          </a:p>
        </p:txBody>
      </p:sp>
    </p:spTree>
    <p:extLst>
      <p:ext uri="{BB962C8B-B14F-4D97-AF65-F5344CB8AC3E}">
        <p14:creationId xmlns:p14="http://schemas.microsoft.com/office/powerpoint/2010/main" val="597303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585" y="191589"/>
            <a:ext cx="8596668" cy="518556"/>
          </a:xfrm>
        </p:spPr>
        <p:txBody>
          <a:bodyPr>
            <a:normAutofit fontScale="90000"/>
          </a:bodyPr>
          <a:lstStyle/>
          <a:p>
            <a:r>
              <a:rPr lang="en-IN" dirty="0">
                <a:solidFill>
                  <a:srgbClr val="C00000"/>
                </a:solidFill>
              </a:rPr>
              <a:t>HTML text Editors</a:t>
            </a:r>
          </a:p>
        </p:txBody>
      </p:sp>
      <p:sp>
        <p:nvSpPr>
          <p:cNvPr id="3" name="Content Placeholder 2"/>
          <p:cNvSpPr>
            <a:spLocks noGrp="1"/>
          </p:cNvSpPr>
          <p:nvPr>
            <p:ph idx="1"/>
          </p:nvPr>
        </p:nvSpPr>
        <p:spPr>
          <a:xfrm>
            <a:off x="612019" y="762397"/>
            <a:ext cx="10093585" cy="4913206"/>
          </a:xfrm>
        </p:spPr>
        <p:txBody>
          <a:bodyPr>
            <a:normAutofit/>
          </a:bodyPr>
          <a:lstStyle/>
          <a:p>
            <a:pPr algn="just">
              <a:lnSpc>
                <a:spcPct val="150000"/>
              </a:lnSpc>
              <a:spcBef>
                <a:spcPts val="0"/>
              </a:spcBef>
            </a:pPr>
            <a:r>
              <a:rPr lang="en-IN" sz="2400" dirty="0"/>
              <a:t>An HTML file is a text file, so to create an HTML file we can use any text editors.</a:t>
            </a:r>
          </a:p>
          <a:p>
            <a:pPr algn="just">
              <a:lnSpc>
                <a:spcPct val="150000"/>
              </a:lnSpc>
              <a:spcBef>
                <a:spcPts val="0"/>
              </a:spcBef>
            </a:pPr>
            <a:r>
              <a:rPr lang="en-IN" sz="2400" dirty="0"/>
              <a:t>Text editors are the programs which allow editing in a written text, hence to create a web page we need to write our code in some text editor.</a:t>
            </a:r>
          </a:p>
          <a:p>
            <a:pPr algn="just">
              <a:lnSpc>
                <a:spcPct val="150000"/>
              </a:lnSpc>
              <a:spcBef>
                <a:spcPts val="0"/>
              </a:spcBef>
            </a:pPr>
            <a:r>
              <a:rPr lang="en-IN" sz="2800" b="1" dirty="0"/>
              <a:t>Step 1: Open Notepad (Windows)</a:t>
            </a:r>
          </a:p>
          <a:p>
            <a:pPr algn="just">
              <a:lnSpc>
                <a:spcPct val="150000"/>
              </a:lnSpc>
              <a:spcBef>
                <a:spcPts val="0"/>
              </a:spcBef>
            </a:pPr>
            <a:r>
              <a:rPr lang="en-IN" sz="2800" b="1" dirty="0"/>
              <a:t>Step 2: Write code in HTML</a:t>
            </a:r>
          </a:p>
          <a:p>
            <a:pPr algn="just">
              <a:lnSpc>
                <a:spcPct val="150000"/>
              </a:lnSpc>
              <a:spcBef>
                <a:spcPts val="0"/>
              </a:spcBef>
            </a:pPr>
            <a:r>
              <a:rPr lang="en-IN" sz="2800" b="1" dirty="0"/>
              <a:t>Step 3: Save the HTML file with .</a:t>
            </a:r>
            <a:r>
              <a:rPr lang="en-IN" sz="2800" b="1" dirty="0" err="1"/>
              <a:t>htm</a:t>
            </a:r>
            <a:r>
              <a:rPr lang="en-IN" sz="2800" b="1" dirty="0"/>
              <a:t> or .html extension</a:t>
            </a:r>
          </a:p>
          <a:p>
            <a:pPr algn="just">
              <a:lnSpc>
                <a:spcPct val="150000"/>
              </a:lnSpc>
              <a:spcBef>
                <a:spcPts val="0"/>
              </a:spcBef>
            </a:pPr>
            <a:r>
              <a:rPr lang="en-IN" sz="2800" b="1" dirty="0"/>
              <a:t>Step 4: Open the HTML page in your web browser (Output)</a:t>
            </a:r>
            <a:endParaRPr lang="en-IN" sz="2800" dirty="0"/>
          </a:p>
        </p:txBody>
      </p:sp>
      <p:sp>
        <p:nvSpPr>
          <p:cNvPr id="4" name="Slide Number Placeholder 3"/>
          <p:cNvSpPr>
            <a:spLocks noGrp="1"/>
          </p:cNvSpPr>
          <p:nvPr>
            <p:ph type="sldNum" sz="quarter" idx="12"/>
          </p:nvPr>
        </p:nvSpPr>
        <p:spPr/>
        <p:txBody>
          <a:bodyPr/>
          <a:lstStyle/>
          <a:p>
            <a:fld id="{0701445B-B68C-40C6-B756-BA08CABB1904}" type="slidenum">
              <a:rPr lang="en-IN" smtClean="0"/>
              <a:pPr/>
              <a:t>21</a:t>
            </a:fld>
            <a:endParaRPr lang="en-IN"/>
          </a:p>
        </p:txBody>
      </p:sp>
    </p:spTree>
    <p:extLst>
      <p:ext uri="{BB962C8B-B14F-4D97-AF65-F5344CB8AC3E}">
        <p14:creationId xmlns:p14="http://schemas.microsoft.com/office/powerpoint/2010/main" val="314196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831" y="217714"/>
            <a:ext cx="5527523" cy="696686"/>
          </a:xfrm>
        </p:spPr>
        <p:txBody>
          <a:bodyPr/>
          <a:lstStyle/>
          <a:p>
            <a:r>
              <a:rPr lang="en-IN" b="1" dirty="0">
                <a:solidFill>
                  <a:srgbClr val="C00000"/>
                </a:solidFill>
              </a:rPr>
              <a:t>Building blocks of HTML</a:t>
            </a:r>
          </a:p>
        </p:txBody>
      </p:sp>
      <p:sp>
        <p:nvSpPr>
          <p:cNvPr id="3" name="Content Placeholder 2"/>
          <p:cNvSpPr>
            <a:spLocks noGrp="1"/>
          </p:cNvSpPr>
          <p:nvPr>
            <p:ph idx="1"/>
          </p:nvPr>
        </p:nvSpPr>
        <p:spPr>
          <a:xfrm>
            <a:off x="274320" y="927463"/>
            <a:ext cx="11704320" cy="5499463"/>
          </a:xfrm>
        </p:spPr>
        <p:txBody>
          <a:bodyPr>
            <a:normAutofit/>
          </a:bodyPr>
          <a:lstStyle/>
          <a:p>
            <a:pPr algn="just"/>
            <a:r>
              <a:rPr lang="en-US" b="1" dirty="0">
                <a:solidFill>
                  <a:srgbClr val="FF0000"/>
                </a:solidFill>
              </a:rPr>
              <a:t>Tags:</a:t>
            </a:r>
            <a:r>
              <a:rPr lang="en-IN" dirty="0"/>
              <a:t> Tags is a unique letter or word enclosed with in angular brackets.</a:t>
            </a:r>
            <a:endParaRPr lang="en-US" b="1" dirty="0">
              <a:solidFill>
                <a:srgbClr val="FF0000"/>
              </a:solidFill>
            </a:endParaRPr>
          </a:p>
          <a:p>
            <a:pPr algn="just"/>
            <a:r>
              <a:rPr lang="en-US" dirty="0"/>
              <a:t>It</a:t>
            </a:r>
            <a:r>
              <a:rPr lang="en-US" b="1" dirty="0">
                <a:solidFill>
                  <a:srgbClr val="FF0000"/>
                </a:solidFill>
              </a:rPr>
              <a:t> </a:t>
            </a:r>
            <a:r>
              <a:rPr lang="en-US" dirty="0"/>
              <a:t>represents a formatted HTML command for a Web page designing</a:t>
            </a:r>
            <a:endParaRPr lang="en-IN" sz="2800" dirty="0">
              <a:solidFill>
                <a:srgbClr val="F842D1"/>
              </a:solidFill>
            </a:endParaRPr>
          </a:p>
          <a:p>
            <a:pPr algn="just"/>
            <a:r>
              <a:rPr lang="en-IN" sz="2800" dirty="0">
                <a:solidFill>
                  <a:srgbClr val="F842D1"/>
                </a:solidFill>
              </a:rPr>
              <a:t> </a:t>
            </a:r>
            <a:r>
              <a:rPr lang="en-IN" sz="2800" dirty="0">
                <a:solidFill>
                  <a:srgbClr val="FF0000"/>
                </a:solidFill>
              </a:rPr>
              <a:t>    Ex: &lt;html&gt; …&lt;/html&gt;</a:t>
            </a:r>
          </a:p>
          <a:p>
            <a:pPr algn="just"/>
            <a:r>
              <a:rPr lang="en-IN" dirty="0"/>
              <a:t>The opening tag may contains attributes and values to decorate the web page</a:t>
            </a:r>
          </a:p>
          <a:p>
            <a:pPr algn="just"/>
            <a:r>
              <a:rPr lang="en-IN" sz="2800" dirty="0">
                <a:solidFill>
                  <a:srgbClr val="FF0000"/>
                </a:solidFill>
              </a:rPr>
              <a:t>Ex: &lt;body   </a:t>
            </a:r>
            <a:r>
              <a:rPr lang="en-IN" sz="2800" dirty="0" err="1">
                <a:solidFill>
                  <a:srgbClr val="FF0000"/>
                </a:solidFill>
              </a:rPr>
              <a:t>bgcolor</a:t>
            </a:r>
            <a:r>
              <a:rPr lang="en-IN" sz="2800" dirty="0">
                <a:solidFill>
                  <a:srgbClr val="FF0000"/>
                </a:solidFill>
              </a:rPr>
              <a:t>=“red”&gt;  ….&lt;/body&gt;</a:t>
            </a:r>
          </a:p>
          <a:p>
            <a:r>
              <a:rPr lang="en-IN" dirty="0">
                <a:solidFill>
                  <a:srgbClr val="FF0000"/>
                </a:solidFill>
              </a:rPr>
              <a:t> Ex &lt;</a:t>
            </a:r>
            <a:r>
              <a:rPr lang="en-IN" dirty="0" err="1">
                <a:solidFill>
                  <a:srgbClr val="FF0000"/>
                </a:solidFill>
              </a:rPr>
              <a:t>br</a:t>
            </a:r>
            <a:r>
              <a:rPr lang="en-IN" dirty="0">
                <a:solidFill>
                  <a:srgbClr val="FF0000"/>
                </a:solidFill>
              </a:rPr>
              <a:t>&gt;</a:t>
            </a:r>
          </a:p>
          <a:p>
            <a:r>
              <a:rPr lang="en-IN" dirty="0">
                <a:solidFill>
                  <a:srgbClr val="FF0000"/>
                </a:solidFill>
              </a:rPr>
              <a:t>There are two type of tags  1)paired tags  2) single tags</a:t>
            </a:r>
          </a:p>
          <a:p>
            <a:r>
              <a:rPr lang="en-IN" dirty="0"/>
              <a:t>Basically, a computer sees "A" as simply "A" but not whether it is bold, italic, big or small.</a:t>
            </a:r>
          </a:p>
          <a:p>
            <a:r>
              <a:rPr lang="en-IN" dirty="0"/>
              <a:t>To tell the browser that an "A" should be bold we need to put a </a:t>
            </a:r>
            <a:r>
              <a:rPr lang="en-IN" dirty="0" err="1"/>
              <a:t>markup</a:t>
            </a:r>
            <a:r>
              <a:rPr lang="en-IN" dirty="0"/>
              <a:t> in front of the A. Such a </a:t>
            </a:r>
            <a:r>
              <a:rPr lang="en-IN" dirty="0" err="1"/>
              <a:t>markup</a:t>
            </a:r>
            <a:r>
              <a:rPr lang="en-IN" dirty="0"/>
              <a:t> is called a </a:t>
            </a:r>
            <a:r>
              <a:rPr lang="en-IN" b="1" dirty="0"/>
              <a:t>Tag</a:t>
            </a:r>
            <a:r>
              <a:rPr lang="en-IN" dirty="0"/>
              <a:t>.</a:t>
            </a:r>
          </a:p>
          <a:p>
            <a:endParaRPr lang="en-IN" dirty="0"/>
          </a:p>
          <a:p>
            <a:endParaRPr lang="en-IN" sz="2800" dirty="0">
              <a:solidFill>
                <a:srgbClr val="FF0000"/>
              </a:solidFill>
            </a:endParaRPr>
          </a:p>
        </p:txBody>
      </p:sp>
      <p:sp>
        <p:nvSpPr>
          <p:cNvPr id="4" name="Slide Number Placeholder 3"/>
          <p:cNvSpPr>
            <a:spLocks noGrp="1"/>
          </p:cNvSpPr>
          <p:nvPr>
            <p:ph type="sldNum" sz="quarter" idx="12"/>
          </p:nvPr>
        </p:nvSpPr>
        <p:spPr/>
        <p:txBody>
          <a:bodyPr/>
          <a:lstStyle/>
          <a:p>
            <a:fld id="{0701445B-B68C-40C6-B756-BA08CABB1904}" type="slidenum">
              <a:rPr lang="en-IN" smtClean="0"/>
              <a:pPr/>
              <a:t>22</a:t>
            </a:fld>
            <a:endParaRPr lang="en-IN"/>
          </a:p>
        </p:txBody>
      </p:sp>
    </p:spTree>
    <p:extLst>
      <p:ext uri="{BB962C8B-B14F-4D97-AF65-F5344CB8AC3E}">
        <p14:creationId xmlns:p14="http://schemas.microsoft.com/office/powerpoint/2010/main" val="2009965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271144"/>
            <a:ext cx="11467011" cy="6221095"/>
          </a:xfrm>
        </p:spPr>
        <p:txBody>
          <a:bodyPr/>
          <a:lstStyle/>
          <a:p>
            <a:pPr algn="just">
              <a:lnSpc>
                <a:spcPct val="150000"/>
              </a:lnSpc>
              <a:spcBef>
                <a:spcPts val="0"/>
              </a:spcBef>
            </a:pPr>
            <a:r>
              <a:rPr lang="en-IN" b="1" dirty="0">
                <a:solidFill>
                  <a:srgbClr val="FF0000"/>
                </a:solidFill>
              </a:rPr>
              <a:t>Elements:</a:t>
            </a:r>
            <a:r>
              <a:rPr lang="en-IN" dirty="0"/>
              <a:t> </a:t>
            </a:r>
            <a:r>
              <a:rPr lang="en-US" sz="2400" dirty="0"/>
              <a:t> HTML element is a component of an HTML document that tells a web browser how to structure and interpret a part of the HTML document. </a:t>
            </a:r>
          </a:p>
          <a:p>
            <a:pPr algn="just">
              <a:lnSpc>
                <a:spcPct val="150000"/>
              </a:lnSpc>
              <a:spcBef>
                <a:spcPts val="0"/>
              </a:spcBef>
            </a:pPr>
            <a:r>
              <a:rPr lang="en-US" sz="2400" dirty="0"/>
              <a:t>HTML elements can contain formatting instructions, semantic meaning, and content. </a:t>
            </a:r>
          </a:p>
          <a:p>
            <a:endParaRPr lang="en-IN" dirty="0"/>
          </a:p>
        </p:txBody>
      </p:sp>
      <p:pic>
        <p:nvPicPr>
          <p:cNvPr id="4" name="Content Placeholder 4"/>
          <p:cNvPicPr>
            <a:picLocks noChangeAspect="1"/>
          </p:cNvPicPr>
          <p:nvPr/>
        </p:nvPicPr>
        <p:blipFill rotWithShape="1">
          <a:blip r:embed="rId2" cstate="print"/>
          <a:srcRect l="17686" t="30920" r="19410" b="17680"/>
          <a:stretch/>
        </p:blipFill>
        <p:spPr>
          <a:xfrm>
            <a:off x="711331" y="2586445"/>
            <a:ext cx="10026338" cy="2664823"/>
          </a:xfrm>
          <a:prstGeom prst="rect">
            <a:avLst/>
          </a:prstGeom>
        </p:spPr>
      </p:pic>
      <p:sp>
        <p:nvSpPr>
          <p:cNvPr id="5" name="Rectangle 4"/>
          <p:cNvSpPr/>
          <p:nvPr/>
        </p:nvSpPr>
        <p:spPr>
          <a:xfrm>
            <a:off x="1036320" y="5303520"/>
            <a:ext cx="10145486" cy="954107"/>
          </a:xfrm>
          <a:prstGeom prst="rect">
            <a:avLst/>
          </a:prstGeom>
        </p:spPr>
        <p:txBody>
          <a:bodyPr wrap="square">
            <a:spAutoFit/>
          </a:bodyPr>
          <a:lstStyle/>
          <a:p>
            <a:r>
              <a:rPr lang="en-US" sz="2800" dirty="0">
                <a:solidFill>
                  <a:srgbClr val="FF0000"/>
                </a:solidFill>
              </a:rPr>
              <a:t> Ex: &lt;p class=“</a:t>
            </a:r>
            <a:r>
              <a:rPr lang="en-US" sz="2800" dirty="0" err="1">
                <a:solidFill>
                  <a:srgbClr val="FF0000"/>
                </a:solidFill>
              </a:rPr>
              <a:t>gfg</a:t>
            </a:r>
            <a:r>
              <a:rPr lang="en-US" sz="2800" dirty="0">
                <a:solidFill>
                  <a:srgbClr val="FF0000"/>
                </a:solidFill>
              </a:rPr>
              <a:t>”&gt; This is my webpage &lt;/p&gt;</a:t>
            </a:r>
          </a:p>
          <a:p>
            <a:r>
              <a:rPr lang="en-IN" sz="2800" dirty="0">
                <a:solidFill>
                  <a:srgbClr val="FF0000"/>
                </a:solidFill>
              </a:rPr>
              <a:t>  &lt;a </a:t>
            </a:r>
            <a:r>
              <a:rPr lang="en-IN" sz="2800" dirty="0" err="1">
                <a:solidFill>
                  <a:srgbClr val="FF0000"/>
                </a:solidFill>
              </a:rPr>
              <a:t>href</a:t>
            </a:r>
            <a:r>
              <a:rPr lang="en-IN" sz="2800" dirty="0">
                <a:solidFill>
                  <a:srgbClr val="FF0000"/>
                </a:solidFill>
              </a:rPr>
              <a:t>="https://www.eenadu.net"&gt;Eenadu Paper&lt;/a&gt;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943" y="182880"/>
            <a:ext cx="11782697" cy="6426925"/>
          </a:xfrm>
        </p:spPr>
        <p:txBody>
          <a:bodyPr>
            <a:normAutofit lnSpcReduction="10000"/>
          </a:bodyPr>
          <a:lstStyle/>
          <a:p>
            <a:r>
              <a:rPr lang="en-IN" sz="2800" b="1" dirty="0">
                <a:solidFill>
                  <a:srgbClr val="FF0000"/>
                </a:solidFill>
              </a:rPr>
              <a:t>Types of elements : </a:t>
            </a:r>
          </a:p>
          <a:p>
            <a:r>
              <a:rPr lang="en-IN" sz="2400" b="1" dirty="0"/>
              <a:t>                      1)nested elements </a:t>
            </a:r>
          </a:p>
          <a:p>
            <a:r>
              <a:rPr lang="en-IN" sz="2400" b="1" dirty="0"/>
              <a:t>                      2) Empty elements</a:t>
            </a:r>
          </a:p>
          <a:p>
            <a:r>
              <a:rPr lang="en-IN" sz="2400" b="1" dirty="0"/>
              <a:t>                      3)Unclosed elements</a:t>
            </a:r>
          </a:p>
          <a:p>
            <a:endParaRPr lang="en-IN" b="1" dirty="0">
              <a:solidFill>
                <a:srgbClr val="FF0000"/>
              </a:solidFill>
            </a:endParaRPr>
          </a:p>
          <a:p>
            <a:r>
              <a:rPr lang="en-IN" b="1" dirty="0">
                <a:solidFill>
                  <a:srgbClr val="FF0000"/>
                </a:solidFill>
              </a:rPr>
              <a:t>Nested Elements: </a:t>
            </a:r>
            <a:r>
              <a:rPr lang="en-IN" sz="2800" dirty="0"/>
              <a:t>if an element is within another element is called nested element.</a:t>
            </a:r>
          </a:p>
          <a:p>
            <a:r>
              <a:rPr lang="en-IN" sz="2800" dirty="0"/>
              <a:t>All HTML documents consist of nested HTML elements.</a:t>
            </a:r>
          </a:p>
          <a:p>
            <a:r>
              <a:rPr lang="en-IN" dirty="0"/>
              <a:t>&lt;!DOCTYPE html&gt;</a:t>
            </a:r>
            <a:br>
              <a:rPr lang="en-IN" dirty="0"/>
            </a:br>
            <a:r>
              <a:rPr lang="en-IN" dirty="0"/>
              <a:t>&lt;html&gt;</a:t>
            </a:r>
            <a:br>
              <a:rPr lang="en-IN" dirty="0"/>
            </a:br>
            <a:r>
              <a:rPr lang="en-IN" dirty="0"/>
              <a:t>		&lt;body&gt;</a:t>
            </a:r>
            <a:br>
              <a:rPr lang="en-IN" dirty="0"/>
            </a:br>
            <a:r>
              <a:rPr lang="en-IN" dirty="0"/>
              <a:t>			&lt;h1&gt;My First Heading&lt;/h1&gt;</a:t>
            </a:r>
            <a:br>
              <a:rPr lang="en-IN" dirty="0"/>
            </a:br>
            <a:r>
              <a:rPr lang="en-IN" dirty="0"/>
              <a:t>			&lt;p&gt;My first paragraph.&lt;/p&gt;</a:t>
            </a:r>
            <a:br>
              <a:rPr lang="en-IN" dirty="0"/>
            </a:br>
            <a:r>
              <a:rPr lang="en-IN" dirty="0"/>
              <a:t>		&lt;/body&gt;</a:t>
            </a:r>
            <a:br>
              <a:rPr lang="en-IN" dirty="0"/>
            </a:br>
            <a:r>
              <a:rPr lang="en-IN" dirty="0"/>
              <a:t>&lt;/html&gt;</a:t>
            </a:r>
          </a:p>
        </p:txBody>
      </p:sp>
      <p:sp>
        <p:nvSpPr>
          <p:cNvPr id="4" name="Slide Number Placeholder 3"/>
          <p:cNvSpPr>
            <a:spLocks noGrp="1"/>
          </p:cNvSpPr>
          <p:nvPr>
            <p:ph type="sldNum" sz="quarter" idx="12"/>
          </p:nvPr>
        </p:nvSpPr>
        <p:spPr/>
        <p:txBody>
          <a:bodyPr/>
          <a:lstStyle/>
          <a:p>
            <a:fld id="{0701445B-B68C-40C6-B756-BA08CABB1904}" type="slidenum">
              <a:rPr lang="en-IN" smtClean="0"/>
              <a:pPr/>
              <a:t>24</a:t>
            </a:fld>
            <a:endParaRPr lang="en-IN"/>
          </a:p>
        </p:txBody>
      </p:sp>
    </p:spTree>
    <p:extLst>
      <p:ext uri="{BB962C8B-B14F-4D97-AF65-F5344CB8AC3E}">
        <p14:creationId xmlns:p14="http://schemas.microsoft.com/office/powerpoint/2010/main" val="3283797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011" y="321822"/>
            <a:ext cx="11482252" cy="6052852"/>
          </a:xfrm>
        </p:spPr>
        <p:txBody>
          <a:bodyPr>
            <a:normAutofit/>
          </a:bodyPr>
          <a:lstStyle/>
          <a:p>
            <a:r>
              <a:rPr lang="en-IN" dirty="0">
                <a:solidFill>
                  <a:srgbClr val="C00000"/>
                </a:solidFill>
              </a:rPr>
              <a:t>Empty HTML Elements </a:t>
            </a:r>
          </a:p>
          <a:p>
            <a:r>
              <a:rPr lang="en-IN" sz="2800" dirty="0"/>
              <a:t>HTML elements with no content are called empty elements.</a:t>
            </a:r>
          </a:p>
          <a:p>
            <a:r>
              <a:rPr lang="en-US" sz="2800" dirty="0"/>
              <a:t>&lt;</a:t>
            </a:r>
            <a:r>
              <a:rPr lang="en-US" sz="2800" dirty="0" err="1"/>
              <a:t>br</a:t>
            </a:r>
            <a:r>
              <a:rPr lang="en-US" sz="2800" dirty="0"/>
              <a:t>&gt; </a:t>
            </a:r>
            <a:r>
              <a:rPr lang="en-IN" sz="2800" dirty="0"/>
              <a:t>is an empty element without a </a:t>
            </a:r>
            <a:r>
              <a:rPr lang="en-IN" dirty="0"/>
              <a:t>closing.</a:t>
            </a:r>
          </a:p>
          <a:p>
            <a:r>
              <a:rPr lang="en-IN" dirty="0"/>
              <a:t> It is a line break tag</a:t>
            </a:r>
            <a:endParaRPr lang="en-IN" sz="2800" dirty="0"/>
          </a:p>
          <a:p>
            <a:r>
              <a:rPr lang="en-IN" dirty="0">
                <a:solidFill>
                  <a:srgbClr val="C00000"/>
                </a:solidFill>
              </a:rPr>
              <a:t>Unclosed HTML Tags</a:t>
            </a:r>
            <a:endParaRPr lang="en-IN" dirty="0"/>
          </a:p>
          <a:p>
            <a:r>
              <a:rPr lang="en-IN" dirty="0"/>
              <a:t>Some HTML tags are not closed, for example </a:t>
            </a:r>
            <a:r>
              <a:rPr lang="en-IN" dirty="0" err="1"/>
              <a:t>br</a:t>
            </a:r>
            <a:r>
              <a:rPr lang="en-IN" dirty="0"/>
              <a:t> and hr.</a:t>
            </a:r>
          </a:p>
          <a:p>
            <a:r>
              <a:rPr lang="en-IN" b="1" dirty="0"/>
              <a:t>&lt;</a:t>
            </a:r>
            <a:r>
              <a:rPr lang="en-IN" b="1" dirty="0" err="1"/>
              <a:t>br</a:t>
            </a:r>
            <a:r>
              <a:rPr lang="en-IN" b="1" dirty="0"/>
              <a:t>&gt; Tag</a:t>
            </a:r>
            <a:r>
              <a:rPr lang="en-IN" dirty="0"/>
              <a:t>: </a:t>
            </a:r>
            <a:r>
              <a:rPr lang="en-IN" dirty="0" err="1"/>
              <a:t>br</a:t>
            </a:r>
            <a:r>
              <a:rPr lang="en-IN" dirty="0"/>
              <a:t> stands for break line, it breaks the line of the code.</a:t>
            </a:r>
          </a:p>
          <a:p>
            <a:r>
              <a:rPr lang="en-IN" b="1" dirty="0"/>
              <a:t>&lt;hr&gt; Tag</a:t>
            </a:r>
            <a:r>
              <a:rPr lang="en-IN" dirty="0"/>
              <a:t>: hr stands for Horizontal Rule. This tag is used to put a line across the webpage.</a:t>
            </a:r>
          </a:p>
          <a:p>
            <a:endParaRPr lang="en-IN" sz="2800" dirty="0"/>
          </a:p>
        </p:txBody>
      </p:sp>
      <p:sp>
        <p:nvSpPr>
          <p:cNvPr id="4" name="Slide Number Placeholder 3"/>
          <p:cNvSpPr>
            <a:spLocks noGrp="1"/>
          </p:cNvSpPr>
          <p:nvPr>
            <p:ph type="sldNum" sz="quarter" idx="12"/>
          </p:nvPr>
        </p:nvSpPr>
        <p:spPr/>
        <p:txBody>
          <a:bodyPr/>
          <a:lstStyle/>
          <a:p>
            <a:fld id="{0701445B-B68C-40C6-B756-BA08CABB1904}" type="slidenum">
              <a:rPr lang="en-IN" smtClean="0"/>
              <a:pPr/>
              <a:t>25</a:t>
            </a:fld>
            <a:endParaRPr lang="en-IN"/>
          </a:p>
        </p:txBody>
      </p:sp>
    </p:spTree>
    <p:extLst>
      <p:ext uri="{BB962C8B-B14F-4D97-AF65-F5344CB8AC3E}">
        <p14:creationId xmlns:p14="http://schemas.microsoft.com/office/powerpoint/2010/main" val="2122027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068" y="222068"/>
            <a:ext cx="11969931" cy="6387737"/>
          </a:xfrm>
        </p:spPr>
        <p:txBody>
          <a:bodyPr>
            <a:normAutofit lnSpcReduction="10000"/>
          </a:bodyPr>
          <a:lstStyle/>
          <a:p>
            <a:pPr algn="just"/>
            <a:r>
              <a:rPr lang="en-IN" b="1" dirty="0">
                <a:solidFill>
                  <a:srgbClr val="F842D1"/>
                </a:solidFill>
              </a:rPr>
              <a:t>Attribute:</a:t>
            </a:r>
            <a:r>
              <a:rPr lang="en-IN" dirty="0">
                <a:solidFill>
                  <a:srgbClr val="F842D1"/>
                </a:solidFill>
              </a:rPr>
              <a:t> </a:t>
            </a:r>
            <a:r>
              <a:rPr lang="en-US" b="1" dirty="0"/>
              <a:t> HTML attributes</a:t>
            </a:r>
            <a:r>
              <a:rPr lang="en-US" dirty="0"/>
              <a:t> are special words used inside the opening tag to control the element's behavior.</a:t>
            </a:r>
            <a:endParaRPr lang="en-IN" dirty="0">
              <a:solidFill>
                <a:srgbClr val="F842D1"/>
              </a:solidFill>
            </a:endParaRPr>
          </a:p>
          <a:p>
            <a:pPr algn="just"/>
            <a:r>
              <a:rPr lang="en-IN" dirty="0"/>
              <a:t>attributes provide extra information about the element.</a:t>
            </a:r>
          </a:p>
          <a:p>
            <a:pPr algn="just"/>
            <a:r>
              <a:rPr lang="en-IN" dirty="0"/>
              <a:t>An HTML attribute contains two fields: </a:t>
            </a:r>
            <a:r>
              <a:rPr lang="en-IN" dirty="0">
                <a:solidFill>
                  <a:srgbClr val="FF0000"/>
                </a:solidFill>
              </a:rPr>
              <a:t>name &amp; value</a:t>
            </a:r>
            <a:r>
              <a:rPr lang="en-IN" dirty="0"/>
              <a:t>.</a:t>
            </a:r>
          </a:p>
          <a:p>
            <a:pPr algn="just"/>
            <a:r>
              <a:rPr lang="en-IN" b="1" dirty="0">
                <a:solidFill>
                  <a:srgbClr val="FF0000"/>
                </a:solidFill>
              </a:rPr>
              <a:t>Syntax:</a:t>
            </a:r>
          </a:p>
          <a:p>
            <a:pPr marL="0" indent="0" algn="just">
              <a:buNone/>
            </a:pPr>
            <a:r>
              <a:rPr lang="en-IN" b="1" dirty="0"/>
              <a:t>     &lt;</a:t>
            </a:r>
            <a:r>
              <a:rPr lang="en-IN" b="1" dirty="0">
                <a:solidFill>
                  <a:srgbClr val="7030A0"/>
                </a:solidFill>
              </a:rPr>
              <a:t>tag </a:t>
            </a:r>
            <a:r>
              <a:rPr lang="en-IN" dirty="0">
                <a:solidFill>
                  <a:srgbClr val="7030A0"/>
                </a:solidFill>
              </a:rPr>
              <a:t>name</a:t>
            </a:r>
            <a:r>
              <a:rPr lang="en-IN" dirty="0"/>
              <a:t>  </a:t>
            </a:r>
            <a:r>
              <a:rPr lang="en-IN" dirty="0" err="1">
                <a:solidFill>
                  <a:srgbClr val="FF0000"/>
                </a:solidFill>
              </a:rPr>
              <a:t>attribute_name</a:t>
            </a:r>
            <a:r>
              <a:rPr lang="en-IN" dirty="0"/>
              <a:t>= "</a:t>
            </a:r>
            <a:r>
              <a:rPr lang="en-IN" dirty="0" err="1">
                <a:solidFill>
                  <a:srgbClr val="00B050"/>
                </a:solidFill>
              </a:rPr>
              <a:t>attr_value</a:t>
            </a:r>
            <a:r>
              <a:rPr lang="en-IN" dirty="0"/>
              <a:t>"</a:t>
            </a:r>
            <a:r>
              <a:rPr lang="en-IN" b="1" dirty="0"/>
              <a:t>&gt;</a:t>
            </a:r>
            <a:r>
              <a:rPr lang="en-IN" dirty="0"/>
              <a:t> </a:t>
            </a:r>
            <a:r>
              <a:rPr lang="en-IN" dirty="0">
                <a:solidFill>
                  <a:srgbClr val="00B0F0"/>
                </a:solidFill>
              </a:rPr>
              <a:t>content</a:t>
            </a:r>
            <a:r>
              <a:rPr lang="en-IN" dirty="0"/>
              <a:t> </a:t>
            </a:r>
            <a:r>
              <a:rPr lang="en-IN" b="1" dirty="0"/>
              <a:t>&lt;/</a:t>
            </a:r>
            <a:r>
              <a:rPr lang="en-IN" dirty="0">
                <a:solidFill>
                  <a:srgbClr val="7030A0"/>
                </a:solidFill>
              </a:rPr>
              <a:t> </a:t>
            </a:r>
            <a:r>
              <a:rPr lang="en-IN" b="1" dirty="0">
                <a:solidFill>
                  <a:srgbClr val="7030A0"/>
                </a:solidFill>
              </a:rPr>
              <a:t>tag</a:t>
            </a:r>
            <a:r>
              <a:rPr lang="en-IN" dirty="0">
                <a:solidFill>
                  <a:srgbClr val="7030A0"/>
                </a:solidFill>
              </a:rPr>
              <a:t> name</a:t>
            </a:r>
            <a:r>
              <a:rPr lang="en-IN" b="1" dirty="0"/>
              <a:t>&gt;</a:t>
            </a:r>
            <a:r>
              <a:rPr lang="en-IN" dirty="0"/>
              <a:t>   </a:t>
            </a:r>
          </a:p>
          <a:p>
            <a:r>
              <a:rPr lang="en-US" dirty="0"/>
              <a:t>Types of attributes </a:t>
            </a:r>
          </a:p>
          <a:p>
            <a:r>
              <a:rPr lang="en-US" dirty="0">
                <a:solidFill>
                  <a:srgbClr val="FF0000"/>
                </a:solidFill>
              </a:rPr>
              <a:t>(1) </a:t>
            </a:r>
            <a:r>
              <a:rPr lang="en-US" i="1" dirty="0">
                <a:solidFill>
                  <a:srgbClr val="FF0000"/>
                </a:solidFill>
              </a:rPr>
              <a:t>required attributes</a:t>
            </a:r>
            <a:r>
              <a:rPr lang="en-US" dirty="0"/>
              <a:t>, needed by a particular element type for that element type to function correctly; </a:t>
            </a:r>
          </a:p>
          <a:p>
            <a:r>
              <a:rPr lang="en-US" dirty="0">
                <a:solidFill>
                  <a:srgbClr val="FF0000"/>
                </a:solidFill>
              </a:rPr>
              <a:t>(2) </a:t>
            </a:r>
            <a:r>
              <a:rPr lang="en-US" i="1" dirty="0">
                <a:solidFill>
                  <a:srgbClr val="FF0000"/>
                </a:solidFill>
              </a:rPr>
              <a:t>optional attributes</a:t>
            </a:r>
            <a:r>
              <a:rPr lang="en-US" dirty="0">
                <a:solidFill>
                  <a:srgbClr val="FF0000"/>
                </a:solidFill>
              </a:rPr>
              <a:t>, </a:t>
            </a:r>
            <a:r>
              <a:rPr lang="en-US" dirty="0"/>
              <a:t>used to modify the default functionality of an element type;</a:t>
            </a:r>
          </a:p>
          <a:p>
            <a:r>
              <a:rPr lang="en-US" dirty="0">
                <a:solidFill>
                  <a:srgbClr val="FF0000"/>
                </a:solidFill>
              </a:rPr>
              <a:t> (3) </a:t>
            </a:r>
            <a:r>
              <a:rPr lang="en-US" i="1" dirty="0">
                <a:solidFill>
                  <a:srgbClr val="FF0000"/>
                </a:solidFill>
              </a:rPr>
              <a:t>standard attributes</a:t>
            </a:r>
            <a:r>
              <a:rPr lang="en-US" dirty="0">
                <a:solidFill>
                  <a:srgbClr val="FF0000"/>
                </a:solidFill>
              </a:rPr>
              <a:t>, </a:t>
            </a:r>
            <a:r>
              <a:rPr lang="en-US" dirty="0"/>
              <a:t>supported by many element types; </a:t>
            </a:r>
          </a:p>
          <a:p>
            <a:r>
              <a:rPr lang="en-US" dirty="0">
                <a:solidFill>
                  <a:srgbClr val="FF0000"/>
                </a:solidFill>
              </a:rPr>
              <a:t> (4) </a:t>
            </a:r>
            <a:r>
              <a:rPr lang="en-US" i="1" dirty="0">
                <a:solidFill>
                  <a:srgbClr val="FF0000"/>
                </a:solidFill>
              </a:rPr>
              <a:t>event attributes</a:t>
            </a:r>
            <a:r>
              <a:rPr lang="en-US" dirty="0">
                <a:solidFill>
                  <a:srgbClr val="FF0000"/>
                </a:solidFill>
              </a:rPr>
              <a:t>, </a:t>
            </a:r>
            <a:r>
              <a:rPr lang="en-US" dirty="0"/>
              <a:t>used to cause element types to specify scripts to be run under specific circumstances.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6323"/>
          </a:xfrm>
        </p:spPr>
        <p:txBody>
          <a:bodyPr>
            <a:normAutofit fontScale="90000"/>
          </a:bodyPr>
          <a:lstStyle/>
          <a:p>
            <a:r>
              <a:rPr lang="en-IN" dirty="0">
                <a:solidFill>
                  <a:srgbClr val="C00000"/>
                </a:solidFill>
              </a:rPr>
              <a:t>HTML – Header Related Tags</a:t>
            </a:r>
            <a:br>
              <a:rPr lang="en-IN" dirty="0"/>
            </a:br>
            <a:endParaRPr lang="en-IN" dirty="0"/>
          </a:p>
        </p:txBody>
      </p:sp>
      <p:sp>
        <p:nvSpPr>
          <p:cNvPr id="3" name="Content Placeholder 2"/>
          <p:cNvSpPr>
            <a:spLocks noGrp="1"/>
          </p:cNvSpPr>
          <p:nvPr>
            <p:ph idx="1"/>
          </p:nvPr>
        </p:nvSpPr>
        <p:spPr>
          <a:xfrm>
            <a:off x="436880" y="944880"/>
            <a:ext cx="11369040" cy="5776595"/>
          </a:xfrm>
        </p:spPr>
        <p:txBody>
          <a:bodyPr/>
          <a:lstStyle/>
          <a:p>
            <a:r>
              <a:rPr lang="en-IN" dirty="0"/>
              <a:t>The &lt;head&gt; tag is a container of various important tags like </a:t>
            </a:r>
          </a:p>
          <a:p>
            <a:r>
              <a:rPr lang="en-IN" dirty="0"/>
              <a:t>&lt;title&gt;, </a:t>
            </a:r>
          </a:p>
          <a:p>
            <a:r>
              <a:rPr lang="en-IN" dirty="0"/>
              <a:t>&lt;meta&gt;, </a:t>
            </a:r>
          </a:p>
          <a:p>
            <a:r>
              <a:rPr lang="en-IN" dirty="0"/>
              <a:t>&lt;link&gt;,</a:t>
            </a:r>
          </a:p>
          <a:p>
            <a:r>
              <a:rPr lang="en-IN" dirty="0"/>
              <a:t> &lt;base&gt;, </a:t>
            </a:r>
          </a:p>
          <a:p>
            <a:r>
              <a:rPr lang="en-IN" dirty="0"/>
              <a:t>&lt;style&gt;,</a:t>
            </a:r>
          </a:p>
          <a:p>
            <a:r>
              <a:rPr lang="en-IN" dirty="0"/>
              <a:t> &lt;script&gt;, and</a:t>
            </a:r>
          </a:p>
          <a:p>
            <a:r>
              <a:rPr lang="en-IN" dirty="0"/>
              <a:t> &lt;</a:t>
            </a:r>
            <a:r>
              <a:rPr lang="en-IN" dirty="0" err="1"/>
              <a:t>noscript</a:t>
            </a:r>
            <a:r>
              <a:rPr lang="en-IN" dirty="0"/>
              <a:t>&gt; tags.</a:t>
            </a:r>
          </a:p>
        </p:txBody>
      </p:sp>
      <p:sp>
        <p:nvSpPr>
          <p:cNvPr id="4" name="Slide Number Placeholder 3"/>
          <p:cNvSpPr>
            <a:spLocks noGrp="1"/>
          </p:cNvSpPr>
          <p:nvPr>
            <p:ph type="sldNum" sz="quarter" idx="12"/>
          </p:nvPr>
        </p:nvSpPr>
        <p:spPr/>
        <p:txBody>
          <a:bodyPr/>
          <a:lstStyle/>
          <a:p>
            <a:fld id="{0701445B-B68C-40C6-B756-BA08CABB1904}" type="slidenum">
              <a:rPr lang="en-IN" smtClean="0"/>
              <a:pPr/>
              <a:t>27</a:t>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574" y="274320"/>
            <a:ext cx="8596668" cy="712424"/>
          </a:xfrm>
        </p:spPr>
        <p:txBody>
          <a:bodyPr>
            <a:normAutofit fontScale="90000"/>
          </a:bodyPr>
          <a:lstStyle/>
          <a:p>
            <a:r>
              <a:rPr lang="en-IN" dirty="0">
                <a:solidFill>
                  <a:srgbClr val="C00000"/>
                </a:solidFill>
              </a:rPr>
              <a:t>The HTML &lt;title&gt; Tag</a:t>
            </a:r>
            <a:br>
              <a:rPr lang="en-IN" dirty="0">
                <a:solidFill>
                  <a:srgbClr val="C00000"/>
                </a:solidFill>
              </a:rPr>
            </a:br>
            <a:endParaRPr lang="en-IN" dirty="0">
              <a:solidFill>
                <a:srgbClr val="C00000"/>
              </a:solidFill>
            </a:endParaRPr>
          </a:p>
        </p:txBody>
      </p:sp>
      <p:sp>
        <p:nvSpPr>
          <p:cNvPr id="3" name="Content Placeholder 2"/>
          <p:cNvSpPr>
            <a:spLocks noGrp="1"/>
          </p:cNvSpPr>
          <p:nvPr>
            <p:ph idx="1"/>
          </p:nvPr>
        </p:nvSpPr>
        <p:spPr>
          <a:xfrm>
            <a:off x="233680" y="680720"/>
            <a:ext cx="11663680" cy="5902960"/>
          </a:xfrm>
        </p:spPr>
        <p:txBody>
          <a:bodyPr>
            <a:normAutofit fontScale="92500" lnSpcReduction="20000"/>
          </a:bodyPr>
          <a:lstStyle/>
          <a:p>
            <a:pPr>
              <a:lnSpc>
                <a:spcPct val="170000"/>
              </a:lnSpc>
              <a:spcBef>
                <a:spcPts val="0"/>
              </a:spcBef>
            </a:pPr>
            <a:r>
              <a:rPr lang="en-IN" dirty="0"/>
              <a:t>The HTML &lt;title&gt; tag is used for specifying the title of the HTML document. Following is an example to give a title to an HTML document −</a:t>
            </a:r>
          </a:p>
          <a:p>
            <a:endParaRPr lang="en-IN" dirty="0"/>
          </a:p>
          <a:p>
            <a:r>
              <a:rPr lang="en-IN" dirty="0"/>
              <a:t>&lt;!DOCTYPE html&gt;</a:t>
            </a:r>
          </a:p>
          <a:p>
            <a:r>
              <a:rPr lang="en-IN" dirty="0"/>
              <a:t>&lt;html&gt;</a:t>
            </a:r>
          </a:p>
          <a:p>
            <a:r>
              <a:rPr lang="en-IN" dirty="0"/>
              <a:t>   &lt;head&gt;</a:t>
            </a:r>
          </a:p>
          <a:p>
            <a:r>
              <a:rPr lang="en-IN" dirty="0">
                <a:solidFill>
                  <a:srgbClr val="C00000"/>
                </a:solidFill>
              </a:rPr>
              <a:t>      &lt;title&gt;HTML Title Tag Example&lt;/title&gt;</a:t>
            </a:r>
          </a:p>
          <a:p>
            <a:r>
              <a:rPr lang="en-IN" dirty="0"/>
              <a:t>   &lt;/head&gt;</a:t>
            </a:r>
          </a:p>
          <a:p>
            <a:r>
              <a:rPr lang="en-IN" dirty="0"/>
              <a:t>   &lt;body&gt;</a:t>
            </a:r>
          </a:p>
          <a:p>
            <a:r>
              <a:rPr lang="en-IN" dirty="0"/>
              <a:t>      &lt;p&gt;Hello, World!&lt;/p&gt;</a:t>
            </a:r>
          </a:p>
          <a:p>
            <a:r>
              <a:rPr lang="en-IN" dirty="0"/>
              <a:t>   &lt;/body&gt;</a:t>
            </a:r>
          </a:p>
          <a:p>
            <a:endParaRPr lang="en-IN" dirty="0"/>
          </a:p>
          <a:p>
            <a:r>
              <a:rPr lang="en-IN" dirty="0"/>
              <a:t>&lt;/html&gt;</a:t>
            </a:r>
          </a:p>
        </p:txBody>
      </p:sp>
      <p:sp>
        <p:nvSpPr>
          <p:cNvPr id="4" name="Slide Number Placeholder 3"/>
          <p:cNvSpPr>
            <a:spLocks noGrp="1"/>
          </p:cNvSpPr>
          <p:nvPr>
            <p:ph type="sldNum" sz="quarter" idx="12"/>
          </p:nvPr>
        </p:nvSpPr>
        <p:spPr/>
        <p:txBody>
          <a:bodyPr/>
          <a:lstStyle/>
          <a:p>
            <a:fld id="{0701445B-B68C-40C6-B756-BA08CABB1904}" type="slidenum">
              <a:rPr lang="en-IN" smtClean="0"/>
              <a:pPr/>
              <a:t>28</a:t>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3272"/>
          </a:xfrm>
        </p:spPr>
        <p:txBody>
          <a:bodyPr>
            <a:normAutofit fontScale="90000"/>
          </a:bodyPr>
          <a:lstStyle/>
          <a:p>
            <a:r>
              <a:rPr lang="en-IN" dirty="0"/>
              <a:t>The HTML &lt;meta&gt; Tag</a:t>
            </a:r>
            <a:br>
              <a:rPr lang="en-IN" dirty="0"/>
            </a:br>
            <a:endParaRPr lang="en-IN" dirty="0"/>
          </a:p>
        </p:txBody>
      </p:sp>
      <p:sp>
        <p:nvSpPr>
          <p:cNvPr id="3" name="Content Placeholder 2"/>
          <p:cNvSpPr>
            <a:spLocks noGrp="1"/>
          </p:cNvSpPr>
          <p:nvPr>
            <p:ph idx="1"/>
          </p:nvPr>
        </p:nvSpPr>
        <p:spPr>
          <a:xfrm>
            <a:off x="677334" y="1026160"/>
            <a:ext cx="11220026" cy="5537199"/>
          </a:xfrm>
        </p:spPr>
        <p:txBody>
          <a:bodyPr>
            <a:normAutofit lnSpcReduction="10000"/>
          </a:bodyPr>
          <a:lstStyle/>
          <a:p>
            <a:pPr algn="just">
              <a:lnSpc>
                <a:spcPct val="150000"/>
              </a:lnSpc>
              <a:spcBef>
                <a:spcPts val="0"/>
              </a:spcBef>
            </a:pPr>
            <a:r>
              <a:rPr lang="en-IN" sz="2400" dirty="0"/>
              <a:t>The HTML &lt;meta&gt; tag is used to provide metadata about the HTML document which includes information about page expiry, page author, list of keywords, page description etc.</a:t>
            </a:r>
          </a:p>
          <a:p>
            <a:pPr algn="just">
              <a:lnSpc>
                <a:spcPct val="150000"/>
              </a:lnSpc>
              <a:spcBef>
                <a:spcPts val="0"/>
              </a:spcBef>
            </a:pPr>
            <a:r>
              <a:rPr lang="en-IN" sz="2400" dirty="0"/>
              <a:t> &lt;meta name = "keywords" content = "C, C++, Java, PHP, Perl, Python"&gt;</a:t>
            </a:r>
          </a:p>
          <a:p>
            <a:pPr algn="just">
              <a:lnSpc>
                <a:spcPct val="150000"/>
              </a:lnSpc>
              <a:spcBef>
                <a:spcPts val="0"/>
              </a:spcBef>
            </a:pPr>
            <a:r>
              <a:rPr lang="en-IN" sz="2400" dirty="0"/>
              <a:t>      &lt;!-- Provide description of the page --&gt;</a:t>
            </a:r>
          </a:p>
          <a:p>
            <a:pPr algn="just">
              <a:lnSpc>
                <a:spcPct val="150000"/>
              </a:lnSpc>
              <a:spcBef>
                <a:spcPts val="0"/>
              </a:spcBef>
            </a:pPr>
            <a:r>
              <a:rPr lang="en-IN" sz="2400" dirty="0"/>
              <a:t>      &lt;meta name = "description" content = “Easy Learning "&gt;</a:t>
            </a:r>
          </a:p>
          <a:p>
            <a:pPr algn="just">
              <a:lnSpc>
                <a:spcPct val="150000"/>
              </a:lnSpc>
              <a:spcBef>
                <a:spcPts val="0"/>
              </a:spcBef>
            </a:pPr>
            <a:r>
              <a:rPr lang="en-IN" sz="2400" dirty="0"/>
              <a:t>      &lt;!-- Author information --&gt;</a:t>
            </a:r>
          </a:p>
          <a:p>
            <a:pPr algn="just">
              <a:lnSpc>
                <a:spcPct val="150000"/>
              </a:lnSpc>
              <a:spcBef>
                <a:spcPts val="0"/>
              </a:spcBef>
            </a:pPr>
            <a:r>
              <a:rPr lang="en-IN" sz="2400" dirty="0"/>
              <a:t>      &lt;meta name = "author" content = “raja"&gt;</a:t>
            </a:r>
          </a:p>
          <a:p>
            <a:pPr algn="just">
              <a:lnSpc>
                <a:spcPct val="150000"/>
              </a:lnSpc>
              <a:spcBef>
                <a:spcPts val="0"/>
              </a:spcBef>
            </a:pPr>
            <a:r>
              <a:rPr lang="en-IN" sz="2400" dirty="0"/>
              <a:t>      &lt;!-- Page content type --&gt;</a:t>
            </a:r>
          </a:p>
          <a:p>
            <a:pPr algn="just">
              <a:lnSpc>
                <a:spcPct val="150000"/>
              </a:lnSpc>
              <a:spcBef>
                <a:spcPts val="0"/>
              </a:spcBef>
            </a:pPr>
            <a:r>
              <a:rPr lang="en-IN" sz="2400" dirty="0"/>
              <a:t>      &lt;meta http-equiv = "content-type" content = "text/html; </a:t>
            </a:r>
            <a:r>
              <a:rPr lang="en-IN" sz="2400" dirty="0" err="1"/>
              <a:t>charset</a:t>
            </a:r>
            <a:r>
              <a:rPr lang="en-IN" sz="2400" dirty="0"/>
              <a:t> = UTF-8"&gt;</a:t>
            </a:r>
          </a:p>
          <a:p>
            <a:endParaRPr lang="en-IN" dirty="0"/>
          </a:p>
        </p:txBody>
      </p:sp>
      <p:sp>
        <p:nvSpPr>
          <p:cNvPr id="4" name="Slide Number Placeholder 3"/>
          <p:cNvSpPr>
            <a:spLocks noGrp="1"/>
          </p:cNvSpPr>
          <p:nvPr>
            <p:ph type="sldNum" sz="quarter" idx="12"/>
          </p:nvPr>
        </p:nvSpPr>
        <p:spPr/>
        <p:txBody>
          <a:bodyPr/>
          <a:lstStyle/>
          <a:p>
            <a:fld id="{0701445B-B68C-40C6-B756-BA08CABB1904}" type="slidenum">
              <a:rPr lang="en-IN" smtClean="0"/>
              <a:pPr/>
              <a:t>29</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11200" y="0"/>
            <a:ext cx="10363200" cy="533400"/>
          </a:xfrm>
        </p:spPr>
        <p:txBody>
          <a:bodyPr>
            <a:normAutofit fontScale="90000"/>
          </a:bodyPr>
          <a:lstStyle/>
          <a:p>
            <a:pPr eaLnBrk="1" hangingPunct="1"/>
            <a:r>
              <a:rPr lang="en-US" altLang="en-US" dirty="0"/>
              <a:t>What is Web?</a:t>
            </a:r>
          </a:p>
        </p:txBody>
      </p:sp>
      <p:sp>
        <p:nvSpPr>
          <p:cNvPr id="7171" name="Rectangle 3"/>
          <p:cNvSpPr>
            <a:spLocks noGrp="1" noChangeArrowheads="1"/>
          </p:cNvSpPr>
          <p:nvPr>
            <p:ph idx="1"/>
          </p:nvPr>
        </p:nvSpPr>
        <p:spPr>
          <a:xfrm>
            <a:off x="203200" y="533400"/>
            <a:ext cx="11785600" cy="6172200"/>
          </a:xfrm>
        </p:spPr>
        <p:txBody>
          <a:bodyPr/>
          <a:lstStyle/>
          <a:p>
            <a:pPr algn="just" eaLnBrk="1" hangingPunct="1">
              <a:defRPr/>
            </a:pPr>
            <a:r>
              <a:rPr lang="en-US" altLang="en-US" sz="2800" dirty="0"/>
              <a:t>The </a:t>
            </a:r>
            <a:r>
              <a:rPr lang="en-US" altLang="en-US" sz="2800" b="1" dirty="0"/>
              <a:t>Web (World Wide Web)</a:t>
            </a:r>
            <a:r>
              <a:rPr lang="en-US" altLang="en-US" sz="2800" dirty="0"/>
              <a:t> is collection of information organized into Web pages</a:t>
            </a:r>
          </a:p>
          <a:p>
            <a:pPr marL="609600" indent="-609600" algn="just" eaLnBrk="1" hangingPunct="1">
              <a:buClr>
                <a:schemeClr val="tx1"/>
              </a:buClr>
              <a:buFontTx/>
              <a:buNone/>
              <a:defRPr/>
            </a:pPr>
            <a:r>
              <a:rPr lang="en-US" altLang="en-US" sz="2800" b="1" dirty="0"/>
              <a:t> Web Page:	</a:t>
            </a:r>
            <a:r>
              <a:rPr lang="en-US" altLang="en-US" sz="2800" dirty="0"/>
              <a:t>A mixture of text, graphics, sound and animation in the HTML format, to access information through internet in  easy way.</a:t>
            </a:r>
          </a:p>
          <a:p>
            <a:pPr algn="just" eaLnBrk="1" hangingPunct="1">
              <a:defRPr/>
            </a:pPr>
            <a:r>
              <a:rPr lang="en-US" altLang="en-US" sz="2800" dirty="0"/>
              <a:t>A collection of linked Web pages that has a common theme or focus is called a </a:t>
            </a:r>
            <a:r>
              <a:rPr lang="en-US" altLang="en-US" sz="2800" b="1" dirty="0"/>
              <a:t>Web site</a:t>
            </a:r>
            <a:r>
              <a:rPr lang="en-US" altLang="en-US" sz="2800" dirty="0"/>
              <a:t>.</a:t>
            </a:r>
          </a:p>
          <a:p>
            <a:pPr algn="just" eaLnBrk="1" hangingPunct="1">
              <a:defRPr/>
            </a:pPr>
            <a:r>
              <a:rPr lang="en-US" altLang="en-US" sz="2800" dirty="0"/>
              <a:t>The main page that all of the pages on a particular Web site are organized around and link back to is called the site’s </a:t>
            </a:r>
            <a:r>
              <a:rPr lang="en-US" altLang="en-US" sz="2800" b="1" dirty="0"/>
              <a:t>home page</a:t>
            </a:r>
            <a:r>
              <a:rPr lang="en-US" altLang="en-US" sz="2800" dirty="0"/>
              <a:t>.</a:t>
            </a:r>
          </a:p>
          <a:p>
            <a:pPr algn="just" eaLnBrk="1" hangingPunct="1">
              <a:defRPr/>
            </a:pPr>
            <a:r>
              <a:rPr lang="en-GB" altLang="en-US" sz="2800" dirty="0">
                <a:solidFill>
                  <a:srgbClr val="FF0000"/>
                </a:solidFill>
              </a:rPr>
              <a:t>There are two types of web applications</a:t>
            </a:r>
            <a:r>
              <a:rPr lang="en-US" altLang="en-US" sz="2800" dirty="0"/>
              <a:t>:1)Presentation-oriented(HTML, XML pages) 2)Service-oriented(Web services)</a:t>
            </a:r>
          </a:p>
          <a:p>
            <a:pPr algn="just" eaLnBrk="1" hangingPunct="1">
              <a:defRPr/>
            </a:pPr>
            <a:endParaRPr lang="en-US" altLang="en-US" sz="2800" dirty="0"/>
          </a:p>
          <a:p>
            <a:pPr algn="just" eaLnBrk="1" hangingPunct="1">
              <a:defRPr/>
            </a:pPr>
            <a:endParaRPr lang="en-US" altLang="en-US" sz="2800" dirty="0"/>
          </a:p>
          <a:p>
            <a:pPr eaLnBrk="1" hangingPunct="1">
              <a:defRPr/>
            </a:pPr>
            <a:endParaRPr lang="en-US" altLang="en-US" sz="2800" dirty="0"/>
          </a:p>
        </p:txBody>
      </p:sp>
      <p:sp>
        <p:nvSpPr>
          <p:cNvPr id="5124" name="Date Placeholder 1"/>
          <p:cNvSpPr>
            <a:spLocks noGrp="1"/>
          </p:cNvSpPr>
          <p:nvPr>
            <p:ph type="dt" sz="half" idx="10"/>
          </p:nvPr>
        </p:nvSpPr>
        <p:spPr>
          <a:noFill/>
          <a:ln>
            <a:miter lim="800000"/>
            <a:headEnd/>
            <a:tailEnd/>
          </a:ln>
        </p:spPr>
        <p:txBody>
          <a:bodyPr/>
          <a:lstStyle/>
          <a:p>
            <a:fld id="{F83B8056-C844-4B7C-BCE3-79790166809B}" type="datetime1">
              <a:rPr lang="en-US" altLang="en-US" smtClean="0"/>
              <a:pPr/>
              <a:t>9/6/2021</a:t>
            </a:fld>
            <a:endParaRPr lang="en-US" altLang="en-US"/>
          </a:p>
        </p:txBody>
      </p:sp>
      <p:sp>
        <p:nvSpPr>
          <p:cNvPr id="5125" name="Footer Placeholder 2"/>
          <p:cNvSpPr>
            <a:spLocks noGrp="1"/>
          </p:cNvSpPr>
          <p:nvPr>
            <p:ph type="ftr" sz="quarter" idx="11"/>
          </p:nvPr>
        </p:nvSpPr>
        <p:spPr>
          <a:noFill/>
          <a:ln>
            <a:miter lim="800000"/>
            <a:headEnd/>
            <a:tailEnd/>
          </a:ln>
        </p:spPr>
        <p:txBody>
          <a:bodyPr/>
          <a:lstStyle/>
          <a:p>
            <a:r>
              <a:rPr lang="en-US" altLang="en-US"/>
              <a:t>Dr. C.NagaRaju YSR of  YVU 9949218570</a:t>
            </a:r>
          </a:p>
        </p:txBody>
      </p:sp>
      <p:sp>
        <p:nvSpPr>
          <p:cNvPr id="5126" name="Slide Number Placeholder 3"/>
          <p:cNvSpPr>
            <a:spLocks noGrp="1"/>
          </p:cNvSpPr>
          <p:nvPr>
            <p:ph type="sldNum" sz="quarter" idx="12"/>
          </p:nvPr>
        </p:nvSpPr>
        <p:spPr>
          <a:noFill/>
          <a:ln>
            <a:miter lim="800000"/>
            <a:headEnd/>
            <a:tailEnd/>
          </a:ln>
        </p:spPr>
        <p:txBody>
          <a:bodyPr/>
          <a:lstStyle/>
          <a:p>
            <a:fld id="{9EAC8680-D441-4A4C-9D8F-4C5C1547EC4B}" type="slidenum">
              <a:rPr lang="en-US" altLang="en-US"/>
              <a:pPr/>
              <a:t>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fade">
                                      <p:cBhvr>
                                        <p:cTn id="12" dur="20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fade">
                                      <p:cBhvr>
                                        <p:cTn id="17" dur="20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fade">
                                      <p:cBhvr>
                                        <p:cTn id="22" dur="2000"/>
                                        <p:tgtEl>
                                          <p:spTgt spid="7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fade">
                                      <p:cBhvr>
                                        <p:cTn id="27" dur="20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6323"/>
          </a:xfrm>
        </p:spPr>
        <p:txBody>
          <a:bodyPr>
            <a:normAutofit fontScale="90000"/>
          </a:bodyPr>
          <a:lstStyle/>
          <a:p>
            <a:r>
              <a:rPr lang="en-IN" dirty="0">
                <a:solidFill>
                  <a:srgbClr val="C00000"/>
                </a:solidFill>
              </a:rPr>
              <a:t>The HTML &lt;base&gt; Tag</a:t>
            </a:r>
            <a:br>
              <a:rPr lang="en-IN" dirty="0"/>
            </a:br>
            <a:endParaRPr lang="en-IN" dirty="0"/>
          </a:p>
        </p:txBody>
      </p:sp>
      <p:sp>
        <p:nvSpPr>
          <p:cNvPr id="3" name="Content Placeholder 2"/>
          <p:cNvSpPr>
            <a:spLocks noGrp="1"/>
          </p:cNvSpPr>
          <p:nvPr>
            <p:ph idx="1"/>
          </p:nvPr>
        </p:nvSpPr>
        <p:spPr>
          <a:xfrm>
            <a:off x="677334" y="1366093"/>
            <a:ext cx="11098106" cy="4675270"/>
          </a:xfrm>
        </p:spPr>
        <p:txBody>
          <a:bodyPr/>
          <a:lstStyle/>
          <a:p>
            <a:pPr algn="just">
              <a:lnSpc>
                <a:spcPct val="150000"/>
              </a:lnSpc>
              <a:spcBef>
                <a:spcPts val="0"/>
              </a:spcBef>
            </a:pPr>
            <a:r>
              <a:rPr lang="en-IN" dirty="0"/>
              <a:t>The HTML &lt;base&gt; tag is used for specifying the base URL for all relative URLs in a page, which means all the other URLs will be concatenated into base URL while locating for the given item.</a:t>
            </a:r>
          </a:p>
          <a:p>
            <a:pPr algn="just">
              <a:lnSpc>
                <a:spcPct val="150000"/>
              </a:lnSpc>
              <a:spcBef>
                <a:spcPts val="0"/>
              </a:spcBef>
            </a:pPr>
            <a:r>
              <a:rPr lang="en-IN" dirty="0"/>
              <a:t>Ex:</a:t>
            </a:r>
          </a:p>
          <a:p>
            <a:pPr algn="just">
              <a:lnSpc>
                <a:spcPct val="150000"/>
              </a:lnSpc>
              <a:spcBef>
                <a:spcPts val="0"/>
              </a:spcBef>
            </a:pPr>
            <a:r>
              <a:rPr lang="en-IN" dirty="0"/>
              <a:t>&lt;a </a:t>
            </a:r>
            <a:r>
              <a:rPr lang="en-IN" dirty="0" err="1"/>
              <a:t>href</a:t>
            </a:r>
            <a:r>
              <a:rPr lang="en-IN" dirty="0"/>
              <a:t> = "/html/index.htm" title = "HTML Tutorial"/&gt;HTML Tutorial&lt;/a&gt; </a:t>
            </a:r>
          </a:p>
        </p:txBody>
      </p:sp>
      <p:sp>
        <p:nvSpPr>
          <p:cNvPr id="4" name="Slide Number Placeholder 3"/>
          <p:cNvSpPr>
            <a:spLocks noGrp="1"/>
          </p:cNvSpPr>
          <p:nvPr>
            <p:ph type="sldNum" sz="quarter" idx="12"/>
          </p:nvPr>
        </p:nvSpPr>
        <p:spPr/>
        <p:txBody>
          <a:bodyPr/>
          <a:lstStyle/>
          <a:p>
            <a:fld id="{0701445B-B68C-40C6-B756-BA08CABB1904}" type="slidenum">
              <a:rPr lang="en-IN" smtClean="0"/>
              <a:pPr/>
              <a:t>30</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1576"/>
          </a:xfrm>
        </p:spPr>
        <p:txBody>
          <a:bodyPr>
            <a:normAutofit fontScale="90000"/>
          </a:bodyPr>
          <a:lstStyle/>
          <a:p>
            <a:r>
              <a:rPr lang="en-IN" dirty="0">
                <a:solidFill>
                  <a:srgbClr val="C00000"/>
                </a:solidFill>
              </a:rPr>
              <a:t>The HTML &lt;link&gt; Tag</a:t>
            </a:r>
            <a:br>
              <a:rPr lang="en-IN" dirty="0">
                <a:solidFill>
                  <a:srgbClr val="C00000"/>
                </a:solidFill>
              </a:rPr>
            </a:br>
            <a:endParaRPr lang="en-IN" dirty="0">
              <a:solidFill>
                <a:srgbClr val="C00000"/>
              </a:solidFill>
            </a:endParaRPr>
          </a:p>
        </p:txBody>
      </p:sp>
      <p:sp>
        <p:nvSpPr>
          <p:cNvPr id="3" name="Content Placeholder 2"/>
          <p:cNvSpPr>
            <a:spLocks noGrp="1"/>
          </p:cNvSpPr>
          <p:nvPr>
            <p:ph idx="1"/>
          </p:nvPr>
        </p:nvSpPr>
        <p:spPr>
          <a:xfrm>
            <a:off x="677334" y="1421177"/>
            <a:ext cx="11331786" cy="4620186"/>
          </a:xfrm>
        </p:spPr>
        <p:txBody>
          <a:bodyPr/>
          <a:lstStyle/>
          <a:p>
            <a:pPr>
              <a:lnSpc>
                <a:spcPct val="150000"/>
              </a:lnSpc>
              <a:spcBef>
                <a:spcPts val="0"/>
              </a:spcBef>
            </a:pPr>
            <a:r>
              <a:rPr lang="en-IN" dirty="0"/>
              <a:t>The HTML &lt;link&gt; tag is used to specify relationships between the current document and external resource. </a:t>
            </a:r>
          </a:p>
          <a:p>
            <a:pPr>
              <a:lnSpc>
                <a:spcPct val="150000"/>
              </a:lnSpc>
              <a:spcBef>
                <a:spcPts val="0"/>
              </a:spcBef>
            </a:pPr>
            <a:r>
              <a:rPr lang="en-IN" dirty="0"/>
              <a:t>Following is an example to link an external style sheet file available in </a:t>
            </a:r>
            <a:r>
              <a:rPr lang="en-IN" b="1" dirty="0" err="1"/>
              <a:t>css</a:t>
            </a:r>
            <a:r>
              <a:rPr lang="en-IN" dirty="0"/>
              <a:t> sub-directory within web root.</a:t>
            </a:r>
          </a:p>
          <a:p>
            <a:pPr>
              <a:lnSpc>
                <a:spcPct val="150000"/>
              </a:lnSpc>
              <a:spcBef>
                <a:spcPts val="0"/>
              </a:spcBef>
            </a:pPr>
            <a:r>
              <a:rPr lang="en-IN" dirty="0"/>
              <a:t>&lt;link </a:t>
            </a:r>
            <a:r>
              <a:rPr lang="en-IN" dirty="0" err="1"/>
              <a:t>rel</a:t>
            </a:r>
            <a:r>
              <a:rPr lang="en-IN" dirty="0"/>
              <a:t> = "</a:t>
            </a:r>
            <a:r>
              <a:rPr lang="en-IN" dirty="0" err="1"/>
              <a:t>stylesheet</a:t>
            </a:r>
            <a:r>
              <a:rPr lang="en-IN" dirty="0"/>
              <a:t>" type = "text/</a:t>
            </a:r>
            <a:r>
              <a:rPr lang="en-IN" dirty="0" err="1"/>
              <a:t>css</a:t>
            </a:r>
            <a:r>
              <a:rPr lang="en-IN" dirty="0"/>
              <a:t>" </a:t>
            </a:r>
            <a:r>
              <a:rPr lang="en-IN" dirty="0" err="1"/>
              <a:t>href</a:t>
            </a:r>
            <a:r>
              <a:rPr lang="en-IN" dirty="0"/>
              <a:t> = "/</a:t>
            </a:r>
            <a:r>
              <a:rPr lang="en-IN" dirty="0" err="1"/>
              <a:t>css</a:t>
            </a:r>
            <a:r>
              <a:rPr lang="en-IN" dirty="0"/>
              <a:t>/style.css"&gt;</a:t>
            </a:r>
          </a:p>
        </p:txBody>
      </p:sp>
      <p:sp>
        <p:nvSpPr>
          <p:cNvPr id="4" name="Slide Number Placeholder 3"/>
          <p:cNvSpPr>
            <a:spLocks noGrp="1"/>
          </p:cNvSpPr>
          <p:nvPr>
            <p:ph type="sldNum" sz="quarter" idx="12"/>
          </p:nvPr>
        </p:nvSpPr>
        <p:spPr/>
        <p:txBody>
          <a:bodyPr/>
          <a:lstStyle/>
          <a:p>
            <a:fld id="{0701445B-B68C-40C6-B756-BA08CABB1904}" type="slidenum">
              <a:rPr lang="en-IN" smtClean="0"/>
              <a:pPr/>
              <a:t>31</a:t>
            </a:fld>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7508"/>
          </a:xfrm>
        </p:spPr>
        <p:txBody>
          <a:bodyPr>
            <a:normAutofit fontScale="90000"/>
          </a:bodyPr>
          <a:lstStyle/>
          <a:p>
            <a:r>
              <a:rPr lang="en-IN" dirty="0">
                <a:solidFill>
                  <a:srgbClr val="C00000"/>
                </a:solidFill>
              </a:rPr>
              <a:t>The HTML &lt;style&gt; Tag</a:t>
            </a:r>
            <a:br>
              <a:rPr lang="en-IN" dirty="0">
                <a:solidFill>
                  <a:srgbClr val="C00000"/>
                </a:solidFill>
              </a:rPr>
            </a:br>
            <a:endParaRPr lang="en-IN" dirty="0">
              <a:solidFill>
                <a:srgbClr val="C00000"/>
              </a:solidFill>
            </a:endParaRPr>
          </a:p>
        </p:txBody>
      </p:sp>
      <p:sp>
        <p:nvSpPr>
          <p:cNvPr id="3" name="Content Placeholder 2"/>
          <p:cNvSpPr>
            <a:spLocks noGrp="1"/>
          </p:cNvSpPr>
          <p:nvPr>
            <p:ph idx="1"/>
          </p:nvPr>
        </p:nvSpPr>
        <p:spPr>
          <a:xfrm>
            <a:off x="592666" y="1173991"/>
            <a:ext cx="11152293" cy="5409689"/>
          </a:xfrm>
        </p:spPr>
        <p:txBody>
          <a:bodyPr>
            <a:normAutofit/>
          </a:bodyPr>
          <a:lstStyle/>
          <a:p>
            <a:pPr algn="just"/>
            <a:r>
              <a:rPr lang="en-IN" dirty="0"/>
              <a:t>The HTML &lt;style&gt; tag is used to specify style sheet for the current HTML document. </a:t>
            </a:r>
          </a:p>
          <a:p>
            <a:pPr algn="just"/>
            <a:r>
              <a:rPr lang="en-IN" dirty="0"/>
              <a:t>Following is an example to define few style sheet rules inside &lt;style&gt; tag −</a:t>
            </a:r>
          </a:p>
          <a:p>
            <a:pPr algn="just"/>
            <a:r>
              <a:rPr lang="en-IN" dirty="0"/>
              <a:t> &lt;style type = "text/</a:t>
            </a:r>
            <a:r>
              <a:rPr lang="en-IN" dirty="0" err="1"/>
              <a:t>css</a:t>
            </a:r>
            <a:r>
              <a:rPr lang="en-IN" dirty="0"/>
              <a:t>"&gt;</a:t>
            </a:r>
          </a:p>
          <a:p>
            <a:pPr algn="just"/>
            <a:r>
              <a:rPr lang="en-IN" dirty="0"/>
              <a:t> .</a:t>
            </a:r>
            <a:r>
              <a:rPr lang="en-IN" dirty="0" err="1"/>
              <a:t>myclass</a:t>
            </a:r>
            <a:endParaRPr lang="en-IN" dirty="0"/>
          </a:p>
          <a:p>
            <a:pPr algn="just"/>
            <a:r>
              <a:rPr lang="en-IN" dirty="0"/>
              <a:t> {</a:t>
            </a:r>
          </a:p>
          <a:p>
            <a:pPr algn="just"/>
            <a:r>
              <a:rPr lang="en-IN" dirty="0"/>
              <a:t>            background-</a:t>
            </a:r>
            <a:r>
              <a:rPr lang="en-IN" dirty="0" err="1"/>
              <a:t>color</a:t>
            </a:r>
            <a:r>
              <a:rPr lang="en-IN" dirty="0"/>
              <a:t>: cyan;</a:t>
            </a:r>
          </a:p>
          <a:p>
            <a:pPr algn="just"/>
            <a:r>
              <a:rPr lang="en-IN" dirty="0"/>
              <a:t>            padding: 10px;</a:t>
            </a:r>
          </a:p>
          <a:p>
            <a:pPr algn="just"/>
            <a:r>
              <a:rPr lang="en-IN" dirty="0"/>
              <a:t>   }</a:t>
            </a:r>
          </a:p>
          <a:p>
            <a:pPr algn="just"/>
            <a:r>
              <a:rPr lang="en-IN" dirty="0"/>
              <a:t> &lt;/style&gt;</a:t>
            </a:r>
          </a:p>
        </p:txBody>
      </p:sp>
      <p:sp>
        <p:nvSpPr>
          <p:cNvPr id="4" name="Slide Number Placeholder 3"/>
          <p:cNvSpPr>
            <a:spLocks noGrp="1"/>
          </p:cNvSpPr>
          <p:nvPr>
            <p:ph type="sldNum" sz="quarter" idx="12"/>
          </p:nvPr>
        </p:nvSpPr>
        <p:spPr/>
        <p:txBody>
          <a:bodyPr/>
          <a:lstStyle/>
          <a:p>
            <a:fld id="{0701445B-B68C-40C6-B756-BA08CABB1904}" type="slidenum">
              <a:rPr lang="en-IN" smtClean="0"/>
              <a:pPr/>
              <a:t>32</a:t>
            </a:fld>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3441"/>
          </a:xfrm>
        </p:spPr>
        <p:txBody>
          <a:bodyPr>
            <a:normAutofit fontScale="90000"/>
          </a:bodyPr>
          <a:lstStyle/>
          <a:p>
            <a:r>
              <a:rPr lang="en-IN" dirty="0">
                <a:solidFill>
                  <a:srgbClr val="C00000"/>
                </a:solidFill>
              </a:rPr>
              <a:t>The HTML &lt;script&gt; Tag</a:t>
            </a:r>
            <a:br>
              <a:rPr lang="en-IN" dirty="0">
                <a:solidFill>
                  <a:srgbClr val="C00000"/>
                </a:solidFill>
              </a:rPr>
            </a:br>
            <a:endParaRPr lang="en-IN" dirty="0">
              <a:solidFill>
                <a:srgbClr val="C00000"/>
              </a:solidFill>
            </a:endParaRPr>
          </a:p>
        </p:txBody>
      </p:sp>
      <p:sp>
        <p:nvSpPr>
          <p:cNvPr id="3" name="Content Placeholder 2"/>
          <p:cNvSpPr>
            <a:spLocks noGrp="1"/>
          </p:cNvSpPr>
          <p:nvPr>
            <p:ph idx="1"/>
          </p:nvPr>
        </p:nvSpPr>
        <p:spPr>
          <a:xfrm>
            <a:off x="426720" y="1085161"/>
            <a:ext cx="11521440" cy="5636314"/>
          </a:xfrm>
        </p:spPr>
        <p:txBody>
          <a:bodyPr>
            <a:normAutofit fontScale="92500" lnSpcReduction="10000"/>
          </a:bodyPr>
          <a:lstStyle/>
          <a:p>
            <a:pPr algn="just">
              <a:lnSpc>
                <a:spcPct val="150000"/>
              </a:lnSpc>
              <a:spcBef>
                <a:spcPts val="0"/>
              </a:spcBef>
            </a:pPr>
            <a:r>
              <a:rPr lang="en-IN" dirty="0"/>
              <a:t>The HTML &lt;script&gt; tag is used to include either external script file or to define internal script for the HTML document. </a:t>
            </a:r>
          </a:p>
          <a:p>
            <a:pPr algn="just">
              <a:lnSpc>
                <a:spcPct val="150000"/>
              </a:lnSpc>
              <a:spcBef>
                <a:spcPts val="0"/>
              </a:spcBef>
            </a:pPr>
            <a:r>
              <a:rPr lang="en-IN" dirty="0"/>
              <a:t>Following is an example where we are using JavaScript to define a simple JavaScript function −</a:t>
            </a:r>
          </a:p>
          <a:p>
            <a:pPr algn="just">
              <a:lnSpc>
                <a:spcPct val="150000"/>
              </a:lnSpc>
              <a:spcBef>
                <a:spcPts val="0"/>
              </a:spcBef>
            </a:pPr>
            <a:r>
              <a:rPr lang="en-IN" dirty="0"/>
              <a:t> &lt;script type = "text/JavaScript"&gt;</a:t>
            </a:r>
          </a:p>
          <a:p>
            <a:pPr algn="just">
              <a:lnSpc>
                <a:spcPct val="150000"/>
              </a:lnSpc>
              <a:spcBef>
                <a:spcPts val="0"/>
              </a:spcBef>
            </a:pPr>
            <a:r>
              <a:rPr lang="en-IN" dirty="0"/>
              <a:t>         function Hello()</a:t>
            </a:r>
          </a:p>
          <a:p>
            <a:pPr algn="just">
              <a:lnSpc>
                <a:spcPct val="150000"/>
              </a:lnSpc>
              <a:spcBef>
                <a:spcPts val="0"/>
              </a:spcBef>
            </a:pPr>
            <a:r>
              <a:rPr lang="en-IN" dirty="0"/>
              <a:t>        {</a:t>
            </a:r>
          </a:p>
          <a:p>
            <a:pPr algn="just">
              <a:lnSpc>
                <a:spcPct val="150000"/>
              </a:lnSpc>
              <a:spcBef>
                <a:spcPts val="0"/>
              </a:spcBef>
            </a:pPr>
            <a:r>
              <a:rPr lang="en-IN" dirty="0"/>
              <a:t>            alert("Hello, World");</a:t>
            </a:r>
          </a:p>
          <a:p>
            <a:pPr algn="just">
              <a:lnSpc>
                <a:spcPct val="150000"/>
              </a:lnSpc>
              <a:spcBef>
                <a:spcPts val="0"/>
              </a:spcBef>
            </a:pPr>
            <a:r>
              <a:rPr lang="en-IN" dirty="0"/>
              <a:t>         }</a:t>
            </a:r>
          </a:p>
          <a:p>
            <a:pPr algn="just">
              <a:lnSpc>
                <a:spcPct val="150000"/>
              </a:lnSpc>
              <a:spcBef>
                <a:spcPts val="0"/>
              </a:spcBef>
            </a:pPr>
            <a:r>
              <a:rPr lang="en-IN" dirty="0"/>
              <a:t>      &lt;/script&gt;</a:t>
            </a:r>
          </a:p>
        </p:txBody>
      </p:sp>
      <p:sp>
        <p:nvSpPr>
          <p:cNvPr id="4" name="Slide Number Placeholder 3"/>
          <p:cNvSpPr>
            <a:spLocks noGrp="1"/>
          </p:cNvSpPr>
          <p:nvPr>
            <p:ph type="sldNum" sz="quarter" idx="12"/>
          </p:nvPr>
        </p:nvSpPr>
        <p:spPr/>
        <p:txBody>
          <a:bodyPr/>
          <a:lstStyle/>
          <a:p>
            <a:fld id="{0701445B-B68C-40C6-B756-BA08CABB1904}" type="slidenum">
              <a:rPr lang="en-IN" smtClean="0"/>
              <a:pPr/>
              <a:t>33</a:t>
            </a:fld>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F6CCDE5-DAC6-4B72-AF52-030140B6C3BD}"/>
              </a:ext>
            </a:extLst>
          </p:cNvPr>
          <p:cNvGraphicFramePr>
            <a:graphicFrameLocks noGrp="1"/>
          </p:cNvGraphicFramePr>
          <p:nvPr>
            <p:ph idx="1"/>
            <p:extLst>
              <p:ext uri="{D42A27DB-BD31-4B8C-83A1-F6EECF244321}">
                <p14:modId xmlns:p14="http://schemas.microsoft.com/office/powerpoint/2010/main" val="2911557811"/>
              </p:ext>
            </p:extLst>
          </p:nvPr>
        </p:nvGraphicFramePr>
        <p:xfrm>
          <a:off x="0" y="752472"/>
          <a:ext cx="12077699" cy="6105528"/>
        </p:xfrm>
        <a:graphic>
          <a:graphicData uri="http://schemas.openxmlformats.org/drawingml/2006/table">
            <a:tbl>
              <a:tblPr firstRow="1" firstCol="1" lastRow="1" lastCol="1" bandRow="1" bandCol="1">
                <a:tableStyleId>{5C22544A-7EE6-4342-B048-85BDC9FD1C3A}</a:tableStyleId>
              </a:tblPr>
              <a:tblGrid>
                <a:gridCol w="4512014">
                  <a:extLst>
                    <a:ext uri="{9D8B030D-6E8A-4147-A177-3AD203B41FA5}">
                      <a16:colId xmlns:a16="http://schemas.microsoft.com/office/drawing/2014/main" val="1064351684"/>
                    </a:ext>
                  </a:extLst>
                </a:gridCol>
                <a:gridCol w="7565685">
                  <a:extLst>
                    <a:ext uri="{9D8B030D-6E8A-4147-A177-3AD203B41FA5}">
                      <a16:colId xmlns:a16="http://schemas.microsoft.com/office/drawing/2014/main" val="3086847916"/>
                    </a:ext>
                  </a:extLst>
                </a:gridCol>
              </a:tblGrid>
              <a:tr h="852956">
                <a:tc>
                  <a:txBody>
                    <a:bodyPr/>
                    <a:lstStyle/>
                    <a:p>
                      <a:pPr marL="50800">
                        <a:spcBef>
                          <a:spcPts val="195"/>
                        </a:spcBef>
                        <a:spcAft>
                          <a:spcPts val="0"/>
                        </a:spcAft>
                      </a:pPr>
                      <a:r>
                        <a:rPr lang="en-US" sz="2400" dirty="0">
                          <a:effectLst/>
                        </a:rPr>
                        <a:t>&lt;BODY&gt;...&lt;/BODY&gt;</a:t>
                      </a:r>
                      <a:endParaRPr lang="en-IN" sz="24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559435">
                        <a:spcBef>
                          <a:spcPts val="150"/>
                        </a:spcBef>
                        <a:spcAft>
                          <a:spcPts val="0"/>
                        </a:spcAft>
                      </a:pPr>
                      <a:r>
                        <a:rPr lang="en-US" sz="2400" dirty="0">
                          <a:effectLst/>
                        </a:rPr>
                        <a:t>Contains the viewed portion of the document</a:t>
                      </a:r>
                      <a:endParaRPr lang="en-IN" sz="24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935217502"/>
                  </a:ext>
                </a:extLst>
              </a:tr>
              <a:tr h="878042">
                <a:tc>
                  <a:txBody>
                    <a:bodyPr/>
                    <a:lstStyle/>
                    <a:p>
                      <a:pPr marL="50800">
                        <a:spcBef>
                          <a:spcPts val="230"/>
                        </a:spcBef>
                        <a:spcAft>
                          <a:spcPts val="0"/>
                        </a:spcAft>
                      </a:pPr>
                      <a:r>
                        <a:rPr lang="en-US" sz="2400" dirty="0">
                          <a:effectLst/>
                        </a:rPr>
                        <a:t>&lt;BODY </a:t>
                      </a:r>
                      <a:r>
                        <a:rPr lang="en-US" sz="2400" dirty="0" err="1">
                          <a:effectLst/>
                        </a:rPr>
                        <a:t>bgcolor</a:t>
                      </a:r>
                      <a:r>
                        <a:rPr lang="en-US" sz="2400" dirty="0">
                          <a:effectLst/>
                        </a:rPr>
                        <a:t>=”color”&gt;</a:t>
                      </a:r>
                      <a:endParaRPr lang="en-IN" sz="24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559435">
                        <a:spcBef>
                          <a:spcPts val="190"/>
                        </a:spcBef>
                      </a:pPr>
                      <a:r>
                        <a:rPr lang="en-US" sz="2400" dirty="0">
                          <a:effectLst/>
                        </a:rPr>
                        <a:t>Sets the color of the background in hexadecimal code</a:t>
                      </a:r>
                      <a:endParaRPr lang="en-IN" sz="24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672582851"/>
                  </a:ext>
                </a:extLst>
              </a:tr>
              <a:tr h="878042">
                <a:tc>
                  <a:txBody>
                    <a:bodyPr/>
                    <a:lstStyle/>
                    <a:p>
                      <a:pPr marL="50800">
                        <a:spcBef>
                          <a:spcPts val="230"/>
                        </a:spcBef>
                        <a:spcAft>
                          <a:spcPts val="0"/>
                        </a:spcAft>
                      </a:pPr>
                      <a:r>
                        <a:rPr lang="en-US" sz="2400" dirty="0">
                          <a:effectLst/>
                        </a:rPr>
                        <a:t>&lt;BODY background=”</a:t>
                      </a:r>
                      <a:r>
                        <a:rPr lang="en-US" sz="2400" dirty="0" err="1">
                          <a:effectLst/>
                        </a:rPr>
                        <a:t>filename.xxx</a:t>
                      </a:r>
                      <a:r>
                        <a:rPr lang="en-US" sz="2400" dirty="0">
                          <a:effectLst/>
                        </a:rPr>
                        <a:t>”&gt;</a:t>
                      </a:r>
                      <a:endParaRPr lang="en-IN" sz="24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559435">
                        <a:spcBef>
                          <a:spcPts val="190"/>
                        </a:spcBef>
                      </a:pPr>
                      <a:r>
                        <a:rPr lang="en-US" sz="2400" dirty="0">
                          <a:effectLst/>
                        </a:rPr>
                        <a:t>Sets an image as a page’s background (wallpaper)</a:t>
                      </a:r>
                      <a:endParaRPr lang="en-IN" sz="24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432665337"/>
                  </a:ext>
                </a:extLst>
              </a:tr>
              <a:tr h="878042">
                <a:tc>
                  <a:txBody>
                    <a:bodyPr/>
                    <a:lstStyle/>
                    <a:p>
                      <a:pPr marL="50800">
                        <a:spcBef>
                          <a:spcPts val="230"/>
                        </a:spcBef>
                        <a:spcAft>
                          <a:spcPts val="0"/>
                        </a:spcAft>
                      </a:pPr>
                      <a:r>
                        <a:rPr lang="en-US" sz="2400" dirty="0">
                          <a:effectLst/>
                        </a:rPr>
                        <a:t>&lt;BODY text=”color”&gt;</a:t>
                      </a:r>
                      <a:endParaRPr lang="en-IN" sz="24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559435">
                        <a:spcBef>
                          <a:spcPts val="190"/>
                        </a:spcBef>
                      </a:pPr>
                      <a:r>
                        <a:rPr lang="en-US" sz="2400" dirty="0">
                          <a:effectLst/>
                        </a:rPr>
                        <a:t>Specifies the color of normal text in hexadecimal code</a:t>
                      </a:r>
                      <a:endParaRPr lang="en-IN" sz="24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94565280"/>
                  </a:ext>
                </a:extLst>
              </a:tr>
              <a:tr h="878042">
                <a:tc>
                  <a:txBody>
                    <a:bodyPr/>
                    <a:lstStyle/>
                    <a:p>
                      <a:pPr marL="50800">
                        <a:spcBef>
                          <a:spcPts val="230"/>
                        </a:spcBef>
                        <a:spcAft>
                          <a:spcPts val="0"/>
                        </a:spcAft>
                      </a:pPr>
                      <a:r>
                        <a:rPr lang="en-US" sz="2400">
                          <a:effectLst/>
                        </a:rPr>
                        <a:t>&lt;BODY link=”color”&gt;</a:t>
                      </a:r>
                      <a:endParaRPr lang="en-IN" sz="24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559435">
                        <a:spcBef>
                          <a:spcPts val="190"/>
                        </a:spcBef>
                      </a:pPr>
                      <a:r>
                        <a:rPr lang="en-US" sz="2400" dirty="0">
                          <a:effectLst/>
                        </a:rPr>
                        <a:t>Specifies the default color of unvisited links in hexadecimal code</a:t>
                      </a:r>
                      <a:endParaRPr lang="en-IN" sz="24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1917486170"/>
                  </a:ext>
                </a:extLst>
              </a:tr>
              <a:tr h="878042">
                <a:tc>
                  <a:txBody>
                    <a:bodyPr/>
                    <a:lstStyle/>
                    <a:p>
                      <a:pPr marL="50800">
                        <a:spcBef>
                          <a:spcPts val="230"/>
                        </a:spcBef>
                        <a:spcAft>
                          <a:spcPts val="0"/>
                        </a:spcAft>
                      </a:pPr>
                      <a:r>
                        <a:rPr lang="en-US" sz="2400">
                          <a:effectLst/>
                        </a:rPr>
                        <a:t>&lt;BODY alink=”color”&gt;</a:t>
                      </a:r>
                      <a:endParaRPr lang="en-IN" sz="24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559435">
                        <a:spcBef>
                          <a:spcPts val="190"/>
                        </a:spcBef>
                      </a:pPr>
                      <a:r>
                        <a:rPr lang="en-US" sz="2400" dirty="0">
                          <a:effectLst/>
                        </a:rPr>
                        <a:t>Specifies the color of links on click in hexadecimal code</a:t>
                      </a:r>
                      <a:endParaRPr lang="en-IN" sz="24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1571002362"/>
                  </a:ext>
                </a:extLst>
              </a:tr>
              <a:tr h="862362">
                <a:tc>
                  <a:txBody>
                    <a:bodyPr/>
                    <a:lstStyle/>
                    <a:p>
                      <a:pPr marL="50800">
                        <a:spcBef>
                          <a:spcPts val="230"/>
                        </a:spcBef>
                        <a:spcAft>
                          <a:spcPts val="0"/>
                        </a:spcAft>
                      </a:pPr>
                      <a:r>
                        <a:rPr lang="en-US" sz="2400">
                          <a:effectLst/>
                        </a:rPr>
                        <a:t>&lt;BODY vlink=”color”&gt;</a:t>
                      </a:r>
                      <a:endParaRPr lang="en-IN" sz="24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559435">
                        <a:spcBef>
                          <a:spcPts val="190"/>
                        </a:spcBef>
                      </a:pPr>
                      <a:r>
                        <a:rPr lang="en-US" sz="2400" dirty="0">
                          <a:effectLst/>
                        </a:rPr>
                        <a:t>Specifies the color of followed links in hexadecimal code</a:t>
                      </a:r>
                      <a:endParaRPr lang="en-IN" sz="24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3490203861"/>
                  </a:ext>
                </a:extLst>
              </a:tr>
            </a:tbl>
          </a:graphicData>
        </a:graphic>
      </p:graphicFrame>
      <p:sp>
        <p:nvSpPr>
          <p:cNvPr id="3" name="Text Box 23">
            <a:extLst>
              <a:ext uri="{FF2B5EF4-FFF2-40B4-BE49-F238E27FC236}">
                <a16:creationId xmlns:a16="http://schemas.microsoft.com/office/drawing/2014/main" id="{2E422983-2787-4353-8F97-F5288ED4CDAA}"/>
              </a:ext>
            </a:extLst>
          </p:cNvPr>
          <p:cNvSpPr txBox="1">
            <a:spLocks noChangeArrowheads="1"/>
          </p:cNvSpPr>
          <p:nvPr/>
        </p:nvSpPr>
        <p:spPr bwMode="auto">
          <a:xfrm>
            <a:off x="285431" y="161606"/>
            <a:ext cx="4658043" cy="457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520"/>
              </a:lnSpc>
            </a:pPr>
            <a:r>
              <a:rPr lang="en-US" sz="2800" b="1" dirty="0">
                <a:solidFill>
                  <a:srgbClr val="FF0000"/>
                </a:solidFill>
                <a:effectLst/>
                <a:latin typeface="Arial" panose="020B0604020202020204" pitchFamily="34" charset="0"/>
                <a:ea typeface="Verdana" panose="020B0604030504040204" pitchFamily="34" charset="0"/>
                <a:cs typeface="Verdana" panose="020B0604030504040204" pitchFamily="34" charset="0"/>
              </a:rPr>
              <a:t>Body</a:t>
            </a:r>
            <a:r>
              <a:rPr lang="en-US" sz="2800" b="1" spc="-155" dirty="0">
                <a:solidFill>
                  <a:srgbClr val="FF0000"/>
                </a:solidFill>
                <a:effectLst/>
                <a:latin typeface="Arial" panose="020B0604020202020204" pitchFamily="34" charset="0"/>
                <a:ea typeface="Verdana" panose="020B0604030504040204" pitchFamily="34" charset="0"/>
                <a:cs typeface="Verdana" panose="020B0604030504040204" pitchFamily="34" charset="0"/>
              </a:rPr>
              <a:t> </a:t>
            </a:r>
            <a:r>
              <a:rPr lang="en-US" sz="2800" b="1" dirty="0">
                <a:solidFill>
                  <a:srgbClr val="FF0000"/>
                </a:solidFill>
                <a:effectLst/>
                <a:latin typeface="Arial" panose="020B0604020202020204" pitchFamily="34" charset="0"/>
                <a:ea typeface="Verdana" panose="020B0604030504040204" pitchFamily="34" charset="0"/>
                <a:cs typeface="Verdana" panose="020B0604030504040204" pitchFamily="34" charset="0"/>
              </a:rPr>
              <a:t>tag</a:t>
            </a:r>
            <a:r>
              <a:rPr lang="en-US" sz="2800" b="1" spc="-150" dirty="0">
                <a:solidFill>
                  <a:srgbClr val="FF0000"/>
                </a:solidFill>
                <a:effectLst/>
                <a:latin typeface="Arial" panose="020B0604020202020204" pitchFamily="34" charset="0"/>
                <a:ea typeface="Verdana" panose="020B0604030504040204" pitchFamily="34" charset="0"/>
                <a:cs typeface="Verdana" panose="020B0604030504040204" pitchFamily="34" charset="0"/>
              </a:rPr>
              <a:t> </a:t>
            </a:r>
            <a:r>
              <a:rPr lang="en-US" sz="2800" b="1" dirty="0">
                <a:solidFill>
                  <a:srgbClr val="FF0000"/>
                </a:solidFill>
                <a:effectLst/>
                <a:latin typeface="Arial" panose="020B0604020202020204" pitchFamily="34" charset="0"/>
                <a:ea typeface="Verdana" panose="020B0604030504040204" pitchFamily="34" charset="0"/>
                <a:cs typeface="Verdana" panose="020B0604030504040204" pitchFamily="34" charset="0"/>
              </a:rPr>
              <a:t>and</a:t>
            </a:r>
            <a:r>
              <a:rPr lang="en-US" sz="2800" b="1" spc="-150" dirty="0">
                <a:solidFill>
                  <a:srgbClr val="FF0000"/>
                </a:solidFill>
                <a:effectLst/>
                <a:latin typeface="Arial" panose="020B0604020202020204" pitchFamily="34" charset="0"/>
                <a:ea typeface="Verdana" panose="020B0604030504040204" pitchFamily="34" charset="0"/>
                <a:cs typeface="Verdana" panose="020B0604030504040204" pitchFamily="34" charset="0"/>
              </a:rPr>
              <a:t> </a:t>
            </a:r>
            <a:r>
              <a:rPr lang="en-US" sz="2800" b="1" dirty="0">
                <a:solidFill>
                  <a:srgbClr val="FF0000"/>
                </a:solidFill>
                <a:effectLst/>
                <a:latin typeface="Arial" panose="020B0604020202020204" pitchFamily="34" charset="0"/>
                <a:ea typeface="Verdana" panose="020B0604030504040204" pitchFamily="34" charset="0"/>
                <a:cs typeface="Verdana" panose="020B0604030504040204" pitchFamily="34" charset="0"/>
              </a:rPr>
              <a:t>attributes</a:t>
            </a:r>
            <a:endParaRPr lang="en-IN" sz="2800" b="1" dirty="0">
              <a:solidFill>
                <a:srgbClr val="FF0000"/>
              </a:solidFill>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7658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F7E25-7E68-4A93-9485-D972A9D18A73}"/>
              </a:ext>
            </a:extLst>
          </p:cNvPr>
          <p:cNvSpPr>
            <a:spLocks noGrp="1"/>
          </p:cNvSpPr>
          <p:nvPr>
            <p:ph type="title"/>
          </p:nvPr>
        </p:nvSpPr>
        <p:spPr/>
        <p:txBody>
          <a:bodyPr/>
          <a:lstStyle/>
          <a:p>
            <a:r>
              <a:rPr lang="en-US" dirty="0"/>
              <a:t>Basic Text formatting</a:t>
            </a:r>
            <a:endParaRPr lang="en-IN" dirty="0"/>
          </a:p>
        </p:txBody>
      </p:sp>
      <p:graphicFrame>
        <p:nvGraphicFramePr>
          <p:cNvPr id="9" name="Content Placeholder 8">
            <a:extLst>
              <a:ext uri="{FF2B5EF4-FFF2-40B4-BE49-F238E27FC236}">
                <a16:creationId xmlns:a16="http://schemas.microsoft.com/office/drawing/2014/main" id="{418B28DE-6F54-4960-A5B5-D3E10E4E40F4}"/>
              </a:ext>
            </a:extLst>
          </p:cNvPr>
          <p:cNvGraphicFramePr>
            <a:graphicFrameLocks noGrp="1"/>
          </p:cNvGraphicFramePr>
          <p:nvPr>
            <p:ph idx="1"/>
            <p:extLst>
              <p:ext uri="{D42A27DB-BD31-4B8C-83A1-F6EECF244321}">
                <p14:modId xmlns:p14="http://schemas.microsoft.com/office/powerpoint/2010/main" val="482142750"/>
              </p:ext>
            </p:extLst>
          </p:nvPr>
        </p:nvGraphicFramePr>
        <p:xfrm>
          <a:off x="934305" y="1441450"/>
          <a:ext cx="10654943" cy="4825431"/>
        </p:xfrm>
        <a:graphic>
          <a:graphicData uri="http://schemas.openxmlformats.org/drawingml/2006/table">
            <a:tbl>
              <a:tblPr>
                <a:tableStyleId>{5C22544A-7EE6-4342-B048-85BDC9FD1C3A}</a:tableStyleId>
              </a:tblPr>
              <a:tblGrid>
                <a:gridCol w="1044184">
                  <a:extLst>
                    <a:ext uri="{9D8B030D-6E8A-4147-A177-3AD203B41FA5}">
                      <a16:colId xmlns:a16="http://schemas.microsoft.com/office/drawing/2014/main" val="805444238"/>
                    </a:ext>
                  </a:extLst>
                </a:gridCol>
                <a:gridCol w="1734785">
                  <a:extLst>
                    <a:ext uri="{9D8B030D-6E8A-4147-A177-3AD203B41FA5}">
                      <a16:colId xmlns:a16="http://schemas.microsoft.com/office/drawing/2014/main" val="1068903198"/>
                    </a:ext>
                  </a:extLst>
                </a:gridCol>
                <a:gridCol w="4668306">
                  <a:extLst>
                    <a:ext uri="{9D8B030D-6E8A-4147-A177-3AD203B41FA5}">
                      <a16:colId xmlns:a16="http://schemas.microsoft.com/office/drawing/2014/main" val="3762506161"/>
                    </a:ext>
                  </a:extLst>
                </a:gridCol>
                <a:gridCol w="3207668">
                  <a:extLst>
                    <a:ext uri="{9D8B030D-6E8A-4147-A177-3AD203B41FA5}">
                      <a16:colId xmlns:a16="http://schemas.microsoft.com/office/drawing/2014/main" val="2779331491"/>
                    </a:ext>
                  </a:extLst>
                </a:gridCol>
              </a:tblGrid>
              <a:tr h="578795">
                <a:tc>
                  <a:txBody>
                    <a:bodyPr/>
                    <a:lstStyle/>
                    <a:p>
                      <a:pPr algn="l" fontAlgn="ctr"/>
                      <a:r>
                        <a:rPr lang="en-US" sz="2000" u="none" strike="noStrike">
                          <a:effectLst/>
                        </a:rPr>
                        <a:t>&lt;h1&gt;</a:t>
                      </a:r>
                      <a:endParaRPr lang="en-US" sz="2000" b="0" i="0" u="none" strike="noStrike">
                        <a:solidFill>
                          <a:srgbClr val="000000"/>
                        </a:solidFill>
                        <a:effectLst/>
                        <a:latin typeface="Verdana" panose="020B0604030504040204" pitchFamily="34" charset="0"/>
                      </a:endParaRPr>
                    </a:p>
                  </a:txBody>
                  <a:tcPr marL="6350" marR="6350" marT="6350" marB="0" anchor="ctr"/>
                </a:tc>
                <a:tc>
                  <a:txBody>
                    <a:bodyPr/>
                    <a:lstStyle/>
                    <a:p>
                      <a:pPr algn="l" fontAlgn="ctr"/>
                      <a:r>
                        <a:rPr lang="en-US" sz="2000" u="none" strike="noStrike">
                          <a:effectLst/>
                        </a:rPr>
                        <a:t>heading 1</a:t>
                      </a:r>
                      <a:endParaRPr lang="en-US" sz="2000" b="1" i="0" u="none" strike="noStrike">
                        <a:solidFill>
                          <a:srgbClr val="000000"/>
                        </a:solidFill>
                        <a:effectLst/>
                        <a:latin typeface="Verdana" panose="020B0604030504040204" pitchFamily="34" charset="0"/>
                      </a:endParaRPr>
                    </a:p>
                  </a:txBody>
                  <a:tcPr marL="6350" marR="6350" marT="6350" marB="0" anchor="ctr"/>
                </a:tc>
                <a:tc>
                  <a:txBody>
                    <a:bodyPr/>
                    <a:lstStyle/>
                    <a:p>
                      <a:pPr algn="l" fontAlgn="ctr"/>
                      <a:r>
                        <a:rPr lang="en-US" sz="2000" u="none" strike="noStrike" dirty="0">
                          <a:effectLst/>
                        </a:rPr>
                        <a:t>&lt;h1&gt;Heading 1 Example&lt;/h1&gt;</a:t>
                      </a:r>
                      <a:endParaRPr lang="en-US" sz="2000" b="1" i="0" u="none" strike="noStrike" dirty="0">
                        <a:solidFill>
                          <a:srgbClr val="000000"/>
                        </a:solidFill>
                        <a:effectLst/>
                        <a:latin typeface="Verdana" panose="020B0604030504040204" pitchFamily="34" charset="0"/>
                      </a:endParaRPr>
                    </a:p>
                  </a:txBody>
                  <a:tcPr marL="6350" marR="6350" marT="6350" marB="0" anchor="ctr"/>
                </a:tc>
                <a:tc>
                  <a:txBody>
                    <a:bodyPr/>
                    <a:lstStyle/>
                    <a:p>
                      <a:pPr algn="l" fontAlgn="ctr"/>
                      <a:endParaRPr lang="en-US" sz="2000" b="1" i="0" u="none" strike="noStrike" dirty="0">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2886963286"/>
                  </a:ext>
                </a:extLst>
              </a:tr>
              <a:tr h="578795">
                <a:tc>
                  <a:txBody>
                    <a:bodyPr/>
                    <a:lstStyle/>
                    <a:p>
                      <a:pPr algn="l" fontAlgn="ctr"/>
                      <a:r>
                        <a:rPr lang="en-US" sz="2000" u="none" strike="noStrike">
                          <a:effectLst/>
                        </a:rPr>
                        <a:t>&lt;h2&gt;</a:t>
                      </a:r>
                      <a:endParaRPr lang="en-US" sz="2000" b="0" i="0" u="none" strike="noStrike">
                        <a:solidFill>
                          <a:srgbClr val="000000"/>
                        </a:solidFill>
                        <a:effectLst/>
                        <a:latin typeface="Verdana" panose="020B0604030504040204" pitchFamily="34" charset="0"/>
                      </a:endParaRPr>
                    </a:p>
                  </a:txBody>
                  <a:tcPr marL="6350" marR="6350" marT="6350" marB="0" anchor="ctr"/>
                </a:tc>
                <a:tc>
                  <a:txBody>
                    <a:bodyPr/>
                    <a:lstStyle/>
                    <a:p>
                      <a:pPr algn="l" fontAlgn="ctr"/>
                      <a:r>
                        <a:rPr lang="en-US" sz="2000" u="none" strike="noStrike" dirty="0">
                          <a:effectLst/>
                        </a:rPr>
                        <a:t>heading 2</a:t>
                      </a:r>
                      <a:endParaRPr lang="en-US" sz="2000" b="1" i="0" u="none" strike="noStrike" dirty="0">
                        <a:solidFill>
                          <a:srgbClr val="000000"/>
                        </a:solidFill>
                        <a:effectLst/>
                        <a:latin typeface="Verdana" panose="020B0604030504040204" pitchFamily="34" charset="0"/>
                      </a:endParaRPr>
                    </a:p>
                  </a:txBody>
                  <a:tcPr marL="6350" marR="6350" marT="6350" marB="0" anchor="ctr"/>
                </a:tc>
                <a:tc>
                  <a:txBody>
                    <a:bodyPr/>
                    <a:lstStyle/>
                    <a:p>
                      <a:pPr algn="l" fontAlgn="ctr"/>
                      <a:r>
                        <a:rPr lang="en-US" sz="2000" u="none" strike="noStrike">
                          <a:effectLst/>
                        </a:rPr>
                        <a:t>&lt;h2&gt;Heading 2 Example&lt;/h2&gt;</a:t>
                      </a:r>
                      <a:endParaRPr lang="en-US" sz="2000" b="1" i="0" u="none" strike="noStrike">
                        <a:solidFill>
                          <a:srgbClr val="000000"/>
                        </a:solidFill>
                        <a:effectLst/>
                        <a:latin typeface="Verdana" panose="020B0604030504040204" pitchFamily="34" charset="0"/>
                      </a:endParaRPr>
                    </a:p>
                  </a:txBody>
                  <a:tcPr marL="6350" marR="6350" marT="6350" marB="0" anchor="ctr"/>
                </a:tc>
                <a:tc>
                  <a:txBody>
                    <a:bodyPr/>
                    <a:lstStyle/>
                    <a:p>
                      <a:pPr algn="l" fontAlgn="ctr"/>
                      <a:endParaRPr lang="en-US" sz="2000" b="1" i="0" u="none" strike="noStrike">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3604207423"/>
                  </a:ext>
                </a:extLst>
              </a:tr>
              <a:tr h="578795">
                <a:tc>
                  <a:txBody>
                    <a:bodyPr/>
                    <a:lstStyle/>
                    <a:p>
                      <a:pPr algn="l" fontAlgn="ctr"/>
                      <a:r>
                        <a:rPr lang="en-US" sz="2000" u="none" strike="noStrike">
                          <a:effectLst/>
                        </a:rPr>
                        <a:t>&lt;h3&gt;</a:t>
                      </a:r>
                      <a:endParaRPr lang="en-US" sz="2000" b="0" i="0" u="none" strike="noStrike">
                        <a:solidFill>
                          <a:srgbClr val="000000"/>
                        </a:solidFill>
                        <a:effectLst/>
                        <a:latin typeface="Verdana" panose="020B0604030504040204" pitchFamily="34" charset="0"/>
                      </a:endParaRPr>
                    </a:p>
                  </a:txBody>
                  <a:tcPr marL="6350" marR="6350" marT="6350" marB="0" anchor="ctr"/>
                </a:tc>
                <a:tc>
                  <a:txBody>
                    <a:bodyPr/>
                    <a:lstStyle/>
                    <a:p>
                      <a:pPr algn="l" fontAlgn="ctr"/>
                      <a:r>
                        <a:rPr lang="en-US" sz="2000" u="none" strike="noStrike" dirty="0">
                          <a:effectLst/>
                        </a:rPr>
                        <a:t>heading 3</a:t>
                      </a:r>
                      <a:endParaRPr lang="en-US" sz="2000" b="1" i="0" u="none" strike="noStrike" dirty="0">
                        <a:solidFill>
                          <a:srgbClr val="000000"/>
                        </a:solidFill>
                        <a:effectLst/>
                        <a:latin typeface="Verdana" panose="020B0604030504040204" pitchFamily="34" charset="0"/>
                      </a:endParaRPr>
                    </a:p>
                  </a:txBody>
                  <a:tcPr marL="6350" marR="6350" marT="6350" marB="0" anchor="ctr"/>
                </a:tc>
                <a:tc>
                  <a:txBody>
                    <a:bodyPr/>
                    <a:lstStyle/>
                    <a:p>
                      <a:pPr algn="l" fontAlgn="ctr"/>
                      <a:r>
                        <a:rPr lang="en-US" sz="2000" u="none" strike="noStrike" dirty="0">
                          <a:effectLst/>
                        </a:rPr>
                        <a:t>&lt;h3&gt;Heading 3 Example&lt;/h3&gt;</a:t>
                      </a:r>
                      <a:endParaRPr lang="en-US" sz="2000" b="1" i="0" u="none" strike="noStrike" dirty="0">
                        <a:solidFill>
                          <a:srgbClr val="000000"/>
                        </a:solidFill>
                        <a:effectLst/>
                        <a:latin typeface="Verdana" panose="020B0604030504040204" pitchFamily="34" charset="0"/>
                      </a:endParaRPr>
                    </a:p>
                  </a:txBody>
                  <a:tcPr marL="6350" marR="6350" marT="6350" marB="0" anchor="ctr"/>
                </a:tc>
                <a:tc>
                  <a:txBody>
                    <a:bodyPr/>
                    <a:lstStyle/>
                    <a:p>
                      <a:pPr algn="l" fontAlgn="ctr"/>
                      <a:endParaRPr lang="en-US" sz="2000" b="1" i="0" u="none" strike="noStrike" dirty="0">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506494817"/>
                  </a:ext>
                </a:extLst>
              </a:tr>
              <a:tr h="578795">
                <a:tc>
                  <a:txBody>
                    <a:bodyPr/>
                    <a:lstStyle/>
                    <a:p>
                      <a:pPr algn="l" fontAlgn="ctr"/>
                      <a:r>
                        <a:rPr lang="en-US" sz="2000" u="none" strike="noStrike">
                          <a:effectLst/>
                        </a:rPr>
                        <a:t>&lt;h4&gt;</a:t>
                      </a:r>
                      <a:endParaRPr lang="en-US" sz="2000" b="0" i="0" u="none" strike="noStrike">
                        <a:solidFill>
                          <a:srgbClr val="000000"/>
                        </a:solidFill>
                        <a:effectLst/>
                        <a:latin typeface="Verdana" panose="020B0604030504040204" pitchFamily="34" charset="0"/>
                      </a:endParaRPr>
                    </a:p>
                  </a:txBody>
                  <a:tcPr marL="6350" marR="6350" marT="6350" marB="0" anchor="ctr"/>
                </a:tc>
                <a:tc>
                  <a:txBody>
                    <a:bodyPr/>
                    <a:lstStyle/>
                    <a:p>
                      <a:pPr algn="l" fontAlgn="ctr"/>
                      <a:r>
                        <a:rPr lang="en-US" sz="2000" u="none" strike="noStrike">
                          <a:effectLst/>
                        </a:rPr>
                        <a:t>heading 4</a:t>
                      </a:r>
                      <a:endParaRPr lang="en-US" sz="2000" b="1" i="0" u="none" strike="noStrike">
                        <a:solidFill>
                          <a:srgbClr val="000000"/>
                        </a:solidFill>
                        <a:effectLst/>
                        <a:latin typeface="Verdana" panose="020B0604030504040204" pitchFamily="34" charset="0"/>
                      </a:endParaRPr>
                    </a:p>
                  </a:txBody>
                  <a:tcPr marL="6350" marR="6350" marT="6350" marB="0" anchor="ctr"/>
                </a:tc>
                <a:tc>
                  <a:txBody>
                    <a:bodyPr/>
                    <a:lstStyle/>
                    <a:p>
                      <a:pPr algn="l" fontAlgn="ctr"/>
                      <a:r>
                        <a:rPr lang="en-US" sz="2000" u="none" strike="noStrike">
                          <a:effectLst/>
                        </a:rPr>
                        <a:t>&lt;h4&gt;Heading 4 Example&lt;/h4&gt;</a:t>
                      </a:r>
                      <a:endParaRPr lang="en-US" sz="2000" b="1" i="0" u="none" strike="noStrike">
                        <a:solidFill>
                          <a:srgbClr val="000000"/>
                        </a:solidFill>
                        <a:effectLst/>
                        <a:latin typeface="Verdana" panose="020B0604030504040204" pitchFamily="34" charset="0"/>
                      </a:endParaRPr>
                    </a:p>
                  </a:txBody>
                  <a:tcPr marL="6350" marR="6350" marT="6350" marB="0" anchor="ctr"/>
                </a:tc>
                <a:tc>
                  <a:txBody>
                    <a:bodyPr/>
                    <a:lstStyle/>
                    <a:p>
                      <a:pPr algn="l" fontAlgn="ctr"/>
                      <a:endParaRPr lang="en-US" sz="2000" b="1" i="0" u="none" strike="noStrike">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1282836684"/>
                  </a:ext>
                </a:extLst>
              </a:tr>
              <a:tr h="578795">
                <a:tc>
                  <a:txBody>
                    <a:bodyPr/>
                    <a:lstStyle/>
                    <a:p>
                      <a:pPr algn="l" fontAlgn="ctr"/>
                      <a:r>
                        <a:rPr lang="en-US" sz="2000" u="none" strike="noStrike">
                          <a:effectLst/>
                        </a:rPr>
                        <a:t>&lt;h5&gt;</a:t>
                      </a:r>
                      <a:endParaRPr lang="en-US" sz="2000" b="0" i="0" u="none" strike="noStrike">
                        <a:solidFill>
                          <a:srgbClr val="000000"/>
                        </a:solidFill>
                        <a:effectLst/>
                        <a:latin typeface="Verdana" panose="020B0604030504040204" pitchFamily="34" charset="0"/>
                      </a:endParaRPr>
                    </a:p>
                  </a:txBody>
                  <a:tcPr marL="6350" marR="6350" marT="6350" marB="0" anchor="ctr"/>
                </a:tc>
                <a:tc>
                  <a:txBody>
                    <a:bodyPr/>
                    <a:lstStyle/>
                    <a:p>
                      <a:pPr algn="l" fontAlgn="ctr"/>
                      <a:r>
                        <a:rPr lang="en-US" sz="2000" u="none" strike="noStrike">
                          <a:effectLst/>
                        </a:rPr>
                        <a:t>heading 5</a:t>
                      </a:r>
                      <a:endParaRPr lang="en-US" sz="2000" b="1" i="0" u="none" strike="noStrike">
                        <a:solidFill>
                          <a:srgbClr val="000000"/>
                        </a:solidFill>
                        <a:effectLst/>
                        <a:latin typeface="Verdana" panose="020B0604030504040204" pitchFamily="34" charset="0"/>
                      </a:endParaRPr>
                    </a:p>
                  </a:txBody>
                  <a:tcPr marL="6350" marR="6350" marT="6350" marB="0" anchor="ctr"/>
                </a:tc>
                <a:tc>
                  <a:txBody>
                    <a:bodyPr/>
                    <a:lstStyle/>
                    <a:p>
                      <a:pPr algn="l" fontAlgn="ctr"/>
                      <a:r>
                        <a:rPr lang="en-US" sz="2000" u="none" strike="noStrike">
                          <a:effectLst/>
                        </a:rPr>
                        <a:t>&lt;h5&gt;Heading 5 Example&lt;/h5&gt;</a:t>
                      </a:r>
                      <a:endParaRPr lang="en-US" sz="2000" b="1" i="0" u="none" strike="noStrike">
                        <a:solidFill>
                          <a:srgbClr val="000000"/>
                        </a:solidFill>
                        <a:effectLst/>
                        <a:latin typeface="Verdana" panose="020B0604030504040204" pitchFamily="34" charset="0"/>
                      </a:endParaRPr>
                    </a:p>
                  </a:txBody>
                  <a:tcPr marL="6350" marR="6350" marT="6350" marB="0" anchor="ctr"/>
                </a:tc>
                <a:tc>
                  <a:txBody>
                    <a:bodyPr/>
                    <a:lstStyle/>
                    <a:p>
                      <a:pPr algn="l" fontAlgn="ctr"/>
                      <a:endParaRPr lang="en-US" sz="2000" b="1" i="0" u="none" strike="noStrike">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3644334765"/>
                  </a:ext>
                </a:extLst>
              </a:tr>
              <a:tr h="598754">
                <a:tc>
                  <a:txBody>
                    <a:bodyPr/>
                    <a:lstStyle/>
                    <a:p>
                      <a:pPr algn="l" fontAlgn="ctr"/>
                      <a:r>
                        <a:rPr lang="en-US" sz="2000" u="none" strike="noStrike" dirty="0">
                          <a:effectLst/>
                        </a:rPr>
                        <a:t>&lt;h6&gt;</a:t>
                      </a:r>
                      <a:endParaRPr lang="en-US" sz="2000" b="0" i="0" u="none" strike="noStrike" dirty="0">
                        <a:solidFill>
                          <a:srgbClr val="000000"/>
                        </a:solidFill>
                        <a:effectLst/>
                        <a:latin typeface="Verdana" panose="020B0604030504040204" pitchFamily="34" charset="0"/>
                      </a:endParaRPr>
                    </a:p>
                  </a:txBody>
                  <a:tcPr marL="6350" marR="6350" marT="6350" marB="0" anchor="ctr"/>
                </a:tc>
                <a:tc>
                  <a:txBody>
                    <a:bodyPr/>
                    <a:lstStyle/>
                    <a:p>
                      <a:pPr algn="l" fontAlgn="ctr"/>
                      <a:r>
                        <a:rPr lang="en-US" sz="2000" u="none" strike="noStrike">
                          <a:effectLst/>
                        </a:rPr>
                        <a:t>heading 6</a:t>
                      </a:r>
                      <a:endParaRPr lang="en-US" sz="2000" b="1" i="0" u="none" strike="noStrike">
                        <a:solidFill>
                          <a:srgbClr val="000000"/>
                        </a:solidFill>
                        <a:effectLst/>
                        <a:latin typeface="Verdana" panose="020B0604030504040204" pitchFamily="34" charset="0"/>
                      </a:endParaRPr>
                    </a:p>
                  </a:txBody>
                  <a:tcPr marL="6350" marR="6350" marT="6350" marB="0" anchor="ctr"/>
                </a:tc>
                <a:tc>
                  <a:txBody>
                    <a:bodyPr/>
                    <a:lstStyle/>
                    <a:p>
                      <a:pPr algn="l" fontAlgn="ctr"/>
                      <a:r>
                        <a:rPr lang="en-US" sz="2000" u="none" strike="noStrike" dirty="0">
                          <a:effectLst/>
                        </a:rPr>
                        <a:t>&lt;h6&gt;Heading 6 Example&lt;/h6&gt;</a:t>
                      </a:r>
                      <a:endParaRPr lang="en-US" sz="2000" b="1" i="0" u="none" strike="noStrike" dirty="0">
                        <a:solidFill>
                          <a:srgbClr val="000000"/>
                        </a:solidFill>
                        <a:effectLst/>
                        <a:latin typeface="Verdana" panose="020B0604030504040204" pitchFamily="34" charset="0"/>
                      </a:endParaRPr>
                    </a:p>
                  </a:txBody>
                  <a:tcPr marL="6350" marR="6350" marT="6350" marB="0" anchor="ctr"/>
                </a:tc>
                <a:tc>
                  <a:txBody>
                    <a:bodyPr/>
                    <a:lstStyle/>
                    <a:p>
                      <a:pPr algn="l" fontAlgn="ctr"/>
                      <a:endParaRPr lang="en-US" sz="2000" b="1" i="0" u="none" strike="noStrike" dirty="0">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2660728727"/>
                  </a:ext>
                </a:extLst>
              </a:tr>
              <a:tr h="1332702">
                <a:tc>
                  <a:txBody>
                    <a:bodyPr/>
                    <a:lstStyle/>
                    <a:p>
                      <a:pPr marL="32385"/>
                      <a:r>
                        <a:rPr lang="en-US" sz="2000" u="none" strike="noStrike" kern="1200" dirty="0">
                          <a:solidFill>
                            <a:schemeClr val="dk1"/>
                          </a:solidFill>
                          <a:effectLst/>
                          <a:latin typeface="+mn-lt"/>
                          <a:ea typeface="+mn-ea"/>
                          <a:cs typeface="+mn-cs"/>
                        </a:rPr>
                        <a:t> </a:t>
                      </a:r>
                      <a:endParaRPr lang="en-IN" sz="2000" u="none" strike="noStrike" kern="1200" dirty="0">
                        <a:solidFill>
                          <a:schemeClr val="dk1"/>
                        </a:solidFill>
                        <a:effectLst/>
                        <a:latin typeface="+mn-lt"/>
                        <a:ea typeface="+mn-ea"/>
                        <a:cs typeface="+mn-cs"/>
                      </a:endParaRPr>
                    </a:p>
                    <a:p>
                      <a:pPr marL="31115">
                        <a:spcBef>
                          <a:spcPts val="5"/>
                        </a:spcBef>
                        <a:spcAft>
                          <a:spcPts val="0"/>
                        </a:spcAft>
                      </a:pPr>
                      <a:r>
                        <a:rPr lang="en-US" sz="2000" u="none" strike="noStrike" kern="1200" dirty="0">
                          <a:solidFill>
                            <a:schemeClr val="dk1"/>
                          </a:solidFill>
                          <a:effectLst/>
                          <a:latin typeface="+mn-lt"/>
                          <a:ea typeface="+mn-ea"/>
                          <a:cs typeface="+mn-cs"/>
                        </a:rPr>
                        <a:t>&lt;</a:t>
                      </a:r>
                      <a:r>
                        <a:rPr lang="en-US" sz="2000" u="none" strike="noStrike" kern="1200" dirty="0" err="1">
                          <a:solidFill>
                            <a:schemeClr val="dk1"/>
                          </a:solidFill>
                          <a:effectLst/>
                          <a:latin typeface="+mn-lt"/>
                          <a:ea typeface="+mn-ea"/>
                          <a:cs typeface="+mn-cs"/>
                        </a:rPr>
                        <a:t>br</a:t>
                      </a:r>
                      <a:r>
                        <a:rPr lang="en-US" sz="2000" u="none" strike="noStrike" kern="1200" dirty="0">
                          <a:solidFill>
                            <a:schemeClr val="dk1"/>
                          </a:solidFill>
                          <a:effectLst/>
                          <a:latin typeface="+mn-lt"/>
                          <a:ea typeface="+mn-ea"/>
                          <a:cs typeface="+mn-cs"/>
                        </a:rPr>
                        <a:t>&gt;</a:t>
                      </a:r>
                      <a:endParaRPr lang="en-IN" sz="2000" u="none" strike="noStrike" kern="1200" dirty="0">
                        <a:solidFill>
                          <a:schemeClr val="dk1"/>
                        </a:solidFill>
                        <a:effectLst/>
                        <a:latin typeface="+mn-lt"/>
                        <a:ea typeface="+mn-ea"/>
                        <a:cs typeface="+mn-cs"/>
                      </a:endParaRPr>
                    </a:p>
                  </a:txBody>
                  <a:tcPr marL="0" marR="0" marT="0" marB="0"/>
                </a:tc>
                <a:tc>
                  <a:txBody>
                    <a:bodyPr/>
                    <a:lstStyle/>
                    <a:p>
                      <a:pPr marL="32385">
                        <a:spcBef>
                          <a:spcPts val="30"/>
                        </a:spcBef>
                        <a:spcAft>
                          <a:spcPts val="0"/>
                        </a:spcAft>
                      </a:pPr>
                      <a:r>
                        <a:rPr lang="en-US" sz="2000" u="none" strike="noStrike" kern="1200" dirty="0">
                          <a:solidFill>
                            <a:schemeClr val="dk1"/>
                          </a:solidFill>
                          <a:effectLst/>
                          <a:latin typeface="+mn-lt"/>
                          <a:ea typeface="+mn-ea"/>
                          <a:cs typeface="+mn-cs"/>
                        </a:rPr>
                        <a:t> </a:t>
                      </a:r>
                      <a:endParaRPr lang="en-IN" sz="2000" u="none" strike="noStrike" kern="1200" dirty="0">
                        <a:solidFill>
                          <a:schemeClr val="dk1"/>
                        </a:solidFill>
                        <a:effectLst/>
                        <a:latin typeface="+mn-lt"/>
                        <a:ea typeface="+mn-ea"/>
                        <a:cs typeface="+mn-cs"/>
                      </a:endParaRPr>
                    </a:p>
                    <a:p>
                      <a:pPr marL="32385" marR="261620">
                        <a:lnSpc>
                          <a:spcPct val="98000"/>
                        </a:lnSpc>
                      </a:pPr>
                      <a:r>
                        <a:rPr lang="en-US" sz="2000" u="none" strike="noStrike" kern="1200" dirty="0">
                          <a:solidFill>
                            <a:schemeClr val="dk1"/>
                          </a:solidFill>
                          <a:effectLst/>
                          <a:latin typeface="+mn-lt"/>
                          <a:ea typeface="+mn-ea"/>
                          <a:cs typeface="+mn-cs"/>
                        </a:rPr>
                        <a:t>line break</a:t>
                      </a:r>
                      <a:endParaRPr lang="en-IN" sz="2000" u="none" strike="noStrike" kern="1200" dirty="0">
                        <a:solidFill>
                          <a:schemeClr val="dk1"/>
                        </a:solidFill>
                        <a:effectLst/>
                        <a:latin typeface="+mn-lt"/>
                        <a:ea typeface="+mn-ea"/>
                        <a:cs typeface="+mn-cs"/>
                      </a:endParaRPr>
                    </a:p>
                  </a:txBody>
                  <a:tcPr marL="0" marR="0" marT="0" marB="0"/>
                </a:tc>
                <a:tc>
                  <a:txBody>
                    <a:bodyPr/>
                    <a:lstStyle/>
                    <a:p>
                      <a:pPr marL="32385">
                        <a:spcBef>
                          <a:spcPts val="30"/>
                        </a:spcBef>
                        <a:spcAft>
                          <a:spcPts val="0"/>
                        </a:spcAft>
                      </a:pPr>
                      <a:r>
                        <a:rPr lang="en-US" sz="2000" u="none" strike="noStrike" kern="1200" dirty="0">
                          <a:solidFill>
                            <a:schemeClr val="dk1"/>
                          </a:solidFill>
                          <a:effectLst/>
                          <a:latin typeface="+mn-lt"/>
                          <a:ea typeface="+mn-ea"/>
                          <a:cs typeface="+mn-cs"/>
                        </a:rPr>
                        <a:t> </a:t>
                      </a:r>
                      <a:endParaRPr lang="en-IN" sz="2000" u="none" strike="noStrike" kern="1200" dirty="0">
                        <a:solidFill>
                          <a:schemeClr val="dk1"/>
                        </a:solidFill>
                        <a:effectLst/>
                        <a:latin typeface="+mn-lt"/>
                        <a:ea typeface="+mn-ea"/>
                        <a:cs typeface="+mn-cs"/>
                      </a:endParaRPr>
                    </a:p>
                    <a:p>
                      <a:pPr marL="32385" marR="74295">
                        <a:lnSpc>
                          <a:spcPct val="98000"/>
                        </a:lnSpc>
                      </a:pPr>
                      <a:r>
                        <a:rPr lang="en-US" sz="2000" u="none" strike="noStrike" kern="1200" dirty="0">
                          <a:solidFill>
                            <a:schemeClr val="dk1"/>
                          </a:solidFill>
                          <a:effectLst/>
                          <a:latin typeface="+mn-lt"/>
                          <a:ea typeface="+mn-ea"/>
                          <a:cs typeface="+mn-cs"/>
                        </a:rPr>
                        <a:t>The contents of your page&lt;</a:t>
                      </a:r>
                      <a:r>
                        <a:rPr lang="en-US" sz="2000" u="none" strike="noStrike" kern="1200" dirty="0" err="1">
                          <a:solidFill>
                            <a:schemeClr val="dk1"/>
                          </a:solidFill>
                          <a:effectLst/>
                          <a:latin typeface="+mn-lt"/>
                          <a:ea typeface="+mn-ea"/>
                          <a:cs typeface="+mn-cs"/>
                        </a:rPr>
                        <a:t>br</a:t>
                      </a:r>
                      <a:r>
                        <a:rPr lang="en-US" sz="2000" u="none" strike="noStrike" kern="1200" dirty="0">
                          <a:solidFill>
                            <a:schemeClr val="dk1"/>
                          </a:solidFill>
                          <a:effectLst/>
                          <a:latin typeface="+mn-lt"/>
                          <a:ea typeface="+mn-ea"/>
                          <a:cs typeface="+mn-cs"/>
                        </a:rPr>
                        <a:t>&gt;The contents of your page</a:t>
                      </a:r>
                      <a:endParaRPr lang="en-IN" sz="2000" u="none" strike="noStrike" kern="1200" dirty="0">
                        <a:solidFill>
                          <a:schemeClr val="dk1"/>
                        </a:solidFill>
                        <a:effectLst/>
                        <a:latin typeface="+mn-lt"/>
                        <a:ea typeface="+mn-ea"/>
                        <a:cs typeface="+mn-cs"/>
                      </a:endParaRPr>
                    </a:p>
                  </a:txBody>
                  <a:tcPr marL="0" marR="0" marT="0" marB="0"/>
                </a:tc>
                <a:tc>
                  <a:txBody>
                    <a:bodyPr/>
                    <a:lstStyle/>
                    <a:p>
                      <a:pPr marL="31115" marR="141605">
                        <a:lnSpc>
                          <a:spcPct val="100000"/>
                        </a:lnSpc>
                        <a:spcBef>
                          <a:spcPts val="135"/>
                        </a:spcBef>
                        <a:spcAft>
                          <a:spcPts val="0"/>
                        </a:spcAft>
                      </a:pPr>
                      <a:r>
                        <a:rPr lang="en-US" sz="2000" u="none" strike="noStrike" kern="1200" dirty="0">
                          <a:solidFill>
                            <a:schemeClr val="dk1"/>
                          </a:solidFill>
                          <a:effectLst/>
                          <a:latin typeface="+mn-lt"/>
                          <a:ea typeface="+mn-ea"/>
                          <a:cs typeface="+mn-cs"/>
                        </a:rPr>
                        <a:t>The contents of your web page</a:t>
                      </a:r>
                      <a:endParaRPr lang="en-IN" sz="2000" u="none" strike="noStrike" kern="1200" dirty="0">
                        <a:solidFill>
                          <a:schemeClr val="dk1"/>
                        </a:solidFill>
                        <a:effectLst/>
                        <a:latin typeface="+mn-lt"/>
                        <a:ea typeface="+mn-ea"/>
                        <a:cs typeface="+mn-cs"/>
                      </a:endParaRPr>
                    </a:p>
                    <a:p>
                      <a:pPr marL="31115" marR="141605">
                        <a:lnSpc>
                          <a:spcPct val="100000"/>
                        </a:lnSpc>
                        <a:spcAft>
                          <a:spcPts val="0"/>
                        </a:spcAft>
                      </a:pPr>
                      <a:r>
                        <a:rPr lang="en-US" sz="2000" u="none" strike="noStrike" kern="1200" dirty="0">
                          <a:solidFill>
                            <a:schemeClr val="dk1"/>
                          </a:solidFill>
                          <a:effectLst/>
                          <a:latin typeface="+mn-lt"/>
                          <a:ea typeface="+mn-ea"/>
                          <a:cs typeface="+mn-cs"/>
                        </a:rPr>
                        <a:t>The contents of your web page</a:t>
                      </a:r>
                      <a:endParaRPr lang="en-IN" sz="2000" u="none" strike="noStrike" kern="1200" dirty="0">
                        <a:solidFill>
                          <a:schemeClr val="dk1"/>
                        </a:solidFill>
                        <a:effectLst/>
                        <a:latin typeface="+mn-lt"/>
                        <a:ea typeface="+mn-ea"/>
                        <a:cs typeface="+mn-cs"/>
                      </a:endParaRPr>
                    </a:p>
                  </a:txBody>
                  <a:tcPr marL="0" marR="0" marT="0" marB="0"/>
                </a:tc>
                <a:extLst>
                  <a:ext uri="{0D108BD9-81ED-4DB2-BD59-A6C34878D82A}">
                    <a16:rowId xmlns:a16="http://schemas.microsoft.com/office/drawing/2014/main" val="2994831556"/>
                  </a:ext>
                </a:extLst>
              </a:tr>
            </a:tbl>
          </a:graphicData>
        </a:graphic>
      </p:graphicFrame>
      <p:pic>
        <p:nvPicPr>
          <p:cNvPr id="8193" name="image1.png">
            <a:extLst>
              <a:ext uri="{FF2B5EF4-FFF2-40B4-BE49-F238E27FC236}">
                <a16:creationId xmlns:a16="http://schemas.microsoft.com/office/drawing/2014/main" id="{D2FDE8FC-2226-4806-A42E-C2430F661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3437" y="1541123"/>
            <a:ext cx="3076467" cy="3123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745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80F2619-FA0A-4D50-9457-244E4312E52A}"/>
              </a:ext>
            </a:extLst>
          </p:cNvPr>
          <p:cNvGraphicFramePr>
            <a:graphicFrameLocks noGrp="1"/>
          </p:cNvGraphicFramePr>
          <p:nvPr>
            <p:ph idx="1"/>
            <p:extLst>
              <p:ext uri="{D42A27DB-BD31-4B8C-83A1-F6EECF244321}">
                <p14:modId xmlns:p14="http://schemas.microsoft.com/office/powerpoint/2010/main" val="1137083179"/>
              </p:ext>
            </p:extLst>
          </p:nvPr>
        </p:nvGraphicFramePr>
        <p:xfrm>
          <a:off x="714053" y="566803"/>
          <a:ext cx="11255339" cy="5932297"/>
        </p:xfrm>
        <a:graphic>
          <a:graphicData uri="http://schemas.openxmlformats.org/drawingml/2006/table">
            <a:tbl>
              <a:tblPr firstRow="1" firstCol="1" lastRow="1" lastCol="1" bandRow="1" bandCol="1">
                <a:tableStyleId>{5C22544A-7EE6-4342-B048-85BDC9FD1C3A}</a:tableStyleId>
              </a:tblPr>
              <a:tblGrid>
                <a:gridCol w="1323358">
                  <a:extLst>
                    <a:ext uri="{9D8B030D-6E8A-4147-A177-3AD203B41FA5}">
                      <a16:colId xmlns:a16="http://schemas.microsoft.com/office/drawing/2014/main" val="399737895"/>
                    </a:ext>
                  </a:extLst>
                </a:gridCol>
                <a:gridCol w="1361594">
                  <a:extLst>
                    <a:ext uri="{9D8B030D-6E8A-4147-A177-3AD203B41FA5}">
                      <a16:colId xmlns:a16="http://schemas.microsoft.com/office/drawing/2014/main" val="816499530"/>
                    </a:ext>
                  </a:extLst>
                </a:gridCol>
                <a:gridCol w="5313172">
                  <a:extLst>
                    <a:ext uri="{9D8B030D-6E8A-4147-A177-3AD203B41FA5}">
                      <a16:colId xmlns:a16="http://schemas.microsoft.com/office/drawing/2014/main" val="4286874022"/>
                    </a:ext>
                  </a:extLst>
                </a:gridCol>
                <a:gridCol w="3257215">
                  <a:extLst>
                    <a:ext uri="{9D8B030D-6E8A-4147-A177-3AD203B41FA5}">
                      <a16:colId xmlns:a16="http://schemas.microsoft.com/office/drawing/2014/main" val="1026682296"/>
                    </a:ext>
                  </a:extLst>
                </a:gridCol>
              </a:tblGrid>
              <a:tr h="3766185">
                <a:tc>
                  <a:txBody>
                    <a:bodyPr/>
                    <a:lstStyle/>
                    <a:p>
                      <a:pPr marL="32385"/>
                      <a:endParaRPr lang="en-US" sz="1600" dirty="0">
                        <a:effectLst/>
                        <a:latin typeface="Verdana" panose="020B0604030504040204" pitchFamily="34" charset="0"/>
                        <a:ea typeface="Verdana" panose="020B0604030504040204" pitchFamily="34" charset="0"/>
                        <a:cs typeface="Verdana" panose="020B0604030504040204" pitchFamily="34" charset="0"/>
                      </a:endParaRPr>
                    </a:p>
                    <a:p>
                      <a:pPr marL="32385"/>
                      <a:endParaRPr lang="en-US" sz="1600" dirty="0">
                        <a:effectLst/>
                        <a:latin typeface="Verdana" panose="020B0604030504040204" pitchFamily="34" charset="0"/>
                        <a:ea typeface="Verdana" panose="020B0604030504040204" pitchFamily="34" charset="0"/>
                        <a:cs typeface="Verdana" panose="020B0604030504040204" pitchFamily="34" charset="0"/>
                      </a:endParaRPr>
                    </a:p>
                    <a:p>
                      <a:pPr marL="32385"/>
                      <a:endParaRPr lang="en-US" sz="1600" dirty="0">
                        <a:effectLst/>
                        <a:latin typeface="Verdana" panose="020B0604030504040204" pitchFamily="34" charset="0"/>
                        <a:ea typeface="Verdana" panose="020B0604030504040204" pitchFamily="34" charset="0"/>
                        <a:cs typeface="Verdana" panose="020B0604030504040204" pitchFamily="34" charset="0"/>
                      </a:endParaRPr>
                    </a:p>
                    <a:p>
                      <a:pPr marL="32385"/>
                      <a:endParaRPr lang="en-US" sz="1600" dirty="0">
                        <a:effectLst/>
                        <a:latin typeface="Verdana" panose="020B0604030504040204" pitchFamily="34" charset="0"/>
                        <a:ea typeface="Verdana" panose="020B0604030504040204" pitchFamily="34" charset="0"/>
                        <a:cs typeface="Verdana" panose="020B0604030504040204" pitchFamily="34" charset="0"/>
                      </a:endParaRPr>
                    </a:p>
                    <a:p>
                      <a:pPr marL="32385"/>
                      <a:endParaRPr lang="en-US" sz="1600" dirty="0">
                        <a:effectLst/>
                        <a:latin typeface="Verdana" panose="020B0604030504040204" pitchFamily="34" charset="0"/>
                        <a:ea typeface="Verdana" panose="020B0604030504040204" pitchFamily="34" charset="0"/>
                        <a:cs typeface="Verdana" panose="020B0604030504040204" pitchFamily="34" charset="0"/>
                      </a:endParaRPr>
                    </a:p>
                    <a:p>
                      <a:pPr marL="32385"/>
                      <a:endParaRPr lang="en-US" sz="1600" dirty="0">
                        <a:effectLst/>
                        <a:latin typeface="Verdana" panose="020B0604030504040204" pitchFamily="34" charset="0"/>
                        <a:ea typeface="Verdana" panose="020B0604030504040204" pitchFamily="34" charset="0"/>
                        <a:cs typeface="Verdana" panose="020B0604030504040204" pitchFamily="34" charset="0"/>
                      </a:endParaRPr>
                    </a:p>
                    <a:p>
                      <a:pPr marL="32385"/>
                      <a:endParaRPr lang="en-US" sz="1600" dirty="0">
                        <a:effectLst/>
                        <a:latin typeface="Verdana" panose="020B0604030504040204" pitchFamily="34" charset="0"/>
                        <a:ea typeface="Verdana" panose="020B0604030504040204" pitchFamily="34" charset="0"/>
                        <a:cs typeface="Verdana" panose="020B0604030504040204" pitchFamily="34" charset="0"/>
                      </a:endParaRPr>
                    </a:p>
                    <a:p>
                      <a:pPr marL="32385"/>
                      <a:endParaRPr lang="en-US" sz="1600" dirty="0">
                        <a:effectLst/>
                        <a:latin typeface="Verdana" panose="020B0604030504040204" pitchFamily="34" charset="0"/>
                        <a:ea typeface="Verdana" panose="020B0604030504040204" pitchFamily="34" charset="0"/>
                        <a:cs typeface="Verdana" panose="020B0604030504040204" pitchFamily="34" charset="0"/>
                      </a:endParaRPr>
                    </a:p>
                    <a:p>
                      <a:pPr marL="32385"/>
                      <a:endParaRPr lang="en-US" sz="1600" dirty="0">
                        <a:effectLst/>
                        <a:latin typeface="Verdana" panose="020B0604030504040204" pitchFamily="34" charset="0"/>
                        <a:ea typeface="Verdana" panose="020B0604030504040204" pitchFamily="34" charset="0"/>
                        <a:cs typeface="Verdana" panose="020B0604030504040204" pitchFamily="34" charset="0"/>
                      </a:endParaRPr>
                    </a:p>
                    <a:p>
                      <a:pPr marL="32385"/>
                      <a:endParaRPr lang="en-US" sz="1600" dirty="0">
                        <a:effectLst/>
                        <a:latin typeface="Verdana" panose="020B0604030504040204" pitchFamily="34" charset="0"/>
                        <a:ea typeface="Verdana" panose="020B0604030504040204" pitchFamily="34" charset="0"/>
                        <a:cs typeface="Verdana" panose="020B0604030504040204" pitchFamily="34" charset="0"/>
                      </a:endParaRPr>
                    </a:p>
                    <a:p>
                      <a:pPr marL="32385"/>
                      <a:r>
                        <a:rPr lang="en-US" sz="1600" dirty="0">
                          <a:effectLst/>
                          <a:latin typeface="Verdana" panose="020B0604030504040204" pitchFamily="34" charset="0"/>
                          <a:ea typeface="Verdana" panose="020B0604030504040204" pitchFamily="34" charset="0"/>
                          <a:cs typeface="Verdana" panose="020B0604030504040204" pitchFamily="34" charset="0"/>
                        </a:rPr>
                        <a:t>&lt;p&gt;</a:t>
                      </a:r>
                      <a:endParaRPr lang="en-IN" sz="16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32385"/>
                      <a:r>
                        <a:rPr lang="en-US" sz="1600" dirty="0">
                          <a:effectLst/>
                        </a:rPr>
                        <a:t> </a:t>
                      </a:r>
                      <a:endParaRPr lang="en-IN" sz="1600" dirty="0">
                        <a:effectLst/>
                      </a:endParaRPr>
                    </a:p>
                    <a:p>
                      <a:pPr marL="32385"/>
                      <a:r>
                        <a:rPr lang="en-US" sz="1600" dirty="0">
                          <a:effectLst/>
                        </a:rPr>
                        <a:t> </a:t>
                      </a:r>
                      <a:endParaRPr lang="en-IN" sz="1600" dirty="0">
                        <a:effectLst/>
                      </a:endParaRPr>
                    </a:p>
                    <a:p>
                      <a:pPr marL="32385"/>
                      <a:r>
                        <a:rPr lang="en-US" sz="1600" dirty="0">
                          <a:effectLst/>
                        </a:rPr>
                        <a:t> </a:t>
                      </a:r>
                      <a:endParaRPr lang="en-IN" sz="1600" dirty="0">
                        <a:effectLst/>
                      </a:endParaRPr>
                    </a:p>
                    <a:p>
                      <a:pPr marL="32385"/>
                      <a:r>
                        <a:rPr lang="en-US" sz="1600" dirty="0">
                          <a:effectLst/>
                        </a:rPr>
                        <a:t> </a:t>
                      </a:r>
                      <a:endParaRPr lang="en-IN" sz="1600" dirty="0">
                        <a:effectLst/>
                      </a:endParaRPr>
                    </a:p>
                    <a:p>
                      <a:pPr marL="32385"/>
                      <a:r>
                        <a:rPr lang="en-US" sz="1600" dirty="0">
                          <a:effectLst/>
                        </a:rPr>
                        <a:t> </a:t>
                      </a:r>
                      <a:endParaRPr lang="en-IN" sz="1600" dirty="0">
                        <a:effectLst/>
                      </a:endParaRPr>
                    </a:p>
                    <a:p>
                      <a:pPr marL="32385"/>
                      <a:r>
                        <a:rPr lang="en-US" sz="1600" dirty="0">
                          <a:effectLst/>
                        </a:rPr>
                        <a:t> </a:t>
                      </a:r>
                      <a:endParaRPr lang="en-IN" sz="1600" dirty="0">
                        <a:effectLst/>
                      </a:endParaRPr>
                    </a:p>
                    <a:p>
                      <a:pPr marL="32385"/>
                      <a:r>
                        <a:rPr lang="en-US" sz="1600" dirty="0">
                          <a:effectLst/>
                        </a:rPr>
                        <a:t> </a:t>
                      </a:r>
                      <a:endParaRPr lang="en-IN" sz="1600" dirty="0">
                        <a:effectLst/>
                      </a:endParaRPr>
                    </a:p>
                    <a:p>
                      <a:pPr marL="32385"/>
                      <a:r>
                        <a:rPr lang="en-US" sz="1600" dirty="0">
                          <a:effectLst/>
                        </a:rPr>
                        <a:t> </a:t>
                      </a:r>
                      <a:endParaRPr lang="en-IN" sz="1600" dirty="0">
                        <a:effectLst/>
                      </a:endParaRPr>
                    </a:p>
                    <a:p>
                      <a:pPr marL="32385"/>
                      <a:r>
                        <a:rPr lang="en-US" sz="1600" dirty="0">
                          <a:effectLst/>
                        </a:rPr>
                        <a:t> </a:t>
                      </a:r>
                      <a:endParaRPr lang="en-IN" sz="1600" dirty="0">
                        <a:effectLst/>
                      </a:endParaRPr>
                    </a:p>
                    <a:p>
                      <a:pPr marL="32385">
                        <a:spcBef>
                          <a:spcPts val="20"/>
                        </a:spcBef>
                        <a:spcAft>
                          <a:spcPts val="0"/>
                        </a:spcAft>
                      </a:pPr>
                      <a:r>
                        <a:rPr lang="en-US" sz="1600" dirty="0">
                          <a:effectLst/>
                        </a:rPr>
                        <a:t> </a:t>
                      </a:r>
                      <a:endParaRPr lang="en-IN" sz="1600" dirty="0">
                        <a:effectLst/>
                      </a:endParaRPr>
                    </a:p>
                    <a:p>
                      <a:pPr marL="32385" marR="44450">
                        <a:lnSpc>
                          <a:spcPct val="98000"/>
                        </a:lnSpc>
                      </a:pPr>
                      <a:r>
                        <a:rPr lang="en-US" sz="1600" dirty="0">
                          <a:effectLst/>
                        </a:rPr>
                        <a:t>paragraph</a:t>
                      </a:r>
                      <a:endParaRPr lang="en-IN" sz="16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32385" marR="132080">
                        <a:spcBef>
                          <a:spcPts val="555"/>
                        </a:spcBef>
                        <a:spcAft>
                          <a:spcPts val="0"/>
                        </a:spcAft>
                      </a:pPr>
                      <a:r>
                        <a:rPr lang="en-US" sz="1600" dirty="0">
                          <a:effectLst/>
                        </a:rPr>
                        <a:t>This is an example displaying the use of the paragraph tag. &lt;p&gt; This will create a line break and a space between lines.</a:t>
                      </a:r>
                      <a:endParaRPr lang="en-IN" sz="1600" dirty="0">
                        <a:effectLst/>
                      </a:endParaRPr>
                    </a:p>
                    <a:p>
                      <a:pPr marL="32385" marR="1699260">
                        <a:lnSpc>
                          <a:spcPts val="2180"/>
                        </a:lnSpc>
                        <a:spcBef>
                          <a:spcPts val="250"/>
                        </a:spcBef>
                        <a:spcAft>
                          <a:spcPts val="0"/>
                        </a:spcAft>
                      </a:pPr>
                      <a:r>
                        <a:rPr lang="en-US" sz="1600" dirty="0">
                          <a:effectLst/>
                        </a:rPr>
                        <a:t>Attributes: </a:t>
                      </a:r>
                    </a:p>
                    <a:p>
                      <a:pPr marL="32385" marR="1699260">
                        <a:lnSpc>
                          <a:spcPts val="2180"/>
                        </a:lnSpc>
                        <a:spcBef>
                          <a:spcPts val="250"/>
                        </a:spcBef>
                        <a:spcAft>
                          <a:spcPts val="0"/>
                        </a:spcAft>
                      </a:pPr>
                      <a:r>
                        <a:rPr lang="en-US" sz="1600" dirty="0">
                          <a:effectLst/>
                        </a:rPr>
                        <a:t>Example 1:&lt;</a:t>
                      </a:r>
                      <a:r>
                        <a:rPr lang="en-US" sz="1600" dirty="0" err="1">
                          <a:effectLst/>
                        </a:rPr>
                        <a:t>br</a:t>
                      </a:r>
                      <a:r>
                        <a:rPr lang="en-US" sz="1600" dirty="0">
                          <a:effectLst/>
                        </a:rPr>
                        <a:t>&gt;</a:t>
                      </a:r>
                      <a:endParaRPr lang="en-IN" sz="1600" dirty="0">
                        <a:effectLst/>
                      </a:endParaRPr>
                    </a:p>
                    <a:p>
                      <a:pPr marL="32385">
                        <a:lnSpc>
                          <a:spcPts val="855"/>
                        </a:lnSpc>
                      </a:pPr>
                      <a:r>
                        <a:rPr lang="en-US" sz="1600" dirty="0">
                          <a:effectLst/>
                        </a:rPr>
                        <a:t>&lt;</a:t>
                      </a:r>
                      <a:r>
                        <a:rPr lang="en-US" sz="1600" dirty="0" err="1">
                          <a:effectLst/>
                        </a:rPr>
                        <a:t>br</a:t>
                      </a:r>
                      <a:r>
                        <a:rPr lang="en-US" sz="1600" dirty="0">
                          <a:effectLst/>
                        </a:rPr>
                        <a:t>&gt;</a:t>
                      </a:r>
                      <a:endParaRPr lang="en-IN" sz="1600" dirty="0">
                        <a:effectLst/>
                      </a:endParaRPr>
                    </a:p>
                    <a:p>
                      <a:pPr marL="32385">
                        <a:lnSpc>
                          <a:spcPts val="1085"/>
                        </a:lnSpc>
                      </a:pPr>
                      <a:r>
                        <a:rPr lang="en-US" sz="1600" dirty="0">
                          <a:effectLst/>
                        </a:rPr>
                        <a:t>&lt;p align="left"&gt;</a:t>
                      </a:r>
                      <a:endParaRPr lang="en-IN" sz="1600" dirty="0">
                        <a:effectLst/>
                      </a:endParaRPr>
                    </a:p>
                    <a:p>
                      <a:pPr marL="32385" marR="1282065">
                        <a:lnSpc>
                          <a:spcPct val="100000"/>
                        </a:lnSpc>
                        <a:spcBef>
                          <a:spcPts val="10"/>
                        </a:spcBef>
                        <a:spcAft>
                          <a:spcPts val="0"/>
                        </a:spcAft>
                      </a:pPr>
                      <a:r>
                        <a:rPr lang="en-US" sz="1600" dirty="0">
                          <a:effectLst/>
                        </a:rPr>
                        <a:t>This is an example&lt;</a:t>
                      </a:r>
                      <a:r>
                        <a:rPr lang="en-US" sz="1600" dirty="0" err="1">
                          <a:effectLst/>
                        </a:rPr>
                        <a:t>br</a:t>
                      </a:r>
                      <a:r>
                        <a:rPr lang="en-US" sz="1600" dirty="0">
                          <a:effectLst/>
                        </a:rPr>
                        <a:t>&gt; displaying the use&lt;</a:t>
                      </a:r>
                      <a:r>
                        <a:rPr lang="en-US" sz="1600" dirty="0" err="1">
                          <a:effectLst/>
                        </a:rPr>
                        <a:t>br</a:t>
                      </a:r>
                      <a:r>
                        <a:rPr lang="en-US" sz="1600" dirty="0">
                          <a:effectLst/>
                        </a:rPr>
                        <a:t>&gt;</a:t>
                      </a:r>
                      <a:endParaRPr lang="en-IN" sz="1600" dirty="0">
                        <a:effectLst/>
                      </a:endParaRPr>
                    </a:p>
                    <a:p>
                      <a:pPr marL="32385">
                        <a:lnSpc>
                          <a:spcPts val="1070"/>
                        </a:lnSpc>
                      </a:pPr>
                      <a:r>
                        <a:rPr lang="en-US" sz="1600" dirty="0">
                          <a:effectLst/>
                        </a:rPr>
                        <a:t>of the paragraph tag.&lt;</a:t>
                      </a:r>
                      <a:r>
                        <a:rPr lang="en-US" sz="1600" dirty="0" err="1">
                          <a:effectLst/>
                        </a:rPr>
                        <a:t>br</a:t>
                      </a:r>
                      <a:r>
                        <a:rPr lang="en-US" sz="1600" dirty="0">
                          <a:effectLst/>
                        </a:rPr>
                        <a:t>&gt;</a:t>
                      </a:r>
                      <a:endParaRPr lang="en-IN" sz="1600" dirty="0">
                        <a:effectLst/>
                      </a:endParaRPr>
                    </a:p>
                    <a:p>
                      <a:pPr marL="32385">
                        <a:lnSpc>
                          <a:spcPts val="1085"/>
                        </a:lnSpc>
                        <a:spcBef>
                          <a:spcPts val="10"/>
                        </a:spcBef>
                      </a:pPr>
                      <a:r>
                        <a:rPr lang="en-US" sz="1600" dirty="0">
                          <a:effectLst/>
                        </a:rPr>
                        <a:t>&lt;</a:t>
                      </a:r>
                      <a:r>
                        <a:rPr lang="en-US" sz="1600" dirty="0" err="1">
                          <a:effectLst/>
                        </a:rPr>
                        <a:t>br</a:t>
                      </a:r>
                      <a:r>
                        <a:rPr lang="en-US" sz="1600" dirty="0">
                          <a:effectLst/>
                        </a:rPr>
                        <a:t>&gt;</a:t>
                      </a:r>
                      <a:endParaRPr lang="en-IN" sz="1600" dirty="0">
                        <a:effectLst/>
                      </a:endParaRPr>
                    </a:p>
                    <a:p>
                      <a:pPr marL="32385">
                        <a:lnSpc>
                          <a:spcPts val="1085"/>
                        </a:lnSpc>
                      </a:pPr>
                      <a:endParaRPr lang="en-US" sz="1600" dirty="0">
                        <a:effectLst/>
                      </a:endParaRPr>
                    </a:p>
                    <a:p>
                      <a:pPr marL="32385">
                        <a:lnSpc>
                          <a:spcPts val="1085"/>
                        </a:lnSpc>
                      </a:pPr>
                      <a:endParaRPr lang="en-US" sz="1600" dirty="0">
                        <a:effectLst/>
                      </a:endParaRPr>
                    </a:p>
                    <a:p>
                      <a:pPr marL="32385">
                        <a:lnSpc>
                          <a:spcPts val="1085"/>
                        </a:lnSpc>
                      </a:pPr>
                      <a:r>
                        <a:rPr lang="en-US" sz="1600" dirty="0">
                          <a:effectLst/>
                        </a:rPr>
                        <a:t>Example 2:&lt;</a:t>
                      </a:r>
                      <a:r>
                        <a:rPr lang="en-US" sz="1600" dirty="0" err="1">
                          <a:effectLst/>
                        </a:rPr>
                        <a:t>br</a:t>
                      </a:r>
                      <a:r>
                        <a:rPr lang="en-US" sz="1600" dirty="0">
                          <a:effectLst/>
                        </a:rPr>
                        <a:t>&gt;</a:t>
                      </a:r>
                      <a:endParaRPr lang="en-IN" sz="1600" dirty="0">
                        <a:effectLst/>
                      </a:endParaRPr>
                    </a:p>
                    <a:p>
                      <a:pPr marL="32385">
                        <a:spcBef>
                          <a:spcPts val="10"/>
                        </a:spcBef>
                      </a:pPr>
                      <a:r>
                        <a:rPr lang="en-US" sz="1600" dirty="0">
                          <a:effectLst/>
                        </a:rPr>
                        <a:t>&lt;</a:t>
                      </a:r>
                      <a:r>
                        <a:rPr lang="en-US" sz="1600" dirty="0" err="1">
                          <a:effectLst/>
                        </a:rPr>
                        <a:t>br</a:t>
                      </a:r>
                      <a:r>
                        <a:rPr lang="en-US" sz="1600" dirty="0">
                          <a:effectLst/>
                        </a:rPr>
                        <a:t>&gt;</a:t>
                      </a:r>
                      <a:endParaRPr lang="en-IN" sz="1600" dirty="0">
                        <a:effectLst/>
                      </a:endParaRPr>
                    </a:p>
                    <a:p>
                      <a:pPr marL="32385" marR="1282065">
                        <a:spcBef>
                          <a:spcPts val="10"/>
                        </a:spcBef>
                        <a:spcAft>
                          <a:spcPts val="0"/>
                        </a:spcAft>
                      </a:pPr>
                      <a:r>
                        <a:rPr lang="en-US" sz="1600" dirty="0">
                          <a:effectLst/>
                        </a:rPr>
                        <a:t>&lt;p align="right"&gt; This is an example&lt;</a:t>
                      </a:r>
                      <a:r>
                        <a:rPr lang="en-US" sz="1600" dirty="0" err="1">
                          <a:effectLst/>
                        </a:rPr>
                        <a:t>br</a:t>
                      </a:r>
                      <a:r>
                        <a:rPr lang="en-US" sz="1600" dirty="0">
                          <a:effectLst/>
                        </a:rPr>
                        <a:t>&gt; displaying the use&lt;</a:t>
                      </a:r>
                      <a:r>
                        <a:rPr lang="en-US" sz="1600" dirty="0" err="1">
                          <a:effectLst/>
                        </a:rPr>
                        <a:t>br</a:t>
                      </a:r>
                      <a:r>
                        <a:rPr lang="en-US" sz="1600" dirty="0">
                          <a:effectLst/>
                        </a:rPr>
                        <a:t>&gt;</a:t>
                      </a:r>
                      <a:endParaRPr lang="en-IN" sz="1600" dirty="0">
                        <a:effectLst/>
                      </a:endParaRPr>
                    </a:p>
                    <a:p>
                      <a:pPr marL="32385">
                        <a:lnSpc>
                          <a:spcPts val="1075"/>
                        </a:lnSpc>
                      </a:pPr>
                      <a:r>
                        <a:rPr lang="en-US" sz="1600" dirty="0">
                          <a:effectLst/>
                        </a:rPr>
                        <a:t>of the paragraph tag.&lt;</a:t>
                      </a:r>
                      <a:r>
                        <a:rPr lang="en-US" sz="1600" dirty="0" err="1">
                          <a:effectLst/>
                        </a:rPr>
                        <a:t>br</a:t>
                      </a:r>
                      <a:r>
                        <a:rPr lang="en-US" sz="1600" dirty="0">
                          <a:effectLst/>
                        </a:rPr>
                        <a:t>&gt;</a:t>
                      </a:r>
                      <a:endParaRPr lang="en-IN" sz="1600" dirty="0">
                        <a:effectLst/>
                      </a:endParaRPr>
                    </a:p>
                    <a:p>
                      <a:pPr marL="32385">
                        <a:lnSpc>
                          <a:spcPts val="1085"/>
                        </a:lnSpc>
                        <a:spcBef>
                          <a:spcPts val="10"/>
                        </a:spcBef>
                      </a:pPr>
                      <a:r>
                        <a:rPr lang="en-US" sz="1600" dirty="0">
                          <a:effectLst/>
                        </a:rPr>
                        <a:t>&lt;</a:t>
                      </a:r>
                      <a:r>
                        <a:rPr lang="en-US" sz="1600" dirty="0" err="1">
                          <a:effectLst/>
                        </a:rPr>
                        <a:t>br</a:t>
                      </a:r>
                      <a:r>
                        <a:rPr lang="en-US" sz="1600" dirty="0">
                          <a:effectLst/>
                        </a:rPr>
                        <a:t>&gt;</a:t>
                      </a:r>
                      <a:endParaRPr lang="en-IN" sz="1600" dirty="0">
                        <a:effectLst/>
                      </a:endParaRPr>
                    </a:p>
                    <a:p>
                      <a:pPr marL="32385">
                        <a:lnSpc>
                          <a:spcPts val="1085"/>
                        </a:lnSpc>
                      </a:pPr>
                      <a:endParaRPr lang="en-US" sz="1600" dirty="0">
                        <a:effectLst/>
                      </a:endParaRPr>
                    </a:p>
                    <a:p>
                      <a:pPr marL="32385">
                        <a:lnSpc>
                          <a:spcPts val="1085"/>
                        </a:lnSpc>
                      </a:pPr>
                      <a:endParaRPr lang="en-US" sz="1600" dirty="0">
                        <a:effectLst/>
                      </a:endParaRPr>
                    </a:p>
                    <a:p>
                      <a:pPr marL="32385">
                        <a:lnSpc>
                          <a:spcPts val="1085"/>
                        </a:lnSpc>
                      </a:pPr>
                      <a:r>
                        <a:rPr lang="en-US" sz="1600" dirty="0">
                          <a:effectLst/>
                        </a:rPr>
                        <a:t>Example 3:&lt;</a:t>
                      </a:r>
                      <a:r>
                        <a:rPr lang="en-US" sz="1600" dirty="0" err="1">
                          <a:effectLst/>
                        </a:rPr>
                        <a:t>br</a:t>
                      </a:r>
                      <a:r>
                        <a:rPr lang="en-US" sz="1600" dirty="0">
                          <a:effectLst/>
                        </a:rPr>
                        <a:t>&gt;</a:t>
                      </a:r>
                      <a:endParaRPr lang="en-IN" sz="1600" dirty="0">
                        <a:effectLst/>
                      </a:endParaRPr>
                    </a:p>
                    <a:p>
                      <a:pPr marL="32385">
                        <a:spcBef>
                          <a:spcPts val="10"/>
                        </a:spcBef>
                      </a:pPr>
                      <a:r>
                        <a:rPr lang="en-US" sz="1600" dirty="0">
                          <a:effectLst/>
                        </a:rPr>
                        <a:t>&lt;</a:t>
                      </a:r>
                      <a:r>
                        <a:rPr lang="en-US" sz="1600" dirty="0" err="1">
                          <a:effectLst/>
                        </a:rPr>
                        <a:t>br</a:t>
                      </a:r>
                      <a:r>
                        <a:rPr lang="en-US" sz="1600" dirty="0">
                          <a:effectLst/>
                        </a:rPr>
                        <a:t>&gt;</a:t>
                      </a:r>
                      <a:endParaRPr lang="en-IN" sz="1600" dirty="0">
                        <a:effectLst/>
                      </a:endParaRPr>
                    </a:p>
                    <a:p>
                      <a:pPr marL="32385" marR="1282065">
                        <a:lnSpc>
                          <a:spcPct val="98000"/>
                        </a:lnSpc>
                        <a:spcBef>
                          <a:spcPts val="20"/>
                        </a:spcBef>
                        <a:spcAft>
                          <a:spcPts val="0"/>
                        </a:spcAft>
                      </a:pPr>
                      <a:r>
                        <a:rPr lang="en-US" sz="1600" dirty="0">
                          <a:effectLst/>
                        </a:rPr>
                        <a:t>&lt;p align="center"&gt; This is an example&lt;</a:t>
                      </a:r>
                      <a:r>
                        <a:rPr lang="en-US" sz="1600" dirty="0" err="1">
                          <a:effectLst/>
                        </a:rPr>
                        <a:t>br</a:t>
                      </a:r>
                      <a:r>
                        <a:rPr lang="en-US" sz="1600" dirty="0">
                          <a:effectLst/>
                        </a:rPr>
                        <a:t>&gt; displaying the use&lt;</a:t>
                      </a:r>
                      <a:r>
                        <a:rPr lang="en-US" sz="1600" dirty="0" err="1">
                          <a:effectLst/>
                        </a:rPr>
                        <a:t>br</a:t>
                      </a:r>
                      <a:r>
                        <a:rPr lang="en-US" sz="1600" dirty="0">
                          <a:effectLst/>
                        </a:rPr>
                        <a:t>&gt; of the paragraph tag.</a:t>
                      </a:r>
                      <a:endParaRPr lang="en-IN" sz="16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31115" marR="187325">
                        <a:spcBef>
                          <a:spcPts val="100"/>
                        </a:spcBef>
                        <a:spcAft>
                          <a:spcPts val="0"/>
                        </a:spcAft>
                      </a:pPr>
                      <a:r>
                        <a:rPr lang="en-US" sz="1600" dirty="0">
                          <a:effectLst/>
                        </a:rPr>
                        <a:t>This is an example displaying the use of the paragraph tag.</a:t>
                      </a:r>
                      <a:endParaRPr lang="en-IN" sz="1600" dirty="0">
                        <a:effectLst/>
                      </a:endParaRPr>
                    </a:p>
                    <a:p>
                      <a:pPr marL="32385">
                        <a:spcBef>
                          <a:spcPts val="10"/>
                        </a:spcBef>
                        <a:spcAft>
                          <a:spcPts val="0"/>
                        </a:spcAft>
                      </a:pPr>
                      <a:r>
                        <a:rPr lang="en-US" sz="1600" dirty="0">
                          <a:effectLst/>
                        </a:rPr>
                        <a:t> </a:t>
                      </a:r>
                    </a:p>
                    <a:p>
                      <a:pPr marL="32385">
                        <a:spcBef>
                          <a:spcPts val="10"/>
                        </a:spcBef>
                        <a:spcAft>
                          <a:spcPts val="0"/>
                        </a:spcAft>
                      </a:pPr>
                      <a:r>
                        <a:rPr lang="en-US" sz="1600" dirty="0">
                          <a:effectLst/>
                        </a:rPr>
                        <a:t>This will create a line break and a space between lines.</a:t>
                      </a:r>
                      <a:endParaRPr lang="en-IN" sz="1600" dirty="0">
                        <a:effectLst/>
                      </a:endParaRPr>
                    </a:p>
                    <a:p>
                      <a:pPr marL="32385">
                        <a:spcBef>
                          <a:spcPts val="20"/>
                        </a:spcBef>
                        <a:spcAft>
                          <a:spcPts val="0"/>
                        </a:spcAft>
                      </a:pPr>
                      <a:r>
                        <a:rPr lang="en-US" sz="1600" dirty="0">
                          <a:effectLst/>
                        </a:rPr>
                        <a:t> </a:t>
                      </a:r>
                      <a:endParaRPr lang="en-IN" sz="1600" dirty="0">
                        <a:effectLst/>
                      </a:endParaRPr>
                    </a:p>
                    <a:p>
                      <a:pPr marL="31115"/>
                      <a:r>
                        <a:rPr lang="en-US" sz="1600" dirty="0">
                          <a:effectLst/>
                        </a:rPr>
                        <a:t>Attributes:</a:t>
                      </a:r>
                      <a:endParaRPr lang="en-IN" sz="1600" dirty="0">
                        <a:effectLst/>
                      </a:endParaRPr>
                    </a:p>
                    <a:p>
                      <a:pPr marL="32385">
                        <a:spcBef>
                          <a:spcPts val="55"/>
                        </a:spcBef>
                        <a:spcAft>
                          <a:spcPts val="0"/>
                        </a:spcAft>
                      </a:pPr>
                      <a:r>
                        <a:rPr lang="en-US" sz="1600" dirty="0">
                          <a:effectLst/>
                        </a:rPr>
                        <a:t> </a:t>
                      </a:r>
                      <a:endParaRPr lang="en-IN" sz="1600" dirty="0">
                        <a:effectLst/>
                      </a:endParaRPr>
                    </a:p>
                    <a:p>
                      <a:pPr marL="31115">
                        <a:spcBef>
                          <a:spcPts val="5"/>
                        </a:spcBef>
                        <a:spcAft>
                          <a:spcPts val="0"/>
                        </a:spcAft>
                      </a:pPr>
                      <a:r>
                        <a:rPr lang="en-US" sz="1600" dirty="0">
                          <a:effectLst/>
                        </a:rPr>
                        <a:t>Example 1:</a:t>
                      </a:r>
                      <a:endParaRPr lang="en-IN" sz="1600" dirty="0">
                        <a:effectLst/>
                      </a:endParaRPr>
                    </a:p>
                    <a:p>
                      <a:pPr marL="32385"/>
                      <a:r>
                        <a:rPr lang="en-US" sz="1600" dirty="0">
                          <a:effectLst/>
                        </a:rPr>
                        <a:t> </a:t>
                      </a:r>
                      <a:endParaRPr lang="en-IN" sz="1600" dirty="0">
                        <a:effectLst/>
                      </a:endParaRPr>
                    </a:p>
                    <a:p>
                      <a:pPr marL="31115" marR="532130">
                        <a:lnSpc>
                          <a:spcPct val="98000"/>
                        </a:lnSpc>
                        <a:spcBef>
                          <a:spcPts val="5"/>
                        </a:spcBef>
                        <a:spcAft>
                          <a:spcPts val="0"/>
                        </a:spcAft>
                      </a:pPr>
                      <a:r>
                        <a:rPr lang="en-US" sz="1600" dirty="0">
                          <a:effectLst/>
                        </a:rPr>
                        <a:t>This is an example displaying the use</a:t>
                      </a:r>
                      <a:endParaRPr lang="en-IN" sz="1600" dirty="0">
                        <a:effectLst/>
                      </a:endParaRPr>
                    </a:p>
                    <a:p>
                      <a:pPr marL="31115">
                        <a:spcBef>
                          <a:spcPts val="5"/>
                        </a:spcBef>
                        <a:spcAft>
                          <a:spcPts val="0"/>
                        </a:spcAft>
                      </a:pPr>
                      <a:r>
                        <a:rPr lang="en-US" sz="1600" dirty="0">
                          <a:effectLst/>
                        </a:rPr>
                        <a:t>of the paragraph tag.</a:t>
                      </a:r>
                      <a:endParaRPr lang="en-IN" sz="1600" dirty="0">
                        <a:effectLst/>
                      </a:endParaRPr>
                    </a:p>
                    <a:p>
                      <a:pPr marL="32385">
                        <a:spcBef>
                          <a:spcPts val="5"/>
                        </a:spcBef>
                        <a:spcAft>
                          <a:spcPts val="0"/>
                        </a:spcAft>
                      </a:pPr>
                      <a:r>
                        <a:rPr lang="en-US" sz="1600" dirty="0">
                          <a:effectLst/>
                        </a:rPr>
                        <a:t> </a:t>
                      </a:r>
                      <a:endParaRPr lang="en-IN" sz="1600" dirty="0">
                        <a:effectLst/>
                      </a:endParaRPr>
                    </a:p>
                    <a:p>
                      <a:pPr marL="570230" indent="417195"/>
                      <a:r>
                        <a:rPr lang="en-US" sz="1600" dirty="0">
                          <a:effectLst/>
                        </a:rPr>
                        <a:t>Example</a:t>
                      </a:r>
                      <a:r>
                        <a:rPr lang="en-US" sz="1600" spc="25" dirty="0">
                          <a:effectLst/>
                        </a:rPr>
                        <a:t> </a:t>
                      </a:r>
                      <a:r>
                        <a:rPr lang="en-US" sz="1600" spc="-40" dirty="0">
                          <a:effectLst/>
                        </a:rPr>
                        <a:t>2:</a:t>
                      </a:r>
                      <a:endParaRPr lang="en-IN" sz="1600" dirty="0">
                        <a:effectLst/>
                      </a:endParaRPr>
                    </a:p>
                    <a:p>
                      <a:pPr marL="32385">
                        <a:spcBef>
                          <a:spcPts val="60"/>
                        </a:spcBef>
                        <a:spcAft>
                          <a:spcPts val="0"/>
                        </a:spcAft>
                      </a:pPr>
                      <a:r>
                        <a:rPr lang="en-US" sz="1600" dirty="0">
                          <a:effectLst/>
                        </a:rPr>
                        <a:t> </a:t>
                      </a:r>
                      <a:endParaRPr lang="en-IN" sz="1600" dirty="0">
                        <a:effectLst/>
                      </a:endParaRPr>
                    </a:p>
                    <a:p>
                      <a:pPr marL="600710" marR="635" indent="-30480" algn="r">
                        <a:lnSpc>
                          <a:spcPct val="100000"/>
                        </a:lnSpc>
                        <a:spcAft>
                          <a:spcPts val="0"/>
                        </a:spcAft>
                      </a:pPr>
                      <a:r>
                        <a:rPr lang="en-US" sz="1600" dirty="0">
                          <a:effectLst/>
                        </a:rPr>
                        <a:t>This is</a:t>
                      </a:r>
                      <a:r>
                        <a:rPr lang="en-US" sz="1600" spc="55" dirty="0">
                          <a:effectLst/>
                        </a:rPr>
                        <a:t> </a:t>
                      </a:r>
                      <a:r>
                        <a:rPr lang="en-US" sz="1600" dirty="0">
                          <a:effectLst/>
                        </a:rPr>
                        <a:t>an</a:t>
                      </a:r>
                      <a:r>
                        <a:rPr lang="en-US" sz="1600" spc="25" dirty="0">
                          <a:effectLst/>
                        </a:rPr>
                        <a:t> </a:t>
                      </a:r>
                      <a:r>
                        <a:rPr lang="en-US" sz="1600" spc="-20" dirty="0">
                          <a:effectLst/>
                        </a:rPr>
                        <a:t>example</a:t>
                      </a:r>
                      <a:r>
                        <a:rPr lang="en-US" sz="1600" dirty="0">
                          <a:effectLst/>
                        </a:rPr>
                        <a:t> displaying the</a:t>
                      </a:r>
                      <a:r>
                        <a:rPr lang="en-US" sz="1600" spc="-20" dirty="0">
                          <a:effectLst/>
                        </a:rPr>
                        <a:t> </a:t>
                      </a:r>
                      <a:r>
                        <a:rPr lang="en-US" sz="1600" dirty="0">
                          <a:effectLst/>
                        </a:rPr>
                        <a:t>use</a:t>
                      </a:r>
                      <a:endParaRPr lang="en-IN" sz="1600" dirty="0">
                        <a:effectLst/>
                      </a:endParaRPr>
                    </a:p>
                    <a:p>
                      <a:pPr marL="32385" marR="635" algn="r">
                        <a:lnSpc>
                          <a:spcPts val="1070"/>
                        </a:lnSpc>
                        <a:spcAft>
                          <a:spcPts val="0"/>
                        </a:spcAft>
                      </a:pPr>
                      <a:r>
                        <a:rPr lang="en-US" sz="1600" dirty="0">
                          <a:effectLst/>
                        </a:rPr>
                        <a:t>of the paragraph</a:t>
                      </a:r>
                      <a:r>
                        <a:rPr lang="en-US" sz="1600" spc="-20" dirty="0">
                          <a:effectLst/>
                        </a:rPr>
                        <a:t> </a:t>
                      </a:r>
                      <a:r>
                        <a:rPr lang="en-US" sz="1600" dirty="0">
                          <a:effectLst/>
                        </a:rPr>
                        <a:t>tag.</a:t>
                      </a:r>
                      <a:endParaRPr lang="en-IN" sz="1600" dirty="0">
                        <a:effectLst/>
                      </a:endParaRPr>
                    </a:p>
                    <a:p>
                      <a:pPr marL="32385">
                        <a:spcBef>
                          <a:spcPts val="5"/>
                        </a:spcBef>
                        <a:spcAft>
                          <a:spcPts val="0"/>
                        </a:spcAft>
                      </a:pPr>
                      <a:r>
                        <a:rPr lang="en-US" sz="1600" dirty="0">
                          <a:effectLst/>
                        </a:rPr>
                        <a:t> </a:t>
                      </a:r>
                      <a:endParaRPr lang="en-IN" sz="1600" dirty="0">
                        <a:effectLst/>
                      </a:endParaRPr>
                    </a:p>
                    <a:p>
                      <a:pPr marL="488315"/>
                      <a:r>
                        <a:rPr lang="en-US" sz="1600" dirty="0">
                          <a:effectLst/>
                        </a:rPr>
                        <a:t>Example 3:</a:t>
                      </a:r>
                      <a:endParaRPr lang="en-IN" sz="1600" dirty="0">
                        <a:effectLst/>
                      </a:endParaRPr>
                    </a:p>
                    <a:p>
                      <a:pPr marL="32385">
                        <a:spcBef>
                          <a:spcPts val="55"/>
                        </a:spcBef>
                        <a:spcAft>
                          <a:spcPts val="0"/>
                        </a:spcAft>
                      </a:pPr>
                      <a:r>
                        <a:rPr lang="en-US" sz="1600" dirty="0">
                          <a:effectLst/>
                        </a:rPr>
                        <a:t> </a:t>
                      </a:r>
                      <a:endParaRPr lang="en-IN" sz="1600" dirty="0">
                        <a:effectLst/>
                      </a:endParaRPr>
                    </a:p>
                    <a:p>
                      <a:pPr marL="208280" marR="181610" algn="ctr">
                        <a:lnSpc>
                          <a:spcPct val="100000"/>
                        </a:lnSpc>
                        <a:spcAft>
                          <a:spcPts val="0"/>
                        </a:spcAft>
                      </a:pPr>
                      <a:r>
                        <a:rPr lang="en-US" sz="1600" dirty="0">
                          <a:effectLst/>
                        </a:rPr>
                        <a:t>This is an example displaying the use</a:t>
                      </a:r>
                      <a:endParaRPr lang="en-IN" sz="1600" dirty="0">
                        <a:effectLst/>
                      </a:endParaRPr>
                    </a:p>
                    <a:p>
                      <a:pPr marL="208280" marR="182880" algn="ctr">
                        <a:lnSpc>
                          <a:spcPts val="1070"/>
                        </a:lnSpc>
                        <a:spcAft>
                          <a:spcPts val="0"/>
                        </a:spcAft>
                      </a:pPr>
                      <a:r>
                        <a:rPr lang="en-US" sz="1600" dirty="0">
                          <a:effectLst/>
                        </a:rPr>
                        <a:t>of the paragraph tag.</a:t>
                      </a:r>
                      <a:endParaRPr lang="en-IN" sz="16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3234151448"/>
                  </a:ext>
                </a:extLst>
              </a:tr>
            </a:tbl>
          </a:graphicData>
        </a:graphic>
      </p:graphicFrame>
    </p:spTree>
    <p:extLst>
      <p:ext uri="{BB962C8B-B14F-4D97-AF65-F5344CB8AC3E}">
        <p14:creationId xmlns:p14="http://schemas.microsoft.com/office/powerpoint/2010/main" val="4070100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876D2F-980A-4B47-ADE5-D59C94B993D1}"/>
              </a:ext>
            </a:extLst>
          </p:cNvPr>
          <p:cNvSpPr>
            <a:spLocks noGrp="1"/>
          </p:cNvSpPr>
          <p:nvPr>
            <p:ph idx="1"/>
          </p:nvPr>
        </p:nvSpPr>
        <p:spPr>
          <a:xfrm>
            <a:off x="249576" y="274227"/>
            <a:ext cx="11692847" cy="6064928"/>
          </a:xfrm>
        </p:spPr>
        <p:txBody>
          <a:bodyPr>
            <a:noAutofit/>
          </a:bodyPr>
          <a:lstStyle/>
          <a:p>
            <a:pPr marL="0" indent="0" algn="just">
              <a:buSzPts val="1200"/>
              <a:buNone/>
              <a:tabLst>
                <a:tab pos="384175" algn="l"/>
              </a:tabLst>
            </a:pPr>
            <a:r>
              <a:rPr lang="en-US" sz="1800" b="1" dirty="0">
                <a:effectLst/>
                <a:latin typeface="Times New Roman" panose="02020603050405020304" pitchFamily="18" charset="0"/>
                <a:ea typeface="Times New Roman" panose="02020603050405020304" pitchFamily="18" charset="0"/>
              </a:rPr>
              <a:t>Preformatted text tag: &lt;pre&gt;</a:t>
            </a:r>
            <a:r>
              <a:rPr lang="en-US" sz="1800" b="1" spc="5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&lt;/pre&gt;</a:t>
            </a:r>
            <a:endParaRPr lang="en-IN" sz="1800" b="1" dirty="0">
              <a:effectLst/>
              <a:latin typeface="Times New Roman" panose="02020603050405020304" pitchFamily="18" charset="0"/>
              <a:ea typeface="Times New Roman" panose="02020603050405020304" pitchFamily="18" charset="0"/>
            </a:endParaRPr>
          </a:p>
          <a:p>
            <a:pPr marL="0" marR="140335" indent="0" algn="just">
              <a:lnSpc>
                <a:spcPct val="150000"/>
              </a:lnSpc>
              <a:spcBef>
                <a:spcPts val="660"/>
              </a:spcBef>
              <a:spcAft>
                <a:spcPts val="0"/>
              </a:spcAft>
              <a:buNone/>
            </a:pPr>
            <a:r>
              <a:rPr lang="en-US" sz="1800" dirty="0">
                <a:effectLst/>
                <a:latin typeface="Times New Roman" panose="02020603050405020304" pitchFamily="18" charset="0"/>
                <a:ea typeface="Times New Roman" panose="02020603050405020304" pitchFamily="18" charset="0"/>
              </a:rPr>
              <a:t>The HTML &lt;pre&gt; tag </a:t>
            </a:r>
            <a:r>
              <a:rPr lang="en-US" sz="1800" spc="-25" dirty="0">
                <a:effectLst/>
                <a:latin typeface="Times New Roman" panose="02020603050405020304" pitchFamily="18" charset="0"/>
                <a:ea typeface="Times New Roman" panose="02020603050405020304" pitchFamily="18" charset="0"/>
              </a:rPr>
              <a:t>is </a:t>
            </a:r>
            <a:r>
              <a:rPr lang="en-US" sz="1800" dirty="0">
                <a:effectLst/>
                <a:latin typeface="Times New Roman" panose="02020603050405020304" pitchFamily="18" charset="0"/>
                <a:ea typeface="Times New Roman" panose="02020603050405020304" pitchFamily="18" charset="0"/>
              </a:rPr>
              <a:t>used for indicating preformatted text. The code tag surrounds the code being marked up. Browsers normally render pre text </a:t>
            </a:r>
            <a:r>
              <a:rPr lang="en-US" sz="1800" spc="-15" dirty="0">
                <a:effectLst/>
                <a:latin typeface="Times New Roman" panose="02020603050405020304" pitchFamily="18" charset="0"/>
                <a:ea typeface="Times New Roman" panose="02020603050405020304" pitchFamily="18" charset="0"/>
              </a:rPr>
              <a:t>in </a:t>
            </a:r>
            <a:r>
              <a:rPr lang="en-US" sz="1800" dirty="0">
                <a:effectLst/>
                <a:latin typeface="Times New Roman" panose="02020603050405020304" pitchFamily="18" charset="0"/>
                <a:ea typeface="Times New Roman" panose="02020603050405020304" pitchFamily="18" charset="0"/>
              </a:rPr>
              <a:t>a fixed-pitched font, with whitespace intact, and without word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wrap.</a:t>
            </a:r>
            <a:endParaRPr lang="en-IN" sz="1800" dirty="0">
              <a:effectLst/>
              <a:latin typeface="Times New Roman" panose="02020603050405020304" pitchFamily="18" charset="0"/>
              <a:ea typeface="Times New Roman" panose="02020603050405020304" pitchFamily="18" charset="0"/>
            </a:endParaRPr>
          </a:p>
          <a:p>
            <a:pPr marL="0" indent="0">
              <a:lnSpc>
                <a:spcPts val="1370"/>
              </a:lnSpc>
              <a:buNone/>
            </a:pPr>
            <a:r>
              <a:rPr lang="en-US" sz="1800" b="1" dirty="0">
                <a:effectLst/>
                <a:latin typeface="Times New Roman" panose="02020603050405020304" pitchFamily="18" charset="0"/>
                <a:ea typeface="Times New Roman" panose="02020603050405020304" pitchFamily="18" charset="0"/>
              </a:rPr>
              <a:t>Example</a:t>
            </a:r>
            <a:endParaRPr lang="en-IN" sz="1800" b="1" dirty="0">
              <a:effectLst/>
              <a:latin typeface="Times New Roman" panose="02020603050405020304" pitchFamily="18" charset="0"/>
              <a:ea typeface="Times New Roman" panose="02020603050405020304" pitchFamily="18" charset="0"/>
            </a:endParaRPr>
          </a:p>
          <a:p>
            <a:pPr marL="0" indent="0" algn="just">
              <a:spcBef>
                <a:spcPts val="660"/>
              </a:spcBef>
              <a:spcAft>
                <a:spcPts val="0"/>
              </a:spcAft>
              <a:buNone/>
            </a:pPr>
            <a:r>
              <a:rPr lang="en-US" sz="1800" dirty="0">
                <a:effectLst/>
                <a:latin typeface="Times New Roman" panose="02020603050405020304" pitchFamily="18" charset="0"/>
                <a:ea typeface="Times New Roman" panose="02020603050405020304" pitchFamily="18" charset="0"/>
              </a:rPr>
              <a:t>&lt;!DOCTYPE html&gt;</a:t>
            </a:r>
            <a:endParaRPr lang="en-IN" sz="1800" dirty="0">
              <a:effectLst/>
              <a:latin typeface="Times New Roman" panose="02020603050405020304" pitchFamily="18" charset="0"/>
              <a:ea typeface="Times New Roman" panose="02020603050405020304" pitchFamily="18" charset="0"/>
            </a:endParaRPr>
          </a:p>
          <a:p>
            <a:pPr marL="0" indent="0">
              <a:spcBef>
                <a:spcPts val="710"/>
              </a:spcBef>
              <a:spcAft>
                <a:spcPts val="0"/>
              </a:spcAft>
              <a:buNone/>
            </a:pPr>
            <a:r>
              <a:rPr lang="en-US" sz="1800" dirty="0">
                <a:effectLst/>
                <a:latin typeface="Times New Roman" panose="02020603050405020304" pitchFamily="18" charset="0"/>
                <a:ea typeface="Times New Roman" panose="02020603050405020304" pitchFamily="18" charset="0"/>
              </a:rPr>
              <a:t>&lt;html&gt;</a:t>
            </a:r>
            <a:endParaRPr lang="en-IN" sz="1800" dirty="0">
              <a:effectLst/>
              <a:latin typeface="Times New Roman" panose="02020603050405020304" pitchFamily="18" charset="0"/>
              <a:ea typeface="Times New Roman" panose="02020603050405020304" pitchFamily="18" charset="0"/>
            </a:endParaRPr>
          </a:p>
          <a:p>
            <a:pPr marL="381000" indent="0">
              <a:spcBef>
                <a:spcPts val="685"/>
              </a:spcBef>
              <a:spcAft>
                <a:spcPts val="0"/>
              </a:spcAft>
              <a:buNone/>
            </a:pPr>
            <a:r>
              <a:rPr lang="en-US" sz="1800" dirty="0">
                <a:effectLst/>
                <a:latin typeface="Times New Roman" panose="02020603050405020304" pitchFamily="18" charset="0"/>
                <a:ea typeface="Times New Roman" panose="02020603050405020304" pitchFamily="18" charset="0"/>
              </a:rPr>
              <a:t>&lt;head&gt;</a:t>
            </a:r>
            <a:endParaRPr lang="en-IN" sz="1800" dirty="0">
              <a:effectLst/>
              <a:latin typeface="Times New Roman" panose="02020603050405020304" pitchFamily="18" charset="0"/>
              <a:ea typeface="Times New Roman" panose="02020603050405020304" pitchFamily="18" charset="0"/>
            </a:endParaRPr>
          </a:p>
          <a:p>
            <a:pPr marL="838835" indent="0">
              <a:spcBef>
                <a:spcPts val="685"/>
              </a:spcBef>
              <a:spcAft>
                <a:spcPts val="0"/>
              </a:spcAft>
              <a:buNone/>
            </a:pPr>
            <a:r>
              <a:rPr lang="en-US" sz="1800" dirty="0">
                <a:effectLst/>
                <a:latin typeface="Times New Roman" panose="02020603050405020304" pitchFamily="18" charset="0"/>
                <a:ea typeface="Times New Roman" panose="02020603050405020304" pitchFamily="18" charset="0"/>
              </a:rPr>
              <a:t>&lt;title&gt;HTML pre Tag&lt;/title&gt;</a:t>
            </a:r>
            <a:endParaRPr lang="en-IN" sz="1800" dirty="0">
              <a:effectLst/>
              <a:latin typeface="Times New Roman" panose="02020603050405020304" pitchFamily="18" charset="0"/>
              <a:ea typeface="Times New Roman" panose="02020603050405020304" pitchFamily="18" charset="0"/>
            </a:endParaRPr>
          </a:p>
          <a:p>
            <a:pPr marL="381000" indent="0">
              <a:spcBef>
                <a:spcPts val="685"/>
              </a:spcBef>
              <a:spcAft>
                <a:spcPts val="0"/>
              </a:spcAft>
              <a:buNone/>
            </a:pPr>
            <a:r>
              <a:rPr lang="en-US" sz="1800" dirty="0">
                <a:effectLst/>
                <a:latin typeface="Times New Roman" panose="02020603050405020304" pitchFamily="18" charset="0"/>
                <a:ea typeface="Times New Roman" panose="02020603050405020304" pitchFamily="18" charset="0"/>
              </a:rPr>
              <a:t>&lt;/head&gt;</a:t>
            </a:r>
            <a:endParaRPr lang="en-IN" sz="1800" dirty="0">
              <a:effectLst/>
              <a:latin typeface="Times New Roman" panose="02020603050405020304" pitchFamily="18" charset="0"/>
              <a:ea typeface="Times New Roman" panose="02020603050405020304" pitchFamily="18" charset="0"/>
            </a:endParaRPr>
          </a:p>
          <a:p>
            <a:pPr marL="0" indent="0">
              <a:spcBef>
                <a:spcPts val="710"/>
              </a:spcBef>
              <a:spcAft>
                <a:spcPts val="0"/>
              </a:spcAft>
              <a:buNone/>
            </a:pPr>
            <a:r>
              <a:rPr lang="en-US" sz="1800" dirty="0">
                <a:effectLst/>
                <a:latin typeface="Times New Roman" panose="02020603050405020304" pitchFamily="18" charset="0"/>
                <a:ea typeface="Times New Roman" panose="02020603050405020304" pitchFamily="18" charset="0"/>
              </a:rPr>
              <a:t>&lt;body&gt;</a:t>
            </a:r>
            <a:endParaRPr lang="en-IN" sz="1800" dirty="0">
              <a:effectLst/>
              <a:latin typeface="Times New Roman" panose="02020603050405020304" pitchFamily="18" charset="0"/>
              <a:ea typeface="Times New Roman" panose="02020603050405020304" pitchFamily="18" charset="0"/>
            </a:endParaRPr>
          </a:p>
          <a:p>
            <a:pPr marL="0" indent="0">
              <a:spcBef>
                <a:spcPts val="685"/>
              </a:spcBef>
              <a:spcAft>
                <a:spcPts val="0"/>
              </a:spcAft>
              <a:buNone/>
            </a:pPr>
            <a:r>
              <a:rPr lang="en-US" sz="1800" dirty="0">
                <a:effectLst/>
                <a:latin typeface="Times New Roman" panose="02020603050405020304" pitchFamily="18" charset="0"/>
                <a:ea typeface="Times New Roman" panose="02020603050405020304" pitchFamily="18" charset="0"/>
              </a:rPr>
              <a:t>&lt;pre&gt;</a:t>
            </a:r>
            <a:endParaRPr lang="en-IN" sz="1800" dirty="0">
              <a:effectLst/>
              <a:latin typeface="Times New Roman" panose="02020603050405020304" pitchFamily="18" charset="0"/>
              <a:ea typeface="Times New Roman" panose="02020603050405020304" pitchFamily="18" charset="0"/>
            </a:endParaRPr>
          </a:p>
          <a:p>
            <a:pPr marL="457200" lvl="1" indent="0">
              <a:spcBef>
                <a:spcPts val="685"/>
              </a:spcBef>
              <a:buNone/>
            </a:pPr>
            <a:br>
              <a:rPr lang="en-US" sz="1400" dirty="0">
                <a:effectLst/>
                <a:latin typeface="Times New Roman" panose="02020603050405020304" pitchFamily="18" charset="0"/>
                <a:ea typeface="Times New Roman" panose="02020603050405020304" pitchFamily="18" charset="0"/>
              </a:rPr>
            </a:br>
            <a:r>
              <a:rPr lang="en-US" sz="14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text is</a:t>
            </a:r>
            <a:endParaRPr lang="en-IN" sz="1800" dirty="0">
              <a:effectLst/>
              <a:latin typeface="Times New Roman" panose="02020603050405020304" pitchFamily="18" charset="0"/>
              <a:ea typeface="Times New Roman" panose="02020603050405020304" pitchFamily="18" charset="0"/>
            </a:endParaRPr>
          </a:p>
          <a:p>
            <a:pPr marL="480060" marR="4928870" lvl="1" indent="0">
              <a:lnSpc>
                <a:spcPct val="150000"/>
              </a:lnSpc>
              <a:spcBef>
                <a:spcPts val="685"/>
              </a:spcBef>
              <a:buNone/>
            </a:pPr>
            <a:r>
              <a:rPr lang="en-US" sz="1800" dirty="0">
                <a:effectLst/>
                <a:latin typeface="Times New Roman" panose="02020603050405020304" pitchFamily="18" charset="0"/>
                <a:ea typeface="Times New Roman" panose="02020603050405020304" pitchFamily="18" charset="0"/>
              </a:rPr>
              <a:t>	in a fixed-pitch </a:t>
            </a:r>
          </a:p>
          <a:p>
            <a:pPr marL="480060" marR="4928870" lvl="1" indent="0">
              <a:lnSpc>
                <a:spcPct val="150000"/>
              </a:lnSpc>
              <a:spcBef>
                <a:spcPts val="685"/>
              </a:spcBef>
              <a:buNone/>
            </a:pPr>
            <a:r>
              <a:rPr lang="en-US" sz="1800" dirty="0">
                <a:effectLst/>
                <a:latin typeface="Times New Roman" panose="02020603050405020304" pitchFamily="18" charset="0"/>
                <a:ea typeface="Times New Roman" panose="02020603050405020304" pitchFamily="18" charset="0"/>
              </a:rPr>
              <a:t>font, and it preserves</a:t>
            </a:r>
            <a:endParaRPr lang="en-IN" sz="1800" dirty="0">
              <a:effectLst/>
              <a:latin typeface="Times New Roman" panose="02020603050405020304" pitchFamily="18" charset="0"/>
              <a:ea typeface="Times New Roman" panose="02020603050405020304" pitchFamily="18" charset="0"/>
            </a:endParaRPr>
          </a:p>
          <a:p>
            <a:pPr marL="457200" lvl="1" indent="0">
              <a:lnSpc>
                <a:spcPts val="1370"/>
              </a:lnSpc>
              <a:buNone/>
            </a:pPr>
            <a:r>
              <a:rPr lang="en-US" sz="1800" dirty="0">
                <a:effectLst/>
                <a:latin typeface="Times New Roman" panose="02020603050405020304" pitchFamily="18" charset="0"/>
                <a:ea typeface="Times New Roman" panose="02020603050405020304" pitchFamily="18" charset="0"/>
              </a:rPr>
              <a:t>both spaces and line breaks</a:t>
            </a:r>
            <a:endParaRPr lang="en-IN" sz="1800" dirty="0">
              <a:effectLst/>
              <a:latin typeface="Times New Roman" panose="02020603050405020304" pitchFamily="18" charset="0"/>
              <a:ea typeface="Times New Roman" panose="02020603050405020304" pitchFamily="18" charset="0"/>
            </a:endParaRPr>
          </a:p>
          <a:p>
            <a:pPr marL="0" indent="0">
              <a:spcBef>
                <a:spcPts val="685"/>
              </a:spcBef>
              <a:spcAft>
                <a:spcPts val="0"/>
              </a:spcAft>
              <a:buNone/>
            </a:pPr>
            <a:r>
              <a:rPr lang="en-US" sz="1800" dirty="0">
                <a:effectLst/>
                <a:latin typeface="Times New Roman" panose="02020603050405020304" pitchFamily="18" charset="0"/>
                <a:ea typeface="Times New Roman" panose="02020603050405020304" pitchFamily="18" charset="0"/>
              </a:rPr>
              <a:t>&lt;/pre&gt;&lt;/body&gt;&lt;/html&gt;</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2F3DA0B2-9AE3-41E5-8A9E-3C2FA3D0EC54}"/>
              </a:ext>
            </a:extLst>
          </p:cNvPr>
          <p:cNvSpPr txBox="1"/>
          <p:nvPr/>
        </p:nvSpPr>
        <p:spPr>
          <a:xfrm>
            <a:off x="5630238" y="4496221"/>
            <a:ext cx="7568630" cy="1935402"/>
          </a:xfrm>
          <a:prstGeom prst="rect">
            <a:avLst/>
          </a:prstGeom>
          <a:noFill/>
        </p:spPr>
        <p:txBody>
          <a:bodyPr wrap="square" rtlCol="0">
            <a:spAutoFit/>
          </a:bodyPr>
          <a:lstStyle/>
          <a:p>
            <a:pPr marL="457200" lvl="1" indent="0">
              <a:spcBef>
                <a:spcPts val="685"/>
              </a:spcBef>
              <a:buNone/>
            </a:pPr>
            <a:r>
              <a:rPr lang="en-US" b="1" dirty="0">
                <a:latin typeface="Times New Roman" panose="02020603050405020304" pitchFamily="18" charset="0"/>
                <a:ea typeface="Times New Roman" panose="02020603050405020304" pitchFamily="18" charset="0"/>
              </a:rPr>
              <a:t>Output:</a:t>
            </a:r>
            <a:endParaRPr lang="en-US" b="1" dirty="0">
              <a:effectLst/>
              <a:latin typeface="Times New Roman" panose="02020603050405020304" pitchFamily="18" charset="0"/>
              <a:ea typeface="Times New Roman" panose="02020603050405020304" pitchFamily="18" charset="0"/>
            </a:endParaRPr>
          </a:p>
          <a:p>
            <a:pPr marL="457200" lvl="1" indent="0">
              <a:spcBef>
                <a:spcPts val="685"/>
              </a:spcBef>
              <a:buNone/>
            </a:pPr>
            <a:r>
              <a:rPr lang="en-US" sz="1800" dirty="0">
                <a:effectLst/>
                <a:latin typeface="Times New Roman" panose="02020603050405020304" pitchFamily="18" charset="0"/>
                <a:ea typeface="Times New Roman" panose="02020603050405020304" pitchFamily="18" charset="0"/>
              </a:rPr>
              <a:t>This text is</a:t>
            </a:r>
            <a:endParaRPr lang="en-IN" sz="1800" dirty="0">
              <a:effectLst/>
              <a:latin typeface="Times New Roman" panose="02020603050405020304" pitchFamily="18" charset="0"/>
              <a:ea typeface="Times New Roman" panose="02020603050405020304" pitchFamily="18" charset="0"/>
            </a:endParaRPr>
          </a:p>
          <a:p>
            <a:pPr marL="480060" marR="4928870" lvl="1" indent="0">
              <a:lnSpc>
                <a:spcPct val="150000"/>
              </a:lnSpc>
              <a:spcBef>
                <a:spcPts val="685"/>
              </a:spcBef>
              <a:buNone/>
            </a:pPr>
            <a:r>
              <a:rPr lang="en-US" sz="1800" dirty="0">
                <a:effectLst/>
                <a:latin typeface="Times New Roman" panose="02020603050405020304" pitchFamily="18" charset="0"/>
                <a:ea typeface="Times New Roman" panose="02020603050405020304" pitchFamily="18" charset="0"/>
              </a:rPr>
              <a:t>	in a fixed-pitch </a:t>
            </a:r>
          </a:p>
          <a:p>
            <a:pPr marL="480060" marR="4928870" lvl="1" indent="0">
              <a:lnSpc>
                <a:spcPct val="150000"/>
              </a:lnSpc>
              <a:spcBef>
                <a:spcPts val="685"/>
              </a:spcBef>
              <a:buNone/>
            </a:pPr>
            <a:r>
              <a:rPr lang="en-US" sz="1800" dirty="0">
                <a:effectLst/>
                <a:latin typeface="Times New Roman" panose="02020603050405020304" pitchFamily="18" charset="0"/>
                <a:ea typeface="Times New Roman" panose="02020603050405020304" pitchFamily="18" charset="0"/>
              </a:rPr>
              <a:t>font, and it preserves</a:t>
            </a:r>
            <a:endParaRPr lang="en-IN" sz="1800" dirty="0">
              <a:effectLst/>
              <a:latin typeface="Times New Roman" panose="02020603050405020304" pitchFamily="18" charset="0"/>
              <a:ea typeface="Times New Roman" panose="02020603050405020304" pitchFamily="18" charset="0"/>
            </a:endParaRPr>
          </a:p>
          <a:p>
            <a:pPr marL="457200" lvl="1" indent="0">
              <a:lnSpc>
                <a:spcPts val="1370"/>
              </a:lnSpc>
              <a:buNone/>
            </a:pPr>
            <a:r>
              <a:rPr lang="en-US" sz="1800" dirty="0">
                <a:effectLst/>
                <a:latin typeface="Times New Roman" panose="02020603050405020304" pitchFamily="18" charset="0"/>
                <a:ea typeface="Times New Roman" panose="02020603050405020304" pitchFamily="18" charset="0"/>
              </a:rPr>
              <a:t>both spaces and line breaks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92602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F1422-024C-4906-BAFA-E74B94A9ABE0}"/>
              </a:ext>
            </a:extLst>
          </p:cNvPr>
          <p:cNvSpPr>
            <a:spLocks noGrp="1"/>
          </p:cNvSpPr>
          <p:nvPr>
            <p:ph type="title"/>
          </p:nvPr>
        </p:nvSpPr>
        <p:spPr>
          <a:xfrm>
            <a:off x="262847" y="159649"/>
            <a:ext cx="5418762" cy="169124"/>
          </a:xfrm>
        </p:spPr>
        <p:txBody>
          <a:bodyPr>
            <a:noAutofit/>
          </a:bodyPr>
          <a:lstStyle/>
          <a:p>
            <a:r>
              <a:rPr lang="en-US" sz="3200" b="1" dirty="0">
                <a:solidFill>
                  <a:srgbClr val="FF0000"/>
                </a:solidFill>
              </a:rPr>
              <a:t>Presentational Elements</a:t>
            </a:r>
            <a:endParaRPr lang="en-IN" sz="3200" b="1" dirty="0">
              <a:solidFill>
                <a:srgbClr val="FF0000"/>
              </a:solidFill>
            </a:endParaRPr>
          </a:p>
        </p:txBody>
      </p:sp>
      <p:graphicFrame>
        <p:nvGraphicFramePr>
          <p:cNvPr id="4" name="Content Placeholder 3">
            <a:extLst>
              <a:ext uri="{FF2B5EF4-FFF2-40B4-BE49-F238E27FC236}">
                <a16:creationId xmlns:a16="http://schemas.microsoft.com/office/drawing/2014/main" id="{2F4DD7F2-AA3D-4CB8-B189-137841C7BB21}"/>
              </a:ext>
            </a:extLst>
          </p:cNvPr>
          <p:cNvGraphicFramePr>
            <a:graphicFrameLocks noGrp="1"/>
          </p:cNvGraphicFramePr>
          <p:nvPr>
            <p:ph idx="1"/>
            <p:extLst>
              <p:ext uri="{D42A27DB-BD31-4B8C-83A1-F6EECF244321}">
                <p14:modId xmlns:p14="http://schemas.microsoft.com/office/powerpoint/2010/main" val="778090862"/>
              </p:ext>
            </p:extLst>
          </p:nvPr>
        </p:nvGraphicFramePr>
        <p:xfrm>
          <a:off x="121920" y="423865"/>
          <a:ext cx="11958320" cy="6516059"/>
        </p:xfrm>
        <a:graphic>
          <a:graphicData uri="http://schemas.openxmlformats.org/drawingml/2006/table">
            <a:tbl>
              <a:tblPr firstRow="1" firstCol="1" lastRow="1" lastCol="1" bandRow="1" bandCol="1">
                <a:tableStyleId>{5940675A-B579-460E-94D1-54222C63F5DA}</a:tableStyleId>
              </a:tblPr>
              <a:tblGrid>
                <a:gridCol w="1494790">
                  <a:extLst>
                    <a:ext uri="{9D8B030D-6E8A-4147-A177-3AD203B41FA5}">
                      <a16:colId xmlns:a16="http://schemas.microsoft.com/office/drawing/2014/main" val="547454683"/>
                    </a:ext>
                  </a:extLst>
                </a:gridCol>
                <a:gridCol w="1952333">
                  <a:extLst>
                    <a:ext uri="{9D8B030D-6E8A-4147-A177-3AD203B41FA5}">
                      <a16:colId xmlns:a16="http://schemas.microsoft.com/office/drawing/2014/main" val="1610761897"/>
                    </a:ext>
                  </a:extLst>
                </a:gridCol>
                <a:gridCol w="4171651">
                  <a:extLst>
                    <a:ext uri="{9D8B030D-6E8A-4147-A177-3AD203B41FA5}">
                      <a16:colId xmlns:a16="http://schemas.microsoft.com/office/drawing/2014/main" val="2971825586"/>
                    </a:ext>
                  </a:extLst>
                </a:gridCol>
                <a:gridCol w="4339546">
                  <a:extLst>
                    <a:ext uri="{9D8B030D-6E8A-4147-A177-3AD203B41FA5}">
                      <a16:colId xmlns:a16="http://schemas.microsoft.com/office/drawing/2014/main" val="2298897848"/>
                    </a:ext>
                  </a:extLst>
                </a:gridCol>
              </a:tblGrid>
              <a:tr h="391798">
                <a:tc>
                  <a:txBody>
                    <a:bodyPr/>
                    <a:lstStyle/>
                    <a:p>
                      <a:pPr marL="31115">
                        <a:spcBef>
                          <a:spcPts val="110"/>
                        </a:spcBef>
                        <a:spcAft>
                          <a:spcPts val="0"/>
                        </a:spcAft>
                      </a:pPr>
                      <a:r>
                        <a:rPr lang="en-US" sz="2000" b="1" dirty="0">
                          <a:solidFill>
                            <a:schemeClr val="tx1"/>
                          </a:solidFill>
                          <a:effectLst/>
                        </a:rPr>
                        <a:t>&lt;b&gt;</a:t>
                      </a:r>
                      <a:endParaRPr lang="en-IN" sz="2000" b="1"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32385">
                        <a:spcBef>
                          <a:spcPts val="110"/>
                        </a:spcBef>
                      </a:pPr>
                      <a:r>
                        <a:rPr lang="en-US" sz="2000" b="1">
                          <a:solidFill>
                            <a:schemeClr val="tx1"/>
                          </a:solidFill>
                          <a:effectLst/>
                        </a:rPr>
                        <a:t>bold</a:t>
                      </a:r>
                      <a:endParaRPr lang="en-IN" sz="2000" b="1">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32385">
                        <a:spcBef>
                          <a:spcPts val="110"/>
                        </a:spcBef>
                      </a:pPr>
                      <a:r>
                        <a:rPr lang="en-US" sz="2000" b="1">
                          <a:solidFill>
                            <a:schemeClr val="tx1"/>
                          </a:solidFill>
                          <a:effectLst/>
                        </a:rPr>
                        <a:t>&lt;b&gt;Example&lt;/b&gt;</a:t>
                      </a:r>
                      <a:endParaRPr lang="en-IN" sz="2000" b="1">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31115">
                        <a:spcBef>
                          <a:spcPts val="110"/>
                        </a:spcBef>
                        <a:spcAft>
                          <a:spcPts val="0"/>
                        </a:spcAft>
                      </a:pPr>
                      <a:r>
                        <a:rPr lang="en-US" sz="2400" b="1" dirty="0">
                          <a:solidFill>
                            <a:schemeClr val="tx1"/>
                          </a:solidFill>
                          <a:effectLst/>
                        </a:rPr>
                        <a:t>Example</a:t>
                      </a:r>
                      <a:endParaRPr lang="en-IN" sz="2400" b="1"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1834000801"/>
                  </a:ext>
                </a:extLst>
              </a:tr>
              <a:tr h="468215">
                <a:tc>
                  <a:txBody>
                    <a:bodyPr/>
                    <a:lstStyle/>
                    <a:p>
                      <a:pPr marL="31115">
                        <a:spcBef>
                          <a:spcPts val="100"/>
                        </a:spcBef>
                        <a:spcAft>
                          <a:spcPts val="0"/>
                        </a:spcAft>
                      </a:pPr>
                      <a:r>
                        <a:rPr lang="en-US" sz="2000" b="1">
                          <a:solidFill>
                            <a:schemeClr val="tx1"/>
                          </a:solidFill>
                          <a:effectLst/>
                        </a:rPr>
                        <a:t>&lt;i&gt;</a:t>
                      </a:r>
                      <a:endParaRPr lang="en-IN" sz="2000" b="1">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32385">
                        <a:spcBef>
                          <a:spcPts val="100"/>
                        </a:spcBef>
                      </a:pPr>
                      <a:r>
                        <a:rPr lang="en-US" sz="2000" b="1" kern="1200" dirty="0">
                          <a:solidFill>
                            <a:schemeClr val="tx1"/>
                          </a:solidFill>
                          <a:effectLst/>
                          <a:latin typeface="+mn-lt"/>
                          <a:ea typeface="+mn-ea"/>
                          <a:cs typeface="+mn-cs"/>
                        </a:rPr>
                        <a:t>italic</a:t>
                      </a:r>
                      <a:endParaRPr lang="en-IN" sz="2000" b="1" kern="1200" dirty="0">
                        <a:solidFill>
                          <a:schemeClr val="tx1"/>
                        </a:solidFill>
                        <a:effectLst/>
                        <a:latin typeface="+mn-lt"/>
                        <a:ea typeface="+mn-ea"/>
                        <a:cs typeface="+mn-cs"/>
                      </a:endParaRPr>
                    </a:p>
                  </a:txBody>
                  <a:tcPr marL="0" marR="0" marT="0" marB="0"/>
                </a:tc>
                <a:tc>
                  <a:txBody>
                    <a:bodyPr/>
                    <a:lstStyle/>
                    <a:p>
                      <a:pPr marL="32385">
                        <a:spcBef>
                          <a:spcPts val="100"/>
                        </a:spcBef>
                      </a:pPr>
                      <a:r>
                        <a:rPr lang="en-US" sz="2000" b="1" kern="1200" dirty="0">
                          <a:solidFill>
                            <a:schemeClr val="tx1"/>
                          </a:solidFill>
                          <a:effectLst/>
                          <a:latin typeface="+mn-lt"/>
                          <a:ea typeface="+mn-ea"/>
                          <a:cs typeface="+mn-cs"/>
                        </a:rPr>
                        <a:t>&lt;</a:t>
                      </a:r>
                      <a:r>
                        <a:rPr lang="en-US" sz="2000" b="1" kern="1200" dirty="0" err="1">
                          <a:solidFill>
                            <a:schemeClr val="tx1"/>
                          </a:solidFill>
                          <a:effectLst/>
                          <a:latin typeface="+mn-lt"/>
                          <a:ea typeface="+mn-ea"/>
                          <a:cs typeface="+mn-cs"/>
                        </a:rPr>
                        <a:t>i</a:t>
                      </a:r>
                      <a:r>
                        <a:rPr lang="en-US" sz="2000" b="1" kern="1200" dirty="0">
                          <a:solidFill>
                            <a:schemeClr val="tx1"/>
                          </a:solidFill>
                          <a:effectLst/>
                          <a:latin typeface="+mn-lt"/>
                          <a:ea typeface="+mn-ea"/>
                          <a:cs typeface="+mn-cs"/>
                        </a:rPr>
                        <a:t>&gt;Example&lt;/</a:t>
                      </a:r>
                      <a:r>
                        <a:rPr lang="en-US" sz="2000" b="1" kern="1200" dirty="0" err="1">
                          <a:solidFill>
                            <a:schemeClr val="tx1"/>
                          </a:solidFill>
                          <a:effectLst/>
                          <a:latin typeface="+mn-lt"/>
                          <a:ea typeface="+mn-ea"/>
                          <a:cs typeface="+mn-cs"/>
                        </a:rPr>
                        <a:t>i</a:t>
                      </a:r>
                      <a:r>
                        <a:rPr lang="en-US" sz="2000" b="1" kern="1200" dirty="0">
                          <a:solidFill>
                            <a:schemeClr val="tx1"/>
                          </a:solidFill>
                          <a:effectLst/>
                          <a:latin typeface="+mn-lt"/>
                          <a:ea typeface="+mn-ea"/>
                          <a:cs typeface="+mn-cs"/>
                        </a:rPr>
                        <a:t>&gt;</a:t>
                      </a:r>
                      <a:endParaRPr lang="en-IN" sz="2000" b="1" kern="1200" dirty="0">
                        <a:solidFill>
                          <a:schemeClr val="tx1"/>
                        </a:solidFill>
                        <a:effectLst/>
                        <a:latin typeface="+mn-lt"/>
                        <a:ea typeface="+mn-ea"/>
                        <a:cs typeface="+mn-cs"/>
                      </a:endParaRPr>
                    </a:p>
                  </a:txBody>
                  <a:tcPr marL="0" marR="0" marT="0" marB="0"/>
                </a:tc>
                <a:tc>
                  <a:txBody>
                    <a:bodyPr/>
                    <a:lstStyle/>
                    <a:p>
                      <a:pPr marL="31115">
                        <a:spcBef>
                          <a:spcPts val="100"/>
                        </a:spcBef>
                        <a:spcAft>
                          <a:spcPts val="0"/>
                        </a:spcAft>
                      </a:pPr>
                      <a:r>
                        <a:rPr lang="en-US" sz="2400" i="1" dirty="0">
                          <a:solidFill>
                            <a:schemeClr val="tx1"/>
                          </a:solidFill>
                          <a:effectLst/>
                        </a:rPr>
                        <a:t>Example</a:t>
                      </a:r>
                      <a:endParaRPr lang="en-IN" sz="2400" i="1"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1787471784"/>
                  </a:ext>
                </a:extLst>
              </a:tr>
              <a:tr h="590548">
                <a:tc>
                  <a:txBody>
                    <a:bodyPr/>
                    <a:lstStyle/>
                    <a:p>
                      <a:pPr marL="31115">
                        <a:spcBef>
                          <a:spcPts val="100"/>
                        </a:spcBef>
                        <a:spcAft>
                          <a:spcPts val="0"/>
                        </a:spcAft>
                      </a:pPr>
                      <a:r>
                        <a:rPr lang="en-US" sz="2000" b="1" dirty="0">
                          <a:solidFill>
                            <a:schemeClr val="tx1"/>
                          </a:solidFill>
                          <a:effectLst/>
                        </a:rPr>
                        <a:t>&lt;u&gt; (deprecated)</a:t>
                      </a:r>
                      <a:endParaRPr lang="en-IN" sz="2000" b="1"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32385">
                        <a:spcBef>
                          <a:spcPts val="100"/>
                        </a:spcBef>
                      </a:pPr>
                      <a:r>
                        <a:rPr lang="en-US" sz="2000" b="1" kern="1200">
                          <a:solidFill>
                            <a:schemeClr val="tx1"/>
                          </a:solidFill>
                          <a:effectLst/>
                          <a:latin typeface="+mn-lt"/>
                          <a:ea typeface="+mn-ea"/>
                          <a:cs typeface="+mn-cs"/>
                        </a:rPr>
                        <a:t>underline</a:t>
                      </a:r>
                      <a:endParaRPr lang="en-IN" sz="2000" b="1" kern="1200">
                        <a:solidFill>
                          <a:schemeClr val="tx1"/>
                        </a:solidFill>
                        <a:effectLst/>
                        <a:latin typeface="+mn-lt"/>
                        <a:ea typeface="+mn-ea"/>
                        <a:cs typeface="+mn-cs"/>
                      </a:endParaRPr>
                    </a:p>
                  </a:txBody>
                  <a:tcPr marL="0" marR="0" marT="0" marB="0"/>
                </a:tc>
                <a:tc>
                  <a:txBody>
                    <a:bodyPr/>
                    <a:lstStyle/>
                    <a:p>
                      <a:pPr marL="32385">
                        <a:spcBef>
                          <a:spcPts val="100"/>
                        </a:spcBef>
                      </a:pPr>
                      <a:r>
                        <a:rPr lang="en-US" sz="2000" b="1" kern="1200" dirty="0">
                          <a:solidFill>
                            <a:schemeClr val="tx1"/>
                          </a:solidFill>
                          <a:effectLst/>
                          <a:latin typeface="+mn-lt"/>
                          <a:ea typeface="+mn-ea"/>
                          <a:cs typeface="+mn-cs"/>
                        </a:rPr>
                        <a:t>&lt;u&gt;Example&lt;/u&gt;</a:t>
                      </a:r>
                      <a:endParaRPr lang="en-IN" sz="2000" b="1" kern="1200" dirty="0">
                        <a:solidFill>
                          <a:schemeClr val="tx1"/>
                        </a:solidFill>
                        <a:effectLst/>
                        <a:latin typeface="+mn-lt"/>
                        <a:ea typeface="+mn-ea"/>
                        <a:cs typeface="+mn-cs"/>
                      </a:endParaRPr>
                    </a:p>
                  </a:txBody>
                  <a:tcPr marL="0" marR="0" marT="0" marB="0"/>
                </a:tc>
                <a:tc>
                  <a:txBody>
                    <a:bodyPr/>
                    <a:lstStyle/>
                    <a:p>
                      <a:pPr marL="31115">
                        <a:spcBef>
                          <a:spcPts val="100"/>
                        </a:spcBef>
                        <a:spcAft>
                          <a:spcPts val="0"/>
                        </a:spcAft>
                      </a:pPr>
                      <a:r>
                        <a:rPr lang="en-US" sz="2400" u="sng" dirty="0">
                          <a:solidFill>
                            <a:schemeClr val="tx1"/>
                          </a:solidFill>
                          <a:effectLst/>
                        </a:rPr>
                        <a:t>Example</a:t>
                      </a:r>
                      <a:endParaRPr lang="en-IN" sz="24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1638323484"/>
                  </a:ext>
                </a:extLst>
              </a:tr>
              <a:tr h="1131687">
                <a:tc>
                  <a:txBody>
                    <a:bodyPr/>
                    <a:lstStyle/>
                    <a:p>
                      <a:pPr marL="31115">
                        <a:spcBef>
                          <a:spcPts val="665"/>
                        </a:spcBef>
                        <a:spcAft>
                          <a:spcPts val="0"/>
                        </a:spcAft>
                      </a:pPr>
                      <a:r>
                        <a:rPr lang="en-US" sz="2000" b="1" dirty="0">
                          <a:solidFill>
                            <a:schemeClr val="tx1"/>
                          </a:solidFill>
                          <a:effectLst/>
                        </a:rPr>
                        <a:t>&lt;strike&gt; or &lt;s&gt; (deprecated)</a:t>
                      </a:r>
                      <a:endParaRPr lang="en-IN" sz="2000" b="1"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32385" marR="148590">
                        <a:lnSpc>
                          <a:spcPct val="100000"/>
                        </a:lnSpc>
                        <a:spcBef>
                          <a:spcPts val="115"/>
                        </a:spcBef>
                        <a:spcAft>
                          <a:spcPts val="0"/>
                        </a:spcAft>
                      </a:pPr>
                      <a:r>
                        <a:rPr lang="en-US" sz="2000" b="1" kern="1200">
                          <a:solidFill>
                            <a:schemeClr val="tx1"/>
                          </a:solidFill>
                          <a:effectLst/>
                          <a:latin typeface="+mn-lt"/>
                          <a:ea typeface="+mn-ea"/>
                          <a:cs typeface="+mn-cs"/>
                        </a:rPr>
                        <a:t>deleted text</a:t>
                      </a:r>
                      <a:endParaRPr lang="en-IN" sz="2000" b="1" kern="1200">
                        <a:solidFill>
                          <a:schemeClr val="tx1"/>
                        </a:solidFill>
                        <a:effectLst/>
                        <a:latin typeface="+mn-lt"/>
                        <a:ea typeface="+mn-ea"/>
                        <a:cs typeface="+mn-cs"/>
                      </a:endParaRPr>
                    </a:p>
                  </a:txBody>
                  <a:tcPr marL="0" marR="0" marT="0" marB="0"/>
                </a:tc>
                <a:tc>
                  <a:txBody>
                    <a:bodyPr/>
                    <a:lstStyle/>
                    <a:p>
                      <a:pPr marL="32385">
                        <a:spcBef>
                          <a:spcPts val="665"/>
                        </a:spcBef>
                      </a:pPr>
                      <a:r>
                        <a:rPr lang="en-US" sz="2000" b="1" kern="1200" dirty="0">
                          <a:solidFill>
                            <a:schemeClr val="tx1"/>
                          </a:solidFill>
                          <a:effectLst/>
                          <a:latin typeface="+mn-lt"/>
                          <a:ea typeface="+mn-ea"/>
                          <a:cs typeface="+mn-cs"/>
                        </a:rPr>
                        <a:t>&lt;strike&gt;Example&lt;/strike&gt;</a:t>
                      </a:r>
                    </a:p>
                    <a:p>
                      <a:pPr marL="32385">
                        <a:spcBef>
                          <a:spcPts val="665"/>
                        </a:spcBef>
                      </a:pPr>
                      <a:r>
                        <a:rPr lang="en-US" sz="2000" b="1" kern="1200" dirty="0">
                          <a:solidFill>
                            <a:schemeClr val="tx1"/>
                          </a:solidFill>
                          <a:effectLst/>
                          <a:latin typeface="+mn-lt"/>
                          <a:ea typeface="+mn-ea"/>
                          <a:cs typeface="+mn-cs"/>
                        </a:rPr>
                        <a:t>Or</a:t>
                      </a:r>
                    </a:p>
                    <a:p>
                      <a:pPr marL="32385" marR="0" lvl="0" indent="0" algn="l" defTabSz="914400" rtl="0" eaLnBrk="1" fontAlgn="auto" latinLnBrk="0" hangingPunct="1">
                        <a:lnSpc>
                          <a:spcPct val="100000"/>
                        </a:lnSpc>
                        <a:spcBef>
                          <a:spcPts val="665"/>
                        </a:spcBef>
                        <a:spcAft>
                          <a:spcPts val="0"/>
                        </a:spcAft>
                        <a:buClrTx/>
                        <a:buSzTx/>
                        <a:buFontTx/>
                        <a:buNone/>
                        <a:tabLst/>
                        <a:defRPr/>
                      </a:pPr>
                      <a:r>
                        <a:rPr lang="en-US" sz="2000" b="1" kern="1200" dirty="0">
                          <a:solidFill>
                            <a:schemeClr val="tx1"/>
                          </a:solidFill>
                          <a:effectLst/>
                          <a:latin typeface="+mn-lt"/>
                          <a:ea typeface="+mn-ea"/>
                          <a:cs typeface="+mn-cs"/>
                        </a:rPr>
                        <a:t>&lt;s&gt;Example&lt;/s&gt;</a:t>
                      </a:r>
                    </a:p>
                  </a:txBody>
                  <a:tcPr marL="0" marR="0" marT="0" marB="0"/>
                </a:tc>
                <a:tc>
                  <a:txBody>
                    <a:bodyPr/>
                    <a:lstStyle/>
                    <a:p>
                      <a:pPr marL="31115">
                        <a:spcBef>
                          <a:spcPts val="665"/>
                        </a:spcBef>
                        <a:spcAft>
                          <a:spcPts val="0"/>
                        </a:spcAft>
                      </a:pPr>
                      <a:r>
                        <a:rPr lang="en-US" sz="2400" strike="sngStrike" dirty="0">
                          <a:solidFill>
                            <a:schemeClr val="tx1"/>
                          </a:solidFill>
                          <a:effectLst/>
                        </a:rPr>
                        <a:t>Example</a:t>
                      </a:r>
                      <a:endParaRPr lang="en-IN" sz="240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3251847832"/>
                  </a:ext>
                </a:extLst>
              </a:tr>
              <a:tr h="354329">
                <a:tc>
                  <a:txBody>
                    <a:bodyPr/>
                    <a:lstStyle/>
                    <a:p>
                      <a:pPr marL="31115" algn="l" defTabSz="914400" rtl="0" eaLnBrk="1" latinLnBrk="0" hangingPunct="1">
                        <a:spcBef>
                          <a:spcPts val="630"/>
                        </a:spcBef>
                        <a:spcAft>
                          <a:spcPts val="0"/>
                        </a:spcAft>
                      </a:pPr>
                      <a:r>
                        <a:rPr lang="en-US" sz="2000" b="1" kern="1200" dirty="0">
                          <a:solidFill>
                            <a:schemeClr val="tx1"/>
                          </a:solidFill>
                          <a:effectLst/>
                          <a:latin typeface="+mn-lt"/>
                          <a:ea typeface="+mn-ea"/>
                          <a:cs typeface="+mn-cs"/>
                        </a:rPr>
                        <a:t>&lt;</a:t>
                      </a:r>
                      <a:r>
                        <a:rPr lang="en-US" sz="2000" b="1" kern="1200" dirty="0" err="1">
                          <a:solidFill>
                            <a:schemeClr val="tx1"/>
                          </a:solidFill>
                          <a:effectLst/>
                          <a:latin typeface="+mn-lt"/>
                          <a:ea typeface="+mn-ea"/>
                          <a:cs typeface="+mn-cs"/>
                        </a:rPr>
                        <a:t>tt</a:t>
                      </a:r>
                      <a:r>
                        <a:rPr lang="en-US" sz="2000" b="1" kern="1200" dirty="0">
                          <a:solidFill>
                            <a:schemeClr val="tx1"/>
                          </a:solidFill>
                          <a:effectLst/>
                          <a:latin typeface="+mn-lt"/>
                          <a:ea typeface="+mn-ea"/>
                          <a:cs typeface="+mn-cs"/>
                        </a:rPr>
                        <a:t>&gt;</a:t>
                      </a:r>
                      <a:endParaRPr lang="en-IN" sz="2000" b="1" kern="1200" dirty="0">
                        <a:solidFill>
                          <a:schemeClr val="tx1"/>
                        </a:solidFill>
                        <a:effectLst/>
                        <a:latin typeface="+mn-lt"/>
                        <a:ea typeface="+mn-ea"/>
                        <a:cs typeface="+mn-cs"/>
                      </a:endParaRPr>
                    </a:p>
                  </a:txBody>
                  <a:tcPr marL="0" marR="0" marT="0" marB="0"/>
                </a:tc>
                <a:tc>
                  <a:txBody>
                    <a:bodyPr/>
                    <a:lstStyle/>
                    <a:p>
                      <a:pPr marL="31115" algn="l" defTabSz="914400" rtl="0" eaLnBrk="1" latinLnBrk="0" hangingPunct="1">
                        <a:spcBef>
                          <a:spcPts val="630"/>
                        </a:spcBef>
                        <a:spcAft>
                          <a:spcPts val="0"/>
                        </a:spcAft>
                      </a:pPr>
                      <a:r>
                        <a:rPr lang="en-US" sz="2000" b="1" kern="1200">
                          <a:solidFill>
                            <a:schemeClr val="tx1"/>
                          </a:solidFill>
                          <a:effectLst/>
                          <a:latin typeface="+mn-lt"/>
                          <a:ea typeface="+mn-ea"/>
                          <a:cs typeface="+mn-cs"/>
                        </a:rPr>
                        <a:t>teletype</a:t>
                      </a:r>
                      <a:endParaRPr lang="en-IN" sz="2000" b="1" kern="1200">
                        <a:solidFill>
                          <a:schemeClr val="tx1"/>
                        </a:solidFill>
                        <a:effectLst/>
                        <a:latin typeface="+mn-lt"/>
                        <a:ea typeface="+mn-ea"/>
                        <a:cs typeface="+mn-cs"/>
                      </a:endParaRPr>
                    </a:p>
                  </a:txBody>
                  <a:tcPr marL="0" marR="0" marT="0" marB="0"/>
                </a:tc>
                <a:tc>
                  <a:txBody>
                    <a:bodyPr/>
                    <a:lstStyle/>
                    <a:p>
                      <a:pPr marL="31115" algn="l" defTabSz="914400" rtl="0" eaLnBrk="1" latinLnBrk="0" hangingPunct="1">
                        <a:spcBef>
                          <a:spcPts val="630"/>
                        </a:spcBef>
                        <a:spcAft>
                          <a:spcPts val="0"/>
                        </a:spcAft>
                      </a:pPr>
                      <a:r>
                        <a:rPr lang="en-US" sz="2000" b="1" kern="1200" dirty="0">
                          <a:solidFill>
                            <a:schemeClr val="tx1"/>
                          </a:solidFill>
                          <a:effectLst/>
                          <a:latin typeface="+mn-lt"/>
                          <a:ea typeface="+mn-ea"/>
                          <a:cs typeface="+mn-cs"/>
                        </a:rPr>
                        <a:t>&lt;</a:t>
                      </a:r>
                      <a:r>
                        <a:rPr lang="en-US" sz="2000" b="1" kern="1200" dirty="0" err="1">
                          <a:solidFill>
                            <a:schemeClr val="tx1"/>
                          </a:solidFill>
                          <a:effectLst/>
                          <a:latin typeface="+mn-lt"/>
                          <a:ea typeface="+mn-ea"/>
                          <a:cs typeface="+mn-cs"/>
                        </a:rPr>
                        <a:t>tt</a:t>
                      </a:r>
                      <a:r>
                        <a:rPr lang="en-US" sz="2000" b="1" kern="1200" dirty="0">
                          <a:solidFill>
                            <a:schemeClr val="tx1"/>
                          </a:solidFill>
                          <a:effectLst/>
                          <a:latin typeface="+mn-lt"/>
                          <a:ea typeface="+mn-ea"/>
                          <a:cs typeface="+mn-cs"/>
                        </a:rPr>
                        <a:t>&gt;Example&lt;/</a:t>
                      </a:r>
                      <a:r>
                        <a:rPr lang="en-US" sz="2000" b="1" kern="1200" dirty="0" err="1">
                          <a:solidFill>
                            <a:schemeClr val="tx1"/>
                          </a:solidFill>
                          <a:effectLst/>
                          <a:latin typeface="+mn-lt"/>
                          <a:ea typeface="+mn-ea"/>
                          <a:cs typeface="+mn-cs"/>
                        </a:rPr>
                        <a:t>tt</a:t>
                      </a:r>
                      <a:r>
                        <a:rPr lang="en-US" sz="2000" b="1" kern="1200" dirty="0">
                          <a:solidFill>
                            <a:schemeClr val="tx1"/>
                          </a:solidFill>
                          <a:effectLst/>
                          <a:latin typeface="+mn-lt"/>
                          <a:ea typeface="+mn-ea"/>
                          <a:cs typeface="+mn-cs"/>
                        </a:rPr>
                        <a:t>&gt;</a:t>
                      </a:r>
                      <a:endParaRPr lang="en-IN" sz="2000" b="1" kern="1200" dirty="0">
                        <a:solidFill>
                          <a:schemeClr val="tx1"/>
                        </a:solidFill>
                        <a:effectLst/>
                        <a:latin typeface="+mn-lt"/>
                        <a:ea typeface="+mn-ea"/>
                        <a:cs typeface="+mn-cs"/>
                      </a:endParaRPr>
                    </a:p>
                  </a:txBody>
                  <a:tcPr marL="0" marR="0" marT="0" marB="0"/>
                </a:tc>
                <a:tc>
                  <a:txBody>
                    <a:bodyPr/>
                    <a:lstStyle/>
                    <a:p>
                      <a:pPr marL="31115" algn="l" defTabSz="914400" rtl="0" eaLnBrk="1" latinLnBrk="0" hangingPunct="1">
                        <a:spcBef>
                          <a:spcPts val="630"/>
                        </a:spcBef>
                        <a:spcAft>
                          <a:spcPts val="0"/>
                        </a:spcAft>
                      </a:pPr>
                      <a:r>
                        <a:rPr lang="en-US" sz="2400" kern="1200" dirty="0">
                          <a:solidFill>
                            <a:schemeClr val="tx1"/>
                          </a:solidFill>
                          <a:effectLst/>
                          <a:latin typeface="+mn-lt"/>
                          <a:ea typeface="+mn-ea"/>
                          <a:cs typeface="+mn-cs"/>
                        </a:rPr>
                        <a:t>Example</a:t>
                      </a:r>
                      <a:endParaRPr lang="en-IN" sz="2400" kern="1200" dirty="0">
                        <a:solidFill>
                          <a:schemeClr val="tx1"/>
                        </a:solidFill>
                        <a:effectLst/>
                        <a:latin typeface="+mn-lt"/>
                        <a:ea typeface="+mn-ea"/>
                        <a:cs typeface="+mn-cs"/>
                      </a:endParaRPr>
                    </a:p>
                  </a:txBody>
                  <a:tcPr marL="0" marR="0" marT="0" marB="0"/>
                </a:tc>
                <a:extLst>
                  <a:ext uri="{0D108BD9-81ED-4DB2-BD59-A6C34878D82A}">
                    <a16:rowId xmlns:a16="http://schemas.microsoft.com/office/drawing/2014/main" val="2759675157"/>
                  </a:ext>
                </a:extLst>
              </a:tr>
              <a:tr h="354329">
                <a:tc>
                  <a:txBody>
                    <a:bodyPr/>
                    <a:lstStyle/>
                    <a:p>
                      <a:pPr marL="31115" algn="l" defTabSz="914400" rtl="0" eaLnBrk="1" latinLnBrk="0" hangingPunct="1">
                        <a:spcBef>
                          <a:spcPts val="630"/>
                        </a:spcBef>
                        <a:spcAft>
                          <a:spcPts val="0"/>
                        </a:spcAft>
                      </a:pPr>
                      <a:r>
                        <a:rPr lang="en-US" sz="2000" b="1" kern="1200" dirty="0">
                          <a:solidFill>
                            <a:schemeClr val="tx1"/>
                          </a:solidFill>
                          <a:effectLst/>
                          <a:latin typeface="+mn-lt"/>
                          <a:ea typeface="+mn-ea"/>
                          <a:cs typeface="+mn-cs"/>
                        </a:rPr>
                        <a:t>&lt;sup&gt;</a:t>
                      </a:r>
                      <a:endParaRPr lang="en-IN" sz="2000" b="1" kern="1200" dirty="0">
                        <a:solidFill>
                          <a:schemeClr val="tx1"/>
                        </a:solidFill>
                        <a:effectLst/>
                        <a:latin typeface="+mn-lt"/>
                        <a:ea typeface="+mn-ea"/>
                        <a:cs typeface="+mn-cs"/>
                      </a:endParaRPr>
                    </a:p>
                  </a:txBody>
                  <a:tcPr marL="0" marR="0" marT="0" marB="0"/>
                </a:tc>
                <a:tc>
                  <a:txBody>
                    <a:bodyPr/>
                    <a:lstStyle/>
                    <a:p>
                      <a:pPr marL="31115" algn="l" defTabSz="914400" rtl="0" eaLnBrk="1" latinLnBrk="0" hangingPunct="1">
                        <a:spcBef>
                          <a:spcPts val="630"/>
                        </a:spcBef>
                        <a:spcAft>
                          <a:spcPts val="0"/>
                        </a:spcAft>
                      </a:pPr>
                      <a:r>
                        <a:rPr lang="en-US" sz="2000" b="1" kern="1200" dirty="0">
                          <a:solidFill>
                            <a:schemeClr val="tx1"/>
                          </a:solidFill>
                          <a:effectLst/>
                          <a:latin typeface="+mn-lt"/>
                          <a:ea typeface="+mn-ea"/>
                          <a:cs typeface="+mn-cs"/>
                        </a:rPr>
                        <a:t>Super Script</a:t>
                      </a:r>
                      <a:endParaRPr lang="en-IN" sz="2000" b="1" kern="1200" dirty="0">
                        <a:solidFill>
                          <a:schemeClr val="tx1"/>
                        </a:solidFill>
                        <a:effectLst/>
                        <a:latin typeface="+mn-lt"/>
                        <a:ea typeface="+mn-ea"/>
                        <a:cs typeface="+mn-cs"/>
                      </a:endParaRPr>
                    </a:p>
                  </a:txBody>
                  <a:tcPr marL="0" marR="0" marT="0" marB="0"/>
                </a:tc>
                <a:tc>
                  <a:txBody>
                    <a:bodyPr/>
                    <a:lstStyle/>
                    <a:p>
                      <a:pPr marL="31115" algn="l" defTabSz="914400" rtl="0" eaLnBrk="1" latinLnBrk="0" hangingPunct="1">
                        <a:spcBef>
                          <a:spcPts val="630"/>
                        </a:spcBef>
                        <a:spcAft>
                          <a:spcPts val="0"/>
                        </a:spcAft>
                      </a:pPr>
                      <a:r>
                        <a:rPr lang="en-US" sz="2000" b="1" kern="1200" dirty="0">
                          <a:solidFill>
                            <a:schemeClr val="tx1"/>
                          </a:solidFill>
                          <a:effectLst/>
                          <a:latin typeface="+mn-lt"/>
                          <a:ea typeface="+mn-ea"/>
                          <a:cs typeface="+mn-cs"/>
                        </a:rPr>
                        <a:t>Written on the 31 &lt;sup&gt;</a:t>
                      </a:r>
                      <a:r>
                        <a:rPr lang="en-US" sz="2000" b="1" kern="1200" dirty="0" err="1">
                          <a:solidFill>
                            <a:schemeClr val="tx1"/>
                          </a:solidFill>
                          <a:effectLst/>
                          <a:latin typeface="+mn-lt"/>
                          <a:ea typeface="+mn-ea"/>
                          <a:cs typeface="+mn-cs"/>
                        </a:rPr>
                        <a:t>st</a:t>
                      </a:r>
                      <a:r>
                        <a:rPr lang="en-US" sz="2000" b="1" kern="1200" dirty="0">
                          <a:solidFill>
                            <a:schemeClr val="tx1"/>
                          </a:solidFill>
                          <a:effectLst/>
                          <a:latin typeface="+mn-lt"/>
                          <a:ea typeface="+mn-ea"/>
                          <a:cs typeface="+mn-cs"/>
                        </a:rPr>
                        <a:t>&lt;/sup&gt;</a:t>
                      </a:r>
                      <a:endParaRPr lang="en-IN" sz="2000" b="1" kern="1200" dirty="0">
                        <a:solidFill>
                          <a:schemeClr val="tx1"/>
                        </a:solidFill>
                        <a:effectLst/>
                        <a:latin typeface="+mn-lt"/>
                        <a:ea typeface="+mn-ea"/>
                        <a:cs typeface="+mn-cs"/>
                      </a:endParaRPr>
                    </a:p>
                  </a:txBody>
                  <a:tcPr marL="0" marR="0" marT="0" marB="0"/>
                </a:tc>
                <a:tc>
                  <a:txBody>
                    <a:bodyPr/>
                    <a:lstStyle/>
                    <a:p>
                      <a:pPr marL="31115" algn="l" defTabSz="914400" rtl="0" eaLnBrk="1" latinLnBrk="0" hangingPunct="1">
                        <a:spcBef>
                          <a:spcPts val="630"/>
                        </a:spcBef>
                        <a:spcAft>
                          <a:spcPts val="0"/>
                        </a:spcAft>
                      </a:pPr>
                      <a:r>
                        <a:rPr lang="en-US" sz="2400" kern="1200" dirty="0">
                          <a:solidFill>
                            <a:schemeClr val="tx1"/>
                          </a:solidFill>
                          <a:effectLst/>
                          <a:latin typeface="+mn-lt"/>
                          <a:ea typeface="+mn-ea"/>
                          <a:cs typeface="+mn-cs"/>
                        </a:rPr>
                        <a:t>Written on the 31</a:t>
                      </a:r>
                      <a:r>
                        <a:rPr lang="en-US" sz="2400" kern="1200" baseline="30000" dirty="0">
                          <a:solidFill>
                            <a:schemeClr val="tx1"/>
                          </a:solidFill>
                          <a:effectLst/>
                          <a:latin typeface="+mn-lt"/>
                          <a:ea typeface="+mn-ea"/>
                          <a:cs typeface="+mn-cs"/>
                        </a:rPr>
                        <a:t>st</a:t>
                      </a:r>
                      <a:r>
                        <a:rPr lang="en-US" sz="2400" kern="1200" dirty="0">
                          <a:solidFill>
                            <a:schemeClr val="tx1"/>
                          </a:solidFill>
                          <a:effectLst/>
                          <a:latin typeface="+mn-lt"/>
                          <a:ea typeface="+mn-ea"/>
                          <a:cs typeface="+mn-cs"/>
                        </a:rPr>
                        <a:t>.</a:t>
                      </a:r>
                      <a:endParaRPr lang="en-IN" sz="2400" kern="1200" dirty="0">
                        <a:solidFill>
                          <a:schemeClr val="tx1"/>
                        </a:solidFill>
                        <a:effectLst/>
                        <a:latin typeface="+mn-lt"/>
                        <a:ea typeface="+mn-ea"/>
                        <a:cs typeface="+mn-cs"/>
                      </a:endParaRPr>
                    </a:p>
                  </a:txBody>
                  <a:tcPr marL="0" marR="0" marT="0" marB="0"/>
                </a:tc>
                <a:extLst>
                  <a:ext uri="{0D108BD9-81ED-4DB2-BD59-A6C34878D82A}">
                    <a16:rowId xmlns:a16="http://schemas.microsoft.com/office/drawing/2014/main" val="1357364286"/>
                  </a:ext>
                </a:extLst>
              </a:tr>
              <a:tr h="885822">
                <a:tc>
                  <a:txBody>
                    <a:bodyPr/>
                    <a:lstStyle/>
                    <a:p>
                      <a:pPr marL="31115" algn="l" defTabSz="914400" rtl="0" eaLnBrk="1" latinLnBrk="0" hangingPunct="1">
                        <a:spcBef>
                          <a:spcPts val="630"/>
                        </a:spcBef>
                        <a:spcAft>
                          <a:spcPts val="0"/>
                        </a:spcAft>
                      </a:pPr>
                      <a:r>
                        <a:rPr lang="en-US" sz="2000" b="1" kern="1200" dirty="0">
                          <a:solidFill>
                            <a:schemeClr val="tx1"/>
                          </a:solidFill>
                          <a:effectLst/>
                          <a:latin typeface="+mn-lt"/>
                          <a:ea typeface="+mn-ea"/>
                          <a:cs typeface="+mn-cs"/>
                        </a:rPr>
                        <a:t>&lt;sub</a:t>
                      </a:r>
                      <a:r>
                        <a:rPr lang="en-IN" sz="2000" b="1" kern="1200" dirty="0">
                          <a:solidFill>
                            <a:schemeClr val="tx1"/>
                          </a:solidFill>
                          <a:effectLst/>
                          <a:latin typeface="+mn-lt"/>
                          <a:ea typeface="+mn-ea"/>
                          <a:cs typeface="+mn-cs"/>
                        </a:rPr>
                        <a:t>&gt;</a:t>
                      </a:r>
                      <a:endParaRPr lang="en-US" sz="2000" b="1" kern="1200" dirty="0">
                        <a:solidFill>
                          <a:schemeClr val="tx1"/>
                        </a:solidFill>
                        <a:effectLst/>
                        <a:latin typeface="+mn-lt"/>
                        <a:ea typeface="+mn-ea"/>
                        <a:cs typeface="+mn-cs"/>
                      </a:endParaRPr>
                    </a:p>
                  </a:txBody>
                  <a:tcPr marL="0" marR="0" marT="0" marB="0"/>
                </a:tc>
                <a:tc>
                  <a:txBody>
                    <a:bodyPr/>
                    <a:lstStyle/>
                    <a:p>
                      <a:pPr marL="31115" algn="l" defTabSz="914400" rtl="0" eaLnBrk="1" latinLnBrk="0" hangingPunct="1">
                        <a:spcBef>
                          <a:spcPts val="630"/>
                        </a:spcBef>
                        <a:spcAft>
                          <a:spcPts val="0"/>
                        </a:spcAft>
                      </a:pPr>
                      <a:r>
                        <a:rPr lang="en-US" sz="2000" b="1" kern="1200" dirty="0">
                          <a:solidFill>
                            <a:schemeClr val="tx1"/>
                          </a:solidFill>
                          <a:effectLst/>
                          <a:latin typeface="+mn-lt"/>
                          <a:ea typeface="+mn-ea"/>
                          <a:cs typeface="+mn-cs"/>
                        </a:rPr>
                        <a:t>Sub script</a:t>
                      </a:r>
                      <a:endParaRPr lang="en-IN" sz="2000" b="1" kern="1200" dirty="0">
                        <a:solidFill>
                          <a:schemeClr val="tx1"/>
                        </a:solidFill>
                        <a:effectLst/>
                        <a:latin typeface="+mn-lt"/>
                        <a:ea typeface="+mn-ea"/>
                        <a:cs typeface="+mn-cs"/>
                      </a:endParaRPr>
                    </a:p>
                  </a:txBody>
                  <a:tcPr marL="0" marR="0" marT="0" marB="0"/>
                </a:tc>
                <a:tc>
                  <a:txBody>
                    <a:bodyPr/>
                    <a:lstStyle/>
                    <a:p>
                      <a:pPr marL="31115" algn="l" defTabSz="914400" rtl="0" eaLnBrk="1" latinLnBrk="0" hangingPunct="1">
                        <a:spcBef>
                          <a:spcPts val="630"/>
                        </a:spcBef>
                        <a:spcAft>
                          <a:spcPts val="0"/>
                        </a:spcAft>
                      </a:pPr>
                      <a:r>
                        <a:rPr lang="en-US" sz="2000" b="1" kern="1200" dirty="0">
                          <a:solidFill>
                            <a:schemeClr val="tx1"/>
                          </a:solidFill>
                          <a:effectLst/>
                          <a:latin typeface="+mn-lt"/>
                          <a:ea typeface="+mn-ea"/>
                          <a:cs typeface="+mn-cs"/>
                        </a:rPr>
                        <a:t>The ER paradox&lt;sub&gt;2&lt;/sub&gt; was devised by Einstein, </a:t>
                      </a:r>
                      <a:r>
                        <a:rPr lang="en-US" sz="2000" b="1" kern="1200" dirty="0" err="1">
                          <a:solidFill>
                            <a:schemeClr val="tx1"/>
                          </a:solidFill>
                          <a:effectLst/>
                          <a:latin typeface="+mn-lt"/>
                          <a:ea typeface="+mn-ea"/>
                          <a:cs typeface="+mn-cs"/>
                        </a:rPr>
                        <a:t>Podolsky</a:t>
                      </a:r>
                      <a:r>
                        <a:rPr lang="en-US" sz="2000" b="1" kern="1200" dirty="0">
                          <a:solidFill>
                            <a:schemeClr val="tx1"/>
                          </a:solidFill>
                          <a:effectLst/>
                          <a:latin typeface="+mn-lt"/>
                          <a:ea typeface="+mn-ea"/>
                          <a:cs typeface="+mn-cs"/>
                        </a:rPr>
                        <a:t> and Rosen</a:t>
                      </a:r>
                      <a:endParaRPr lang="en-IN" sz="2000" b="1" kern="1200" dirty="0">
                        <a:solidFill>
                          <a:schemeClr val="tx1"/>
                        </a:solidFill>
                        <a:effectLst/>
                        <a:latin typeface="+mn-lt"/>
                        <a:ea typeface="+mn-ea"/>
                        <a:cs typeface="+mn-cs"/>
                      </a:endParaRPr>
                    </a:p>
                  </a:txBody>
                  <a:tcPr marL="0" marR="0" marT="0" marB="0"/>
                </a:tc>
                <a:tc>
                  <a:txBody>
                    <a:bodyPr/>
                    <a:lstStyle/>
                    <a:p>
                      <a:pPr marL="31115" algn="l" defTabSz="914400" rtl="0" eaLnBrk="1" latinLnBrk="0" hangingPunct="1">
                        <a:spcBef>
                          <a:spcPts val="630"/>
                        </a:spcBef>
                        <a:spcAft>
                          <a:spcPts val="0"/>
                        </a:spcAft>
                      </a:pPr>
                      <a:r>
                        <a:rPr lang="en-US" sz="2400" kern="1200" dirty="0">
                          <a:solidFill>
                            <a:schemeClr val="tx1"/>
                          </a:solidFill>
                          <a:effectLst/>
                          <a:latin typeface="+mn-lt"/>
                          <a:ea typeface="+mn-ea"/>
                          <a:cs typeface="+mn-cs"/>
                        </a:rPr>
                        <a:t>The ER paradox2 was devised by Einstein, </a:t>
                      </a:r>
                      <a:r>
                        <a:rPr lang="en-US" sz="2400" kern="1200" dirty="0" err="1">
                          <a:solidFill>
                            <a:schemeClr val="tx1"/>
                          </a:solidFill>
                          <a:effectLst/>
                          <a:latin typeface="+mn-lt"/>
                          <a:ea typeface="+mn-ea"/>
                          <a:cs typeface="+mn-cs"/>
                        </a:rPr>
                        <a:t>Podolsky</a:t>
                      </a:r>
                      <a:r>
                        <a:rPr lang="en-US" sz="2400" kern="1200" dirty="0">
                          <a:solidFill>
                            <a:schemeClr val="tx1"/>
                          </a:solidFill>
                          <a:effectLst/>
                          <a:latin typeface="+mn-lt"/>
                          <a:ea typeface="+mn-ea"/>
                          <a:cs typeface="+mn-cs"/>
                        </a:rPr>
                        <a:t> and Rosen</a:t>
                      </a:r>
                      <a:endParaRPr lang="en-IN" sz="2400" kern="1200" dirty="0">
                        <a:solidFill>
                          <a:schemeClr val="tx1"/>
                        </a:solidFill>
                        <a:effectLst/>
                        <a:latin typeface="+mn-lt"/>
                        <a:ea typeface="+mn-ea"/>
                        <a:cs typeface="+mn-cs"/>
                      </a:endParaRPr>
                    </a:p>
                  </a:txBody>
                  <a:tcPr marL="0" marR="0" marT="0" marB="0"/>
                </a:tc>
                <a:extLst>
                  <a:ext uri="{0D108BD9-81ED-4DB2-BD59-A6C34878D82A}">
                    <a16:rowId xmlns:a16="http://schemas.microsoft.com/office/drawing/2014/main" val="351719531"/>
                  </a:ext>
                </a:extLst>
              </a:tr>
              <a:tr h="354329">
                <a:tc>
                  <a:txBody>
                    <a:bodyPr/>
                    <a:lstStyle/>
                    <a:p>
                      <a:pPr marL="31115" algn="l" defTabSz="914400" rtl="0" eaLnBrk="1" latinLnBrk="0" hangingPunct="1">
                        <a:spcBef>
                          <a:spcPts val="630"/>
                        </a:spcBef>
                        <a:spcAft>
                          <a:spcPts val="0"/>
                        </a:spcAft>
                      </a:pPr>
                      <a:r>
                        <a:rPr lang="en-US" sz="2000" b="1" kern="1200" dirty="0">
                          <a:solidFill>
                            <a:schemeClr val="tx1"/>
                          </a:solidFill>
                          <a:effectLst/>
                          <a:latin typeface="+mn-lt"/>
                          <a:ea typeface="+mn-ea"/>
                          <a:cs typeface="+mn-cs"/>
                        </a:rPr>
                        <a:t>&lt;big&gt;</a:t>
                      </a:r>
                      <a:endParaRPr lang="en-IN" sz="2000" b="1" kern="1200" dirty="0">
                        <a:solidFill>
                          <a:schemeClr val="tx1"/>
                        </a:solidFill>
                        <a:effectLst/>
                        <a:latin typeface="+mn-lt"/>
                        <a:ea typeface="+mn-ea"/>
                        <a:cs typeface="+mn-cs"/>
                      </a:endParaRPr>
                    </a:p>
                  </a:txBody>
                  <a:tcPr marL="0" marR="0" marT="0" marB="0"/>
                </a:tc>
                <a:tc>
                  <a:txBody>
                    <a:bodyPr/>
                    <a:lstStyle/>
                    <a:p>
                      <a:pPr marL="31115" algn="l" defTabSz="914400" rtl="0" eaLnBrk="1" latinLnBrk="0" hangingPunct="1">
                        <a:spcBef>
                          <a:spcPts val="630"/>
                        </a:spcBef>
                        <a:spcAft>
                          <a:spcPts val="0"/>
                        </a:spcAft>
                      </a:pPr>
                      <a:r>
                        <a:rPr lang="en-US" sz="2000" b="1" kern="1200" dirty="0">
                          <a:solidFill>
                            <a:schemeClr val="tx1"/>
                          </a:solidFill>
                          <a:effectLst/>
                          <a:latin typeface="+mn-lt"/>
                          <a:ea typeface="+mn-ea"/>
                          <a:cs typeface="+mn-cs"/>
                        </a:rPr>
                        <a:t>big (text)</a:t>
                      </a:r>
                      <a:endParaRPr lang="en-IN" sz="2000" b="1" kern="1200" dirty="0">
                        <a:solidFill>
                          <a:schemeClr val="tx1"/>
                        </a:solidFill>
                        <a:effectLst/>
                        <a:latin typeface="+mn-lt"/>
                        <a:ea typeface="+mn-ea"/>
                        <a:cs typeface="+mn-cs"/>
                      </a:endParaRPr>
                    </a:p>
                  </a:txBody>
                  <a:tcPr marL="0" marR="0" marT="0" marB="0"/>
                </a:tc>
                <a:tc>
                  <a:txBody>
                    <a:bodyPr/>
                    <a:lstStyle/>
                    <a:p>
                      <a:pPr marL="31115" algn="l" defTabSz="914400" rtl="0" eaLnBrk="1" latinLnBrk="0" hangingPunct="1">
                        <a:spcBef>
                          <a:spcPts val="630"/>
                        </a:spcBef>
                        <a:spcAft>
                          <a:spcPts val="0"/>
                        </a:spcAft>
                      </a:pPr>
                      <a:r>
                        <a:rPr lang="en-US" sz="2000" b="1" kern="1200" dirty="0">
                          <a:solidFill>
                            <a:schemeClr val="tx1"/>
                          </a:solidFill>
                          <a:effectLst/>
                          <a:latin typeface="+mn-lt"/>
                          <a:ea typeface="+mn-ea"/>
                          <a:cs typeface="+mn-cs"/>
                        </a:rPr>
                        <a:t>&lt;big&gt;Example&lt;/big&gt;</a:t>
                      </a:r>
                      <a:endParaRPr lang="en-IN" sz="2000" b="1" kern="1200" dirty="0">
                        <a:solidFill>
                          <a:schemeClr val="tx1"/>
                        </a:solidFill>
                        <a:effectLst/>
                        <a:latin typeface="+mn-lt"/>
                        <a:ea typeface="+mn-ea"/>
                        <a:cs typeface="+mn-cs"/>
                      </a:endParaRPr>
                    </a:p>
                  </a:txBody>
                  <a:tcPr marL="0" marR="0" marT="0" marB="0"/>
                </a:tc>
                <a:tc>
                  <a:txBody>
                    <a:bodyPr/>
                    <a:lstStyle/>
                    <a:p>
                      <a:pPr marL="31115" algn="l" defTabSz="914400" rtl="0" eaLnBrk="1" latinLnBrk="0" hangingPunct="1">
                        <a:spcBef>
                          <a:spcPts val="630"/>
                        </a:spcBef>
                        <a:spcAft>
                          <a:spcPts val="0"/>
                        </a:spcAft>
                      </a:pPr>
                      <a:r>
                        <a:rPr lang="en-US" sz="2400" kern="1200" dirty="0">
                          <a:solidFill>
                            <a:schemeClr val="tx1"/>
                          </a:solidFill>
                          <a:effectLst/>
                          <a:latin typeface="+mn-lt"/>
                          <a:ea typeface="+mn-ea"/>
                          <a:cs typeface="+mn-cs"/>
                        </a:rPr>
                        <a:t>Example (Tip)</a:t>
                      </a:r>
                      <a:endParaRPr lang="en-IN" sz="2400" kern="1200" dirty="0">
                        <a:solidFill>
                          <a:schemeClr val="tx1"/>
                        </a:solidFill>
                        <a:effectLst/>
                        <a:latin typeface="+mn-lt"/>
                        <a:ea typeface="+mn-ea"/>
                        <a:cs typeface="+mn-cs"/>
                      </a:endParaRPr>
                    </a:p>
                  </a:txBody>
                  <a:tcPr marL="0" marR="0" marT="0" marB="0"/>
                </a:tc>
                <a:extLst>
                  <a:ext uri="{0D108BD9-81ED-4DB2-BD59-A6C34878D82A}">
                    <a16:rowId xmlns:a16="http://schemas.microsoft.com/office/drawing/2014/main" val="712402438"/>
                  </a:ext>
                </a:extLst>
              </a:tr>
              <a:tr h="671226">
                <a:tc>
                  <a:txBody>
                    <a:bodyPr/>
                    <a:lstStyle/>
                    <a:p>
                      <a:pPr marL="31115">
                        <a:spcBef>
                          <a:spcPts val="630"/>
                        </a:spcBef>
                        <a:spcAft>
                          <a:spcPts val="0"/>
                        </a:spcAft>
                      </a:pPr>
                      <a:r>
                        <a:rPr lang="en-US" sz="2000" b="1" kern="1200" dirty="0">
                          <a:solidFill>
                            <a:schemeClr val="tx1"/>
                          </a:solidFill>
                          <a:effectLst/>
                          <a:latin typeface="+mn-lt"/>
                          <a:ea typeface="+mn-ea"/>
                          <a:cs typeface="+mn-cs"/>
                        </a:rPr>
                        <a:t>&lt;small&gt;</a:t>
                      </a:r>
                      <a:endParaRPr lang="en-IN" sz="2000" b="1" kern="1200" dirty="0">
                        <a:solidFill>
                          <a:schemeClr val="tx1"/>
                        </a:solidFill>
                        <a:effectLst/>
                        <a:latin typeface="+mn-lt"/>
                        <a:ea typeface="+mn-ea"/>
                        <a:cs typeface="+mn-cs"/>
                      </a:endParaRPr>
                    </a:p>
                  </a:txBody>
                  <a:tcPr marL="0" marR="0" marT="0" marB="0"/>
                </a:tc>
                <a:tc>
                  <a:txBody>
                    <a:bodyPr/>
                    <a:lstStyle/>
                    <a:p>
                      <a:pPr marL="32385" marR="246380">
                        <a:lnSpc>
                          <a:spcPct val="98000"/>
                        </a:lnSpc>
                        <a:spcBef>
                          <a:spcPts val="110"/>
                        </a:spcBef>
                        <a:spcAft>
                          <a:spcPts val="0"/>
                        </a:spcAft>
                      </a:pPr>
                      <a:r>
                        <a:rPr lang="en-US" sz="2000" b="1" kern="1200">
                          <a:solidFill>
                            <a:schemeClr val="tx1"/>
                          </a:solidFill>
                          <a:effectLst/>
                          <a:latin typeface="+mn-lt"/>
                          <a:ea typeface="+mn-ea"/>
                          <a:cs typeface="+mn-cs"/>
                        </a:rPr>
                        <a:t>small (text)</a:t>
                      </a:r>
                      <a:endParaRPr lang="en-IN" sz="2000" b="1" kern="1200">
                        <a:solidFill>
                          <a:schemeClr val="tx1"/>
                        </a:solidFill>
                        <a:effectLst/>
                        <a:latin typeface="+mn-lt"/>
                        <a:ea typeface="+mn-ea"/>
                        <a:cs typeface="+mn-cs"/>
                      </a:endParaRPr>
                    </a:p>
                  </a:txBody>
                  <a:tcPr marL="0" marR="0" marT="0" marB="0"/>
                </a:tc>
                <a:tc>
                  <a:txBody>
                    <a:bodyPr/>
                    <a:lstStyle/>
                    <a:p>
                      <a:pPr marL="32385">
                        <a:spcBef>
                          <a:spcPts val="630"/>
                        </a:spcBef>
                      </a:pPr>
                      <a:r>
                        <a:rPr lang="en-US" sz="2000" b="1" kern="1200" dirty="0">
                          <a:solidFill>
                            <a:schemeClr val="tx1"/>
                          </a:solidFill>
                          <a:effectLst/>
                          <a:latin typeface="+mn-lt"/>
                          <a:ea typeface="+mn-ea"/>
                          <a:cs typeface="+mn-cs"/>
                        </a:rPr>
                        <a:t>&lt;small&gt;Example&lt;/small&gt;</a:t>
                      </a:r>
                      <a:endParaRPr lang="en-IN" sz="2000" b="1" kern="1200" dirty="0">
                        <a:solidFill>
                          <a:schemeClr val="tx1"/>
                        </a:solidFill>
                        <a:effectLst/>
                        <a:latin typeface="+mn-lt"/>
                        <a:ea typeface="+mn-ea"/>
                        <a:cs typeface="+mn-cs"/>
                      </a:endParaRPr>
                    </a:p>
                  </a:txBody>
                  <a:tcPr marL="0" marR="0" marT="0" marB="0"/>
                </a:tc>
                <a:tc>
                  <a:txBody>
                    <a:bodyPr/>
                    <a:lstStyle/>
                    <a:p>
                      <a:pPr marL="31115">
                        <a:spcBef>
                          <a:spcPts val="630"/>
                        </a:spcBef>
                        <a:spcAft>
                          <a:spcPts val="0"/>
                        </a:spcAft>
                      </a:pPr>
                      <a:r>
                        <a:rPr lang="en-US" sz="2400" kern="1200" dirty="0">
                          <a:solidFill>
                            <a:schemeClr val="tx1"/>
                          </a:solidFill>
                          <a:effectLst/>
                          <a:latin typeface="+mn-lt"/>
                          <a:ea typeface="+mn-ea"/>
                          <a:cs typeface="+mn-cs"/>
                        </a:rPr>
                        <a:t>Example (Tip)</a:t>
                      </a:r>
                      <a:endParaRPr lang="en-IN" sz="2400" kern="1200" dirty="0">
                        <a:solidFill>
                          <a:schemeClr val="tx1"/>
                        </a:solidFill>
                        <a:effectLst/>
                        <a:latin typeface="+mn-lt"/>
                        <a:ea typeface="+mn-ea"/>
                        <a:cs typeface="+mn-cs"/>
                      </a:endParaRPr>
                    </a:p>
                  </a:txBody>
                  <a:tcPr marL="0" marR="0" marT="0" marB="0"/>
                </a:tc>
                <a:extLst>
                  <a:ext uri="{0D108BD9-81ED-4DB2-BD59-A6C34878D82A}">
                    <a16:rowId xmlns:a16="http://schemas.microsoft.com/office/drawing/2014/main" val="1207578787"/>
                  </a:ext>
                </a:extLst>
              </a:tr>
              <a:tr h="1231853">
                <a:tc>
                  <a:txBody>
                    <a:bodyPr/>
                    <a:lstStyle/>
                    <a:p>
                      <a:pPr marL="32385"/>
                      <a:r>
                        <a:rPr lang="en-US" sz="2000" b="1" kern="1200" dirty="0">
                          <a:solidFill>
                            <a:schemeClr val="tx1"/>
                          </a:solidFill>
                          <a:effectLst/>
                          <a:latin typeface="+mn-lt"/>
                          <a:ea typeface="+mn-ea"/>
                          <a:cs typeface="+mn-cs"/>
                        </a:rPr>
                        <a:t> &lt;</a:t>
                      </a:r>
                      <a:r>
                        <a:rPr lang="en-US" sz="2000" b="1" kern="1200" dirty="0" err="1">
                          <a:solidFill>
                            <a:schemeClr val="tx1"/>
                          </a:solidFill>
                          <a:effectLst/>
                          <a:latin typeface="+mn-lt"/>
                          <a:ea typeface="+mn-ea"/>
                          <a:cs typeface="+mn-cs"/>
                        </a:rPr>
                        <a:t>hr</a:t>
                      </a:r>
                      <a:r>
                        <a:rPr lang="en-US" sz="2000" b="1" kern="1200" dirty="0">
                          <a:solidFill>
                            <a:schemeClr val="tx1"/>
                          </a:solidFill>
                          <a:effectLst/>
                          <a:latin typeface="+mn-lt"/>
                          <a:ea typeface="+mn-ea"/>
                          <a:cs typeface="+mn-cs"/>
                        </a:rPr>
                        <a:t>&gt;</a:t>
                      </a:r>
                    </a:p>
                    <a:p>
                      <a:pPr marL="32385">
                        <a:spcBef>
                          <a:spcPts val="50"/>
                        </a:spcBef>
                        <a:spcAft>
                          <a:spcPts val="0"/>
                        </a:spcAft>
                      </a:pPr>
                      <a:r>
                        <a:rPr lang="en-US" sz="2000" b="1" kern="1200" dirty="0">
                          <a:solidFill>
                            <a:schemeClr val="tx1"/>
                          </a:solidFill>
                          <a:effectLst/>
                          <a:latin typeface="+mn-lt"/>
                          <a:ea typeface="+mn-ea"/>
                          <a:cs typeface="+mn-cs"/>
                        </a:rPr>
                        <a:t> </a:t>
                      </a:r>
                    </a:p>
                    <a:p>
                      <a:pPr marL="32385">
                        <a:spcBef>
                          <a:spcPts val="50"/>
                        </a:spcBef>
                        <a:spcAft>
                          <a:spcPts val="0"/>
                        </a:spcAft>
                      </a:pPr>
                      <a:r>
                        <a:rPr lang="en-US" sz="2000" b="1" kern="1200" dirty="0">
                          <a:solidFill>
                            <a:schemeClr val="tx1"/>
                          </a:solidFill>
                          <a:effectLst/>
                          <a:latin typeface="+mn-lt"/>
                          <a:ea typeface="+mn-ea"/>
                          <a:cs typeface="+mn-cs"/>
                        </a:rPr>
                        <a:t>Marquee</a:t>
                      </a:r>
                      <a:endParaRPr lang="en-IN" sz="2000" b="1" kern="1200" dirty="0">
                        <a:solidFill>
                          <a:schemeClr val="tx1"/>
                        </a:solidFill>
                        <a:effectLst/>
                        <a:latin typeface="+mn-lt"/>
                        <a:ea typeface="+mn-ea"/>
                        <a:cs typeface="+mn-cs"/>
                      </a:endParaRPr>
                    </a:p>
                  </a:txBody>
                  <a:tcPr marL="0" marR="0" marT="0" marB="0"/>
                </a:tc>
                <a:tc>
                  <a:txBody>
                    <a:bodyPr/>
                    <a:lstStyle/>
                    <a:p>
                      <a:pPr marL="32385">
                        <a:spcBef>
                          <a:spcPts val="30"/>
                        </a:spcBef>
                        <a:spcAft>
                          <a:spcPts val="0"/>
                        </a:spcAft>
                      </a:pPr>
                      <a:r>
                        <a:rPr lang="en-US" sz="2000" b="1" kern="1200" dirty="0">
                          <a:solidFill>
                            <a:schemeClr val="tx1"/>
                          </a:solidFill>
                          <a:effectLst/>
                          <a:latin typeface="+mn-lt"/>
                          <a:ea typeface="+mn-ea"/>
                          <a:cs typeface="+mn-cs"/>
                        </a:rPr>
                        <a:t> </a:t>
                      </a:r>
                      <a:r>
                        <a:rPr lang="en-US" sz="2000" b="1" kern="1200" dirty="0" err="1">
                          <a:solidFill>
                            <a:schemeClr val="tx1"/>
                          </a:solidFill>
                          <a:effectLst/>
                          <a:latin typeface="+mn-lt"/>
                          <a:ea typeface="+mn-ea"/>
                          <a:cs typeface="+mn-cs"/>
                        </a:rPr>
                        <a:t>horizonta</a:t>
                      </a:r>
                      <a:r>
                        <a:rPr lang="en-US" sz="2000" b="1" kern="1200" dirty="0">
                          <a:solidFill>
                            <a:schemeClr val="tx1"/>
                          </a:solidFill>
                          <a:effectLst/>
                          <a:latin typeface="+mn-lt"/>
                          <a:ea typeface="+mn-ea"/>
                          <a:cs typeface="+mn-cs"/>
                        </a:rPr>
                        <a:t> l rule</a:t>
                      </a:r>
                    </a:p>
                    <a:p>
                      <a:pPr marL="32385">
                        <a:spcBef>
                          <a:spcPts val="30"/>
                        </a:spcBef>
                        <a:spcAft>
                          <a:spcPts val="0"/>
                        </a:spcAft>
                      </a:pPr>
                      <a:r>
                        <a:rPr lang="en-US" sz="2000" b="1" kern="1200" dirty="0">
                          <a:solidFill>
                            <a:schemeClr val="tx1"/>
                          </a:solidFill>
                          <a:effectLst/>
                          <a:latin typeface="+mn-lt"/>
                          <a:ea typeface="+mn-ea"/>
                          <a:cs typeface="+mn-cs"/>
                        </a:rPr>
                        <a:t>moving</a:t>
                      </a:r>
                    </a:p>
                  </a:txBody>
                  <a:tcPr marL="0" marR="0" marT="0" marB="0"/>
                </a:tc>
                <a:tc>
                  <a:txBody>
                    <a:bodyPr/>
                    <a:lstStyle/>
                    <a:p>
                      <a:pPr marL="32385"/>
                      <a:r>
                        <a:rPr lang="en-US" sz="2000" b="1" kern="1200" dirty="0">
                          <a:solidFill>
                            <a:schemeClr val="tx1"/>
                          </a:solidFill>
                          <a:effectLst/>
                          <a:latin typeface="+mn-lt"/>
                          <a:ea typeface="+mn-ea"/>
                          <a:cs typeface="+mn-cs"/>
                        </a:rPr>
                        <a:t> &lt;</a:t>
                      </a:r>
                      <a:r>
                        <a:rPr lang="en-US" sz="2000" b="1" kern="1200" dirty="0" err="1">
                          <a:solidFill>
                            <a:schemeClr val="tx1"/>
                          </a:solidFill>
                          <a:effectLst/>
                          <a:latin typeface="+mn-lt"/>
                          <a:ea typeface="+mn-ea"/>
                          <a:cs typeface="+mn-cs"/>
                        </a:rPr>
                        <a:t>hr</a:t>
                      </a:r>
                      <a:r>
                        <a:rPr lang="en-US" sz="2000" b="1" kern="1200" dirty="0">
                          <a:solidFill>
                            <a:schemeClr val="tx1"/>
                          </a:solidFill>
                          <a:effectLst/>
                          <a:latin typeface="+mn-lt"/>
                          <a:ea typeface="+mn-ea"/>
                          <a:cs typeface="+mn-cs"/>
                        </a:rPr>
                        <a:t> width="25%" color="#6699ff" size="6“ /&gt;</a:t>
                      </a:r>
                    </a:p>
                    <a:p>
                      <a:pPr marL="32385"/>
                      <a:r>
                        <a:rPr lang="en-US" sz="2000" b="1" kern="1200" dirty="0">
                          <a:solidFill>
                            <a:schemeClr val="tx1"/>
                          </a:solidFill>
                          <a:effectLst/>
                          <a:latin typeface="+mn-lt"/>
                          <a:ea typeface="+mn-ea"/>
                          <a:cs typeface="+mn-cs"/>
                        </a:rPr>
                        <a:t>&lt;marquee&gt;hello&lt;/marquee&gt;</a:t>
                      </a:r>
                      <a:endParaRPr lang="en-IN" sz="2000" b="1" kern="1200" dirty="0">
                        <a:solidFill>
                          <a:schemeClr val="tx1"/>
                        </a:solidFill>
                        <a:effectLst/>
                        <a:latin typeface="+mn-lt"/>
                        <a:ea typeface="+mn-ea"/>
                        <a:cs typeface="+mn-cs"/>
                      </a:endParaRPr>
                    </a:p>
                  </a:txBody>
                  <a:tcPr marL="0" marR="0" marT="0" marB="0"/>
                </a:tc>
                <a:tc>
                  <a:txBody>
                    <a:bodyPr/>
                    <a:lstStyle/>
                    <a:p>
                      <a:pPr marL="32385">
                        <a:spcBef>
                          <a:spcPts val="655"/>
                        </a:spcBef>
                      </a:pPr>
                      <a:endParaRPr lang="en-US" sz="1400" kern="1200" dirty="0">
                        <a:solidFill>
                          <a:schemeClr val="tx1"/>
                        </a:solidFill>
                        <a:effectLst/>
                        <a:latin typeface="+mn-lt"/>
                        <a:ea typeface="+mn-ea"/>
                        <a:cs typeface="+mn-cs"/>
                      </a:endParaRPr>
                    </a:p>
                  </a:txBody>
                  <a:tcPr marL="0" marR="0" marT="0" marB="0"/>
                </a:tc>
                <a:extLst>
                  <a:ext uri="{0D108BD9-81ED-4DB2-BD59-A6C34878D82A}">
                    <a16:rowId xmlns:a16="http://schemas.microsoft.com/office/drawing/2014/main" val="436163977"/>
                  </a:ext>
                </a:extLst>
              </a:tr>
            </a:tbl>
          </a:graphicData>
        </a:graphic>
      </p:graphicFrame>
      <p:grpSp>
        <p:nvGrpSpPr>
          <p:cNvPr id="14" name="Group 13">
            <a:extLst>
              <a:ext uri="{FF2B5EF4-FFF2-40B4-BE49-F238E27FC236}">
                <a16:creationId xmlns:a16="http://schemas.microsoft.com/office/drawing/2014/main" id="{5123B017-3B5D-4CBC-976F-90DA6116895C}"/>
              </a:ext>
            </a:extLst>
          </p:cNvPr>
          <p:cNvGrpSpPr>
            <a:grpSpLocks/>
          </p:cNvGrpSpPr>
          <p:nvPr/>
        </p:nvGrpSpPr>
        <p:grpSpPr bwMode="auto">
          <a:xfrm>
            <a:off x="8397664" y="5540621"/>
            <a:ext cx="1210310" cy="40005"/>
            <a:chOff x="0" y="0"/>
            <a:chExt cx="1906" cy="63"/>
          </a:xfrm>
        </p:grpSpPr>
        <p:sp>
          <p:nvSpPr>
            <p:cNvPr id="15" name="Rectangle 14">
              <a:extLst>
                <a:ext uri="{FF2B5EF4-FFF2-40B4-BE49-F238E27FC236}">
                  <a16:creationId xmlns:a16="http://schemas.microsoft.com/office/drawing/2014/main" id="{DDC108DA-11F0-4DC9-B1FA-6837A690A1A8}"/>
                </a:ext>
              </a:extLst>
            </p:cNvPr>
            <p:cNvSpPr>
              <a:spLocks noChangeArrowheads="1"/>
            </p:cNvSpPr>
            <p:nvPr/>
          </p:nvSpPr>
          <p:spPr bwMode="auto">
            <a:xfrm>
              <a:off x="0" y="0"/>
              <a:ext cx="1906" cy="6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dirty="0"/>
            </a:p>
          </p:txBody>
        </p:sp>
      </p:grpSp>
    </p:spTree>
    <p:extLst>
      <p:ext uri="{BB962C8B-B14F-4D97-AF65-F5344CB8AC3E}">
        <p14:creationId xmlns:p14="http://schemas.microsoft.com/office/powerpoint/2010/main" val="3203268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2424"/>
          </a:xfrm>
        </p:spPr>
        <p:txBody>
          <a:bodyPr>
            <a:normAutofit fontScale="90000"/>
          </a:bodyPr>
          <a:lstStyle/>
          <a:p>
            <a:r>
              <a:rPr lang="en-IN" dirty="0">
                <a:solidFill>
                  <a:srgbClr val="C00000"/>
                </a:solidFill>
              </a:rPr>
              <a:t>HTML - Marquees</a:t>
            </a:r>
            <a:br>
              <a:rPr lang="en-IN" dirty="0"/>
            </a:br>
            <a:endParaRPr lang="en-IN" dirty="0"/>
          </a:p>
        </p:txBody>
      </p:sp>
      <p:sp>
        <p:nvSpPr>
          <p:cNvPr id="3" name="Content Placeholder 2"/>
          <p:cNvSpPr>
            <a:spLocks noGrp="1"/>
          </p:cNvSpPr>
          <p:nvPr>
            <p:ph idx="1"/>
          </p:nvPr>
        </p:nvSpPr>
        <p:spPr>
          <a:xfrm>
            <a:off x="677334" y="1476261"/>
            <a:ext cx="8596668" cy="4565102"/>
          </a:xfrm>
        </p:spPr>
        <p:txBody>
          <a:bodyPr>
            <a:normAutofit/>
          </a:bodyPr>
          <a:lstStyle/>
          <a:p>
            <a:r>
              <a:rPr lang="en-IN" sz="2800" dirty="0"/>
              <a:t>An HTML marquee is a scrolling piece of text displayed either horizontally across or vertically down your webpage depending on the settings.</a:t>
            </a:r>
          </a:p>
          <a:p>
            <a:r>
              <a:rPr lang="en-IN" sz="2800" dirty="0"/>
              <a:t> This is created by using HTML &lt;marquees&gt; tag.</a:t>
            </a:r>
          </a:p>
          <a:p>
            <a:pPr>
              <a:buNone/>
            </a:pPr>
            <a:r>
              <a:rPr lang="en-IN" sz="2800" dirty="0">
                <a:solidFill>
                  <a:srgbClr val="C00000"/>
                </a:solidFill>
              </a:rPr>
              <a:t>Syntax:</a:t>
            </a:r>
          </a:p>
          <a:p>
            <a:pPr>
              <a:buNone/>
            </a:pPr>
            <a:r>
              <a:rPr lang="en-IN" sz="2800" dirty="0"/>
              <a:t>&lt;</a:t>
            </a:r>
            <a:r>
              <a:rPr lang="en-IN" sz="2800" dirty="0">
                <a:solidFill>
                  <a:srgbClr val="C00000"/>
                </a:solidFill>
              </a:rPr>
              <a:t>marquee</a:t>
            </a:r>
            <a:r>
              <a:rPr lang="en-IN" sz="2800" dirty="0"/>
              <a:t> </a:t>
            </a:r>
            <a:r>
              <a:rPr lang="en-IN" sz="2800" dirty="0" err="1"/>
              <a:t>attribute_name</a:t>
            </a:r>
            <a:r>
              <a:rPr lang="en-IN" sz="2800" dirty="0"/>
              <a:t> = "</a:t>
            </a:r>
            <a:r>
              <a:rPr lang="en-IN" sz="2800" dirty="0" err="1"/>
              <a:t>attribute_value</a:t>
            </a:r>
            <a:r>
              <a:rPr lang="en-IN" sz="2800" dirty="0"/>
              <a:t>"....more attributes&gt; One or more lines or text message or image </a:t>
            </a:r>
          </a:p>
          <a:p>
            <a:pPr>
              <a:buNone/>
            </a:pPr>
            <a:r>
              <a:rPr lang="en-IN" sz="2800" dirty="0"/>
              <a:t>&lt;/</a:t>
            </a:r>
            <a:r>
              <a:rPr lang="en-IN" sz="2800" dirty="0">
                <a:solidFill>
                  <a:srgbClr val="C00000"/>
                </a:solidFill>
              </a:rPr>
              <a:t>marquee</a:t>
            </a:r>
            <a:r>
              <a:rPr lang="en-IN" sz="2800" dirty="0"/>
              <a:t>&gt;</a:t>
            </a:r>
            <a:endParaRPr lang="en-IN" sz="2800" dirty="0">
              <a:solidFill>
                <a:srgbClr val="C00000"/>
              </a:solidFill>
            </a:endParaRPr>
          </a:p>
          <a:p>
            <a:endParaRPr lang="en-IN" sz="2800" dirty="0"/>
          </a:p>
        </p:txBody>
      </p:sp>
      <p:sp>
        <p:nvSpPr>
          <p:cNvPr id="4" name="Slide Number Placeholder 3"/>
          <p:cNvSpPr>
            <a:spLocks noGrp="1"/>
          </p:cNvSpPr>
          <p:nvPr>
            <p:ph type="sldNum" sz="quarter" idx="12"/>
          </p:nvPr>
        </p:nvSpPr>
        <p:spPr/>
        <p:txBody>
          <a:bodyPr/>
          <a:lstStyle/>
          <a:p>
            <a:fld id="{0701445B-B68C-40C6-B756-BA08CABB1904}" type="slidenum">
              <a:rPr lang="en-IN" smtClean="0"/>
              <a:pPr/>
              <a:t>39</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a:xfrm>
            <a:off x="185057" y="221433"/>
            <a:ext cx="10515600" cy="1542053"/>
          </a:xfrm>
        </p:spPr>
        <p:txBody>
          <a:bodyPr>
            <a:normAutofit/>
          </a:bodyPr>
          <a:lstStyle/>
          <a:p>
            <a:pPr eaLnBrk="1" hangingPunct="1"/>
            <a:r>
              <a:rPr lang="en-IN" altLang="en-US" dirty="0"/>
              <a:t>Types of websites : 1)static  2)dynamic</a:t>
            </a:r>
            <a:br>
              <a:rPr lang="en-IN" altLang="en-US" dirty="0"/>
            </a:br>
            <a:r>
              <a:rPr lang="en-IN" altLang="en-US" dirty="0"/>
              <a:t>Static website</a:t>
            </a:r>
          </a:p>
        </p:txBody>
      </p:sp>
      <p:pic>
        <p:nvPicPr>
          <p:cNvPr id="8196" name="Picture 2" descr="C:\Users\Administrator\Desktop\website-static-vs-dynamic2.png"/>
          <p:cNvPicPr>
            <a:picLocks noGrp="1" noChangeAspect="1" noChangeArrowheads="1"/>
          </p:cNvPicPr>
          <p:nvPr>
            <p:ph idx="1"/>
          </p:nvPr>
        </p:nvPicPr>
        <p:blipFill>
          <a:blip r:embed="rId2" cstate="print"/>
          <a:srcRect/>
          <a:stretch>
            <a:fillRect/>
          </a:stretch>
        </p:blipFill>
        <p:spPr>
          <a:xfrm>
            <a:off x="4598125" y="1271451"/>
            <a:ext cx="6322423" cy="1905000"/>
          </a:xfrm>
          <a:noFill/>
        </p:spPr>
      </p:pic>
      <p:sp>
        <p:nvSpPr>
          <p:cNvPr id="8195" name="Slide Number Placeholder 3"/>
          <p:cNvSpPr>
            <a:spLocks noGrp="1"/>
          </p:cNvSpPr>
          <p:nvPr>
            <p:ph type="sldNum" sz="quarter" idx="12"/>
          </p:nvPr>
        </p:nvSpPr>
        <p:spPr>
          <a:noFill/>
        </p:spPr>
        <p:txBody>
          <a:bodyPr/>
          <a:lstStyle/>
          <a:p>
            <a:fld id="{3B674589-14EB-43FC-87BF-C7352F8BB6D8}" type="slidenum">
              <a:rPr lang="en-US" altLang="en-US"/>
              <a:pPr/>
              <a:t>4</a:t>
            </a:fld>
            <a:endParaRPr lang="en-US" altLang="en-US"/>
          </a:p>
        </p:txBody>
      </p:sp>
      <p:sp>
        <p:nvSpPr>
          <p:cNvPr id="8197" name="Rectangle 5"/>
          <p:cNvSpPr>
            <a:spLocks noChangeArrowheads="1"/>
          </p:cNvSpPr>
          <p:nvPr/>
        </p:nvSpPr>
        <p:spPr bwMode="auto">
          <a:xfrm>
            <a:off x="600891" y="2495006"/>
            <a:ext cx="11338559" cy="3539430"/>
          </a:xfrm>
          <a:prstGeom prst="rect">
            <a:avLst/>
          </a:prstGeom>
          <a:noFill/>
          <a:ln w="9525">
            <a:noFill/>
            <a:miter lim="800000"/>
            <a:headEnd/>
            <a:tailEnd/>
          </a:ln>
        </p:spPr>
        <p:txBody>
          <a:bodyPr wrap="square">
            <a:spAutoFit/>
          </a:bodyPr>
          <a:lstStyle/>
          <a:p>
            <a:pPr>
              <a:buFont typeface="Arial" charset="0"/>
              <a:buChar char="•"/>
            </a:pPr>
            <a:r>
              <a:rPr lang="en-IN" altLang="en-US" sz="3200" b="1" dirty="0">
                <a:solidFill>
                  <a:srgbClr val="FF0000"/>
                </a:solidFill>
              </a:rPr>
              <a:t>Static website</a:t>
            </a:r>
          </a:p>
          <a:p>
            <a:pPr>
              <a:buFont typeface="Arial" charset="0"/>
              <a:buChar char="•"/>
            </a:pPr>
            <a:r>
              <a:rPr lang="en-IN" altLang="en-US" sz="3200" dirty="0"/>
              <a:t>Static website is the basic type of website that is easy to create. </a:t>
            </a:r>
          </a:p>
          <a:p>
            <a:pPr>
              <a:buFont typeface="Arial" charset="0"/>
              <a:buChar char="•"/>
            </a:pPr>
            <a:r>
              <a:rPr lang="en-IN" altLang="en-US" sz="3200" dirty="0"/>
              <a:t>You don't need the knowledge of web programming and database design to create a static website. </a:t>
            </a:r>
          </a:p>
          <a:p>
            <a:pPr>
              <a:buFont typeface="Arial" charset="0"/>
              <a:buChar char="•"/>
            </a:pPr>
            <a:r>
              <a:rPr lang="en-IN" altLang="en-US" sz="3200" dirty="0"/>
              <a:t>Its web pages are coded in HTML.</a:t>
            </a:r>
          </a:p>
          <a:p>
            <a:pPr>
              <a:buFont typeface="Arial" charset="0"/>
              <a:buChar char="•"/>
            </a:pPr>
            <a:r>
              <a:rPr lang="en-IN" altLang="en-US" sz="3200" dirty="0"/>
              <a:t>The codes are fixed for each page so the information contained in the page does not change and it looks like a printed page.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animEffect transition="in" filter="fade">
                                      <p:cBhvr>
                                        <p:cTn id="7" dur="2000"/>
                                        <p:tgtEl>
                                          <p:spTgt spid="81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7">
                                            <p:txEl>
                                              <p:pRg st="1" end="1"/>
                                            </p:txEl>
                                          </p:spTgt>
                                        </p:tgtEl>
                                        <p:attrNameLst>
                                          <p:attrName>style.visibility</p:attrName>
                                        </p:attrNameLst>
                                      </p:cBhvr>
                                      <p:to>
                                        <p:strVal val="visible"/>
                                      </p:to>
                                    </p:set>
                                    <p:animEffect transition="in" filter="fade">
                                      <p:cBhvr>
                                        <p:cTn id="12" dur="2000"/>
                                        <p:tgtEl>
                                          <p:spTgt spid="81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7">
                                            <p:txEl>
                                              <p:pRg st="2" end="2"/>
                                            </p:txEl>
                                          </p:spTgt>
                                        </p:tgtEl>
                                        <p:attrNameLst>
                                          <p:attrName>style.visibility</p:attrName>
                                        </p:attrNameLst>
                                      </p:cBhvr>
                                      <p:to>
                                        <p:strVal val="visible"/>
                                      </p:to>
                                    </p:set>
                                    <p:animEffect transition="in" filter="fade">
                                      <p:cBhvr>
                                        <p:cTn id="17" dur="2000"/>
                                        <p:tgtEl>
                                          <p:spTgt spid="81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97">
                                            <p:txEl>
                                              <p:pRg st="3" end="3"/>
                                            </p:txEl>
                                          </p:spTgt>
                                        </p:tgtEl>
                                        <p:attrNameLst>
                                          <p:attrName>style.visibility</p:attrName>
                                        </p:attrNameLst>
                                      </p:cBhvr>
                                      <p:to>
                                        <p:strVal val="visible"/>
                                      </p:to>
                                    </p:set>
                                    <p:animEffect transition="in" filter="fade">
                                      <p:cBhvr>
                                        <p:cTn id="22" dur="2000"/>
                                        <p:tgtEl>
                                          <p:spTgt spid="819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197">
                                            <p:txEl>
                                              <p:pRg st="4" end="4"/>
                                            </p:txEl>
                                          </p:spTgt>
                                        </p:tgtEl>
                                        <p:attrNameLst>
                                          <p:attrName>style.visibility</p:attrName>
                                        </p:attrNameLst>
                                      </p:cBhvr>
                                      <p:to>
                                        <p:strVal val="visible"/>
                                      </p:to>
                                    </p:set>
                                    <p:animEffect transition="in" filter="fade">
                                      <p:cBhvr>
                                        <p:cTn id="27" dur="2000"/>
                                        <p:tgtEl>
                                          <p:spTgt spid="819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934" y="172419"/>
            <a:ext cx="8596668" cy="558188"/>
          </a:xfrm>
        </p:spPr>
        <p:txBody>
          <a:bodyPr>
            <a:normAutofit fontScale="90000"/>
          </a:bodyPr>
          <a:lstStyle/>
          <a:p>
            <a:r>
              <a:rPr lang="en-IN" dirty="0">
                <a:solidFill>
                  <a:srgbClr val="C00000"/>
                </a:solidFill>
              </a:rPr>
              <a:t>The &lt;marquee&gt; Tag Attributes</a:t>
            </a:r>
            <a:br>
              <a:rPr lang="en-IN" dirty="0"/>
            </a:br>
            <a:endParaRPr lang="en-IN" dirty="0"/>
          </a:p>
        </p:txBody>
      </p:sp>
      <p:sp>
        <p:nvSpPr>
          <p:cNvPr id="4" name="Slide Number Placeholder 3"/>
          <p:cNvSpPr>
            <a:spLocks noGrp="1"/>
          </p:cNvSpPr>
          <p:nvPr>
            <p:ph type="sldNum" sz="quarter" idx="12"/>
          </p:nvPr>
        </p:nvSpPr>
        <p:spPr/>
        <p:txBody>
          <a:bodyPr/>
          <a:lstStyle/>
          <a:p>
            <a:fld id="{0701445B-B68C-40C6-B756-BA08CABB1904}" type="slidenum">
              <a:rPr lang="en-IN" smtClean="0"/>
              <a:pPr/>
              <a:t>40</a:t>
            </a:fld>
            <a:endParaRPr lang="en-IN"/>
          </a:p>
        </p:txBody>
      </p:sp>
      <p:graphicFrame>
        <p:nvGraphicFramePr>
          <p:cNvPr id="6" name="Table 5"/>
          <p:cNvGraphicFramePr>
            <a:graphicFrameLocks noGrp="1"/>
          </p:cNvGraphicFramePr>
          <p:nvPr/>
        </p:nvGraphicFramePr>
        <p:xfrm>
          <a:off x="325120" y="924561"/>
          <a:ext cx="11541760" cy="5761018"/>
        </p:xfrm>
        <a:graphic>
          <a:graphicData uri="http://schemas.openxmlformats.org/drawingml/2006/table">
            <a:tbl>
              <a:tblPr/>
              <a:tblGrid>
                <a:gridCol w="1008843">
                  <a:extLst>
                    <a:ext uri="{9D8B030D-6E8A-4147-A177-3AD203B41FA5}">
                      <a16:colId xmlns:a16="http://schemas.microsoft.com/office/drawing/2014/main" val="20000"/>
                    </a:ext>
                  </a:extLst>
                </a:gridCol>
                <a:gridCol w="1829145">
                  <a:extLst>
                    <a:ext uri="{9D8B030D-6E8A-4147-A177-3AD203B41FA5}">
                      <a16:colId xmlns:a16="http://schemas.microsoft.com/office/drawing/2014/main" val="20001"/>
                    </a:ext>
                  </a:extLst>
                </a:gridCol>
                <a:gridCol w="8703772">
                  <a:extLst>
                    <a:ext uri="{9D8B030D-6E8A-4147-A177-3AD203B41FA5}">
                      <a16:colId xmlns:a16="http://schemas.microsoft.com/office/drawing/2014/main" val="20002"/>
                    </a:ext>
                  </a:extLst>
                </a:gridCol>
              </a:tblGrid>
              <a:tr h="385288">
                <a:tc>
                  <a:txBody>
                    <a:bodyPr/>
                    <a:lstStyle/>
                    <a:p>
                      <a:pPr>
                        <a:lnSpc>
                          <a:spcPct val="115000"/>
                        </a:lnSpc>
                        <a:spcAft>
                          <a:spcPts val="1360"/>
                        </a:spcAft>
                      </a:pPr>
                      <a:r>
                        <a:rPr lang="en-IN" sz="950" b="1" dirty="0" err="1">
                          <a:solidFill>
                            <a:srgbClr val="313131"/>
                          </a:solidFill>
                          <a:latin typeface="Verdana"/>
                          <a:ea typeface="Times New Roman"/>
                          <a:cs typeface="Times New Roman"/>
                        </a:rPr>
                        <a:t>Sr.No</a:t>
                      </a:r>
                      <a:endParaRPr lang="en-IN" sz="1100" dirty="0">
                        <a:latin typeface="Calibri"/>
                        <a:ea typeface="Calibri"/>
                        <a:cs typeface="Times New Roman"/>
                      </a:endParaRPr>
                    </a:p>
                  </a:txBody>
                  <a:tcPr marL="69215" marR="69215" marT="69215" marB="6921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algn="ctr">
                        <a:lnSpc>
                          <a:spcPct val="115000"/>
                        </a:lnSpc>
                        <a:spcAft>
                          <a:spcPts val="1360"/>
                        </a:spcAft>
                      </a:pPr>
                      <a:r>
                        <a:rPr lang="en-IN" sz="950" b="1">
                          <a:solidFill>
                            <a:srgbClr val="313131"/>
                          </a:solidFill>
                          <a:latin typeface="Verdana"/>
                          <a:ea typeface="Times New Roman"/>
                          <a:cs typeface="Times New Roman"/>
                        </a:rPr>
                        <a:t>Attribute </a:t>
                      </a:r>
                      <a:endParaRPr lang="en-IN" sz="1100">
                        <a:latin typeface="Calibri"/>
                        <a:ea typeface="Calibri"/>
                        <a:cs typeface="Times New Roman"/>
                      </a:endParaRPr>
                    </a:p>
                  </a:txBody>
                  <a:tcPr marL="69215" marR="69215" marT="69215" marB="6921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algn="ctr">
                        <a:lnSpc>
                          <a:spcPct val="115000"/>
                        </a:lnSpc>
                        <a:spcAft>
                          <a:spcPts val="1360"/>
                        </a:spcAft>
                      </a:pPr>
                      <a:r>
                        <a:rPr lang="en-IN" sz="950" b="1">
                          <a:solidFill>
                            <a:srgbClr val="313131"/>
                          </a:solidFill>
                          <a:latin typeface="Verdana"/>
                          <a:ea typeface="Times New Roman"/>
                          <a:cs typeface="Times New Roman"/>
                        </a:rPr>
                        <a:t>Description</a:t>
                      </a:r>
                      <a:endParaRPr lang="en-IN" sz="1100">
                        <a:latin typeface="Calibri"/>
                        <a:ea typeface="Calibri"/>
                        <a:cs typeface="Times New Roman"/>
                      </a:endParaRPr>
                    </a:p>
                  </a:txBody>
                  <a:tcPr marL="9525" marR="9525" marT="9525" marB="95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537573">
                <a:tc>
                  <a:txBody>
                    <a:bodyPr/>
                    <a:lstStyle/>
                    <a:p>
                      <a:pPr>
                        <a:lnSpc>
                          <a:spcPct val="115000"/>
                        </a:lnSpc>
                        <a:spcAft>
                          <a:spcPts val="1360"/>
                        </a:spcAft>
                      </a:pPr>
                      <a:r>
                        <a:rPr lang="en-IN" sz="950">
                          <a:solidFill>
                            <a:srgbClr val="313131"/>
                          </a:solidFill>
                          <a:latin typeface="Verdana"/>
                          <a:ea typeface="Times New Roman"/>
                          <a:cs typeface="Times New Roman"/>
                        </a:rPr>
                        <a:t>1</a:t>
                      </a:r>
                      <a:endParaRPr lang="en-IN" sz="1100">
                        <a:latin typeface="Calibri"/>
                        <a:ea typeface="Calibri"/>
                        <a:cs typeface="Times New Roman"/>
                      </a:endParaRPr>
                    </a:p>
                  </a:txBody>
                  <a:tcPr marL="69215" marR="69215" marT="69215" marB="6921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630"/>
                        </a:lnSpc>
                        <a:spcAft>
                          <a:spcPts val="720"/>
                        </a:spcAft>
                      </a:pPr>
                      <a:r>
                        <a:rPr lang="en-IN" sz="950" b="1" dirty="0">
                          <a:solidFill>
                            <a:srgbClr val="000000"/>
                          </a:solidFill>
                          <a:latin typeface="Verdana"/>
                          <a:ea typeface="Times New Roman"/>
                          <a:cs typeface="Times New Roman"/>
                        </a:rPr>
                        <a:t>width</a:t>
                      </a:r>
                      <a:endParaRPr lang="en-IN" sz="1100" dirty="0">
                        <a:latin typeface="Calibri"/>
                        <a:ea typeface="Calibri"/>
                        <a:cs typeface="Times New Roman"/>
                      </a:endParaRPr>
                    </a:p>
                  </a:txBody>
                  <a:tcPr marL="69215" marR="69215" marT="69215" marB="6921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630"/>
                        </a:lnSpc>
                        <a:spcAft>
                          <a:spcPts val="720"/>
                        </a:spcAft>
                      </a:pPr>
                      <a:r>
                        <a:rPr lang="en-IN" sz="950" dirty="0">
                          <a:solidFill>
                            <a:srgbClr val="000000"/>
                          </a:solidFill>
                          <a:latin typeface="Verdana"/>
                          <a:ea typeface="Times New Roman"/>
                          <a:cs typeface="Times New Roman"/>
                        </a:rPr>
                        <a:t>This specifies the width of the marquee. This can be a value like 10 or 20% etc.</a:t>
                      </a:r>
                      <a:endParaRPr lang="en-IN" sz="1100" dirty="0">
                        <a:latin typeface="Calibri"/>
                        <a:ea typeface="Calibri"/>
                        <a:cs typeface="Times New Roman"/>
                      </a:endParaRPr>
                    </a:p>
                  </a:txBody>
                  <a:tcPr marL="9525" marR="9525" marT="9525" marB="95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537573">
                <a:tc>
                  <a:txBody>
                    <a:bodyPr/>
                    <a:lstStyle/>
                    <a:p>
                      <a:pPr>
                        <a:lnSpc>
                          <a:spcPct val="115000"/>
                        </a:lnSpc>
                        <a:spcAft>
                          <a:spcPts val="0"/>
                        </a:spcAft>
                      </a:pPr>
                      <a:r>
                        <a:rPr lang="en-IN" sz="950">
                          <a:solidFill>
                            <a:srgbClr val="313131"/>
                          </a:solidFill>
                          <a:latin typeface="Verdana"/>
                          <a:ea typeface="Times New Roman"/>
                          <a:cs typeface="Times New Roman"/>
                        </a:rPr>
                        <a:t>2</a:t>
                      </a:r>
                      <a:endParaRPr lang="en-IN" sz="1100">
                        <a:latin typeface="Calibri"/>
                        <a:ea typeface="Calibri"/>
                        <a:cs typeface="Times New Roman"/>
                      </a:endParaRPr>
                    </a:p>
                  </a:txBody>
                  <a:tcPr marL="69215" marR="69215" marT="69215" marB="6921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630"/>
                        </a:lnSpc>
                        <a:spcAft>
                          <a:spcPts val="720"/>
                        </a:spcAft>
                      </a:pPr>
                      <a:r>
                        <a:rPr lang="en-IN" sz="950" b="1" dirty="0">
                          <a:solidFill>
                            <a:srgbClr val="000000"/>
                          </a:solidFill>
                          <a:latin typeface="Verdana"/>
                          <a:ea typeface="Times New Roman"/>
                          <a:cs typeface="Times New Roman"/>
                        </a:rPr>
                        <a:t>height</a:t>
                      </a:r>
                      <a:endParaRPr lang="en-IN" sz="1100" dirty="0">
                        <a:latin typeface="Calibri"/>
                        <a:ea typeface="Calibri"/>
                        <a:cs typeface="Times New Roman"/>
                      </a:endParaRPr>
                    </a:p>
                  </a:txBody>
                  <a:tcPr marL="69215" marR="69215" marT="69215" marB="6921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630"/>
                        </a:lnSpc>
                        <a:spcAft>
                          <a:spcPts val="720"/>
                        </a:spcAft>
                      </a:pPr>
                      <a:r>
                        <a:rPr lang="en-IN" sz="950">
                          <a:solidFill>
                            <a:srgbClr val="000000"/>
                          </a:solidFill>
                          <a:latin typeface="Verdana"/>
                          <a:ea typeface="Times New Roman"/>
                          <a:cs typeface="Times New Roman"/>
                        </a:rPr>
                        <a:t>This specifies the height of the marquee. This can be a value like 10 or 20% etc.</a:t>
                      </a:r>
                      <a:endParaRPr lang="en-IN" sz="1100">
                        <a:latin typeface="Calibri"/>
                        <a:ea typeface="Calibri"/>
                        <a:cs typeface="Times New Roman"/>
                      </a:endParaRPr>
                    </a:p>
                  </a:txBody>
                  <a:tcPr marL="9525" marR="9525" marT="9525" marB="95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537573">
                <a:tc>
                  <a:txBody>
                    <a:bodyPr/>
                    <a:lstStyle/>
                    <a:p>
                      <a:pPr>
                        <a:lnSpc>
                          <a:spcPct val="115000"/>
                        </a:lnSpc>
                        <a:spcAft>
                          <a:spcPts val="0"/>
                        </a:spcAft>
                      </a:pPr>
                      <a:r>
                        <a:rPr lang="en-IN" sz="950">
                          <a:solidFill>
                            <a:srgbClr val="313131"/>
                          </a:solidFill>
                          <a:latin typeface="Verdana"/>
                          <a:ea typeface="Times New Roman"/>
                          <a:cs typeface="Times New Roman"/>
                        </a:rPr>
                        <a:t>3</a:t>
                      </a:r>
                      <a:endParaRPr lang="en-IN" sz="1100">
                        <a:latin typeface="Calibri"/>
                        <a:ea typeface="Calibri"/>
                        <a:cs typeface="Times New Roman"/>
                      </a:endParaRPr>
                    </a:p>
                  </a:txBody>
                  <a:tcPr marL="69215" marR="69215" marT="69215" marB="6921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630"/>
                        </a:lnSpc>
                        <a:spcAft>
                          <a:spcPts val="720"/>
                        </a:spcAft>
                      </a:pPr>
                      <a:r>
                        <a:rPr lang="en-IN" sz="950" b="1" dirty="0">
                          <a:solidFill>
                            <a:srgbClr val="000000"/>
                          </a:solidFill>
                          <a:latin typeface="Verdana"/>
                          <a:ea typeface="Times New Roman"/>
                          <a:cs typeface="Times New Roman"/>
                        </a:rPr>
                        <a:t>direction</a:t>
                      </a:r>
                      <a:endParaRPr lang="en-IN" sz="1100" dirty="0">
                        <a:latin typeface="Calibri"/>
                        <a:ea typeface="Calibri"/>
                        <a:cs typeface="Times New Roman"/>
                      </a:endParaRPr>
                    </a:p>
                  </a:txBody>
                  <a:tcPr marL="69215" marR="69215" marT="69215" marB="6921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630"/>
                        </a:lnSpc>
                        <a:spcAft>
                          <a:spcPts val="720"/>
                        </a:spcAft>
                      </a:pPr>
                      <a:r>
                        <a:rPr lang="en-IN" sz="950" dirty="0">
                          <a:solidFill>
                            <a:srgbClr val="000000"/>
                          </a:solidFill>
                          <a:latin typeface="Verdana"/>
                          <a:ea typeface="Times New Roman"/>
                          <a:cs typeface="Times New Roman"/>
                        </a:rPr>
                        <a:t>This specifies the direction in which marquee should scroll. This can be a value like </a:t>
                      </a:r>
                      <a:r>
                        <a:rPr lang="en-IN" sz="950" i="1" dirty="0">
                          <a:solidFill>
                            <a:srgbClr val="000000"/>
                          </a:solidFill>
                          <a:latin typeface="Verdana"/>
                          <a:ea typeface="Times New Roman"/>
                          <a:cs typeface="Times New Roman"/>
                        </a:rPr>
                        <a:t>up, down, left</a:t>
                      </a:r>
                      <a:r>
                        <a:rPr lang="en-IN" sz="950" dirty="0">
                          <a:solidFill>
                            <a:srgbClr val="000000"/>
                          </a:solidFill>
                          <a:latin typeface="Verdana"/>
                          <a:ea typeface="Times New Roman"/>
                          <a:cs typeface="Times New Roman"/>
                        </a:rPr>
                        <a:t> or </a:t>
                      </a:r>
                      <a:r>
                        <a:rPr lang="en-IN" sz="950" i="1" dirty="0">
                          <a:solidFill>
                            <a:srgbClr val="000000"/>
                          </a:solidFill>
                          <a:latin typeface="Verdana"/>
                          <a:ea typeface="Times New Roman"/>
                          <a:cs typeface="Times New Roman"/>
                        </a:rPr>
                        <a:t>right</a:t>
                      </a:r>
                      <a:r>
                        <a:rPr lang="en-IN" sz="950" dirty="0">
                          <a:solidFill>
                            <a:srgbClr val="000000"/>
                          </a:solidFill>
                          <a:latin typeface="Verdana"/>
                          <a:ea typeface="Times New Roman"/>
                          <a:cs typeface="Times New Roman"/>
                        </a:rPr>
                        <a:t>.</a:t>
                      </a:r>
                      <a:endParaRPr lang="en-IN" sz="1100" dirty="0">
                        <a:latin typeface="Calibri"/>
                        <a:ea typeface="Calibri"/>
                        <a:cs typeface="Times New Roman"/>
                      </a:endParaRPr>
                    </a:p>
                  </a:txBody>
                  <a:tcPr marL="9525" marR="9525" marT="9525" marB="95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537573">
                <a:tc>
                  <a:txBody>
                    <a:bodyPr/>
                    <a:lstStyle/>
                    <a:p>
                      <a:pPr>
                        <a:lnSpc>
                          <a:spcPct val="115000"/>
                        </a:lnSpc>
                        <a:spcAft>
                          <a:spcPts val="0"/>
                        </a:spcAft>
                      </a:pPr>
                      <a:r>
                        <a:rPr lang="en-IN" sz="950">
                          <a:solidFill>
                            <a:srgbClr val="313131"/>
                          </a:solidFill>
                          <a:latin typeface="Verdana"/>
                          <a:ea typeface="Times New Roman"/>
                          <a:cs typeface="Times New Roman"/>
                        </a:rPr>
                        <a:t>4</a:t>
                      </a:r>
                      <a:endParaRPr lang="en-IN" sz="1100">
                        <a:latin typeface="Calibri"/>
                        <a:ea typeface="Calibri"/>
                        <a:cs typeface="Times New Roman"/>
                      </a:endParaRPr>
                    </a:p>
                  </a:txBody>
                  <a:tcPr marL="69215" marR="69215" marT="69215" marB="6921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630"/>
                        </a:lnSpc>
                        <a:spcAft>
                          <a:spcPts val="720"/>
                        </a:spcAft>
                      </a:pPr>
                      <a:r>
                        <a:rPr lang="en-IN" sz="950" b="1" dirty="0" err="1">
                          <a:solidFill>
                            <a:srgbClr val="000000"/>
                          </a:solidFill>
                          <a:latin typeface="Verdana"/>
                          <a:ea typeface="Times New Roman"/>
                          <a:cs typeface="Times New Roman"/>
                        </a:rPr>
                        <a:t>behavior</a:t>
                      </a:r>
                      <a:endParaRPr lang="en-IN" sz="1100" dirty="0">
                        <a:latin typeface="Calibri"/>
                        <a:ea typeface="Calibri"/>
                        <a:cs typeface="Times New Roman"/>
                      </a:endParaRPr>
                    </a:p>
                  </a:txBody>
                  <a:tcPr marL="69215" marR="69215" marT="69215" marB="6921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630"/>
                        </a:lnSpc>
                        <a:spcAft>
                          <a:spcPts val="720"/>
                        </a:spcAft>
                      </a:pPr>
                      <a:r>
                        <a:rPr lang="en-IN" sz="950" dirty="0">
                          <a:solidFill>
                            <a:srgbClr val="000000"/>
                          </a:solidFill>
                          <a:latin typeface="Verdana"/>
                          <a:ea typeface="Times New Roman"/>
                          <a:cs typeface="Times New Roman"/>
                        </a:rPr>
                        <a:t>This specifies the type of scrolling of the marquee. This can have a value like </a:t>
                      </a:r>
                      <a:r>
                        <a:rPr lang="en-IN" sz="950" i="1" dirty="0">
                          <a:solidFill>
                            <a:srgbClr val="C00000"/>
                          </a:solidFill>
                          <a:latin typeface="Verdana"/>
                          <a:ea typeface="Times New Roman"/>
                          <a:cs typeface="Times New Roman"/>
                        </a:rPr>
                        <a:t>scroll</a:t>
                      </a:r>
                      <a:r>
                        <a:rPr lang="en-IN" sz="950" i="1" dirty="0">
                          <a:solidFill>
                            <a:srgbClr val="000000"/>
                          </a:solidFill>
                          <a:latin typeface="Verdana"/>
                          <a:ea typeface="Times New Roman"/>
                          <a:cs typeface="Times New Roman"/>
                        </a:rPr>
                        <a:t>, slide</a:t>
                      </a:r>
                      <a:r>
                        <a:rPr lang="en-IN" sz="950" dirty="0">
                          <a:solidFill>
                            <a:srgbClr val="000000"/>
                          </a:solidFill>
                          <a:latin typeface="Verdana"/>
                          <a:ea typeface="Times New Roman"/>
                          <a:cs typeface="Times New Roman"/>
                        </a:rPr>
                        <a:t> and </a:t>
                      </a:r>
                      <a:r>
                        <a:rPr lang="en-IN" sz="950" i="1" dirty="0">
                          <a:solidFill>
                            <a:srgbClr val="C00000"/>
                          </a:solidFill>
                          <a:latin typeface="Verdana"/>
                          <a:ea typeface="Times New Roman"/>
                          <a:cs typeface="Times New Roman"/>
                        </a:rPr>
                        <a:t>alternate</a:t>
                      </a:r>
                      <a:r>
                        <a:rPr lang="en-IN" sz="950" dirty="0">
                          <a:solidFill>
                            <a:srgbClr val="000000"/>
                          </a:solidFill>
                          <a:latin typeface="Verdana"/>
                          <a:ea typeface="Times New Roman"/>
                          <a:cs typeface="Times New Roman"/>
                        </a:rPr>
                        <a:t>.</a:t>
                      </a:r>
                      <a:endParaRPr lang="en-IN" sz="1100" dirty="0">
                        <a:latin typeface="Calibri"/>
                        <a:ea typeface="Calibri"/>
                        <a:cs typeface="Times New Roman"/>
                      </a:endParaRPr>
                    </a:p>
                  </a:txBody>
                  <a:tcPr marL="9525" marR="9525" marT="9525" marB="95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537573">
                <a:tc>
                  <a:txBody>
                    <a:bodyPr/>
                    <a:lstStyle/>
                    <a:p>
                      <a:pPr>
                        <a:lnSpc>
                          <a:spcPct val="115000"/>
                        </a:lnSpc>
                        <a:spcAft>
                          <a:spcPts val="0"/>
                        </a:spcAft>
                      </a:pPr>
                      <a:r>
                        <a:rPr lang="en-IN" sz="950">
                          <a:solidFill>
                            <a:srgbClr val="313131"/>
                          </a:solidFill>
                          <a:latin typeface="Verdana"/>
                          <a:ea typeface="Times New Roman"/>
                          <a:cs typeface="Times New Roman"/>
                        </a:rPr>
                        <a:t>5</a:t>
                      </a:r>
                      <a:endParaRPr lang="en-IN" sz="1100">
                        <a:latin typeface="Calibri"/>
                        <a:ea typeface="Calibri"/>
                        <a:cs typeface="Times New Roman"/>
                      </a:endParaRPr>
                    </a:p>
                  </a:txBody>
                  <a:tcPr marL="69215" marR="69215" marT="69215" marB="6921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630"/>
                        </a:lnSpc>
                        <a:spcAft>
                          <a:spcPts val="720"/>
                        </a:spcAft>
                      </a:pPr>
                      <a:r>
                        <a:rPr lang="en-IN" sz="950" b="1" dirty="0" err="1">
                          <a:solidFill>
                            <a:srgbClr val="000000"/>
                          </a:solidFill>
                          <a:latin typeface="Verdana"/>
                          <a:ea typeface="Times New Roman"/>
                          <a:cs typeface="Times New Roman"/>
                        </a:rPr>
                        <a:t>scrolldelay</a:t>
                      </a:r>
                      <a:endParaRPr lang="en-IN" sz="1100" dirty="0">
                        <a:latin typeface="Calibri"/>
                        <a:ea typeface="Calibri"/>
                        <a:cs typeface="Times New Roman"/>
                      </a:endParaRPr>
                    </a:p>
                  </a:txBody>
                  <a:tcPr marL="69215" marR="69215" marT="69215" marB="6921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630"/>
                        </a:lnSpc>
                        <a:spcAft>
                          <a:spcPts val="720"/>
                        </a:spcAft>
                      </a:pPr>
                      <a:r>
                        <a:rPr lang="en-IN" sz="950">
                          <a:solidFill>
                            <a:srgbClr val="000000"/>
                          </a:solidFill>
                          <a:latin typeface="Verdana"/>
                          <a:ea typeface="Times New Roman"/>
                          <a:cs typeface="Times New Roman"/>
                        </a:rPr>
                        <a:t>This specifies how long to delay between each jump. This will have a value like 10 etc.</a:t>
                      </a:r>
                      <a:endParaRPr lang="en-IN" sz="1100">
                        <a:latin typeface="Calibri"/>
                        <a:ea typeface="Calibri"/>
                        <a:cs typeface="Times New Roman"/>
                      </a:endParaRPr>
                    </a:p>
                  </a:txBody>
                  <a:tcPr marL="9525" marR="9525" marT="9525" marB="95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537573">
                <a:tc>
                  <a:txBody>
                    <a:bodyPr/>
                    <a:lstStyle/>
                    <a:p>
                      <a:pPr>
                        <a:lnSpc>
                          <a:spcPct val="115000"/>
                        </a:lnSpc>
                        <a:spcAft>
                          <a:spcPts val="0"/>
                        </a:spcAft>
                      </a:pPr>
                      <a:r>
                        <a:rPr lang="en-IN" sz="950">
                          <a:solidFill>
                            <a:srgbClr val="313131"/>
                          </a:solidFill>
                          <a:latin typeface="Verdana"/>
                          <a:ea typeface="Times New Roman"/>
                          <a:cs typeface="Times New Roman"/>
                        </a:rPr>
                        <a:t>6</a:t>
                      </a:r>
                      <a:endParaRPr lang="en-IN" sz="1100">
                        <a:latin typeface="Calibri"/>
                        <a:ea typeface="Calibri"/>
                        <a:cs typeface="Times New Roman"/>
                      </a:endParaRPr>
                    </a:p>
                  </a:txBody>
                  <a:tcPr marL="69215" marR="69215" marT="69215" marB="6921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630"/>
                        </a:lnSpc>
                        <a:spcAft>
                          <a:spcPts val="720"/>
                        </a:spcAft>
                      </a:pPr>
                      <a:r>
                        <a:rPr lang="en-IN" sz="950" b="1" dirty="0" err="1">
                          <a:solidFill>
                            <a:srgbClr val="000000"/>
                          </a:solidFill>
                          <a:latin typeface="Verdana"/>
                          <a:ea typeface="Times New Roman"/>
                          <a:cs typeface="Times New Roman"/>
                        </a:rPr>
                        <a:t>scrollamount</a:t>
                      </a:r>
                      <a:endParaRPr lang="en-IN" sz="1100" dirty="0">
                        <a:latin typeface="Calibri"/>
                        <a:ea typeface="Calibri"/>
                        <a:cs typeface="Times New Roman"/>
                      </a:endParaRPr>
                    </a:p>
                  </a:txBody>
                  <a:tcPr marL="69215" marR="69215" marT="69215" marB="6921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630"/>
                        </a:lnSpc>
                        <a:spcAft>
                          <a:spcPts val="720"/>
                        </a:spcAft>
                      </a:pPr>
                      <a:r>
                        <a:rPr lang="en-IN" sz="950" dirty="0">
                          <a:solidFill>
                            <a:srgbClr val="000000"/>
                          </a:solidFill>
                          <a:latin typeface="Verdana"/>
                          <a:ea typeface="Times New Roman"/>
                          <a:cs typeface="Times New Roman"/>
                        </a:rPr>
                        <a:t>This specifies the speed of marquee text. This can have a value like 10 etc.</a:t>
                      </a:r>
                      <a:endParaRPr lang="en-IN" sz="1100" dirty="0">
                        <a:latin typeface="Calibri"/>
                        <a:ea typeface="Calibri"/>
                        <a:cs typeface="Times New Roman"/>
                      </a:endParaRPr>
                    </a:p>
                  </a:txBody>
                  <a:tcPr marL="9525" marR="9525" marT="9525" marB="95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537573">
                <a:tc>
                  <a:txBody>
                    <a:bodyPr/>
                    <a:lstStyle/>
                    <a:p>
                      <a:pPr>
                        <a:lnSpc>
                          <a:spcPct val="115000"/>
                        </a:lnSpc>
                        <a:spcAft>
                          <a:spcPts val="0"/>
                        </a:spcAft>
                      </a:pPr>
                      <a:r>
                        <a:rPr lang="en-IN" sz="950">
                          <a:solidFill>
                            <a:srgbClr val="313131"/>
                          </a:solidFill>
                          <a:latin typeface="Verdana"/>
                          <a:ea typeface="Times New Roman"/>
                          <a:cs typeface="Times New Roman"/>
                        </a:rPr>
                        <a:t>7</a:t>
                      </a:r>
                      <a:endParaRPr lang="en-IN" sz="1100">
                        <a:latin typeface="Calibri"/>
                        <a:ea typeface="Calibri"/>
                        <a:cs typeface="Times New Roman"/>
                      </a:endParaRPr>
                    </a:p>
                  </a:txBody>
                  <a:tcPr marL="69215" marR="69215" marT="69215" marB="6921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630"/>
                        </a:lnSpc>
                        <a:spcAft>
                          <a:spcPts val="720"/>
                        </a:spcAft>
                      </a:pPr>
                      <a:r>
                        <a:rPr lang="en-IN" sz="950" b="1">
                          <a:solidFill>
                            <a:srgbClr val="000000"/>
                          </a:solidFill>
                          <a:latin typeface="Verdana"/>
                          <a:ea typeface="Times New Roman"/>
                          <a:cs typeface="Times New Roman"/>
                        </a:rPr>
                        <a:t>loop</a:t>
                      </a:r>
                      <a:endParaRPr lang="en-IN" sz="1100">
                        <a:latin typeface="Calibri"/>
                        <a:ea typeface="Calibri"/>
                        <a:cs typeface="Times New Roman"/>
                      </a:endParaRPr>
                    </a:p>
                  </a:txBody>
                  <a:tcPr marL="69215" marR="69215" marT="69215" marB="6921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630"/>
                        </a:lnSpc>
                        <a:spcAft>
                          <a:spcPts val="720"/>
                        </a:spcAft>
                      </a:pPr>
                      <a:r>
                        <a:rPr lang="en-IN" sz="950" dirty="0">
                          <a:solidFill>
                            <a:srgbClr val="000000"/>
                          </a:solidFill>
                          <a:latin typeface="Verdana"/>
                          <a:ea typeface="Times New Roman"/>
                          <a:cs typeface="Times New Roman"/>
                        </a:rPr>
                        <a:t>This specifies how many times to loop. The default value is INFINITE, which means that the marquee loops endlessly.</a:t>
                      </a:r>
                      <a:endParaRPr lang="en-IN" sz="1100" dirty="0">
                        <a:latin typeface="Calibri"/>
                        <a:ea typeface="Calibri"/>
                        <a:cs typeface="Times New Roman"/>
                      </a:endParaRPr>
                    </a:p>
                  </a:txBody>
                  <a:tcPr marL="9525" marR="9525" marT="9525" marB="95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537573">
                <a:tc>
                  <a:txBody>
                    <a:bodyPr/>
                    <a:lstStyle/>
                    <a:p>
                      <a:pPr>
                        <a:lnSpc>
                          <a:spcPct val="115000"/>
                        </a:lnSpc>
                        <a:spcAft>
                          <a:spcPts val="0"/>
                        </a:spcAft>
                      </a:pPr>
                      <a:r>
                        <a:rPr lang="en-IN" sz="950">
                          <a:solidFill>
                            <a:srgbClr val="313131"/>
                          </a:solidFill>
                          <a:latin typeface="Verdana"/>
                          <a:ea typeface="Times New Roman"/>
                          <a:cs typeface="Times New Roman"/>
                        </a:rPr>
                        <a:t>8</a:t>
                      </a:r>
                      <a:endParaRPr lang="en-IN" sz="1100">
                        <a:latin typeface="Calibri"/>
                        <a:ea typeface="Calibri"/>
                        <a:cs typeface="Times New Roman"/>
                      </a:endParaRPr>
                    </a:p>
                  </a:txBody>
                  <a:tcPr marL="69215" marR="69215" marT="69215" marB="6921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630"/>
                        </a:lnSpc>
                        <a:spcAft>
                          <a:spcPts val="720"/>
                        </a:spcAft>
                      </a:pPr>
                      <a:r>
                        <a:rPr lang="en-IN" sz="950" b="1" dirty="0" err="1">
                          <a:solidFill>
                            <a:srgbClr val="000000"/>
                          </a:solidFill>
                          <a:latin typeface="Verdana"/>
                          <a:ea typeface="Times New Roman"/>
                          <a:cs typeface="Times New Roman"/>
                        </a:rPr>
                        <a:t>bgcolor</a:t>
                      </a:r>
                      <a:endParaRPr lang="en-IN" sz="1100" dirty="0">
                        <a:latin typeface="Calibri"/>
                        <a:ea typeface="Calibri"/>
                        <a:cs typeface="Times New Roman"/>
                      </a:endParaRPr>
                    </a:p>
                  </a:txBody>
                  <a:tcPr marL="69215" marR="69215" marT="69215" marB="6921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630"/>
                        </a:lnSpc>
                        <a:spcAft>
                          <a:spcPts val="720"/>
                        </a:spcAft>
                      </a:pPr>
                      <a:r>
                        <a:rPr lang="en-IN" sz="950" dirty="0">
                          <a:solidFill>
                            <a:srgbClr val="000000"/>
                          </a:solidFill>
                          <a:latin typeface="Verdana"/>
                          <a:ea typeface="Times New Roman"/>
                          <a:cs typeface="Times New Roman"/>
                        </a:rPr>
                        <a:t>This specifies background </a:t>
                      </a:r>
                      <a:r>
                        <a:rPr lang="en-IN" sz="950" dirty="0" err="1">
                          <a:solidFill>
                            <a:srgbClr val="000000"/>
                          </a:solidFill>
                          <a:latin typeface="Verdana"/>
                          <a:ea typeface="Times New Roman"/>
                          <a:cs typeface="Times New Roman"/>
                        </a:rPr>
                        <a:t>color</a:t>
                      </a:r>
                      <a:r>
                        <a:rPr lang="en-IN" sz="950" dirty="0">
                          <a:solidFill>
                            <a:srgbClr val="000000"/>
                          </a:solidFill>
                          <a:latin typeface="Verdana"/>
                          <a:ea typeface="Times New Roman"/>
                          <a:cs typeface="Times New Roman"/>
                        </a:rPr>
                        <a:t> in terms of </a:t>
                      </a:r>
                      <a:r>
                        <a:rPr lang="en-IN" sz="950" dirty="0" err="1">
                          <a:solidFill>
                            <a:srgbClr val="000000"/>
                          </a:solidFill>
                          <a:latin typeface="Verdana"/>
                          <a:ea typeface="Times New Roman"/>
                          <a:cs typeface="Times New Roman"/>
                        </a:rPr>
                        <a:t>color</a:t>
                      </a:r>
                      <a:r>
                        <a:rPr lang="en-IN" sz="950" dirty="0">
                          <a:solidFill>
                            <a:srgbClr val="000000"/>
                          </a:solidFill>
                          <a:latin typeface="Verdana"/>
                          <a:ea typeface="Times New Roman"/>
                          <a:cs typeface="Times New Roman"/>
                        </a:rPr>
                        <a:t> name or </a:t>
                      </a:r>
                      <a:r>
                        <a:rPr lang="en-IN" sz="950" dirty="0" err="1">
                          <a:solidFill>
                            <a:srgbClr val="000000"/>
                          </a:solidFill>
                          <a:latin typeface="Verdana"/>
                          <a:ea typeface="Times New Roman"/>
                          <a:cs typeface="Times New Roman"/>
                        </a:rPr>
                        <a:t>color</a:t>
                      </a:r>
                      <a:r>
                        <a:rPr lang="en-IN" sz="950" dirty="0">
                          <a:solidFill>
                            <a:srgbClr val="000000"/>
                          </a:solidFill>
                          <a:latin typeface="Verdana"/>
                          <a:ea typeface="Times New Roman"/>
                          <a:cs typeface="Times New Roman"/>
                        </a:rPr>
                        <a:t> hex value.</a:t>
                      </a:r>
                      <a:endParaRPr lang="en-IN" sz="1100" dirty="0">
                        <a:latin typeface="Calibri"/>
                        <a:ea typeface="Calibri"/>
                        <a:cs typeface="Times New Roman"/>
                      </a:endParaRPr>
                    </a:p>
                  </a:txBody>
                  <a:tcPr marL="9525" marR="9525" marT="9525" marB="95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537573">
                <a:tc>
                  <a:txBody>
                    <a:bodyPr/>
                    <a:lstStyle/>
                    <a:p>
                      <a:pPr>
                        <a:lnSpc>
                          <a:spcPct val="115000"/>
                        </a:lnSpc>
                        <a:spcAft>
                          <a:spcPts val="0"/>
                        </a:spcAft>
                      </a:pPr>
                      <a:r>
                        <a:rPr lang="en-IN" sz="950">
                          <a:solidFill>
                            <a:srgbClr val="313131"/>
                          </a:solidFill>
                          <a:latin typeface="Verdana"/>
                          <a:ea typeface="Times New Roman"/>
                          <a:cs typeface="Times New Roman"/>
                        </a:rPr>
                        <a:t>9</a:t>
                      </a:r>
                      <a:endParaRPr lang="en-IN" sz="1100">
                        <a:latin typeface="Calibri"/>
                        <a:ea typeface="Calibri"/>
                        <a:cs typeface="Times New Roman"/>
                      </a:endParaRPr>
                    </a:p>
                  </a:txBody>
                  <a:tcPr marL="69215" marR="69215" marT="69215" marB="6921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630"/>
                        </a:lnSpc>
                        <a:spcAft>
                          <a:spcPts val="720"/>
                        </a:spcAft>
                      </a:pPr>
                      <a:r>
                        <a:rPr lang="en-IN" sz="950" b="1">
                          <a:solidFill>
                            <a:srgbClr val="000000"/>
                          </a:solidFill>
                          <a:latin typeface="Verdana"/>
                          <a:ea typeface="Times New Roman"/>
                          <a:cs typeface="Times New Roman"/>
                        </a:rPr>
                        <a:t>hspace</a:t>
                      </a:r>
                      <a:endParaRPr lang="en-IN" sz="1100">
                        <a:latin typeface="Calibri"/>
                        <a:ea typeface="Calibri"/>
                        <a:cs typeface="Times New Roman"/>
                      </a:endParaRPr>
                    </a:p>
                  </a:txBody>
                  <a:tcPr marL="69215" marR="69215" marT="69215" marB="6921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630"/>
                        </a:lnSpc>
                        <a:spcAft>
                          <a:spcPts val="720"/>
                        </a:spcAft>
                      </a:pPr>
                      <a:r>
                        <a:rPr lang="en-IN" sz="950" dirty="0">
                          <a:solidFill>
                            <a:srgbClr val="000000"/>
                          </a:solidFill>
                          <a:latin typeface="Verdana"/>
                          <a:ea typeface="Times New Roman"/>
                          <a:cs typeface="Times New Roman"/>
                        </a:rPr>
                        <a:t>This specifies horizontal space around the marquee. This can be a value like 10 or 20% etc.</a:t>
                      </a:r>
                      <a:endParaRPr lang="en-IN" sz="1100" dirty="0">
                        <a:latin typeface="Calibri"/>
                        <a:ea typeface="Calibri"/>
                        <a:cs typeface="Times New Roman"/>
                      </a:endParaRPr>
                    </a:p>
                  </a:txBody>
                  <a:tcPr marL="9525" marR="9525" marT="9525" marB="95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537573">
                <a:tc>
                  <a:txBody>
                    <a:bodyPr/>
                    <a:lstStyle/>
                    <a:p>
                      <a:pPr>
                        <a:lnSpc>
                          <a:spcPct val="115000"/>
                        </a:lnSpc>
                        <a:spcAft>
                          <a:spcPts val="0"/>
                        </a:spcAft>
                      </a:pPr>
                      <a:r>
                        <a:rPr lang="en-IN" sz="950">
                          <a:solidFill>
                            <a:srgbClr val="313131"/>
                          </a:solidFill>
                          <a:latin typeface="Verdana"/>
                          <a:ea typeface="Times New Roman"/>
                          <a:cs typeface="Times New Roman"/>
                        </a:rPr>
                        <a:t>10</a:t>
                      </a:r>
                      <a:endParaRPr lang="en-IN" sz="1100">
                        <a:latin typeface="Calibri"/>
                        <a:ea typeface="Calibri"/>
                        <a:cs typeface="Times New Roman"/>
                      </a:endParaRPr>
                    </a:p>
                  </a:txBody>
                  <a:tcPr marL="69215" marR="69215" marT="69215" marB="6921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630"/>
                        </a:lnSpc>
                        <a:spcAft>
                          <a:spcPts val="720"/>
                        </a:spcAft>
                      </a:pPr>
                      <a:r>
                        <a:rPr lang="en-IN" sz="950" b="1">
                          <a:solidFill>
                            <a:srgbClr val="000000"/>
                          </a:solidFill>
                          <a:latin typeface="Verdana"/>
                          <a:ea typeface="Times New Roman"/>
                          <a:cs typeface="Times New Roman"/>
                        </a:rPr>
                        <a:t>vspace</a:t>
                      </a:r>
                      <a:endParaRPr lang="en-IN" sz="1100">
                        <a:latin typeface="Calibri"/>
                        <a:ea typeface="Calibri"/>
                        <a:cs typeface="Times New Roman"/>
                      </a:endParaRPr>
                    </a:p>
                  </a:txBody>
                  <a:tcPr marL="69215" marR="69215" marT="69215" marB="6921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30480" marR="30480" algn="just">
                        <a:lnSpc>
                          <a:spcPts val="1630"/>
                        </a:lnSpc>
                        <a:spcAft>
                          <a:spcPts val="720"/>
                        </a:spcAft>
                      </a:pPr>
                      <a:r>
                        <a:rPr lang="en-IN" sz="950" dirty="0">
                          <a:solidFill>
                            <a:srgbClr val="000000"/>
                          </a:solidFill>
                          <a:latin typeface="Verdana"/>
                          <a:ea typeface="Times New Roman"/>
                          <a:cs typeface="Times New Roman"/>
                        </a:rPr>
                        <a:t>This specifies vertical space around the marquee. This can be a value like 10 or 20% etc.</a:t>
                      </a:r>
                      <a:endParaRPr lang="en-IN" sz="1100" dirty="0">
                        <a:latin typeface="Calibri"/>
                        <a:ea typeface="Calibri"/>
                        <a:cs typeface="Times New Roman"/>
                      </a:endParaRPr>
                    </a:p>
                  </a:txBody>
                  <a:tcPr marL="9525" marR="9525" marT="9525" marB="9525">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AFF956B-B5B8-4BAF-935F-090CB929F22A}"/>
              </a:ext>
            </a:extLst>
          </p:cNvPr>
          <p:cNvSpPr txBox="1">
            <a:spLocks noGrp="1"/>
          </p:cNvSpPr>
          <p:nvPr>
            <p:ph idx="1"/>
          </p:nvPr>
        </p:nvSpPr>
        <p:spPr>
          <a:xfrm>
            <a:off x="129283" y="274227"/>
            <a:ext cx="11799014" cy="6553076"/>
          </a:xfrm>
          <a:prstGeom prst="rect">
            <a:avLst/>
          </a:prstGeom>
          <a:noFill/>
        </p:spPr>
        <p:txBody>
          <a:bodyPr wrap="square">
            <a:spAutoFit/>
          </a:bodyPr>
          <a:lstStyle/>
          <a:p>
            <a:r>
              <a:rPr lang="en-US" sz="3200" b="1" dirty="0">
                <a:solidFill>
                  <a:srgbClr val="FF0000"/>
                </a:solidFill>
              </a:rPr>
              <a:t>TEXT EDIT ELEMENTS</a:t>
            </a:r>
          </a:p>
          <a:p>
            <a:r>
              <a:rPr lang="en-US" b="1" dirty="0">
                <a:solidFill>
                  <a:srgbClr val="FF0000"/>
                </a:solidFill>
              </a:rPr>
              <a:t>&lt;Del&gt; </a:t>
            </a:r>
            <a:r>
              <a:rPr lang="en-US" dirty="0"/>
              <a:t>is used to delete the word or text from the document </a:t>
            </a:r>
          </a:p>
          <a:p>
            <a:r>
              <a:rPr lang="en-US" b="1" dirty="0">
                <a:solidFill>
                  <a:srgbClr val="FF0000"/>
                </a:solidFill>
              </a:rPr>
              <a:t>&lt;ins&gt;  </a:t>
            </a:r>
            <a:r>
              <a:rPr lang="en-US" dirty="0"/>
              <a:t>is used to insert word or text in the document</a:t>
            </a:r>
          </a:p>
          <a:p>
            <a:r>
              <a:rPr lang="en-US" b="1" dirty="0"/>
              <a:t>&lt;html&gt;</a:t>
            </a:r>
          </a:p>
          <a:p>
            <a:r>
              <a:rPr lang="en-US" b="1" dirty="0"/>
              <a:t>&lt;body&gt;</a:t>
            </a:r>
          </a:p>
          <a:p>
            <a:pPr marL="457200" lvl="1" indent="0">
              <a:buNone/>
            </a:pPr>
            <a:r>
              <a:rPr lang="en-US" dirty="0"/>
              <a:t>     This is my &lt;del&gt;python&lt;/del&gt; program    </a:t>
            </a:r>
          </a:p>
          <a:p>
            <a:pPr marL="0" indent="0">
              <a:buNone/>
            </a:pPr>
            <a:r>
              <a:rPr lang="en-US" dirty="0"/>
              <a:t> 	This is &lt;ins&gt; not &lt;/ins&gt; my program        </a:t>
            </a:r>
          </a:p>
          <a:p>
            <a:pPr marL="0" indent="0">
              <a:buNone/>
            </a:pPr>
            <a:r>
              <a:rPr lang="en-US" dirty="0"/>
              <a:t>&lt;/body&gt;</a:t>
            </a:r>
          </a:p>
          <a:p>
            <a:pPr marL="0" indent="0">
              <a:buNone/>
            </a:pPr>
            <a:r>
              <a:rPr lang="en-US" dirty="0"/>
              <a:t>&lt;/html&gt;</a:t>
            </a:r>
          </a:p>
          <a:p>
            <a:pPr marL="0" indent="0">
              <a:buNone/>
            </a:pPr>
            <a:r>
              <a:rPr lang="en-US" dirty="0"/>
              <a:t>This is my </a:t>
            </a:r>
            <a:r>
              <a:rPr lang="en-US" dirty="0" err="1"/>
              <a:t>pythonprogram</a:t>
            </a:r>
            <a:endParaRPr lang="en-US" dirty="0"/>
          </a:p>
          <a:p>
            <a:r>
              <a:rPr lang="en-US" dirty="0">
                <a:solidFill>
                  <a:srgbClr val="FF0000"/>
                </a:solidFill>
              </a:rPr>
              <a:t>Output : </a:t>
            </a:r>
            <a:r>
              <a:rPr lang="en-US" b="1" dirty="0"/>
              <a:t>this is my program</a:t>
            </a:r>
          </a:p>
          <a:p>
            <a:r>
              <a:rPr lang="en-US" b="1" dirty="0">
                <a:solidFill>
                  <a:srgbClr val="FF0000"/>
                </a:solidFill>
              </a:rPr>
              <a:t>Output : </a:t>
            </a:r>
            <a:r>
              <a:rPr lang="en-US" b="1" dirty="0"/>
              <a:t>this is not my program</a:t>
            </a:r>
          </a:p>
          <a:p>
            <a:endParaRPr lang="en-IN" dirty="0"/>
          </a:p>
        </p:txBody>
      </p:sp>
    </p:spTree>
    <p:extLst>
      <p:ext uri="{BB962C8B-B14F-4D97-AF65-F5344CB8AC3E}">
        <p14:creationId xmlns:p14="http://schemas.microsoft.com/office/powerpoint/2010/main" val="34264983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7A10-999B-4678-91B5-04E4FA44CA71}"/>
              </a:ext>
            </a:extLst>
          </p:cNvPr>
          <p:cNvSpPr>
            <a:spLocks noGrp="1"/>
          </p:cNvSpPr>
          <p:nvPr>
            <p:ph type="title"/>
          </p:nvPr>
        </p:nvSpPr>
        <p:spPr>
          <a:xfrm>
            <a:off x="303944" y="87723"/>
            <a:ext cx="4319427" cy="610919"/>
          </a:xfrm>
        </p:spPr>
        <p:txBody>
          <a:bodyPr>
            <a:normAutofit fontScale="90000"/>
          </a:bodyPr>
          <a:lstStyle/>
          <a:p>
            <a:r>
              <a:rPr lang="en-US" b="1" dirty="0">
                <a:solidFill>
                  <a:srgbClr val="FF0000"/>
                </a:solidFill>
              </a:rPr>
              <a:t>Phrase elements </a:t>
            </a:r>
            <a:endParaRPr lang="en-IN" b="1" dirty="0">
              <a:solidFill>
                <a:srgbClr val="FF0000"/>
              </a:solidFill>
            </a:endParaRPr>
          </a:p>
        </p:txBody>
      </p:sp>
      <p:sp>
        <p:nvSpPr>
          <p:cNvPr id="8" name="Content Placeholder 7">
            <a:extLst>
              <a:ext uri="{FF2B5EF4-FFF2-40B4-BE49-F238E27FC236}">
                <a16:creationId xmlns:a16="http://schemas.microsoft.com/office/drawing/2014/main" id="{C677B3DD-EB98-4506-97CE-B4394DDB17B0}"/>
              </a:ext>
            </a:extLst>
          </p:cNvPr>
          <p:cNvSpPr>
            <a:spLocks noGrp="1"/>
          </p:cNvSpPr>
          <p:nvPr>
            <p:ph idx="1"/>
          </p:nvPr>
        </p:nvSpPr>
        <p:spPr>
          <a:xfrm>
            <a:off x="211477" y="690740"/>
            <a:ext cx="11840110" cy="6079537"/>
          </a:xfrm>
        </p:spPr>
        <p:txBody>
          <a:bodyPr>
            <a:noAutofit/>
          </a:bodyPr>
          <a:lstStyle/>
          <a:p>
            <a:pPr marL="0" indent="0">
              <a:buSzPts val="1200"/>
              <a:buNone/>
              <a:tabLst>
                <a:tab pos="308610" algn="l"/>
              </a:tabLst>
            </a:pPr>
            <a:r>
              <a:rPr lang="en-US" sz="2400" b="1" spc="-25" dirty="0">
                <a:effectLst/>
                <a:latin typeface="Times New Roman" panose="02020603050405020304" pitchFamily="18" charset="0"/>
                <a:ea typeface="Times New Roman" panose="02020603050405020304" pitchFamily="18" charset="0"/>
                <a:cs typeface="Times New Roman" panose="02020603050405020304" pitchFamily="18" charset="0"/>
              </a:rPr>
              <a:t>1).&lt;</a:t>
            </a:r>
            <a:r>
              <a:rPr lang="en-US" sz="2400" b="1" spc="-25" dirty="0" err="1">
                <a:effectLst/>
                <a:latin typeface="Times New Roman" panose="02020603050405020304" pitchFamily="18" charset="0"/>
                <a:ea typeface="Times New Roman" panose="02020603050405020304" pitchFamily="18" charset="0"/>
                <a:cs typeface="Times New Roman" panose="02020603050405020304" pitchFamily="18" charset="0"/>
              </a:rPr>
              <a:t>em</a:t>
            </a:r>
            <a:r>
              <a:rPr lang="en-US" sz="2400" b="1" spc="-25" dirty="0">
                <a:effectLst/>
                <a:latin typeface="Times New Roman" panose="02020603050405020304" pitchFamily="18" charset="0"/>
                <a:ea typeface="Times New Roman" panose="02020603050405020304" pitchFamily="18" charset="0"/>
                <a:cs typeface="Times New Roman" panose="02020603050405020304" pitchFamily="18" charset="0"/>
              </a:rPr>
              <a:t>&gt;</a:t>
            </a:r>
          </a:p>
          <a:p>
            <a:pPr marL="0" indent="0">
              <a:buSzPts val="1200"/>
              <a:buNone/>
              <a:tabLst>
                <a:tab pos="308610" algn="l"/>
              </a:tabLst>
            </a:pPr>
            <a:r>
              <a:rPr lang="en-US" sz="2400" b="1" spc="-25" dirty="0">
                <a:effectLst/>
                <a:latin typeface="Times New Roman" panose="02020603050405020304" pitchFamily="18" charset="0"/>
                <a:ea typeface="Times New Roman" panose="02020603050405020304" pitchFamily="18" charset="0"/>
                <a:cs typeface="Times New Roman" panose="02020603050405020304" pitchFamily="18" charset="0"/>
              </a:rPr>
              <a:t> 2) .&lt;strong&gt;</a:t>
            </a:r>
          </a:p>
          <a:p>
            <a:pPr marL="0" indent="0">
              <a:buSzPts val="1200"/>
              <a:buNone/>
              <a:tabLst>
                <a:tab pos="308610" algn="l"/>
              </a:tabLst>
            </a:pPr>
            <a:r>
              <a:rPr lang="en-US" sz="2400" b="1" spc="-25" dirty="0">
                <a:effectLst/>
                <a:latin typeface="Times New Roman" panose="02020603050405020304" pitchFamily="18" charset="0"/>
                <a:ea typeface="Times New Roman" panose="02020603050405020304" pitchFamily="18" charset="0"/>
                <a:cs typeface="Times New Roman" panose="02020603050405020304" pitchFamily="18" charset="0"/>
              </a:rPr>
              <a:t> 3).</a:t>
            </a:r>
            <a:r>
              <a:rPr lang="en-US" altLang="en-US" sz="2400" b="1" dirty="0">
                <a:latin typeface="Times New Roman" panose="02020603050405020304" pitchFamily="18" charset="0"/>
                <a:cs typeface="Times New Roman" panose="02020603050405020304" pitchFamily="18" charset="0"/>
              </a:rPr>
              <a:t> &lt;blockquote&gt; </a:t>
            </a:r>
          </a:p>
          <a:p>
            <a:pPr marL="0" indent="0">
              <a:buSzPts val="1200"/>
              <a:buNone/>
              <a:tabLst>
                <a:tab pos="308610" algn="l"/>
              </a:tabLst>
            </a:pPr>
            <a:r>
              <a:rPr lang="en-US" altLang="en-US" sz="2400" b="1" dirty="0">
                <a:latin typeface="Times New Roman" panose="02020603050405020304" pitchFamily="18" charset="0"/>
                <a:cs typeface="Times New Roman" panose="02020603050405020304" pitchFamily="18" charset="0"/>
              </a:rPr>
              <a:t>4.&lt;cite&gt; </a:t>
            </a:r>
          </a:p>
          <a:p>
            <a:pPr marL="0" indent="0">
              <a:buSzPts val="1200"/>
              <a:buNone/>
              <a:tabLst>
                <a:tab pos="308610" algn="l"/>
              </a:tabLst>
            </a:pPr>
            <a:r>
              <a:rPr lang="en-US" altLang="en-US" sz="2400" b="1" dirty="0">
                <a:latin typeface="Times New Roman" panose="02020603050405020304" pitchFamily="18" charset="0"/>
                <a:cs typeface="Times New Roman" panose="02020603050405020304" pitchFamily="18" charset="0"/>
              </a:rPr>
              <a:t>5. &lt;q&gt; </a:t>
            </a:r>
          </a:p>
          <a:p>
            <a:pPr marL="0" indent="0">
              <a:buSzPts val="1200"/>
              <a:buNone/>
              <a:tabLst>
                <a:tab pos="308610" algn="l"/>
              </a:tabLst>
            </a:pPr>
            <a:r>
              <a:rPr lang="en-US" altLang="en-US" sz="2400" b="1" dirty="0">
                <a:latin typeface="Times New Roman" panose="02020603050405020304" pitchFamily="18" charset="0"/>
                <a:cs typeface="Times New Roman" panose="02020603050405020304" pitchFamily="18" charset="0"/>
              </a:rPr>
              <a:t>6.&lt;</a:t>
            </a:r>
            <a:r>
              <a:rPr lang="en-US" altLang="en-US" sz="2400" b="1" dirty="0" err="1">
                <a:latin typeface="Times New Roman" panose="02020603050405020304" pitchFamily="18" charset="0"/>
                <a:cs typeface="Times New Roman" panose="02020603050405020304" pitchFamily="18" charset="0"/>
              </a:rPr>
              <a:t>abbr</a:t>
            </a:r>
            <a:r>
              <a:rPr lang="en-US" altLang="en-US" sz="2400" b="1" dirty="0">
                <a:latin typeface="Times New Roman" panose="02020603050405020304" pitchFamily="18" charset="0"/>
                <a:cs typeface="Times New Roman" panose="02020603050405020304" pitchFamily="18" charset="0"/>
              </a:rPr>
              <a:t>&gt;</a:t>
            </a:r>
          </a:p>
          <a:p>
            <a:pPr marL="0" indent="0">
              <a:buSzPts val="1200"/>
              <a:buNone/>
              <a:tabLst>
                <a:tab pos="308610" algn="l"/>
              </a:tabLst>
            </a:pPr>
            <a:r>
              <a:rPr lang="en-US" altLang="en-US" sz="2400" b="1" dirty="0">
                <a:latin typeface="Times New Roman" panose="02020603050405020304" pitchFamily="18" charset="0"/>
                <a:cs typeface="Times New Roman" panose="02020603050405020304" pitchFamily="18" charset="0"/>
              </a:rPr>
              <a:t> 7.</a:t>
            </a:r>
            <a:r>
              <a:rPr lang="en-IN" sz="2400" b="1" i="0" dirty="0">
                <a:effectLst/>
                <a:latin typeface="Times New Roman" panose="02020603050405020304" pitchFamily="18" charset="0"/>
                <a:cs typeface="Times New Roman" panose="02020603050405020304" pitchFamily="18" charset="0"/>
              </a:rPr>
              <a:t> &lt;acronym&gt; </a:t>
            </a:r>
          </a:p>
          <a:p>
            <a:pPr marL="0" indent="0">
              <a:buSzPts val="1200"/>
              <a:buNone/>
              <a:tabLst>
                <a:tab pos="308610" algn="l"/>
              </a:tabLst>
            </a:pPr>
            <a:r>
              <a:rPr lang="en-IN" sz="2400" b="1" i="0" dirty="0">
                <a:effectLst/>
                <a:latin typeface="Times New Roman" panose="02020603050405020304" pitchFamily="18" charset="0"/>
                <a:cs typeface="Times New Roman" panose="02020603050405020304" pitchFamily="18" charset="0"/>
              </a:rPr>
              <a:t> 8.</a:t>
            </a:r>
            <a:r>
              <a:rPr lang="en-US" sz="2400" b="1" dirty="0">
                <a:latin typeface="Times New Roman" panose="02020603050405020304" pitchFamily="18" charset="0"/>
                <a:cs typeface="Times New Roman" panose="02020603050405020304" pitchFamily="18" charset="0"/>
              </a:rPr>
              <a:t> &lt;</a:t>
            </a:r>
            <a:r>
              <a:rPr lang="en-US" sz="2400" b="1" dirty="0" err="1">
                <a:latin typeface="Times New Roman" panose="02020603050405020304" pitchFamily="18" charset="0"/>
                <a:cs typeface="Times New Roman" panose="02020603050405020304" pitchFamily="18" charset="0"/>
              </a:rPr>
              <a:t>dfn</a:t>
            </a:r>
            <a:r>
              <a:rPr lang="en-US" sz="2400" b="1" dirty="0">
                <a:latin typeface="Times New Roman" panose="02020603050405020304" pitchFamily="18" charset="0"/>
                <a:cs typeface="Times New Roman" panose="02020603050405020304" pitchFamily="18" charset="0"/>
              </a:rPr>
              <a:t>&gt; </a:t>
            </a:r>
          </a:p>
          <a:p>
            <a:pPr marL="0" indent="0">
              <a:buSzPts val="1200"/>
              <a:buNone/>
              <a:tabLst>
                <a:tab pos="308610" algn="l"/>
              </a:tabLst>
            </a:pPr>
            <a:r>
              <a:rPr lang="en-US" sz="2400" b="1" spc="-25" dirty="0">
                <a:effectLst/>
                <a:latin typeface="Times New Roman" panose="02020603050405020304" pitchFamily="18" charset="0"/>
                <a:ea typeface="Times New Roman" panose="02020603050405020304" pitchFamily="18" charset="0"/>
                <a:cs typeface="Times New Roman" panose="02020603050405020304" pitchFamily="18" charset="0"/>
              </a:rPr>
              <a:t> 9. &lt;code&gt; </a:t>
            </a:r>
          </a:p>
          <a:p>
            <a:pPr marL="0" indent="0">
              <a:buSzPts val="1200"/>
              <a:buNone/>
              <a:tabLst>
                <a:tab pos="308610" algn="l"/>
              </a:tabLst>
            </a:pPr>
            <a:r>
              <a:rPr lang="en-US" sz="2400" b="1" spc="-25" dirty="0">
                <a:effectLst/>
                <a:latin typeface="Times New Roman" panose="02020603050405020304" pitchFamily="18" charset="0"/>
                <a:ea typeface="Times New Roman" panose="02020603050405020304" pitchFamily="18" charset="0"/>
                <a:cs typeface="Times New Roman" panose="02020603050405020304" pitchFamily="18" charset="0"/>
              </a:rPr>
              <a:t>10. &lt;</a:t>
            </a:r>
            <a:r>
              <a:rPr lang="en-US" sz="2400" b="1" spc="-25" dirty="0" err="1">
                <a:effectLst/>
                <a:latin typeface="Times New Roman" panose="02020603050405020304" pitchFamily="18" charset="0"/>
                <a:ea typeface="Times New Roman" panose="02020603050405020304" pitchFamily="18" charset="0"/>
                <a:cs typeface="Times New Roman" panose="02020603050405020304" pitchFamily="18" charset="0"/>
              </a:rPr>
              <a:t>kbd</a:t>
            </a:r>
            <a:r>
              <a:rPr lang="en-US" sz="2400" b="1" spc="-25" dirty="0">
                <a:effectLst/>
                <a:latin typeface="Times New Roman" panose="02020603050405020304" pitchFamily="18" charset="0"/>
                <a:ea typeface="Times New Roman" panose="02020603050405020304" pitchFamily="18" charset="0"/>
                <a:cs typeface="Times New Roman" panose="02020603050405020304" pitchFamily="18" charset="0"/>
              </a:rPr>
              <a:t>&gt; </a:t>
            </a:r>
          </a:p>
          <a:p>
            <a:pPr marL="0" indent="0">
              <a:buSzPts val="1200"/>
              <a:buNone/>
              <a:tabLst>
                <a:tab pos="308610" algn="l"/>
              </a:tabLst>
            </a:pPr>
            <a:r>
              <a:rPr lang="en-US" sz="2400" b="1" spc="-25" dirty="0">
                <a:effectLst/>
                <a:latin typeface="Times New Roman" panose="02020603050405020304" pitchFamily="18" charset="0"/>
                <a:ea typeface="Times New Roman" panose="02020603050405020304" pitchFamily="18" charset="0"/>
                <a:cs typeface="Times New Roman" panose="02020603050405020304" pitchFamily="18" charset="0"/>
              </a:rPr>
              <a:t>11.</a:t>
            </a:r>
            <a:r>
              <a:rPr lang="en-US" sz="2400" b="1" dirty="0">
                <a:latin typeface="Times New Roman" panose="02020603050405020304" pitchFamily="18" charset="0"/>
                <a:cs typeface="Times New Roman" panose="02020603050405020304" pitchFamily="18" charset="0"/>
              </a:rPr>
              <a:t> &lt;</a:t>
            </a:r>
            <a:r>
              <a:rPr lang="en-US" sz="2400" b="1" dirty="0" err="1">
                <a:latin typeface="Times New Roman" panose="02020603050405020304" pitchFamily="18" charset="0"/>
                <a:cs typeface="Times New Roman" panose="02020603050405020304" pitchFamily="18" charset="0"/>
              </a:rPr>
              <a:t>samp</a:t>
            </a:r>
            <a:r>
              <a:rPr lang="en-US" sz="2400" b="1" dirty="0">
                <a:latin typeface="Times New Roman" panose="02020603050405020304" pitchFamily="18" charset="0"/>
                <a:cs typeface="Times New Roman" panose="02020603050405020304" pitchFamily="18" charset="0"/>
              </a:rPr>
              <a:t>&gt; </a:t>
            </a:r>
          </a:p>
          <a:p>
            <a:pPr marL="0" indent="0">
              <a:buSzPts val="1200"/>
              <a:buNone/>
              <a:tabLst>
                <a:tab pos="308610" algn="l"/>
              </a:tabLst>
            </a:pPr>
            <a:r>
              <a:rPr lang="en-US" sz="2400" b="1" dirty="0">
                <a:latin typeface="Times New Roman" panose="02020603050405020304" pitchFamily="18" charset="0"/>
                <a:cs typeface="Times New Roman" panose="02020603050405020304" pitchFamily="18" charset="0"/>
              </a:rPr>
              <a:t>12. &lt;var&gt; </a:t>
            </a:r>
          </a:p>
          <a:p>
            <a:pPr marL="0" indent="0">
              <a:buSzPts val="1200"/>
              <a:buNone/>
              <a:tabLst>
                <a:tab pos="308610" algn="l"/>
              </a:tabLst>
            </a:pPr>
            <a:r>
              <a:rPr lang="en-US" sz="2400" b="1" dirty="0">
                <a:latin typeface="Times New Roman" panose="02020603050405020304" pitchFamily="18" charset="0"/>
                <a:cs typeface="Times New Roman" panose="02020603050405020304" pitchFamily="18" charset="0"/>
              </a:rPr>
              <a:t>13. &lt;address&gt; </a:t>
            </a:r>
            <a:endParaRPr lang="en-US" sz="2400" b="1" spc="-2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SzPts val="1200"/>
              <a:buNone/>
              <a:tabLst>
                <a:tab pos="308610" algn="l"/>
              </a:tabLst>
            </a:pPr>
            <a:endParaRPr lang="en-US" sz="2400" b="1" spc="-25" dirty="0">
              <a:solidFill>
                <a:srgbClr val="FF0000"/>
              </a:solidFill>
              <a:effectLst/>
              <a:latin typeface="Times New Roman" panose="02020603050405020304" pitchFamily="18" charset="0"/>
              <a:ea typeface="Times New Roman" panose="02020603050405020304" pitchFamily="18" charset="0"/>
            </a:endParaRPr>
          </a:p>
          <a:p>
            <a:pPr marL="0" indent="0">
              <a:buNone/>
            </a:pPr>
            <a:endParaRPr lang="en-IN" sz="2400" dirty="0">
              <a:effectLst/>
              <a:latin typeface="Times New Roman" panose="02020603050405020304" pitchFamily="18" charset="0"/>
              <a:ea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26161905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92BCCA-5090-4DD0-B784-AA55672A0FE9}"/>
              </a:ext>
            </a:extLst>
          </p:cNvPr>
          <p:cNvSpPr>
            <a:spLocks noGrp="1"/>
          </p:cNvSpPr>
          <p:nvPr>
            <p:ph idx="1"/>
          </p:nvPr>
        </p:nvSpPr>
        <p:spPr>
          <a:xfrm>
            <a:off x="287676" y="212581"/>
            <a:ext cx="11702265" cy="6249863"/>
          </a:xfrm>
        </p:spPr>
        <p:txBody>
          <a:bodyPr>
            <a:normAutofit/>
          </a:bodyPr>
          <a:lstStyle/>
          <a:p>
            <a:pPr marL="0" indent="0">
              <a:buSzPts val="1200"/>
              <a:buNone/>
              <a:tabLst>
                <a:tab pos="308610" algn="l"/>
              </a:tabLst>
            </a:pPr>
            <a:r>
              <a:rPr lang="en-US" sz="2800" b="1" spc="-25" dirty="0">
                <a:solidFill>
                  <a:srgbClr val="FF0000"/>
                </a:solidFill>
                <a:effectLst/>
                <a:latin typeface="Times New Roman" panose="02020603050405020304" pitchFamily="18" charset="0"/>
                <a:ea typeface="Times New Roman" panose="02020603050405020304" pitchFamily="18" charset="0"/>
              </a:rPr>
              <a:t>1)Emphasized Text tag:</a:t>
            </a:r>
            <a:r>
              <a:rPr lang="en-US" sz="2800" b="1" spc="45" dirty="0">
                <a:solidFill>
                  <a:srgbClr val="FF0000"/>
                </a:solidFill>
                <a:effectLst/>
                <a:latin typeface="Times New Roman" panose="02020603050405020304" pitchFamily="18" charset="0"/>
                <a:ea typeface="Times New Roman" panose="02020603050405020304" pitchFamily="18" charset="0"/>
              </a:rPr>
              <a:t> </a:t>
            </a:r>
            <a:r>
              <a:rPr lang="en-US" sz="2800" b="1" spc="-25" dirty="0">
                <a:solidFill>
                  <a:srgbClr val="FF0000"/>
                </a:solidFill>
                <a:effectLst/>
                <a:latin typeface="Times New Roman" panose="02020603050405020304" pitchFamily="18" charset="0"/>
                <a:ea typeface="Times New Roman" panose="02020603050405020304" pitchFamily="18" charset="0"/>
              </a:rPr>
              <a:t>&lt;</a:t>
            </a:r>
            <a:r>
              <a:rPr lang="en-US" sz="2800" b="1" spc="-25" dirty="0" err="1">
                <a:solidFill>
                  <a:srgbClr val="FF0000"/>
                </a:solidFill>
                <a:effectLst/>
                <a:latin typeface="Times New Roman" panose="02020603050405020304" pitchFamily="18" charset="0"/>
                <a:ea typeface="Times New Roman" panose="02020603050405020304" pitchFamily="18" charset="0"/>
              </a:rPr>
              <a:t>em</a:t>
            </a:r>
            <a:r>
              <a:rPr lang="en-US" sz="2800" b="1" spc="-25" dirty="0">
                <a:solidFill>
                  <a:srgbClr val="FF0000"/>
                </a:solidFill>
                <a:effectLst/>
                <a:latin typeface="Times New Roman" panose="02020603050405020304" pitchFamily="18" charset="0"/>
                <a:ea typeface="Times New Roman" panose="02020603050405020304" pitchFamily="18" charset="0"/>
              </a:rPr>
              <a:t>&gt;...&lt;/</a:t>
            </a:r>
            <a:r>
              <a:rPr lang="en-US" sz="2800" b="1" spc="-25" dirty="0" err="1">
                <a:solidFill>
                  <a:srgbClr val="FF0000"/>
                </a:solidFill>
                <a:effectLst/>
                <a:latin typeface="Times New Roman" panose="02020603050405020304" pitchFamily="18" charset="0"/>
                <a:ea typeface="Times New Roman" panose="02020603050405020304" pitchFamily="18" charset="0"/>
              </a:rPr>
              <a:t>em</a:t>
            </a:r>
            <a:r>
              <a:rPr lang="en-US" sz="2800" b="1" spc="-25" dirty="0">
                <a:solidFill>
                  <a:srgbClr val="FF0000"/>
                </a:solidFill>
                <a:effectLst/>
                <a:latin typeface="Times New Roman" panose="02020603050405020304" pitchFamily="18" charset="0"/>
                <a:ea typeface="Times New Roman" panose="02020603050405020304" pitchFamily="18" charset="0"/>
              </a:rPr>
              <a:t>&gt; :</a:t>
            </a:r>
            <a:r>
              <a:rPr lang="en-US" sz="2800" dirty="0">
                <a:effectLst/>
                <a:latin typeface="Times New Roman" panose="02020603050405020304" pitchFamily="18" charset="0"/>
                <a:ea typeface="Times New Roman" panose="02020603050405020304" pitchFamily="18" charset="0"/>
              </a:rPr>
              <a:t>Anything that appears within </a:t>
            </a:r>
            <a:r>
              <a:rPr lang="en-US" sz="2800" b="1" dirty="0">
                <a:effectLst/>
                <a:latin typeface="Times New Roman" panose="02020603050405020304" pitchFamily="18" charset="0"/>
                <a:ea typeface="Times New Roman" panose="02020603050405020304" pitchFamily="18" charset="0"/>
              </a:rPr>
              <a:t>&lt;</a:t>
            </a:r>
            <a:r>
              <a:rPr lang="en-US" sz="2800" b="1" dirty="0" err="1">
                <a:effectLst/>
                <a:latin typeface="Times New Roman" panose="02020603050405020304" pitchFamily="18" charset="0"/>
                <a:ea typeface="Times New Roman" panose="02020603050405020304" pitchFamily="18" charset="0"/>
              </a:rPr>
              <a:t>em</a:t>
            </a:r>
            <a:r>
              <a:rPr lang="en-US" sz="2800" b="1" dirty="0">
                <a:effectLst/>
                <a:latin typeface="Times New Roman" panose="02020603050405020304" pitchFamily="18" charset="0"/>
                <a:ea typeface="Times New Roman" panose="02020603050405020304" pitchFamily="18" charset="0"/>
              </a:rPr>
              <a:t>&gt;...&lt;/</a:t>
            </a:r>
            <a:r>
              <a:rPr lang="en-US" sz="2800" b="1" dirty="0" err="1">
                <a:effectLst/>
                <a:latin typeface="Times New Roman" panose="02020603050405020304" pitchFamily="18" charset="0"/>
                <a:ea typeface="Times New Roman" panose="02020603050405020304" pitchFamily="18" charset="0"/>
              </a:rPr>
              <a:t>em</a:t>
            </a:r>
            <a:r>
              <a:rPr lang="en-US" sz="2800" b="1" dirty="0">
                <a:effectLst/>
                <a:latin typeface="Times New Roman" panose="02020603050405020304" pitchFamily="18" charset="0"/>
                <a:ea typeface="Times New Roman" panose="02020603050405020304" pitchFamily="18" charset="0"/>
              </a:rPr>
              <a:t>&gt; </a:t>
            </a:r>
            <a:r>
              <a:rPr lang="en-US" sz="2800" dirty="0">
                <a:effectLst/>
                <a:latin typeface="Times New Roman" panose="02020603050405020304" pitchFamily="18" charset="0"/>
                <a:ea typeface="Times New Roman" panose="02020603050405020304" pitchFamily="18" charset="0"/>
              </a:rPr>
              <a:t>element is displayed as emphasized text in italic form.</a:t>
            </a:r>
            <a:endParaRPr lang="en-IN" sz="2800" dirty="0">
              <a:effectLst/>
              <a:latin typeface="Times New Roman" panose="02020603050405020304" pitchFamily="18" charset="0"/>
              <a:ea typeface="Times New Roman" panose="02020603050405020304" pitchFamily="18" charset="0"/>
            </a:endParaRPr>
          </a:p>
          <a:p>
            <a:pPr marL="0" indent="0">
              <a:spcBef>
                <a:spcPts val="710"/>
              </a:spcBef>
              <a:buNone/>
            </a:pPr>
            <a:r>
              <a:rPr lang="en-US" sz="2800" b="1" dirty="0">
                <a:effectLst/>
                <a:latin typeface="Times New Roman" panose="02020603050405020304" pitchFamily="18" charset="0"/>
                <a:ea typeface="Times New Roman" panose="02020603050405020304" pitchFamily="18" charset="0"/>
              </a:rPr>
              <a:t>Example:</a:t>
            </a:r>
            <a:endParaRPr lang="en-IN" sz="2800" b="1" dirty="0">
              <a:effectLst/>
              <a:latin typeface="Times New Roman" panose="02020603050405020304" pitchFamily="18" charset="0"/>
              <a:ea typeface="Times New Roman" panose="02020603050405020304" pitchFamily="18" charset="0"/>
            </a:endParaRPr>
          </a:p>
          <a:p>
            <a:pPr marL="0" indent="0">
              <a:spcBef>
                <a:spcPts val="660"/>
              </a:spcBef>
              <a:spcAft>
                <a:spcPts val="0"/>
              </a:spcAft>
              <a:buNone/>
            </a:pPr>
            <a:r>
              <a:rPr lang="en-US" sz="2800" dirty="0">
                <a:effectLst/>
                <a:latin typeface="Times New Roman" panose="02020603050405020304" pitchFamily="18" charset="0"/>
                <a:ea typeface="Times New Roman" panose="02020603050405020304" pitchFamily="18" charset="0"/>
              </a:rPr>
              <a:t>&lt;!DOCTYPE html&gt;</a:t>
            </a:r>
            <a:endParaRPr lang="en-IN" sz="2800" dirty="0">
              <a:effectLst/>
              <a:latin typeface="Times New Roman" panose="02020603050405020304" pitchFamily="18" charset="0"/>
              <a:ea typeface="Times New Roman" panose="02020603050405020304" pitchFamily="18" charset="0"/>
            </a:endParaRPr>
          </a:p>
          <a:p>
            <a:pPr marL="0" indent="0">
              <a:spcBef>
                <a:spcPts val="710"/>
              </a:spcBef>
              <a:spcAft>
                <a:spcPts val="0"/>
              </a:spcAft>
              <a:buNone/>
            </a:pPr>
            <a:r>
              <a:rPr lang="en-US" sz="2800" dirty="0">
                <a:effectLst/>
                <a:latin typeface="Times New Roman" panose="02020603050405020304" pitchFamily="18" charset="0"/>
                <a:ea typeface="Times New Roman" panose="02020603050405020304" pitchFamily="18" charset="0"/>
              </a:rPr>
              <a:t>&lt;html&gt;</a:t>
            </a:r>
            <a:endParaRPr lang="en-IN" sz="2800" dirty="0">
              <a:effectLst/>
              <a:latin typeface="Times New Roman" panose="02020603050405020304" pitchFamily="18" charset="0"/>
              <a:ea typeface="Times New Roman" panose="02020603050405020304" pitchFamily="18" charset="0"/>
            </a:endParaRPr>
          </a:p>
          <a:p>
            <a:pPr marL="381000" indent="0">
              <a:spcBef>
                <a:spcPts val="715"/>
              </a:spcBef>
              <a:spcAft>
                <a:spcPts val="0"/>
              </a:spcAft>
              <a:buNone/>
            </a:pPr>
            <a:r>
              <a:rPr lang="en-US" sz="2800" dirty="0">
                <a:effectLst/>
                <a:latin typeface="Times New Roman" panose="02020603050405020304" pitchFamily="18" charset="0"/>
                <a:ea typeface="Times New Roman" panose="02020603050405020304" pitchFamily="18" charset="0"/>
              </a:rPr>
              <a:t>&lt;body&gt;</a:t>
            </a:r>
            <a:endParaRPr lang="en-IN" sz="2800" dirty="0">
              <a:effectLst/>
              <a:latin typeface="Times New Roman" panose="02020603050405020304" pitchFamily="18" charset="0"/>
              <a:ea typeface="Times New Roman" panose="02020603050405020304" pitchFamily="18" charset="0"/>
            </a:endParaRPr>
          </a:p>
          <a:p>
            <a:pPr marL="838835" indent="0">
              <a:spcBef>
                <a:spcPts val="680"/>
              </a:spcBef>
              <a:spcAft>
                <a:spcPts val="0"/>
              </a:spcAft>
              <a:buNone/>
            </a:pPr>
            <a:r>
              <a:rPr lang="en-US" sz="2800" dirty="0">
                <a:effectLst/>
                <a:latin typeface="Times New Roman" panose="02020603050405020304" pitchFamily="18" charset="0"/>
                <a:ea typeface="Times New Roman" panose="02020603050405020304" pitchFamily="18" charset="0"/>
              </a:rPr>
              <a:t>The following word uses a </a:t>
            </a:r>
            <a:r>
              <a:rPr lang="en-US" sz="2800" dirty="0">
                <a:solidFill>
                  <a:srgbClr val="FF0000"/>
                </a:solidFill>
                <a:effectLst/>
                <a:latin typeface="Times New Roman" panose="02020603050405020304" pitchFamily="18" charset="0"/>
                <a:ea typeface="Times New Roman" panose="02020603050405020304" pitchFamily="18" charset="0"/>
              </a:rPr>
              <a:t>&lt;</a:t>
            </a:r>
            <a:r>
              <a:rPr lang="en-US" sz="2800" dirty="0" err="1">
                <a:solidFill>
                  <a:srgbClr val="FF0000"/>
                </a:solidFill>
                <a:effectLst/>
                <a:latin typeface="Times New Roman" panose="02020603050405020304" pitchFamily="18" charset="0"/>
                <a:ea typeface="Times New Roman" panose="02020603050405020304" pitchFamily="18" charset="0"/>
              </a:rPr>
              <a:t>em</a:t>
            </a:r>
            <a:r>
              <a:rPr lang="en-US" sz="2800" dirty="0">
                <a:solidFill>
                  <a:srgbClr val="FF0000"/>
                </a:solidFill>
                <a:effectLst/>
                <a:latin typeface="Times New Roman" panose="02020603050405020304" pitchFamily="18" charset="0"/>
                <a:ea typeface="Times New Roman" panose="02020603050405020304" pitchFamily="18" charset="0"/>
              </a:rPr>
              <a:t>&gt;emphasized&lt;/</a:t>
            </a:r>
            <a:r>
              <a:rPr lang="en-US" sz="2800" dirty="0" err="1">
                <a:solidFill>
                  <a:srgbClr val="FF0000"/>
                </a:solidFill>
                <a:effectLst/>
                <a:latin typeface="Times New Roman" panose="02020603050405020304" pitchFamily="18" charset="0"/>
                <a:ea typeface="Times New Roman" panose="02020603050405020304" pitchFamily="18" charset="0"/>
              </a:rPr>
              <a:t>em</a:t>
            </a:r>
            <a:r>
              <a:rPr lang="en-US" sz="2800" dirty="0">
                <a:solidFill>
                  <a:srgbClr val="FF0000"/>
                </a:solidFill>
                <a:effectLst/>
                <a:latin typeface="Times New Roman" panose="02020603050405020304" pitchFamily="18" charset="0"/>
                <a:ea typeface="Times New Roman" panose="02020603050405020304" pitchFamily="18" charset="0"/>
              </a:rPr>
              <a:t>&gt; </a:t>
            </a:r>
            <a:r>
              <a:rPr lang="en-US" sz="2800" dirty="0">
                <a:effectLst/>
                <a:latin typeface="Times New Roman" panose="02020603050405020304" pitchFamily="18" charset="0"/>
                <a:ea typeface="Times New Roman" panose="02020603050405020304" pitchFamily="18" charset="0"/>
              </a:rPr>
              <a:t>typeface.</a:t>
            </a:r>
            <a:endParaRPr lang="en-IN" sz="2800" dirty="0">
              <a:effectLst/>
              <a:latin typeface="Times New Roman" panose="02020603050405020304" pitchFamily="18" charset="0"/>
              <a:ea typeface="Times New Roman" panose="02020603050405020304" pitchFamily="18" charset="0"/>
            </a:endParaRPr>
          </a:p>
          <a:p>
            <a:pPr marL="381000" indent="0">
              <a:spcBef>
                <a:spcPts val="685"/>
              </a:spcBef>
              <a:spcAft>
                <a:spcPts val="0"/>
              </a:spcAft>
              <a:buNone/>
            </a:pPr>
            <a:r>
              <a:rPr lang="en-US" sz="2800" dirty="0">
                <a:effectLst/>
                <a:latin typeface="Times New Roman" panose="02020603050405020304" pitchFamily="18" charset="0"/>
                <a:ea typeface="Times New Roman" panose="02020603050405020304" pitchFamily="18" charset="0"/>
              </a:rPr>
              <a:t>&lt;/body&gt;</a:t>
            </a:r>
            <a:endParaRPr lang="en-IN" sz="2800" dirty="0">
              <a:effectLst/>
              <a:latin typeface="Times New Roman" panose="02020603050405020304" pitchFamily="18" charset="0"/>
              <a:ea typeface="Times New Roman" panose="02020603050405020304" pitchFamily="18" charset="0"/>
            </a:endParaRPr>
          </a:p>
          <a:p>
            <a:pPr marL="0" indent="0">
              <a:spcBef>
                <a:spcPts val="685"/>
              </a:spcBef>
              <a:spcAft>
                <a:spcPts val="0"/>
              </a:spcAft>
              <a:buNone/>
            </a:pPr>
            <a:r>
              <a:rPr lang="en-US" sz="2800" dirty="0">
                <a:effectLst/>
                <a:latin typeface="Times New Roman" panose="02020603050405020304" pitchFamily="18" charset="0"/>
                <a:ea typeface="Times New Roman" panose="02020603050405020304" pitchFamily="18" charset="0"/>
              </a:rPr>
              <a:t>&lt;/html&gt;</a:t>
            </a:r>
          </a:p>
          <a:p>
            <a:pPr marL="0" indent="0">
              <a:spcBef>
                <a:spcPts val="710"/>
              </a:spcBef>
              <a:buNone/>
            </a:pPr>
            <a:r>
              <a:rPr lang="en-US" sz="2800" dirty="0">
                <a:effectLst/>
                <a:latin typeface="Times New Roman" panose="02020603050405020304" pitchFamily="18" charset="0"/>
                <a:ea typeface="Times New Roman" panose="02020603050405020304" pitchFamily="18" charset="0"/>
              </a:rPr>
              <a:t>This will produce the following result:</a:t>
            </a:r>
            <a:endParaRPr lang="en-IN" sz="2800" dirty="0">
              <a:effectLst/>
              <a:latin typeface="Times New Roman" panose="02020603050405020304" pitchFamily="18" charset="0"/>
              <a:ea typeface="Times New Roman" panose="02020603050405020304" pitchFamily="18" charset="0"/>
            </a:endParaRPr>
          </a:p>
          <a:p>
            <a:pPr marL="0" indent="0">
              <a:spcBef>
                <a:spcPts val="685"/>
              </a:spcBef>
              <a:spcAft>
                <a:spcPts val="0"/>
              </a:spcAft>
              <a:buNone/>
            </a:pPr>
            <a:r>
              <a:rPr lang="en-US" sz="2800" dirty="0">
                <a:effectLst/>
                <a:latin typeface="Times New Roman" panose="02020603050405020304" pitchFamily="18" charset="0"/>
                <a:ea typeface="Times New Roman" panose="02020603050405020304" pitchFamily="18" charset="0"/>
              </a:rPr>
              <a:t>The following word uses an </a:t>
            </a:r>
            <a:r>
              <a:rPr lang="en-US" sz="2800" i="1" dirty="0">
                <a:solidFill>
                  <a:srgbClr val="FF0000"/>
                </a:solidFill>
                <a:effectLst/>
                <a:latin typeface="Times New Roman" panose="02020603050405020304" pitchFamily="18" charset="0"/>
                <a:ea typeface="Times New Roman" panose="02020603050405020304" pitchFamily="18" charset="0"/>
              </a:rPr>
              <a:t>emphasized</a:t>
            </a:r>
            <a:r>
              <a:rPr lang="en-US" sz="2800" i="1"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typeface.</a:t>
            </a:r>
            <a:endParaRPr lang="en-IN"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226392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0963AE-CBE7-446C-AF64-DA966ADB62E7}"/>
              </a:ext>
            </a:extLst>
          </p:cNvPr>
          <p:cNvSpPr>
            <a:spLocks noGrp="1"/>
          </p:cNvSpPr>
          <p:nvPr>
            <p:ph idx="1"/>
          </p:nvPr>
        </p:nvSpPr>
        <p:spPr>
          <a:xfrm>
            <a:off x="236306" y="438614"/>
            <a:ext cx="11620071" cy="5972460"/>
          </a:xfrm>
        </p:spPr>
        <p:txBody>
          <a:bodyPr>
            <a:normAutofit/>
          </a:bodyPr>
          <a:lstStyle/>
          <a:p>
            <a:pPr marL="0" indent="0">
              <a:buSzPts val="1200"/>
              <a:buNone/>
              <a:tabLst>
                <a:tab pos="308610" algn="l"/>
              </a:tabLst>
            </a:pPr>
            <a:r>
              <a:rPr lang="en-US" b="1" spc="-25" dirty="0">
                <a:solidFill>
                  <a:srgbClr val="FF0000"/>
                </a:solidFill>
                <a:effectLst/>
                <a:latin typeface="Times New Roman" panose="02020603050405020304" pitchFamily="18" charset="0"/>
                <a:ea typeface="Times New Roman" panose="02020603050405020304" pitchFamily="18" charset="0"/>
              </a:rPr>
              <a:t>2)Strong Text tag:</a:t>
            </a:r>
            <a:r>
              <a:rPr lang="en-US" b="1" spc="35" dirty="0">
                <a:solidFill>
                  <a:srgbClr val="FF0000"/>
                </a:solidFill>
                <a:effectLst/>
                <a:latin typeface="Times New Roman" panose="02020603050405020304" pitchFamily="18" charset="0"/>
                <a:ea typeface="Times New Roman" panose="02020603050405020304" pitchFamily="18" charset="0"/>
              </a:rPr>
              <a:t> </a:t>
            </a:r>
            <a:r>
              <a:rPr lang="en-US" b="1" spc="-25" dirty="0">
                <a:solidFill>
                  <a:srgbClr val="FF0000"/>
                </a:solidFill>
                <a:effectLst/>
                <a:latin typeface="Times New Roman" panose="02020603050405020304" pitchFamily="18" charset="0"/>
                <a:ea typeface="Times New Roman" panose="02020603050405020304" pitchFamily="18" charset="0"/>
              </a:rPr>
              <a:t>&lt;strong&gt;...&lt;/strong&gt;</a:t>
            </a:r>
            <a:endParaRPr lang="en-IN" b="1" spc="-25" dirty="0">
              <a:solidFill>
                <a:srgbClr val="FF0000"/>
              </a:solidFill>
              <a:effectLst/>
              <a:latin typeface="Times New Roman" panose="02020603050405020304" pitchFamily="18" charset="0"/>
              <a:ea typeface="Times New Roman" panose="02020603050405020304" pitchFamily="18" charset="0"/>
            </a:endParaRPr>
          </a:p>
          <a:p>
            <a:pPr marL="0" indent="0">
              <a:spcBef>
                <a:spcPts val="685"/>
              </a:spcBef>
              <a:spcAft>
                <a:spcPts val="0"/>
              </a:spcAft>
              <a:buNone/>
            </a:pPr>
            <a:r>
              <a:rPr lang="en-US" sz="1800" dirty="0">
                <a:effectLst/>
                <a:latin typeface="Times New Roman" panose="02020603050405020304" pitchFamily="18" charset="0"/>
                <a:ea typeface="Times New Roman" panose="02020603050405020304" pitchFamily="18" charset="0"/>
              </a:rPr>
              <a:t>Anything that appears within </a:t>
            </a:r>
            <a:r>
              <a:rPr lang="en-US" sz="1800" b="1" dirty="0">
                <a:effectLst/>
                <a:latin typeface="Times New Roman" panose="02020603050405020304" pitchFamily="18" charset="0"/>
                <a:ea typeface="Times New Roman" panose="02020603050405020304" pitchFamily="18" charset="0"/>
              </a:rPr>
              <a:t>&lt;strong&gt;...&lt;/strong&gt; </a:t>
            </a:r>
            <a:r>
              <a:rPr lang="en-US" sz="1800" dirty="0">
                <a:effectLst/>
                <a:latin typeface="Times New Roman" panose="02020603050405020304" pitchFamily="18" charset="0"/>
                <a:ea typeface="Times New Roman" panose="02020603050405020304" pitchFamily="18" charset="0"/>
              </a:rPr>
              <a:t>element is displayed as important text strong bold.</a:t>
            </a:r>
            <a:endParaRPr lang="en-IN" sz="1800" dirty="0">
              <a:effectLst/>
              <a:latin typeface="Times New Roman" panose="02020603050405020304" pitchFamily="18" charset="0"/>
              <a:ea typeface="Times New Roman" panose="02020603050405020304" pitchFamily="18" charset="0"/>
            </a:endParaRPr>
          </a:p>
          <a:p>
            <a:pPr marL="0" indent="0">
              <a:spcBef>
                <a:spcPts val="710"/>
              </a:spcBef>
              <a:buNone/>
            </a:pPr>
            <a:r>
              <a:rPr lang="en-US" sz="1800" b="1" dirty="0">
                <a:effectLst/>
                <a:latin typeface="Times New Roman" panose="02020603050405020304" pitchFamily="18" charset="0"/>
                <a:ea typeface="Times New Roman" panose="02020603050405020304" pitchFamily="18" charset="0"/>
              </a:rPr>
              <a:t>Example</a:t>
            </a:r>
            <a:endParaRPr lang="en-IN" sz="1800" b="1" dirty="0">
              <a:effectLst/>
              <a:latin typeface="Times New Roman" panose="02020603050405020304" pitchFamily="18" charset="0"/>
              <a:ea typeface="Times New Roman" panose="02020603050405020304" pitchFamily="18" charset="0"/>
            </a:endParaRPr>
          </a:p>
          <a:p>
            <a:pPr marL="0" indent="0">
              <a:spcBef>
                <a:spcPts val="660"/>
              </a:spcBef>
              <a:spcAft>
                <a:spcPts val="0"/>
              </a:spcAft>
              <a:buNone/>
            </a:pPr>
            <a:r>
              <a:rPr lang="en-US" sz="1800" dirty="0">
                <a:effectLst/>
                <a:latin typeface="Times New Roman" panose="02020603050405020304" pitchFamily="18" charset="0"/>
                <a:ea typeface="Times New Roman" panose="02020603050405020304" pitchFamily="18" charset="0"/>
              </a:rPr>
              <a:t>&lt;!DOCTYPE html&gt;</a:t>
            </a:r>
            <a:endParaRPr lang="en-IN" sz="1800" dirty="0">
              <a:effectLst/>
              <a:latin typeface="Times New Roman" panose="02020603050405020304" pitchFamily="18" charset="0"/>
              <a:ea typeface="Times New Roman" panose="02020603050405020304" pitchFamily="18" charset="0"/>
            </a:endParaRPr>
          </a:p>
          <a:p>
            <a:pPr marL="0" indent="0">
              <a:spcBef>
                <a:spcPts val="685"/>
              </a:spcBef>
              <a:spcAft>
                <a:spcPts val="0"/>
              </a:spcAft>
              <a:buNone/>
            </a:pPr>
            <a:r>
              <a:rPr lang="en-US" sz="1800" dirty="0">
                <a:effectLst/>
                <a:latin typeface="Times New Roman" panose="02020603050405020304" pitchFamily="18" charset="0"/>
                <a:ea typeface="Times New Roman" panose="02020603050405020304" pitchFamily="18" charset="0"/>
              </a:rPr>
              <a:t>&lt;html&gt;</a:t>
            </a:r>
            <a:endParaRPr lang="en-IN" sz="1800" dirty="0">
              <a:effectLst/>
              <a:latin typeface="Times New Roman" panose="02020603050405020304" pitchFamily="18" charset="0"/>
              <a:ea typeface="Times New Roman" panose="02020603050405020304" pitchFamily="18" charset="0"/>
            </a:endParaRPr>
          </a:p>
          <a:p>
            <a:pPr marL="381000" indent="0">
              <a:spcBef>
                <a:spcPts val="710"/>
              </a:spcBef>
              <a:spcAft>
                <a:spcPts val="0"/>
              </a:spcAft>
              <a:buNone/>
            </a:pPr>
            <a:r>
              <a:rPr lang="en-US" sz="1800" dirty="0">
                <a:effectLst/>
                <a:latin typeface="Times New Roman" panose="02020603050405020304" pitchFamily="18" charset="0"/>
                <a:ea typeface="Times New Roman" panose="02020603050405020304" pitchFamily="18" charset="0"/>
              </a:rPr>
              <a:t>&lt;head&gt;</a:t>
            </a:r>
            <a:endParaRPr lang="en-IN" sz="1800" dirty="0">
              <a:effectLst/>
              <a:latin typeface="Times New Roman" panose="02020603050405020304" pitchFamily="18" charset="0"/>
              <a:ea typeface="Times New Roman" panose="02020603050405020304" pitchFamily="18" charset="0"/>
            </a:endParaRPr>
          </a:p>
          <a:p>
            <a:pPr marL="838835" indent="0">
              <a:spcBef>
                <a:spcPts val="685"/>
              </a:spcBef>
              <a:spcAft>
                <a:spcPts val="0"/>
              </a:spcAft>
              <a:buNone/>
            </a:pPr>
            <a:r>
              <a:rPr lang="en-US" sz="1800" dirty="0">
                <a:effectLst/>
                <a:latin typeface="Times New Roman" panose="02020603050405020304" pitchFamily="18" charset="0"/>
                <a:ea typeface="Times New Roman" panose="02020603050405020304" pitchFamily="18" charset="0"/>
              </a:rPr>
              <a:t>&lt;title&gt;Strong Text Example&lt;/title&gt;</a:t>
            </a:r>
            <a:endParaRPr lang="en-IN" sz="1800" dirty="0">
              <a:effectLst/>
              <a:latin typeface="Times New Roman" panose="02020603050405020304" pitchFamily="18" charset="0"/>
              <a:ea typeface="Times New Roman" panose="02020603050405020304" pitchFamily="18" charset="0"/>
            </a:endParaRPr>
          </a:p>
          <a:p>
            <a:pPr marL="381000" indent="0">
              <a:spcBef>
                <a:spcPts val="685"/>
              </a:spcBef>
              <a:spcAft>
                <a:spcPts val="0"/>
              </a:spcAft>
              <a:buNone/>
            </a:pPr>
            <a:r>
              <a:rPr lang="en-US" sz="1800" dirty="0">
                <a:effectLst/>
                <a:latin typeface="Times New Roman" panose="02020603050405020304" pitchFamily="18" charset="0"/>
                <a:ea typeface="Times New Roman" panose="02020603050405020304" pitchFamily="18" charset="0"/>
              </a:rPr>
              <a:t>&lt;/head&gt;</a:t>
            </a:r>
            <a:endParaRPr lang="en-IN" sz="1800" dirty="0">
              <a:effectLst/>
              <a:latin typeface="Times New Roman" panose="02020603050405020304" pitchFamily="18" charset="0"/>
              <a:ea typeface="Times New Roman" panose="02020603050405020304" pitchFamily="18" charset="0"/>
            </a:endParaRPr>
          </a:p>
          <a:p>
            <a:pPr marL="381000" indent="0">
              <a:spcBef>
                <a:spcPts val="685"/>
              </a:spcBef>
              <a:spcAft>
                <a:spcPts val="0"/>
              </a:spcAft>
              <a:buNone/>
            </a:pPr>
            <a:r>
              <a:rPr lang="en-US" sz="1800" dirty="0">
                <a:effectLst/>
                <a:latin typeface="Times New Roman" panose="02020603050405020304" pitchFamily="18" charset="0"/>
                <a:ea typeface="Times New Roman" panose="02020603050405020304" pitchFamily="18" charset="0"/>
              </a:rPr>
              <a:t>&lt;body&gt;</a:t>
            </a:r>
            <a:endParaRPr lang="en-IN" sz="1800" dirty="0">
              <a:effectLst/>
              <a:latin typeface="Times New Roman" panose="02020603050405020304" pitchFamily="18" charset="0"/>
              <a:ea typeface="Times New Roman" panose="02020603050405020304" pitchFamily="18" charset="0"/>
            </a:endParaRPr>
          </a:p>
          <a:p>
            <a:pPr marL="838835" indent="0">
              <a:spcBef>
                <a:spcPts val="680"/>
              </a:spcBef>
              <a:spcAft>
                <a:spcPts val="0"/>
              </a:spcAft>
              <a:buNone/>
            </a:pPr>
            <a:r>
              <a:rPr lang="en-US" sz="1800" dirty="0">
                <a:effectLst/>
                <a:latin typeface="Times New Roman" panose="02020603050405020304" pitchFamily="18" charset="0"/>
                <a:ea typeface="Times New Roman" panose="02020603050405020304" pitchFamily="18" charset="0"/>
              </a:rPr>
              <a:t>The following word uses a </a:t>
            </a:r>
            <a:r>
              <a:rPr lang="en-US" sz="1800" dirty="0">
                <a:solidFill>
                  <a:srgbClr val="FF0000"/>
                </a:solidFill>
                <a:effectLst/>
                <a:latin typeface="Times New Roman" panose="02020603050405020304" pitchFamily="18" charset="0"/>
                <a:ea typeface="Times New Roman" panose="02020603050405020304" pitchFamily="18" charset="0"/>
              </a:rPr>
              <a:t>&lt;strong&gt;strong&lt;/strong&gt; </a:t>
            </a:r>
            <a:r>
              <a:rPr lang="en-US" sz="1800" dirty="0">
                <a:effectLst/>
                <a:latin typeface="Times New Roman" panose="02020603050405020304" pitchFamily="18" charset="0"/>
                <a:ea typeface="Times New Roman" panose="02020603050405020304" pitchFamily="18" charset="0"/>
              </a:rPr>
              <a:t>typeface.</a:t>
            </a:r>
            <a:endParaRPr lang="en-IN" sz="1800" dirty="0">
              <a:effectLst/>
              <a:latin typeface="Times New Roman" panose="02020603050405020304" pitchFamily="18" charset="0"/>
              <a:ea typeface="Times New Roman" panose="02020603050405020304" pitchFamily="18" charset="0"/>
            </a:endParaRPr>
          </a:p>
          <a:p>
            <a:pPr marL="381000" indent="0">
              <a:spcBef>
                <a:spcPts val="710"/>
              </a:spcBef>
              <a:spcAft>
                <a:spcPts val="0"/>
              </a:spcAft>
              <a:buNone/>
            </a:pPr>
            <a:r>
              <a:rPr lang="en-US" sz="1800" dirty="0">
                <a:effectLst/>
                <a:latin typeface="Times New Roman" panose="02020603050405020304" pitchFamily="18" charset="0"/>
                <a:ea typeface="Times New Roman" panose="02020603050405020304" pitchFamily="18" charset="0"/>
              </a:rPr>
              <a:t>&lt;/body&gt;</a:t>
            </a:r>
            <a:endParaRPr lang="en-IN" sz="1800" dirty="0">
              <a:effectLst/>
              <a:latin typeface="Times New Roman" panose="02020603050405020304" pitchFamily="18" charset="0"/>
              <a:ea typeface="Times New Roman" panose="02020603050405020304" pitchFamily="18" charset="0"/>
            </a:endParaRPr>
          </a:p>
          <a:p>
            <a:pPr marL="0" indent="0">
              <a:spcBef>
                <a:spcPts val="685"/>
              </a:spcBef>
              <a:spcAft>
                <a:spcPts val="0"/>
              </a:spcAft>
              <a:buNone/>
            </a:pPr>
            <a:r>
              <a:rPr lang="en-US" sz="1800" dirty="0">
                <a:effectLst/>
                <a:latin typeface="Times New Roman" panose="02020603050405020304" pitchFamily="18" charset="0"/>
                <a:ea typeface="Times New Roman" panose="02020603050405020304" pitchFamily="18" charset="0"/>
              </a:rPr>
              <a:t>&lt;/html&gt;</a:t>
            </a:r>
            <a:endParaRPr lang="en-IN" sz="1800" dirty="0">
              <a:effectLst/>
              <a:latin typeface="Times New Roman" panose="02020603050405020304" pitchFamily="18" charset="0"/>
              <a:ea typeface="Times New Roman" panose="02020603050405020304" pitchFamily="18" charset="0"/>
            </a:endParaRPr>
          </a:p>
          <a:p>
            <a:pPr marL="0" indent="0">
              <a:spcBef>
                <a:spcPts val="685"/>
              </a:spcBef>
              <a:spcAft>
                <a:spcPts val="0"/>
              </a:spcAft>
              <a:buNone/>
            </a:pPr>
            <a:r>
              <a:rPr lang="en-US" sz="1800" dirty="0">
                <a:effectLst/>
                <a:latin typeface="Times New Roman" panose="02020603050405020304" pitchFamily="18" charset="0"/>
                <a:ea typeface="Times New Roman" panose="02020603050405020304" pitchFamily="18" charset="0"/>
              </a:rPr>
              <a:t>This will produce the following result:</a:t>
            </a:r>
            <a:endParaRPr lang="en-IN" sz="1800" dirty="0">
              <a:effectLst/>
              <a:latin typeface="Times New Roman" panose="02020603050405020304" pitchFamily="18" charset="0"/>
              <a:ea typeface="Times New Roman" panose="02020603050405020304" pitchFamily="18" charset="0"/>
            </a:endParaRPr>
          </a:p>
          <a:p>
            <a:pPr marL="0" indent="0">
              <a:spcBef>
                <a:spcPts val="660"/>
              </a:spcBef>
              <a:spcAft>
                <a:spcPts val="0"/>
              </a:spcAft>
              <a:buNone/>
            </a:pPr>
            <a:r>
              <a:rPr lang="en-US" sz="1800" dirty="0">
                <a:effectLst/>
                <a:latin typeface="Times New Roman" panose="02020603050405020304" pitchFamily="18" charset="0"/>
                <a:ea typeface="Times New Roman" panose="02020603050405020304" pitchFamily="18" charset="0"/>
              </a:rPr>
              <a:t>The following word uses a </a:t>
            </a:r>
            <a:r>
              <a:rPr lang="en-US" sz="1800" b="1" dirty="0">
                <a:solidFill>
                  <a:srgbClr val="FF0000"/>
                </a:solidFill>
                <a:effectLst/>
                <a:latin typeface="Times New Roman" panose="02020603050405020304" pitchFamily="18" charset="0"/>
                <a:ea typeface="Times New Roman" panose="02020603050405020304" pitchFamily="18" charset="0"/>
              </a:rPr>
              <a:t>strong </a:t>
            </a:r>
            <a:r>
              <a:rPr lang="en-US" sz="1800" dirty="0">
                <a:effectLst/>
                <a:latin typeface="Times New Roman" panose="02020603050405020304" pitchFamily="18" charset="0"/>
                <a:ea typeface="Times New Roman" panose="02020603050405020304" pitchFamily="18" charset="0"/>
              </a:rPr>
              <a:t>typeface.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25070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DD08AB7-77D4-4381-A28C-EC8457144C61}"/>
              </a:ext>
            </a:extLst>
          </p:cNvPr>
          <p:cNvSpPr>
            <a:spLocks noGrp="1" noChangeArrowheads="1"/>
          </p:cNvSpPr>
          <p:nvPr>
            <p:ph idx="1"/>
          </p:nvPr>
        </p:nvSpPr>
        <p:spPr bwMode="auto">
          <a:xfrm>
            <a:off x="23972" y="293679"/>
            <a:ext cx="11864025" cy="5610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2000" dirty="0">
                <a:solidFill>
                  <a:srgbClr val="FF0000"/>
                </a:solidFill>
              </a:rPr>
              <a:t>3.&lt;</a:t>
            </a:r>
            <a:r>
              <a:rPr lang="en-US" altLang="en-US" sz="2000" b="1" dirty="0">
                <a:solidFill>
                  <a:srgbClr val="FF0000"/>
                </a:solidFill>
              </a:rPr>
              <a:t>blockquote</a:t>
            </a:r>
            <a:r>
              <a:rPr lang="en-US" altLang="en-US" sz="2000" dirty="0">
                <a:solidFill>
                  <a:srgbClr val="FF0000"/>
                </a:solidFill>
              </a:rPr>
              <a:t>&gt; : </a:t>
            </a:r>
            <a:r>
              <a:rPr lang="en-US" altLang="en-US" sz="2000" dirty="0"/>
              <a:t>The HTML &lt;blockquote&gt; element defines a section that is quoted from another source. Browsers usually indent &lt;blockquote&gt; elements.</a:t>
            </a:r>
          </a:p>
          <a:p>
            <a:pPr marL="0" indent="0" algn="just">
              <a:lnSpc>
                <a:spcPct val="150000"/>
              </a:lnSpc>
              <a:buNone/>
            </a:pPr>
            <a:r>
              <a:rPr lang="en-US" sz="2000" b="1" dirty="0"/>
              <a:t>Example</a:t>
            </a:r>
            <a:r>
              <a:rPr lang="en-IN" sz="2000" b="1" dirty="0"/>
              <a:t>:</a:t>
            </a:r>
            <a:endParaRPr lang="en-US" altLang="en-US" sz="2000" b="1" dirty="0"/>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&lt;!DOCTYPE html&gt;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&lt;html&gt;&lt;body&gt;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&lt;p&gt;Browsers usually indent blockquote elements.&lt;/p&gt;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FF0000"/>
                </a:solidFill>
                <a:effectLst/>
                <a:latin typeface="Arial" panose="020B0604020202020204" pitchFamily="34" charset="0"/>
              </a:rPr>
              <a:t>&lt;blockquote cite="http://www.worldwildlife.org/who/index.html"&gt;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For nearly 60 years, WWF has been protecting the future of nature. The world's leading conservation organization, WWF works in 100 countries and is supported by more than one million members in the United States and close to five million globally.</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latin typeface="Arial" panose="020B0604020202020204" pitchFamily="34" charset="0"/>
              </a:rPr>
              <a:t>&lt;/blockquote&gt;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&lt;/body&gt; &lt;/html&gt;</a:t>
            </a:r>
            <a:endParaRPr kumimoji="0" lang="en-US" altLang="en-US" sz="2000" b="0" i="0" u="none" strike="noStrike" cap="none" normalizeH="0" baseline="0" dirty="0">
              <a:ln>
                <a:noFill/>
              </a:ln>
              <a:solidFill>
                <a:srgbClr val="000000"/>
              </a:solidFill>
              <a:effectLst/>
              <a:latin typeface="Verdana" panose="020B0604030504040204" pitchFamily="34" charset="0"/>
            </a:endParaRPr>
          </a:p>
        </p:txBody>
      </p:sp>
      <p:sp>
        <p:nvSpPr>
          <p:cNvPr id="5" name="Rectangle 2">
            <a:extLst>
              <a:ext uri="{FF2B5EF4-FFF2-40B4-BE49-F238E27FC236}">
                <a16:creationId xmlns:a16="http://schemas.microsoft.com/office/drawing/2014/main" id="{964E3D43-D8C3-4A89-9C21-EFDA1C54F3B3}"/>
              </a:ext>
            </a:extLst>
          </p:cNvPr>
          <p:cNvSpPr>
            <a:spLocks noChangeArrowheads="1"/>
          </p:cNvSpPr>
          <p:nvPr/>
        </p:nvSpPr>
        <p:spPr bwMode="auto">
          <a:xfrm>
            <a:off x="187561" y="4949785"/>
            <a:ext cx="11536848"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Browsers usually indent blockquote elements.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lvl="1"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For nearly 60 years, WWF has been protecting the future of nature. The world's leading conservation organization, WWF works in 100 countries and is supported by more than one million members in the United States and close to five million globally. </a:t>
            </a:r>
          </a:p>
        </p:txBody>
      </p:sp>
    </p:spTree>
    <p:extLst>
      <p:ext uri="{BB962C8B-B14F-4D97-AF65-F5344CB8AC3E}">
        <p14:creationId xmlns:p14="http://schemas.microsoft.com/office/powerpoint/2010/main" val="925716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2DCD4-E06D-4CFC-A5F5-410F8B995104}"/>
              </a:ext>
            </a:extLst>
          </p:cNvPr>
          <p:cNvSpPr>
            <a:spLocks noGrp="1"/>
          </p:cNvSpPr>
          <p:nvPr>
            <p:ph idx="1"/>
          </p:nvPr>
        </p:nvSpPr>
        <p:spPr>
          <a:xfrm>
            <a:off x="195209" y="310163"/>
            <a:ext cx="11801582" cy="4600883"/>
          </a:xfrm>
        </p:spPr>
        <p:txBody>
          <a:bodyPr>
            <a:noAutofit/>
          </a:bodyPr>
          <a:lstStyle/>
          <a:p>
            <a:pPr marL="0" indent="0">
              <a:buNone/>
            </a:pPr>
            <a:r>
              <a:rPr lang="en-US" sz="2400" b="1" dirty="0"/>
              <a:t>HTML </a:t>
            </a:r>
            <a:r>
              <a:rPr lang="en-US" sz="2400" b="1" dirty="0">
                <a:solidFill>
                  <a:srgbClr val="FF0000"/>
                </a:solidFill>
              </a:rPr>
              <a:t>&lt;cite&gt; </a:t>
            </a:r>
            <a:r>
              <a:rPr lang="en-US" sz="2400" b="1" dirty="0"/>
              <a:t>for Work Title</a:t>
            </a:r>
          </a:p>
          <a:p>
            <a:pPr marL="0" indent="0">
              <a:buNone/>
            </a:pPr>
            <a:r>
              <a:rPr lang="en-US" sz="2000" b="1" dirty="0">
                <a:latin typeface="Times New Roman" panose="02020603050405020304" pitchFamily="18" charset="0"/>
                <a:cs typeface="Times New Roman" panose="02020603050405020304" pitchFamily="18" charset="0"/>
              </a:rPr>
              <a:t>The HTML &lt;cite&gt; tag defines the title of a creative work (e.g. a book, a poem, a song, a movie, a painting, a sculpture, etc.).</a:t>
            </a:r>
          </a:p>
          <a:p>
            <a:pPr marL="0" indent="0">
              <a:buNone/>
            </a:pPr>
            <a:r>
              <a:rPr lang="en-US" sz="2000" b="1" dirty="0">
                <a:latin typeface="Times New Roman" panose="02020603050405020304" pitchFamily="18" charset="0"/>
                <a:cs typeface="Times New Roman" panose="02020603050405020304" pitchFamily="18" charset="0"/>
              </a:rPr>
              <a:t>Note: A person's name is not the title of a work.</a:t>
            </a:r>
          </a:p>
          <a:p>
            <a:pPr marL="0" indent="0">
              <a:buNone/>
            </a:pPr>
            <a:r>
              <a:rPr lang="en-US" sz="2000" b="1" dirty="0">
                <a:latin typeface="Times New Roman" panose="02020603050405020304" pitchFamily="18" charset="0"/>
                <a:cs typeface="Times New Roman" panose="02020603050405020304" pitchFamily="18" charset="0"/>
              </a:rPr>
              <a:t>The text in the &lt;cite&gt; element usually renders in italic.</a:t>
            </a:r>
          </a:p>
          <a:p>
            <a:pPr marL="0" indent="0">
              <a:buNone/>
            </a:pPr>
            <a:r>
              <a:rPr lang="en-US" sz="2000" dirty="0">
                <a:latin typeface="Times New Roman" panose="02020603050405020304" pitchFamily="18" charset="0"/>
                <a:cs typeface="Times New Roman" panose="02020603050405020304" pitchFamily="18" charset="0"/>
              </a:rPr>
              <a:t>Example: &lt;!DOCTYPE html&gt;</a:t>
            </a:r>
          </a:p>
          <a:p>
            <a:pPr marL="0" indent="0">
              <a:buNone/>
            </a:pPr>
            <a:r>
              <a:rPr lang="en-US" sz="2000" dirty="0">
                <a:latin typeface="Times New Roman" panose="02020603050405020304" pitchFamily="18" charset="0"/>
                <a:cs typeface="Times New Roman" panose="02020603050405020304" pitchFamily="18" charset="0"/>
              </a:rPr>
              <a:t>&lt;html&gt;&lt;body&gt;</a:t>
            </a:r>
          </a:p>
          <a:p>
            <a:pPr marL="0" indent="0">
              <a:buNone/>
            </a:pPr>
            <a:r>
              <a:rPr lang="en-US" sz="2000" dirty="0">
                <a:latin typeface="Times New Roman" panose="02020603050405020304" pitchFamily="18" charset="0"/>
                <a:cs typeface="Times New Roman" panose="02020603050405020304" pitchFamily="18" charset="0"/>
              </a:rPr>
              <a:t>&lt;p&gt;The HTML cite element defines the title of a work.&lt;/p&gt;</a:t>
            </a:r>
          </a:p>
          <a:p>
            <a:pPr marL="0" indent="0">
              <a:buNone/>
            </a:pPr>
            <a:r>
              <a:rPr lang="en-US" sz="2000" dirty="0">
                <a:latin typeface="Times New Roman" panose="02020603050405020304" pitchFamily="18" charset="0"/>
                <a:cs typeface="Times New Roman" panose="02020603050405020304" pitchFamily="18" charset="0"/>
              </a:rPr>
              <a:t>&lt;p&gt;Browsers usually display cite elements in italic.&lt;/p&gt;</a:t>
            </a:r>
          </a:p>
          <a:p>
            <a:pPr marL="0" indent="0">
              <a:buNone/>
            </a:pPr>
            <a:r>
              <a:rPr lang="en-US" sz="2000" dirty="0">
                <a:latin typeface="Times New Roman" panose="02020603050405020304" pitchFamily="18" charset="0"/>
                <a:cs typeface="Times New Roman" panose="02020603050405020304" pitchFamily="18" charset="0"/>
              </a:rPr>
              <a:t>&lt;p&gt; </a:t>
            </a:r>
            <a:r>
              <a:rPr lang="en-US" sz="2000" dirty="0">
                <a:solidFill>
                  <a:srgbClr val="FF0000"/>
                </a:solidFill>
                <a:latin typeface="Times New Roman" panose="02020603050405020304" pitchFamily="18" charset="0"/>
                <a:cs typeface="Times New Roman" panose="02020603050405020304" pitchFamily="18" charset="0"/>
              </a:rPr>
              <a:t>&lt;cite&gt;The Scream&lt;/cite&gt; </a:t>
            </a:r>
            <a:r>
              <a:rPr lang="en-US" sz="2000" dirty="0">
                <a:latin typeface="Times New Roman" panose="02020603050405020304" pitchFamily="18" charset="0"/>
                <a:cs typeface="Times New Roman" panose="02020603050405020304" pitchFamily="18" charset="0"/>
              </a:rPr>
              <a:t>by Edvard Munch. Painted in 1893.&lt;/p&gt;</a:t>
            </a:r>
          </a:p>
          <a:p>
            <a:pPr marL="0" indent="0">
              <a:buNone/>
            </a:pPr>
            <a:r>
              <a:rPr lang="en-US" sz="2000" dirty="0">
                <a:latin typeface="Times New Roman" panose="02020603050405020304" pitchFamily="18" charset="0"/>
                <a:cs typeface="Times New Roman" panose="02020603050405020304" pitchFamily="18" charset="0"/>
              </a:rPr>
              <a:t>&lt;/body&gt;&lt;/html&gt;</a:t>
            </a:r>
          </a:p>
        </p:txBody>
      </p:sp>
      <p:sp>
        <p:nvSpPr>
          <p:cNvPr id="5" name="Rectangle 2">
            <a:extLst>
              <a:ext uri="{FF2B5EF4-FFF2-40B4-BE49-F238E27FC236}">
                <a16:creationId xmlns:a16="http://schemas.microsoft.com/office/drawing/2014/main" id="{C2DB3ECD-7C1D-4954-ACEB-8E04C1C735DB}"/>
              </a:ext>
            </a:extLst>
          </p:cNvPr>
          <p:cNvSpPr>
            <a:spLocks noChangeArrowheads="1"/>
          </p:cNvSpPr>
          <p:nvPr/>
        </p:nvSpPr>
        <p:spPr bwMode="auto">
          <a:xfrm>
            <a:off x="452063" y="4953730"/>
            <a:ext cx="668847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HTML cite element defines the title of a work.</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Browsers usually display cite elements in italic.</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The Scream</a:t>
            </a:r>
            <a:r>
              <a:rPr kumimoji="0" lang="en-US" altLang="en-US" sz="2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by Edvard Munch. Painted in 1893.</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5851023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DA3DB4-A174-4377-9628-49E9AE0AF520}"/>
              </a:ext>
            </a:extLst>
          </p:cNvPr>
          <p:cNvSpPr>
            <a:spLocks noGrp="1"/>
          </p:cNvSpPr>
          <p:nvPr>
            <p:ph idx="1"/>
          </p:nvPr>
        </p:nvSpPr>
        <p:spPr>
          <a:xfrm>
            <a:off x="195209" y="253678"/>
            <a:ext cx="11712539" cy="6290959"/>
          </a:xfrm>
        </p:spPr>
        <p:txBody>
          <a:bodyPr>
            <a:normAutofit/>
          </a:bodyPr>
          <a:lstStyle/>
          <a:p>
            <a:pPr marL="0" indent="0">
              <a:spcBef>
                <a:spcPts val="740"/>
              </a:spcBef>
              <a:buNone/>
            </a:pPr>
            <a:r>
              <a:rPr lang="en-US" b="1" dirty="0">
                <a:solidFill>
                  <a:srgbClr val="FF0000"/>
                </a:solidFill>
                <a:effectLst/>
                <a:latin typeface="Times New Roman" panose="02020603050405020304" pitchFamily="18" charset="0"/>
                <a:ea typeface="Times New Roman" panose="02020603050405020304" pitchFamily="18" charset="0"/>
              </a:rPr>
              <a:t>Short Quotations tag: &lt;q&gt;...&lt;/q&gt;</a:t>
            </a:r>
            <a:endParaRPr lang="en-IN" b="1" dirty="0">
              <a:solidFill>
                <a:srgbClr val="FF0000"/>
              </a:solidFill>
              <a:effectLst/>
              <a:latin typeface="Times New Roman" panose="02020603050405020304" pitchFamily="18" charset="0"/>
              <a:ea typeface="Times New Roman" panose="02020603050405020304" pitchFamily="18" charset="0"/>
            </a:endParaRPr>
          </a:p>
          <a:p>
            <a:pPr marL="381000" indent="0">
              <a:spcBef>
                <a:spcPts val="660"/>
              </a:spcBef>
              <a:spcAft>
                <a:spcPts val="0"/>
              </a:spcAft>
              <a:buNone/>
            </a:pPr>
            <a:r>
              <a:rPr lang="en-US" sz="1800" dirty="0">
                <a:effectLst/>
                <a:latin typeface="Times New Roman" panose="02020603050405020304" pitchFamily="18" charset="0"/>
                <a:ea typeface="Times New Roman" panose="02020603050405020304" pitchFamily="18" charset="0"/>
              </a:rPr>
              <a:t>The </a:t>
            </a:r>
            <a:r>
              <a:rPr lang="en-US" sz="1800" b="1" dirty="0">
                <a:effectLst/>
                <a:latin typeface="Times New Roman" panose="02020603050405020304" pitchFamily="18" charset="0"/>
                <a:ea typeface="Times New Roman" panose="02020603050405020304" pitchFamily="18" charset="0"/>
              </a:rPr>
              <a:t>&lt;q&gt;...&lt;/q&gt; </a:t>
            </a:r>
            <a:r>
              <a:rPr lang="en-US" sz="1800" dirty="0">
                <a:effectLst/>
                <a:latin typeface="Times New Roman" panose="02020603050405020304" pitchFamily="18" charset="0"/>
                <a:ea typeface="Times New Roman" panose="02020603050405020304" pitchFamily="18" charset="0"/>
              </a:rPr>
              <a:t>element is used when you want to add a double quote within a sentence.</a:t>
            </a:r>
            <a:endParaRPr lang="en-IN" sz="1800" dirty="0">
              <a:effectLst/>
              <a:latin typeface="Times New Roman" panose="02020603050405020304" pitchFamily="18" charset="0"/>
              <a:ea typeface="Times New Roman" panose="02020603050405020304" pitchFamily="18" charset="0"/>
            </a:endParaRPr>
          </a:p>
          <a:p>
            <a:pPr marL="0" indent="0">
              <a:spcBef>
                <a:spcPts val="710"/>
              </a:spcBef>
              <a:buNone/>
            </a:pPr>
            <a:r>
              <a:rPr lang="en-US" sz="1800" b="1" dirty="0">
                <a:effectLst/>
                <a:latin typeface="Times New Roman" panose="02020603050405020304" pitchFamily="18" charset="0"/>
                <a:ea typeface="Times New Roman" panose="02020603050405020304" pitchFamily="18" charset="0"/>
              </a:rPr>
              <a:t>Example</a:t>
            </a:r>
            <a:endParaRPr lang="en-IN" sz="1800" b="1" dirty="0">
              <a:effectLst/>
              <a:latin typeface="Times New Roman" panose="02020603050405020304" pitchFamily="18" charset="0"/>
              <a:ea typeface="Times New Roman" panose="02020603050405020304" pitchFamily="18" charset="0"/>
            </a:endParaRPr>
          </a:p>
          <a:p>
            <a:pPr marL="0" indent="0">
              <a:spcBef>
                <a:spcPts val="685"/>
              </a:spcBef>
              <a:spcAft>
                <a:spcPts val="0"/>
              </a:spcAft>
              <a:buNone/>
            </a:pPr>
            <a:r>
              <a:rPr lang="en-US" sz="1800" dirty="0">
                <a:effectLst/>
                <a:latin typeface="Times New Roman" panose="02020603050405020304" pitchFamily="18" charset="0"/>
                <a:ea typeface="Times New Roman" panose="02020603050405020304" pitchFamily="18" charset="0"/>
              </a:rPr>
              <a:t>&lt;!DOCTYPE html&gt;</a:t>
            </a:r>
            <a:endParaRPr lang="en-IN" sz="1800" dirty="0">
              <a:effectLst/>
              <a:latin typeface="Times New Roman" panose="02020603050405020304" pitchFamily="18" charset="0"/>
              <a:ea typeface="Times New Roman" panose="02020603050405020304" pitchFamily="18" charset="0"/>
            </a:endParaRPr>
          </a:p>
          <a:p>
            <a:pPr marL="0" indent="0">
              <a:spcBef>
                <a:spcPts val="685"/>
              </a:spcBef>
              <a:spcAft>
                <a:spcPts val="0"/>
              </a:spcAft>
              <a:buNone/>
            </a:pPr>
            <a:r>
              <a:rPr lang="en-US" sz="1800" dirty="0">
                <a:effectLst/>
                <a:latin typeface="Times New Roman" panose="02020603050405020304" pitchFamily="18" charset="0"/>
                <a:ea typeface="Times New Roman" panose="02020603050405020304" pitchFamily="18" charset="0"/>
              </a:rPr>
              <a:t>&lt;html&gt;</a:t>
            </a:r>
            <a:endParaRPr lang="en-IN" sz="1800" dirty="0">
              <a:effectLst/>
              <a:latin typeface="Times New Roman" panose="02020603050405020304" pitchFamily="18" charset="0"/>
              <a:ea typeface="Times New Roman" panose="02020603050405020304" pitchFamily="18" charset="0"/>
            </a:endParaRPr>
          </a:p>
          <a:p>
            <a:pPr marL="381000" indent="0">
              <a:spcBef>
                <a:spcPts val="685"/>
              </a:spcBef>
              <a:spcAft>
                <a:spcPts val="0"/>
              </a:spcAft>
              <a:buNone/>
            </a:pPr>
            <a:r>
              <a:rPr lang="en-US" sz="1800" dirty="0">
                <a:effectLst/>
                <a:latin typeface="Times New Roman" panose="02020603050405020304" pitchFamily="18" charset="0"/>
                <a:ea typeface="Times New Roman" panose="02020603050405020304" pitchFamily="18" charset="0"/>
              </a:rPr>
              <a:t>&lt;head&gt;</a:t>
            </a:r>
            <a:endParaRPr lang="en-IN" sz="1800" dirty="0">
              <a:effectLst/>
              <a:latin typeface="Times New Roman" panose="02020603050405020304" pitchFamily="18" charset="0"/>
              <a:ea typeface="Times New Roman" panose="02020603050405020304" pitchFamily="18" charset="0"/>
            </a:endParaRPr>
          </a:p>
          <a:p>
            <a:pPr marL="838835" indent="0">
              <a:spcBef>
                <a:spcPts val="685"/>
              </a:spcBef>
              <a:spcAft>
                <a:spcPts val="0"/>
              </a:spcAft>
              <a:buNone/>
            </a:pPr>
            <a:r>
              <a:rPr lang="en-US" sz="1800" dirty="0">
                <a:effectLst/>
                <a:latin typeface="Times New Roman" panose="02020603050405020304" pitchFamily="18" charset="0"/>
                <a:ea typeface="Times New Roman" panose="02020603050405020304" pitchFamily="18" charset="0"/>
              </a:rPr>
              <a:t>&lt;title&gt;HTML blockquote Tag&lt;/title&gt;</a:t>
            </a:r>
            <a:endParaRPr lang="en-IN" sz="1800" dirty="0">
              <a:effectLst/>
              <a:latin typeface="Times New Roman" panose="02020603050405020304" pitchFamily="18" charset="0"/>
              <a:ea typeface="Times New Roman" panose="02020603050405020304" pitchFamily="18" charset="0"/>
            </a:endParaRPr>
          </a:p>
          <a:p>
            <a:pPr marL="381000" indent="0">
              <a:spcBef>
                <a:spcPts val="705"/>
              </a:spcBef>
              <a:spcAft>
                <a:spcPts val="0"/>
              </a:spcAft>
              <a:buNone/>
            </a:pPr>
            <a:r>
              <a:rPr lang="en-US" sz="1800" dirty="0">
                <a:effectLst/>
                <a:latin typeface="Times New Roman" panose="02020603050405020304" pitchFamily="18" charset="0"/>
                <a:ea typeface="Times New Roman" panose="02020603050405020304" pitchFamily="18" charset="0"/>
              </a:rPr>
              <a:t>&lt;/head&gt;</a:t>
            </a:r>
            <a:endParaRPr lang="en-IN" sz="1800" dirty="0">
              <a:effectLst/>
              <a:latin typeface="Times New Roman" panose="02020603050405020304" pitchFamily="18" charset="0"/>
              <a:ea typeface="Times New Roman" panose="02020603050405020304" pitchFamily="18" charset="0"/>
            </a:endParaRPr>
          </a:p>
          <a:p>
            <a:pPr marL="381000" indent="0">
              <a:spcBef>
                <a:spcPts val="685"/>
              </a:spcBef>
              <a:spcAft>
                <a:spcPts val="0"/>
              </a:spcAft>
              <a:buNone/>
            </a:pPr>
            <a:r>
              <a:rPr lang="en-US" sz="1800" dirty="0">
                <a:effectLst/>
                <a:latin typeface="Times New Roman" panose="02020603050405020304" pitchFamily="18" charset="0"/>
                <a:ea typeface="Times New Roman" panose="02020603050405020304" pitchFamily="18" charset="0"/>
              </a:rPr>
              <a:t>&lt;body&gt;</a:t>
            </a:r>
            <a:endParaRPr lang="en-IN" sz="1800" dirty="0">
              <a:effectLst/>
              <a:latin typeface="Times New Roman" panose="02020603050405020304" pitchFamily="18" charset="0"/>
              <a:ea typeface="Times New Roman" panose="02020603050405020304" pitchFamily="18" charset="0"/>
            </a:endParaRPr>
          </a:p>
          <a:p>
            <a:pPr marL="838835" indent="0">
              <a:spcBef>
                <a:spcPts val="690"/>
              </a:spcBef>
              <a:spcAft>
                <a:spcPts val="0"/>
              </a:spcAft>
              <a:buNone/>
            </a:pPr>
            <a:r>
              <a:rPr lang="en-US" sz="1800" b="1" dirty="0">
                <a:effectLst/>
                <a:latin typeface="Times New Roman" panose="02020603050405020304" pitchFamily="18" charset="0"/>
                <a:ea typeface="Times New Roman" panose="02020603050405020304" pitchFamily="18" charset="0"/>
              </a:rPr>
              <a:t>&lt;q&gt;Welcome to html &lt;/q&gt;</a:t>
            </a:r>
            <a:endParaRPr lang="en-IN" sz="1800" b="1" dirty="0">
              <a:effectLst/>
              <a:latin typeface="Times New Roman" panose="02020603050405020304" pitchFamily="18" charset="0"/>
              <a:ea typeface="Times New Roman" panose="02020603050405020304" pitchFamily="18" charset="0"/>
            </a:endParaRPr>
          </a:p>
          <a:p>
            <a:pPr marL="381000" indent="0">
              <a:spcBef>
                <a:spcPts val="680"/>
              </a:spcBef>
              <a:spcAft>
                <a:spcPts val="0"/>
              </a:spcAft>
              <a:buNone/>
            </a:pPr>
            <a:r>
              <a:rPr lang="en-US" sz="1800" dirty="0">
                <a:effectLst/>
                <a:latin typeface="Times New Roman" panose="02020603050405020304" pitchFamily="18" charset="0"/>
                <a:ea typeface="Times New Roman" panose="02020603050405020304" pitchFamily="18" charset="0"/>
              </a:rPr>
              <a:t>&lt;/body&gt;</a:t>
            </a:r>
            <a:endParaRPr lang="en-IN" sz="1800" dirty="0">
              <a:effectLst/>
              <a:latin typeface="Times New Roman" panose="02020603050405020304" pitchFamily="18" charset="0"/>
              <a:ea typeface="Times New Roman" panose="02020603050405020304" pitchFamily="18" charset="0"/>
            </a:endParaRPr>
          </a:p>
          <a:p>
            <a:pPr marL="0" indent="0">
              <a:spcBef>
                <a:spcPts val="710"/>
              </a:spcBef>
              <a:spcAft>
                <a:spcPts val="0"/>
              </a:spcAft>
              <a:buNone/>
            </a:pPr>
            <a:r>
              <a:rPr lang="en-US" sz="1800" dirty="0">
                <a:effectLst/>
                <a:latin typeface="Times New Roman" panose="02020603050405020304" pitchFamily="18" charset="0"/>
                <a:ea typeface="Times New Roman" panose="02020603050405020304" pitchFamily="18" charset="0"/>
              </a:rPr>
              <a:t>&lt;/html&gt;</a:t>
            </a:r>
            <a:endParaRPr lang="en-IN" sz="1800" dirty="0">
              <a:effectLst/>
              <a:latin typeface="Times New Roman" panose="02020603050405020304" pitchFamily="18" charset="0"/>
              <a:ea typeface="Times New Roman" panose="02020603050405020304" pitchFamily="18" charset="0"/>
            </a:endParaRPr>
          </a:p>
          <a:p>
            <a:pPr marL="0" marR="4425950" indent="0">
              <a:lnSpc>
                <a:spcPct val="150000"/>
              </a:lnSpc>
              <a:spcBef>
                <a:spcPts val="685"/>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0" indent="0">
              <a:buNone/>
            </a:pPr>
            <a:r>
              <a:rPr lang="en-IN" b="0" i="0" dirty="0">
                <a:solidFill>
                  <a:srgbClr val="000000"/>
                </a:solidFill>
                <a:effectLst/>
                <a:latin typeface="Times New Roman" panose="02020603050405020304" pitchFamily="18" charset="0"/>
              </a:rPr>
              <a:t>output</a:t>
            </a:r>
          </a:p>
          <a:p>
            <a:pPr marL="0" indent="0">
              <a:buNone/>
            </a:pPr>
            <a:r>
              <a:rPr lang="en-IN" b="1" i="0" dirty="0">
                <a:solidFill>
                  <a:srgbClr val="000000"/>
                </a:solidFill>
                <a:effectLst/>
                <a:latin typeface="Times New Roman" panose="02020603050405020304" pitchFamily="18" charset="0"/>
              </a:rPr>
              <a:t>“Welcome to html” </a:t>
            </a:r>
            <a:endParaRPr lang="en-IN" b="1" dirty="0"/>
          </a:p>
        </p:txBody>
      </p:sp>
    </p:spTree>
    <p:extLst>
      <p:ext uri="{BB962C8B-B14F-4D97-AF65-F5344CB8AC3E}">
        <p14:creationId xmlns:p14="http://schemas.microsoft.com/office/powerpoint/2010/main" val="34669252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E197253-7965-4D9B-93FD-FAA9E6FCAF6E}"/>
              </a:ext>
            </a:extLst>
          </p:cNvPr>
          <p:cNvSpPr>
            <a:spLocks noGrp="1" noChangeArrowheads="1"/>
          </p:cNvSpPr>
          <p:nvPr>
            <p:ph idx="1"/>
          </p:nvPr>
        </p:nvSpPr>
        <p:spPr bwMode="auto">
          <a:xfrm>
            <a:off x="215757" y="0"/>
            <a:ext cx="11976242" cy="64068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Segoe UI" panose="020B0502040204020203" pitchFamily="34" charset="0"/>
                <a:cs typeface="Segoe UI" panose="020B0502040204020203" pitchFamily="34" charset="0"/>
              </a:rPr>
              <a:t>&lt;</a:t>
            </a:r>
            <a:r>
              <a:rPr kumimoji="0" lang="en-US" altLang="en-US" b="1" i="0" u="none" strike="noStrike" cap="none" normalizeH="0" baseline="0" dirty="0" err="1">
                <a:ln>
                  <a:noFill/>
                </a:ln>
                <a:solidFill>
                  <a:srgbClr val="FF0000"/>
                </a:solidFill>
                <a:effectLst/>
                <a:latin typeface="Segoe UI" panose="020B0502040204020203" pitchFamily="34" charset="0"/>
                <a:cs typeface="Segoe UI" panose="020B0502040204020203" pitchFamily="34" charset="0"/>
              </a:rPr>
              <a:t>abbr</a:t>
            </a:r>
            <a:r>
              <a:rPr kumimoji="0" lang="en-US" altLang="en-US" b="1" i="0" u="none" strike="noStrike" cap="none" normalizeH="0" baseline="0" dirty="0">
                <a:ln>
                  <a:noFill/>
                </a:ln>
                <a:solidFill>
                  <a:srgbClr val="FF0000"/>
                </a:solidFill>
                <a:effectLst/>
                <a:latin typeface="Segoe UI" panose="020B0502040204020203" pitchFamily="34" charset="0"/>
                <a:cs typeface="Segoe UI" panose="020B0502040204020203" pitchFamily="34" charset="0"/>
              </a:rPr>
              <a:t>&gt; for Abbreviations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 HTML &lt;</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abbr</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&gt; tag defines an abbreviation or an acronym, like "HTML", "CSS", "Mr.", "Dr.", "ASAP", "ATM".</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Marking up abbreviations can give useful information to browsers, translation systems and search-engines.</a:t>
            </a:r>
            <a:endParaRPr kumimoji="0" lang="en-US" altLang="en-US" sz="2400" b="0" i="0" u="none" strike="noStrike" cap="none" normalizeH="0" baseline="0" dirty="0">
              <a:ln>
                <a:noFill/>
              </a:ln>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Verdana" panose="020B0604030504040204"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lang="en-US" sz="2400" b="0" i="0" dirty="0">
                <a:solidFill>
                  <a:srgbClr val="FF0000"/>
                </a:solidFill>
                <a:effectLst/>
                <a:latin typeface="Consolas" panose="020B0609020204030204" pitchFamily="49" charset="0"/>
              </a:rPr>
              <a:t>&lt;p&gt;The &lt;</a:t>
            </a:r>
            <a:r>
              <a:rPr lang="en-US" sz="2400" b="0" i="0" dirty="0" err="1">
                <a:solidFill>
                  <a:srgbClr val="FF0000"/>
                </a:solidFill>
                <a:effectLst/>
                <a:latin typeface="Consolas" panose="020B0609020204030204" pitchFamily="49" charset="0"/>
              </a:rPr>
              <a:t>abbr</a:t>
            </a:r>
            <a:r>
              <a:rPr lang="en-US" sz="2400" b="0" i="0" dirty="0">
                <a:solidFill>
                  <a:srgbClr val="FF0000"/>
                </a:solidFill>
                <a:effectLst/>
                <a:latin typeface="Consolas" panose="020B0609020204030204" pitchFamily="49" charset="0"/>
              </a:rPr>
              <a:t> title="World Health Organization"&gt;WHO&lt;/</a:t>
            </a:r>
            <a:r>
              <a:rPr lang="en-US" sz="2400" b="0" i="0" dirty="0" err="1">
                <a:solidFill>
                  <a:srgbClr val="FF0000"/>
                </a:solidFill>
                <a:effectLst/>
                <a:latin typeface="Consolas" panose="020B0609020204030204" pitchFamily="49" charset="0"/>
              </a:rPr>
              <a:t>abbr</a:t>
            </a:r>
            <a:r>
              <a:rPr lang="en-US" sz="2400" b="0" i="0" dirty="0">
                <a:solidFill>
                  <a:srgbClr val="FF0000"/>
                </a:solidFill>
                <a:effectLst/>
                <a:latin typeface="Consolas" panose="020B0609020204030204" pitchFamily="49" charset="0"/>
              </a:rPr>
              <a:t>&gt; was founded in 1948.&lt;/p&gt;</a:t>
            </a:r>
            <a:endParaRPr lang="en-US" sz="2400" dirty="0">
              <a:solidFill>
                <a:srgbClr val="FF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FF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Verdana" panose="020B0604030504040204" pitchFamily="34"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 WHO was founded in 1948.</a:t>
            </a:r>
            <a:endParaRPr kumimoji="0" lang="en-US" altLang="en-US"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endParaRPr>
          </a:p>
        </p:txBody>
      </p:sp>
    </p:spTree>
    <p:extLst>
      <p:ext uri="{BB962C8B-B14F-4D97-AF65-F5344CB8AC3E}">
        <p14:creationId xmlns:p14="http://schemas.microsoft.com/office/powerpoint/2010/main" val="3809488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BA5EB6-5362-4C43-81DB-5B433CC99FD4}"/>
              </a:ext>
            </a:extLst>
          </p:cNvPr>
          <p:cNvSpPr>
            <a:spLocks noGrp="1"/>
          </p:cNvSpPr>
          <p:nvPr>
            <p:ph idx="1"/>
          </p:nvPr>
        </p:nvSpPr>
        <p:spPr>
          <a:xfrm>
            <a:off x="174661" y="267128"/>
            <a:ext cx="11825555" cy="5909835"/>
          </a:xfrm>
        </p:spPr>
        <p:txBody>
          <a:bodyPr/>
          <a:lstStyle/>
          <a:p>
            <a:pPr>
              <a:lnSpc>
                <a:spcPct val="150000"/>
              </a:lnSpc>
              <a:spcBef>
                <a:spcPts val="0"/>
              </a:spcBef>
            </a:pPr>
            <a:r>
              <a:rPr lang="en-IN" sz="3200" b="1" i="0" dirty="0">
                <a:solidFill>
                  <a:srgbClr val="FF0000"/>
                </a:solidFill>
                <a:effectLst/>
                <a:latin typeface="zillaslab"/>
              </a:rPr>
              <a:t>&lt;acronym&gt; deprecated</a:t>
            </a:r>
          </a:p>
          <a:p>
            <a:pPr>
              <a:lnSpc>
                <a:spcPct val="150000"/>
              </a:lnSpc>
              <a:spcBef>
                <a:spcPts val="0"/>
              </a:spcBef>
            </a:pPr>
            <a:r>
              <a:rPr lang="en-US" i="0" dirty="0">
                <a:solidFill>
                  <a:srgbClr val="1B1B1B"/>
                </a:solidFill>
                <a:effectLst/>
                <a:latin typeface="zillaslab"/>
              </a:rPr>
              <a:t>The &lt;acronym&gt; HTML element allows authors to clearly indicate a sequence of characters that compose an acronym or abbreviation for a word.</a:t>
            </a:r>
          </a:p>
          <a:p>
            <a:pPr>
              <a:lnSpc>
                <a:spcPct val="150000"/>
              </a:lnSpc>
              <a:spcBef>
                <a:spcPts val="0"/>
              </a:spcBef>
            </a:pPr>
            <a:r>
              <a:rPr lang="en-US" i="0" dirty="0">
                <a:solidFill>
                  <a:srgbClr val="1B1B1B"/>
                </a:solidFill>
                <a:effectLst/>
                <a:latin typeface="zillaslab"/>
              </a:rPr>
              <a:t>&lt;p&gt;The </a:t>
            </a:r>
            <a:r>
              <a:rPr lang="en-US" b="1" i="0" dirty="0">
                <a:solidFill>
                  <a:srgbClr val="FF0000"/>
                </a:solidFill>
                <a:effectLst/>
                <a:latin typeface="zillaslab"/>
              </a:rPr>
              <a:t>&lt;acronym title="World Wide Web"&gt;</a:t>
            </a:r>
            <a:r>
              <a:rPr lang="en-US" i="0" dirty="0">
                <a:solidFill>
                  <a:srgbClr val="1B1B1B"/>
                </a:solidFill>
                <a:effectLst/>
                <a:latin typeface="zillaslab"/>
              </a:rPr>
              <a:t>WWW</a:t>
            </a:r>
            <a:r>
              <a:rPr lang="en-US" i="0" dirty="0">
                <a:solidFill>
                  <a:srgbClr val="FF0000"/>
                </a:solidFill>
                <a:effectLst/>
                <a:latin typeface="zillaslab"/>
              </a:rPr>
              <a:t>&lt;/acronym&gt; </a:t>
            </a:r>
            <a:r>
              <a:rPr lang="en-US" i="0" dirty="0">
                <a:solidFill>
                  <a:srgbClr val="1B1B1B"/>
                </a:solidFill>
                <a:effectLst/>
                <a:latin typeface="zillaslab"/>
              </a:rPr>
              <a:t>is only a component of the Internet.&lt;/p&gt;</a:t>
            </a:r>
            <a:endParaRPr lang="en-IN" i="0" dirty="0">
              <a:solidFill>
                <a:srgbClr val="1B1B1B"/>
              </a:solidFill>
              <a:effectLst/>
              <a:latin typeface="zillaslab"/>
            </a:endParaRPr>
          </a:p>
          <a:p>
            <a:endParaRPr lang="en-IN" dirty="0"/>
          </a:p>
        </p:txBody>
      </p:sp>
      <p:pic>
        <p:nvPicPr>
          <p:cNvPr id="8" name="Picture 7" descr="A picture containing diagram&#10;&#10;Description automatically generated">
            <a:extLst>
              <a:ext uri="{FF2B5EF4-FFF2-40B4-BE49-F238E27FC236}">
                <a16:creationId xmlns:a16="http://schemas.microsoft.com/office/drawing/2014/main" id="{32FEDDBC-33FF-42B3-880E-98D1196CB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202130"/>
            <a:ext cx="7792092" cy="2109771"/>
          </a:xfrm>
          <a:prstGeom prst="rect">
            <a:avLst/>
          </a:prstGeom>
        </p:spPr>
      </p:pic>
    </p:spTree>
    <p:extLst>
      <p:ext uri="{BB962C8B-B14F-4D97-AF65-F5344CB8AC3E}">
        <p14:creationId xmlns:p14="http://schemas.microsoft.com/office/powerpoint/2010/main" val="2310327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a:xfrm>
            <a:off x="378822" y="0"/>
            <a:ext cx="4232366" cy="928097"/>
          </a:xfrm>
        </p:spPr>
        <p:txBody>
          <a:bodyPr/>
          <a:lstStyle/>
          <a:p>
            <a:pPr eaLnBrk="1" hangingPunct="1"/>
            <a:r>
              <a:rPr lang="en-IN" altLang="en-US" dirty="0"/>
              <a:t>Dynamic website</a:t>
            </a:r>
          </a:p>
        </p:txBody>
      </p:sp>
      <p:sp>
        <p:nvSpPr>
          <p:cNvPr id="10243" name="Content Placeholder 2"/>
          <p:cNvSpPr>
            <a:spLocks noGrp="1" noChangeArrowheads="1"/>
          </p:cNvSpPr>
          <p:nvPr>
            <p:ph idx="1"/>
          </p:nvPr>
        </p:nvSpPr>
        <p:spPr>
          <a:xfrm>
            <a:off x="483325" y="2909843"/>
            <a:ext cx="10870475" cy="3713026"/>
          </a:xfrm>
        </p:spPr>
        <p:txBody>
          <a:bodyPr/>
          <a:lstStyle/>
          <a:p>
            <a:pPr eaLnBrk="1" hangingPunct="1"/>
            <a:r>
              <a:rPr lang="en-IN" altLang="en-US" dirty="0"/>
              <a:t>Dynamic website is a collection of dynamic web pages whose content changes dynamically. </a:t>
            </a:r>
          </a:p>
          <a:p>
            <a:pPr eaLnBrk="1" hangingPunct="1"/>
            <a:r>
              <a:rPr lang="en-IN" altLang="en-US" dirty="0"/>
              <a:t>It accesses content from a database or Content Management System (CMS). </a:t>
            </a:r>
          </a:p>
          <a:p>
            <a:pPr eaLnBrk="1" hangingPunct="1"/>
            <a:r>
              <a:rPr lang="en-IN" altLang="en-US" dirty="0"/>
              <a:t>Therefore, when you alter or update the content of the database, the content of the website is also altered or updated.</a:t>
            </a:r>
          </a:p>
          <a:p>
            <a:pPr eaLnBrk="1" hangingPunct="1"/>
            <a:r>
              <a:rPr lang="en-IN" altLang="en-US" dirty="0"/>
              <a:t>Dynamic website uses client-side scripting or server-side scripting, or both to generate dynamic content.</a:t>
            </a:r>
          </a:p>
        </p:txBody>
      </p:sp>
      <p:sp>
        <p:nvSpPr>
          <p:cNvPr id="10244" name="Slide Number Placeholder 3"/>
          <p:cNvSpPr>
            <a:spLocks noGrp="1"/>
          </p:cNvSpPr>
          <p:nvPr>
            <p:ph type="sldNum" sz="quarter" idx="12"/>
          </p:nvPr>
        </p:nvSpPr>
        <p:spPr>
          <a:noFill/>
        </p:spPr>
        <p:txBody>
          <a:bodyPr/>
          <a:lstStyle/>
          <a:p>
            <a:fld id="{6467AFE1-79C4-4311-AD41-59B9A70BE303}" type="slidenum">
              <a:rPr lang="en-US" altLang="en-US"/>
              <a:pPr/>
              <a:t>5</a:t>
            </a:fld>
            <a:endParaRPr lang="en-US" altLang="en-US"/>
          </a:p>
        </p:txBody>
      </p:sp>
      <p:pic>
        <p:nvPicPr>
          <p:cNvPr id="5" name="Picture 2" descr="C:\Users\Administrator\Desktop\website-static-vs-dynamic3.png"/>
          <p:cNvPicPr>
            <a:picLocks noChangeAspect="1" noChangeArrowheads="1"/>
          </p:cNvPicPr>
          <p:nvPr/>
        </p:nvPicPr>
        <p:blipFill>
          <a:blip r:embed="rId2" cstate="print"/>
          <a:srcRect/>
          <a:stretch>
            <a:fillRect/>
          </a:stretch>
        </p:blipFill>
        <p:spPr>
          <a:xfrm>
            <a:off x="5365086" y="209007"/>
            <a:ext cx="5124388" cy="266482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fade">
                                      <p:cBhvr>
                                        <p:cTn id="12" dur="20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fade">
                                      <p:cBhvr>
                                        <p:cTn id="17" dur="20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fade">
                                      <p:cBhvr>
                                        <p:cTn id="22" dur="20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CE4100-D64D-4B8F-9080-DF446BFCFA36}"/>
              </a:ext>
            </a:extLst>
          </p:cNvPr>
          <p:cNvSpPr>
            <a:spLocks noGrp="1"/>
          </p:cNvSpPr>
          <p:nvPr>
            <p:ph idx="1"/>
          </p:nvPr>
        </p:nvSpPr>
        <p:spPr>
          <a:xfrm>
            <a:off x="133563" y="269101"/>
            <a:ext cx="11969393" cy="5673467"/>
          </a:xfrm>
        </p:spPr>
        <p:txBody>
          <a:bodyPr>
            <a:normAutofit/>
          </a:bodyPr>
          <a:lstStyle/>
          <a:p>
            <a:pPr marL="0" indent="0">
              <a:buNone/>
            </a:pPr>
            <a:r>
              <a:rPr lang="en-US" sz="2600" dirty="0"/>
              <a:t>The </a:t>
            </a:r>
            <a:r>
              <a:rPr lang="en-US" sz="2600" b="1" dirty="0">
                <a:solidFill>
                  <a:srgbClr val="FF0000"/>
                </a:solidFill>
              </a:rPr>
              <a:t>&lt;</a:t>
            </a:r>
            <a:r>
              <a:rPr lang="en-US" sz="2600" b="1" dirty="0" err="1">
                <a:solidFill>
                  <a:srgbClr val="FF0000"/>
                </a:solidFill>
              </a:rPr>
              <a:t>dfn</a:t>
            </a:r>
            <a:r>
              <a:rPr lang="en-US" sz="2600" b="1" dirty="0">
                <a:solidFill>
                  <a:srgbClr val="FF0000"/>
                </a:solidFill>
              </a:rPr>
              <a:t>&gt; </a:t>
            </a:r>
            <a:r>
              <a:rPr lang="en-US" sz="2600" dirty="0"/>
              <a:t>tag stands for the "definition element", and it specifies a term that is going to be defined within the content.</a:t>
            </a:r>
          </a:p>
          <a:p>
            <a:pPr marL="0" indent="0">
              <a:buNone/>
            </a:pPr>
            <a:r>
              <a:rPr lang="en-US" dirty="0"/>
              <a:t>The nearest parent of the &lt;</a:t>
            </a:r>
            <a:r>
              <a:rPr lang="en-US" dirty="0" err="1"/>
              <a:t>dfn</a:t>
            </a:r>
            <a:r>
              <a:rPr lang="en-US" dirty="0"/>
              <a:t>&gt; tag must also contain the definition/explanation for the term.</a:t>
            </a:r>
          </a:p>
          <a:p>
            <a:pPr marL="0" indent="0">
              <a:buNone/>
            </a:pPr>
            <a:r>
              <a:rPr lang="en-US" dirty="0"/>
              <a:t>&lt;!DOCTYPE html&gt;</a:t>
            </a:r>
          </a:p>
          <a:p>
            <a:pPr marL="0" indent="0">
              <a:buNone/>
            </a:pPr>
            <a:r>
              <a:rPr lang="en-US" dirty="0"/>
              <a:t>&lt;html&gt;</a:t>
            </a:r>
          </a:p>
          <a:p>
            <a:pPr marL="0" indent="0">
              <a:buNone/>
            </a:pPr>
            <a:r>
              <a:rPr lang="en-US" dirty="0"/>
              <a:t>&lt;body&gt;</a:t>
            </a:r>
          </a:p>
          <a:p>
            <a:pPr marL="0" indent="0">
              <a:buNone/>
            </a:pPr>
            <a:r>
              <a:rPr lang="en-US" dirty="0"/>
              <a:t>&lt;p&gt; </a:t>
            </a:r>
            <a:r>
              <a:rPr lang="en-US" b="1" dirty="0">
                <a:solidFill>
                  <a:srgbClr val="FF0000"/>
                </a:solidFill>
              </a:rPr>
              <a:t>&lt;</a:t>
            </a:r>
            <a:r>
              <a:rPr lang="en-US" b="1" dirty="0" err="1">
                <a:solidFill>
                  <a:srgbClr val="FF0000"/>
                </a:solidFill>
              </a:rPr>
              <a:t>dfn</a:t>
            </a:r>
            <a:r>
              <a:rPr lang="en-US" b="1" dirty="0">
                <a:solidFill>
                  <a:srgbClr val="FF0000"/>
                </a:solidFill>
              </a:rPr>
              <a:t>&gt;HTML&lt;/</a:t>
            </a:r>
            <a:r>
              <a:rPr lang="en-US" b="1" dirty="0" err="1">
                <a:solidFill>
                  <a:srgbClr val="FF0000"/>
                </a:solidFill>
              </a:rPr>
              <a:t>dfn</a:t>
            </a:r>
            <a:r>
              <a:rPr lang="en-US" b="1" dirty="0">
                <a:solidFill>
                  <a:srgbClr val="FF0000"/>
                </a:solidFill>
              </a:rPr>
              <a:t>&gt; </a:t>
            </a:r>
            <a:r>
              <a:rPr lang="en-US" dirty="0"/>
              <a:t>is the standard markup language for creating web pages.&lt;/p&gt;</a:t>
            </a:r>
          </a:p>
          <a:p>
            <a:pPr marL="0" indent="0">
              <a:buNone/>
            </a:pPr>
            <a:r>
              <a:rPr lang="en-US" dirty="0"/>
              <a:t>&lt;/body&gt;</a:t>
            </a:r>
          </a:p>
          <a:p>
            <a:pPr marL="0" indent="0">
              <a:buNone/>
            </a:pPr>
            <a:r>
              <a:rPr lang="en-US" dirty="0"/>
              <a:t>&lt;/html&gt;</a:t>
            </a:r>
          </a:p>
          <a:p>
            <a:pPr marL="0" indent="0">
              <a:buNone/>
            </a:pPr>
            <a:endParaRPr lang="en-US" dirty="0"/>
          </a:p>
        </p:txBody>
      </p:sp>
      <p:sp>
        <p:nvSpPr>
          <p:cNvPr id="6" name="TextBox 5">
            <a:extLst>
              <a:ext uri="{FF2B5EF4-FFF2-40B4-BE49-F238E27FC236}">
                <a16:creationId xmlns:a16="http://schemas.microsoft.com/office/drawing/2014/main" id="{1A35D03B-A2F2-4525-96C4-7147117A14DC}"/>
              </a:ext>
            </a:extLst>
          </p:cNvPr>
          <p:cNvSpPr txBox="1"/>
          <p:nvPr/>
        </p:nvSpPr>
        <p:spPr>
          <a:xfrm>
            <a:off x="2843373" y="5388570"/>
            <a:ext cx="6097712" cy="1200329"/>
          </a:xfrm>
          <a:prstGeom prst="rect">
            <a:avLst/>
          </a:prstGeom>
          <a:noFill/>
        </p:spPr>
        <p:txBody>
          <a:bodyPr wrap="square">
            <a:spAutoFit/>
          </a:bodyPr>
          <a:lstStyle/>
          <a:p>
            <a:r>
              <a:rPr lang="en-US" sz="2400" b="1" i="1" dirty="0">
                <a:effectLst/>
                <a:latin typeface="Times New Roman" panose="02020603050405020304" pitchFamily="18" charset="0"/>
              </a:rPr>
              <a:t>Output::</a:t>
            </a:r>
          </a:p>
          <a:p>
            <a:r>
              <a:rPr lang="en-US" sz="2400" b="0" i="1" dirty="0">
                <a:solidFill>
                  <a:srgbClr val="FF0000"/>
                </a:solidFill>
                <a:effectLst/>
                <a:latin typeface="Times New Roman" panose="02020603050405020304" pitchFamily="18" charset="0"/>
              </a:rPr>
              <a:t>HTML</a:t>
            </a:r>
            <a:r>
              <a:rPr lang="en-US" sz="2400" b="0" i="0" dirty="0">
                <a:solidFill>
                  <a:srgbClr val="FF0000"/>
                </a:solidFill>
                <a:effectLst/>
                <a:latin typeface="Times New Roman" panose="02020603050405020304" pitchFamily="18" charset="0"/>
              </a:rPr>
              <a:t> </a:t>
            </a:r>
            <a:r>
              <a:rPr lang="en-US" sz="2400" b="0" i="0" dirty="0">
                <a:solidFill>
                  <a:srgbClr val="000000"/>
                </a:solidFill>
                <a:effectLst/>
                <a:latin typeface="Times New Roman" panose="02020603050405020304" pitchFamily="18" charset="0"/>
              </a:rPr>
              <a:t>is the standard markup language for creating web pages.</a:t>
            </a:r>
            <a:endParaRPr lang="en-IN" sz="2400" dirty="0"/>
          </a:p>
        </p:txBody>
      </p:sp>
    </p:spTree>
    <p:extLst>
      <p:ext uri="{BB962C8B-B14F-4D97-AF65-F5344CB8AC3E}">
        <p14:creationId xmlns:p14="http://schemas.microsoft.com/office/powerpoint/2010/main" val="27936317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094109-9219-4FDC-93C5-6022F473C9F7}"/>
              </a:ext>
            </a:extLst>
          </p:cNvPr>
          <p:cNvSpPr>
            <a:spLocks noGrp="1"/>
          </p:cNvSpPr>
          <p:nvPr>
            <p:ph idx="1"/>
          </p:nvPr>
        </p:nvSpPr>
        <p:spPr>
          <a:xfrm>
            <a:off x="205483" y="226031"/>
            <a:ext cx="11774183" cy="6503542"/>
          </a:xfrm>
        </p:spPr>
        <p:txBody>
          <a:bodyPr>
            <a:normAutofit lnSpcReduction="10000"/>
          </a:bodyPr>
          <a:lstStyle/>
          <a:p>
            <a:pPr marL="0" indent="0" algn="just">
              <a:buSzPts val="1200"/>
              <a:buNone/>
              <a:tabLst>
                <a:tab pos="308610" algn="l"/>
              </a:tabLst>
            </a:pPr>
            <a:r>
              <a:rPr lang="en-US" sz="2400" b="1" spc="-25" dirty="0">
                <a:solidFill>
                  <a:srgbClr val="FF0000"/>
                </a:solidFill>
                <a:effectLst/>
                <a:latin typeface="Times New Roman" panose="02020603050405020304" pitchFamily="18" charset="0"/>
                <a:ea typeface="Times New Roman" panose="02020603050405020304" pitchFamily="18" charset="0"/>
              </a:rPr>
              <a:t>Computer Code tag: &lt;code&gt;...&lt;/code&gt; :</a:t>
            </a:r>
            <a:r>
              <a:rPr lang="en-US" sz="2000" dirty="0">
                <a:effectLst/>
                <a:latin typeface="Times New Roman" panose="02020603050405020304" pitchFamily="18" charset="0"/>
                <a:ea typeface="Times New Roman" panose="02020603050405020304" pitchFamily="18" charset="0"/>
              </a:rPr>
              <a:t>Any programming code to appear on a Web page should be placed inside </a:t>
            </a:r>
            <a:r>
              <a:rPr lang="en-US" sz="2000" b="1" dirty="0">
                <a:effectLst/>
                <a:latin typeface="Times New Roman" panose="02020603050405020304" pitchFamily="18" charset="0"/>
                <a:ea typeface="Times New Roman" panose="02020603050405020304" pitchFamily="18" charset="0"/>
              </a:rPr>
              <a:t>&lt;code&gt;...&lt;/code&gt;</a:t>
            </a:r>
            <a:r>
              <a:rPr lang="en-US" sz="2000" dirty="0">
                <a:effectLst/>
                <a:latin typeface="Times New Roman" panose="02020603050405020304" pitchFamily="18" charset="0"/>
                <a:ea typeface="Times New Roman" panose="02020603050405020304" pitchFamily="18" charset="0"/>
              </a:rPr>
              <a:t>tags. </a:t>
            </a:r>
          </a:p>
          <a:p>
            <a:pPr marL="0" indent="0" algn="just">
              <a:buSzPts val="1200"/>
              <a:buNone/>
              <a:tabLst>
                <a:tab pos="308610" algn="l"/>
              </a:tabLst>
            </a:pPr>
            <a:r>
              <a:rPr lang="en-US" sz="2000" dirty="0">
                <a:effectLst/>
                <a:latin typeface="Times New Roman" panose="02020603050405020304" pitchFamily="18" charset="0"/>
                <a:ea typeface="Times New Roman" panose="02020603050405020304" pitchFamily="18" charset="0"/>
              </a:rPr>
              <a:t>Usually the content of the &lt;code&gt; element is presented in a monospaced font, just like the code in most programming books.</a:t>
            </a:r>
            <a:endParaRPr lang="en-IN" sz="2000" dirty="0">
              <a:effectLst/>
              <a:latin typeface="Times New Roman" panose="02020603050405020304" pitchFamily="18" charset="0"/>
              <a:ea typeface="Times New Roman" panose="02020603050405020304" pitchFamily="18" charset="0"/>
            </a:endParaRPr>
          </a:p>
          <a:p>
            <a:pPr marL="0" indent="0">
              <a:spcBef>
                <a:spcPts val="25"/>
              </a:spcBef>
              <a:buNone/>
            </a:pPr>
            <a:r>
              <a:rPr lang="en-US" sz="200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Example</a:t>
            </a:r>
            <a:endParaRPr lang="en-IN" sz="2000" b="1" dirty="0">
              <a:effectLst/>
              <a:latin typeface="Times New Roman" panose="02020603050405020304" pitchFamily="18" charset="0"/>
              <a:ea typeface="Times New Roman" panose="02020603050405020304" pitchFamily="18" charset="0"/>
            </a:endParaRPr>
          </a:p>
          <a:p>
            <a:pPr marL="0" indent="0">
              <a:spcBef>
                <a:spcPts val="665"/>
              </a:spcBef>
              <a:spcAft>
                <a:spcPts val="0"/>
              </a:spcAft>
              <a:buNone/>
            </a:pPr>
            <a:r>
              <a:rPr lang="en-US" sz="1800" dirty="0">
                <a:effectLst/>
                <a:latin typeface="Times New Roman" panose="02020603050405020304" pitchFamily="18" charset="0"/>
                <a:ea typeface="Times New Roman" panose="02020603050405020304" pitchFamily="18" charset="0"/>
              </a:rPr>
              <a:t>&lt;!DOCTYPE html&gt;</a:t>
            </a:r>
            <a:endParaRPr lang="en-IN" sz="1800" dirty="0">
              <a:effectLst/>
              <a:latin typeface="Times New Roman" panose="02020603050405020304" pitchFamily="18" charset="0"/>
              <a:ea typeface="Times New Roman" panose="02020603050405020304" pitchFamily="18" charset="0"/>
            </a:endParaRPr>
          </a:p>
          <a:p>
            <a:pPr marL="0" indent="0">
              <a:spcBef>
                <a:spcPts val="685"/>
              </a:spcBef>
              <a:spcAft>
                <a:spcPts val="0"/>
              </a:spcAft>
              <a:buNone/>
            </a:pPr>
            <a:r>
              <a:rPr lang="en-US" sz="1800" dirty="0">
                <a:effectLst/>
                <a:latin typeface="Times New Roman" panose="02020603050405020304" pitchFamily="18" charset="0"/>
                <a:ea typeface="Times New Roman" panose="02020603050405020304" pitchFamily="18" charset="0"/>
              </a:rPr>
              <a:t>&lt;html&gt;</a:t>
            </a:r>
            <a:endParaRPr lang="en-IN" sz="1800" dirty="0">
              <a:effectLst/>
              <a:latin typeface="Times New Roman" panose="02020603050405020304" pitchFamily="18" charset="0"/>
              <a:ea typeface="Times New Roman" panose="02020603050405020304" pitchFamily="18" charset="0"/>
            </a:endParaRPr>
          </a:p>
          <a:p>
            <a:pPr marL="381000" indent="0">
              <a:spcBef>
                <a:spcPts val="685"/>
              </a:spcBef>
              <a:spcAft>
                <a:spcPts val="0"/>
              </a:spcAft>
              <a:buNone/>
            </a:pPr>
            <a:r>
              <a:rPr lang="en-US" sz="1800" dirty="0">
                <a:effectLst/>
                <a:latin typeface="Times New Roman" panose="02020603050405020304" pitchFamily="18" charset="0"/>
                <a:ea typeface="Times New Roman" panose="02020603050405020304" pitchFamily="18" charset="0"/>
              </a:rPr>
              <a:t>&lt;body&gt;</a:t>
            </a:r>
            <a:endParaRPr lang="en-IN" sz="1800" dirty="0">
              <a:effectLst/>
              <a:latin typeface="Times New Roman" panose="02020603050405020304" pitchFamily="18" charset="0"/>
              <a:ea typeface="Times New Roman" panose="02020603050405020304" pitchFamily="18" charset="0"/>
            </a:endParaRPr>
          </a:p>
          <a:p>
            <a:pPr marL="838835" indent="0">
              <a:spcBef>
                <a:spcPts val="685"/>
              </a:spcBef>
              <a:spcAft>
                <a:spcPts val="0"/>
              </a:spcAft>
              <a:buNone/>
            </a:pPr>
            <a:r>
              <a:rPr lang="en-US" sz="1800" b="1" dirty="0">
                <a:solidFill>
                  <a:srgbClr val="FF0000"/>
                </a:solidFill>
                <a:effectLst/>
                <a:latin typeface="Times New Roman" panose="02020603050405020304" pitchFamily="18" charset="0"/>
                <a:ea typeface="Times New Roman" panose="02020603050405020304" pitchFamily="18" charset="0"/>
              </a:rPr>
              <a:t>&lt;code&gt;  </a:t>
            </a:r>
          </a:p>
          <a:p>
            <a:pPr marL="838835" indent="0">
              <a:spcBef>
                <a:spcPts val="685"/>
              </a:spcBef>
              <a:spcAft>
                <a:spcPts val="0"/>
              </a:spcAft>
              <a:buNone/>
            </a:pPr>
            <a:r>
              <a:rPr lang="en-US" sz="1800" b="1" dirty="0">
                <a:solidFill>
                  <a:srgbClr val="FF0000"/>
                </a:solidFill>
                <a:effectLst/>
                <a:latin typeface="Times New Roman" panose="02020603050405020304" pitchFamily="18" charset="0"/>
                <a:ea typeface="Times New Roman" panose="02020603050405020304" pitchFamily="18" charset="0"/>
              </a:rPr>
              <a:t>  void main(){</a:t>
            </a:r>
          </a:p>
          <a:p>
            <a:pPr marL="838835" indent="0">
              <a:spcBef>
                <a:spcPts val="685"/>
              </a:spcBef>
              <a:spcAft>
                <a:spcPts val="0"/>
              </a:spcAft>
              <a:buNone/>
            </a:pPr>
            <a:r>
              <a:rPr lang="en-US" sz="1800" b="1" dirty="0">
                <a:solidFill>
                  <a:srgbClr val="FF0000"/>
                </a:solidFill>
                <a:latin typeface="Times New Roman" panose="02020603050405020304" pitchFamily="18" charset="0"/>
                <a:ea typeface="Times New Roman" panose="02020603050405020304" pitchFamily="18" charset="0"/>
              </a:rPr>
              <a:t>    </a:t>
            </a:r>
            <a:r>
              <a:rPr lang="en-US" sz="1800" b="1" dirty="0" err="1">
                <a:solidFill>
                  <a:srgbClr val="FF0000"/>
                </a:solidFill>
                <a:latin typeface="Times New Roman" panose="02020603050405020304" pitchFamily="18" charset="0"/>
                <a:ea typeface="Times New Roman" panose="02020603050405020304" pitchFamily="18" charset="0"/>
              </a:rPr>
              <a:t>printf</a:t>
            </a:r>
            <a:r>
              <a:rPr lang="en-US" sz="1800" b="1" dirty="0">
                <a:solidFill>
                  <a:srgbClr val="FF0000"/>
                </a:solidFill>
                <a:latin typeface="Times New Roman" panose="02020603050405020304" pitchFamily="18" charset="0"/>
                <a:ea typeface="Times New Roman" panose="02020603050405020304" pitchFamily="18" charset="0"/>
              </a:rPr>
              <a:t>(“hello world”);</a:t>
            </a:r>
          </a:p>
          <a:p>
            <a:pPr marL="838835" indent="0">
              <a:spcBef>
                <a:spcPts val="685"/>
              </a:spcBef>
              <a:spcAft>
                <a:spcPts val="0"/>
              </a:spcAft>
              <a:buNone/>
            </a:pPr>
            <a:r>
              <a:rPr lang="en-IN" sz="1800" b="1" dirty="0">
                <a:solidFill>
                  <a:srgbClr val="FF0000"/>
                </a:solidFill>
                <a:effectLst/>
                <a:latin typeface="Times New Roman" panose="02020603050405020304" pitchFamily="18" charset="0"/>
                <a:ea typeface="Times New Roman" panose="02020603050405020304" pitchFamily="18" charset="0"/>
              </a:rPr>
              <a:t>    </a:t>
            </a:r>
            <a:r>
              <a:rPr lang="en-IN" sz="1800" b="1" dirty="0" err="1">
                <a:solidFill>
                  <a:srgbClr val="FF0000"/>
                </a:solidFill>
                <a:effectLst/>
                <a:latin typeface="Times New Roman" panose="02020603050405020304" pitchFamily="18" charset="0"/>
                <a:ea typeface="Times New Roman" panose="02020603050405020304" pitchFamily="18" charset="0"/>
              </a:rPr>
              <a:t>getch</a:t>
            </a:r>
            <a:r>
              <a:rPr lang="en-IN" sz="1800" b="1" dirty="0">
                <a:solidFill>
                  <a:srgbClr val="FF0000"/>
                </a:solidFill>
                <a:effectLst/>
                <a:latin typeface="Times New Roman" panose="02020603050405020304" pitchFamily="18" charset="0"/>
                <a:ea typeface="Times New Roman" panose="02020603050405020304" pitchFamily="18" charset="0"/>
              </a:rPr>
              <a:t>();</a:t>
            </a:r>
          </a:p>
          <a:p>
            <a:pPr marL="838835" indent="0">
              <a:spcBef>
                <a:spcPts val="685"/>
              </a:spcBef>
              <a:spcAft>
                <a:spcPts val="0"/>
              </a:spcAft>
              <a:buNone/>
            </a:pPr>
            <a:r>
              <a:rPr lang="en-IN" sz="1800" b="1" dirty="0">
                <a:solidFill>
                  <a:srgbClr val="FF0000"/>
                </a:solidFill>
                <a:effectLst/>
                <a:latin typeface="Times New Roman" panose="02020603050405020304" pitchFamily="18" charset="0"/>
                <a:ea typeface="Times New Roman" panose="02020603050405020304" pitchFamily="18" charset="0"/>
              </a:rPr>
              <a:t>   }</a:t>
            </a:r>
          </a:p>
          <a:p>
            <a:pPr marL="838835" indent="0">
              <a:spcBef>
                <a:spcPts val="685"/>
              </a:spcBef>
              <a:spcAft>
                <a:spcPts val="0"/>
              </a:spcAft>
              <a:buNone/>
            </a:pPr>
            <a:r>
              <a:rPr lang="en-IN" sz="1800" b="1" dirty="0">
                <a:solidFill>
                  <a:srgbClr val="FF0000"/>
                </a:solidFill>
                <a:effectLst/>
                <a:latin typeface="Times New Roman" panose="02020603050405020304" pitchFamily="18" charset="0"/>
                <a:ea typeface="Times New Roman" panose="02020603050405020304" pitchFamily="18" charset="0"/>
              </a:rPr>
              <a:t>&lt;/code&gt;</a:t>
            </a:r>
          </a:p>
          <a:p>
            <a:pPr marL="381000" indent="0">
              <a:spcBef>
                <a:spcPts val="710"/>
              </a:spcBef>
              <a:spcAft>
                <a:spcPts val="0"/>
              </a:spcAft>
              <a:buNone/>
            </a:pPr>
            <a:r>
              <a:rPr lang="en-US" sz="1800" dirty="0">
                <a:effectLst/>
                <a:latin typeface="Times New Roman" panose="02020603050405020304" pitchFamily="18" charset="0"/>
                <a:ea typeface="Times New Roman" panose="02020603050405020304" pitchFamily="18" charset="0"/>
              </a:rPr>
              <a:t>&lt;/body&gt;</a:t>
            </a:r>
            <a:endParaRPr lang="en-IN" sz="1800" dirty="0">
              <a:effectLst/>
              <a:latin typeface="Times New Roman" panose="02020603050405020304" pitchFamily="18" charset="0"/>
              <a:ea typeface="Times New Roman" panose="02020603050405020304" pitchFamily="18" charset="0"/>
            </a:endParaRPr>
          </a:p>
          <a:p>
            <a:pPr marL="0" indent="0">
              <a:spcBef>
                <a:spcPts val="685"/>
              </a:spcBef>
              <a:spcAft>
                <a:spcPts val="0"/>
              </a:spcAft>
              <a:buNone/>
            </a:pPr>
            <a:r>
              <a:rPr lang="en-US" sz="1800" dirty="0">
                <a:effectLst/>
                <a:latin typeface="Times New Roman" panose="02020603050405020304" pitchFamily="18" charset="0"/>
                <a:ea typeface="Times New Roman" panose="02020603050405020304" pitchFamily="18" charset="0"/>
              </a:rPr>
              <a:t>&lt;/html&gt;</a:t>
            </a:r>
            <a:endParaRPr lang="en-IN" sz="1800" dirty="0">
              <a:effectLst/>
              <a:latin typeface="Times New Roman" panose="02020603050405020304" pitchFamily="18" charset="0"/>
              <a:ea typeface="Times New Roman" panose="02020603050405020304" pitchFamily="18" charset="0"/>
            </a:endParaRPr>
          </a:p>
          <a:p>
            <a:pPr marL="838835" indent="0">
              <a:spcBef>
                <a:spcPts val="685"/>
              </a:spcBef>
              <a:spcAft>
                <a:spcPts val="0"/>
              </a:spcAft>
              <a:buNone/>
            </a:pPr>
            <a:r>
              <a:rPr lang="en-US" sz="2400" b="1" dirty="0">
                <a:solidFill>
                  <a:srgbClr val="FF0000"/>
                </a:solidFill>
                <a:effectLst/>
                <a:latin typeface="Times New Roman" panose="02020603050405020304" pitchFamily="18" charset="0"/>
                <a:ea typeface="Times New Roman" panose="02020603050405020304" pitchFamily="18" charset="0"/>
              </a:rPr>
              <a:t>void main(){</a:t>
            </a:r>
          </a:p>
          <a:p>
            <a:pPr marL="838835" indent="0">
              <a:spcBef>
                <a:spcPts val="685"/>
              </a:spcBef>
              <a:spcAft>
                <a:spcPts val="0"/>
              </a:spcAft>
              <a:buNone/>
            </a:pPr>
            <a:r>
              <a:rPr lang="en-US" sz="2400" b="1" dirty="0">
                <a:solidFill>
                  <a:srgbClr val="FF0000"/>
                </a:solidFill>
                <a:latin typeface="Times New Roman" panose="02020603050405020304" pitchFamily="18" charset="0"/>
                <a:ea typeface="Times New Roman" panose="02020603050405020304" pitchFamily="18" charset="0"/>
              </a:rPr>
              <a:t>    </a:t>
            </a:r>
            <a:r>
              <a:rPr lang="en-US" sz="2400" b="1" dirty="0" err="1">
                <a:solidFill>
                  <a:srgbClr val="FF0000"/>
                </a:solidFill>
                <a:latin typeface="Times New Roman" panose="02020603050405020304" pitchFamily="18" charset="0"/>
                <a:ea typeface="Times New Roman" panose="02020603050405020304" pitchFamily="18" charset="0"/>
              </a:rPr>
              <a:t>printf</a:t>
            </a:r>
            <a:r>
              <a:rPr lang="en-US" sz="2400" b="1" dirty="0">
                <a:solidFill>
                  <a:srgbClr val="FF0000"/>
                </a:solidFill>
                <a:latin typeface="Times New Roman" panose="02020603050405020304" pitchFamily="18" charset="0"/>
                <a:ea typeface="Times New Roman" panose="02020603050405020304" pitchFamily="18" charset="0"/>
              </a:rPr>
              <a:t>(“hello world”);</a:t>
            </a:r>
          </a:p>
          <a:p>
            <a:pPr marL="838835" indent="0">
              <a:spcBef>
                <a:spcPts val="685"/>
              </a:spcBef>
              <a:spcAft>
                <a:spcPts val="0"/>
              </a:spcAft>
              <a:buNone/>
            </a:pPr>
            <a:r>
              <a:rPr lang="en-IN" sz="2400" b="1" dirty="0">
                <a:solidFill>
                  <a:srgbClr val="FF0000"/>
                </a:solidFill>
                <a:effectLst/>
                <a:latin typeface="Times New Roman" panose="02020603050405020304" pitchFamily="18" charset="0"/>
                <a:ea typeface="Times New Roman" panose="02020603050405020304" pitchFamily="18" charset="0"/>
              </a:rPr>
              <a:t>    </a:t>
            </a:r>
            <a:r>
              <a:rPr lang="en-IN" sz="2400" b="1" dirty="0" err="1">
                <a:solidFill>
                  <a:srgbClr val="FF0000"/>
                </a:solidFill>
                <a:effectLst/>
                <a:latin typeface="Times New Roman" panose="02020603050405020304" pitchFamily="18" charset="0"/>
                <a:ea typeface="Times New Roman" panose="02020603050405020304" pitchFamily="18" charset="0"/>
              </a:rPr>
              <a:t>getch</a:t>
            </a:r>
            <a:r>
              <a:rPr lang="en-IN" sz="2400" b="1" dirty="0">
                <a:solidFill>
                  <a:srgbClr val="FF0000"/>
                </a:solidFill>
                <a:effectLst/>
                <a:latin typeface="Times New Roman" panose="02020603050405020304" pitchFamily="18" charset="0"/>
                <a:ea typeface="Times New Roman" panose="02020603050405020304" pitchFamily="18" charset="0"/>
              </a:rPr>
              <a:t>();</a:t>
            </a:r>
          </a:p>
          <a:p>
            <a:pPr marL="838835" indent="0">
              <a:spcBef>
                <a:spcPts val="685"/>
              </a:spcBef>
              <a:spcAft>
                <a:spcPts val="0"/>
              </a:spcAft>
              <a:buNone/>
            </a:pPr>
            <a:r>
              <a:rPr lang="en-IN" sz="2400" b="1" dirty="0">
                <a:solidFill>
                  <a:srgbClr val="FF0000"/>
                </a:solidFill>
                <a:effectLst/>
                <a:latin typeface="Times New Roman" panose="02020603050405020304" pitchFamily="18" charset="0"/>
                <a:ea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42405645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9D6675-6FD1-4FE9-9130-C4EA9CE9636E}"/>
              </a:ext>
            </a:extLst>
          </p:cNvPr>
          <p:cNvSpPr>
            <a:spLocks noGrp="1"/>
          </p:cNvSpPr>
          <p:nvPr>
            <p:ph idx="1"/>
          </p:nvPr>
        </p:nvSpPr>
        <p:spPr>
          <a:xfrm>
            <a:off x="363021" y="202308"/>
            <a:ext cx="11465958" cy="4903638"/>
          </a:xfrm>
        </p:spPr>
        <p:txBody>
          <a:bodyPr>
            <a:normAutofit fontScale="77500" lnSpcReduction="20000"/>
          </a:bodyPr>
          <a:lstStyle/>
          <a:p>
            <a:pPr marL="0" indent="0">
              <a:lnSpc>
                <a:spcPct val="170000"/>
              </a:lnSpc>
              <a:spcBef>
                <a:spcPts val="0"/>
              </a:spcBef>
              <a:buNone/>
            </a:pPr>
            <a:r>
              <a:rPr lang="en-US" sz="5100" dirty="0">
                <a:solidFill>
                  <a:srgbClr val="FF0000"/>
                </a:solidFill>
              </a:rPr>
              <a:t>&lt;</a:t>
            </a:r>
            <a:r>
              <a:rPr lang="en-US" sz="5100" dirty="0" err="1">
                <a:solidFill>
                  <a:srgbClr val="FF0000"/>
                </a:solidFill>
              </a:rPr>
              <a:t>kbd</a:t>
            </a:r>
            <a:r>
              <a:rPr lang="en-US" sz="5100" dirty="0">
                <a:solidFill>
                  <a:srgbClr val="FF0000"/>
                </a:solidFill>
              </a:rPr>
              <a:t>&gt; </a:t>
            </a:r>
            <a:r>
              <a:rPr lang="en-US" sz="4600" b="1" dirty="0"/>
              <a:t>this</a:t>
            </a:r>
            <a:r>
              <a:rPr lang="en-US" sz="4600" dirty="0">
                <a:solidFill>
                  <a:srgbClr val="FF0000"/>
                </a:solidFill>
              </a:rPr>
              <a:t> </a:t>
            </a:r>
            <a:r>
              <a:rPr lang="en-US" sz="4600" dirty="0"/>
              <a:t>tag is used to define keyboard input. The content inside is displayed in the browser's default monospace font.</a:t>
            </a:r>
          </a:p>
          <a:p>
            <a:pPr marL="0" indent="0">
              <a:buNone/>
            </a:pPr>
            <a:r>
              <a:rPr lang="en-IN" dirty="0"/>
              <a:t>&lt;!DOCTYPE html&gt;</a:t>
            </a:r>
          </a:p>
          <a:p>
            <a:pPr marL="0" indent="0">
              <a:buNone/>
            </a:pPr>
            <a:r>
              <a:rPr lang="en-IN" dirty="0"/>
              <a:t>&lt;html&gt;</a:t>
            </a:r>
          </a:p>
          <a:p>
            <a:pPr marL="0" indent="0">
              <a:buNone/>
            </a:pPr>
            <a:r>
              <a:rPr lang="en-IN" dirty="0"/>
              <a:t>&lt;body&gt;</a:t>
            </a:r>
          </a:p>
          <a:p>
            <a:pPr marL="0" indent="0">
              <a:buNone/>
            </a:pPr>
            <a:r>
              <a:rPr lang="en-IN" dirty="0"/>
              <a:t>&lt;h1&gt;The </a:t>
            </a:r>
            <a:r>
              <a:rPr lang="en-IN" dirty="0" err="1"/>
              <a:t>kbd</a:t>
            </a:r>
            <a:r>
              <a:rPr lang="en-IN" dirty="0"/>
              <a:t> element&lt;/h1&gt;</a:t>
            </a:r>
          </a:p>
          <a:p>
            <a:pPr marL="0" indent="0">
              <a:buNone/>
            </a:pPr>
            <a:r>
              <a:rPr lang="en-IN" dirty="0">
                <a:solidFill>
                  <a:srgbClr val="FF0000"/>
                </a:solidFill>
              </a:rPr>
              <a:t>&lt;p&gt;Press &lt;</a:t>
            </a:r>
            <a:r>
              <a:rPr lang="en-IN" dirty="0" err="1">
                <a:solidFill>
                  <a:srgbClr val="FF0000"/>
                </a:solidFill>
              </a:rPr>
              <a:t>kbd</a:t>
            </a:r>
            <a:r>
              <a:rPr lang="en-IN" dirty="0">
                <a:solidFill>
                  <a:srgbClr val="FF0000"/>
                </a:solidFill>
              </a:rPr>
              <a:t>&gt;Ctrl&lt;/</a:t>
            </a:r>
            <a:r>
              <a:rPr lang="en-IN" dirty="0" err="1">
                <a:solidFill>
                  <a:srgbClr val="FF0000"/>
                </a:solidFill>
              </a:rPr>
              <a:t>kbd</a:t>
            </a:r>
            <a:r>
              <a:rPr lang="en-IN" dirty="0">
                <a:solidFill>
                  <a:srgbClr val="FF0000"/>
                </a:solidFill>
              </a:rPr>
              <a:t>&gt; + &lt;</a:t>
            </a:r>
            <a:r>
              <a:rPr lang="en-IN" dirty="0" err="1">
                <a:solidFill>
                  <a:srgbClr val="FF0000"/>
                </a:solidFill>
              </a:rPr>
              <a:t>kbd</a:t>
            </a:r>
            <a:r>
              <a:rPr lang="en-IN" dirty="0">
                <a:solidFill>
                  <a:srgbClr val="FF0000"/>
                </a:solidFill>
              </a:rPr>
              <a:t>&gt;C&lt;/</a:t>
            </a:r>
            <a:r>
              <a:rPr lang="en-IN" dirty="0" err="1">
                <a:solidFill>
                  <a:srgbClr val="FF0000"/>
                </a:solidFill>
              </a:rPr>
              <a:t>kbd</a:t>
            </a:r>
            <a:r>
              <a:rPr lang="en-IN" dirty="0">
                <a:solidFill>
                  <a:srgbClr val="FF0000"/>
                </a:solidFill>
              </a:rPr>
              <a:t>&gt; to copy text (Windows).&lt;/p&gt;</a:t>
            </a:r>
          </a:p>
          <a:p>
            <a:pPr marL="0" indent="0">
              <a:buNone/>
            </a:pPr>
            <a:r>
              <a:rPr lang="en-IN" dirty="0">
                <a:solidFill>
                  <a:srgbClr val="FF0000"/>
                </a:solidFill>
              </a:rPr>
              <a:t>&lt;p&gt;Press &lt;</a:t>
            </a:r>
            <a:r>
              <a:rPr lang="en-IN" dirty="0" err="1">
                <a:solidFill>
                  <a:srgbClr val="FF0000"/>
                </a:solidFill>
              </a:rPr>
              <a:t>kbd</a:t>
            </a:r>
            <a:r>
              <a:rPr lang="en-IN" dirty="0">
                <a:solidFill>
                  <a:srgbClr val="FF0000"/>
                </a:solidFill>
              </a:rPr>
              <a:t>&gt;</a:t>
            </a:r>
            <a:r>
              <a:rPr lang="en-IN" dirty="0" err="1">
                <a:solidFill>
                  <a:srgbClr val="FF0000"/>
                </a:solidFill>
              </a:rPr>
              <a:t>Cmd</a:t>
            </a:r>
            <a:r>
              <a:rPr lang="en-IN" dirty="0">
                <a:solidFill>
                  <a:srgbClr val="FF0000"/>
                </a:solidFill>
              </a:rPr>
              <a:t>&lt;/</a:t>
            </a:r>
            <a:r>
              <a:rPr lang="en-IN" dirty="0" err="1">
                <a:solidFill>
                  <a:srgbClr val="FF0000"/>
                </a:solidFill>
              </a:rPr>
              <a:t>kbd</a:t>
            </a:r>
            <a:r>
              <a:rPr lang="en-IN" dirty="0">
                <a:solidFill>
                  <a:srgbClr val="FF0000"/>
                </a:solidFill>
              </a:rPr>
              <a:t>&gt; + &lt;</a:t>
            </a:r>
            <a:r>
              <a:rPr lang="en-IN" dirty="0" err="1">
                <a:solidFill>
                  <a:srgbClr val="FF0000"/>
                </a:solidFill>
              </a:rPr>
              <a:t>kbd</a:t>
            </a:r>
            <a:r>
              <a:rPr lang="en-IN" dirty="0">
                <a:solidFill>
                  <a:srgbClr val="FF0000"/>
                </a:solidFill>
              </a:rPr>
              <a:t>&gt;C&lt;/</a:t>
            </a:r>
            <a:r>
              <a:rPr lang="en-IN" dirty="0" err="1">
                <a:solidFill>
                  <a:srgbClr val="FF0000"/>
                </a:solidFill>
              </a:rPr>
              <a:t>kbd</a:t>
            </a:r>
            <a:r>
              <a:rPr lang="en-IN" dirty="0">
                <a:solidFill>
                  <a:srgbClr val="FF0000"/>
                </a:solidFill>
              </a:rPr>
              <a:t>&gt; to copy text (Mac OS).&lt;/p&gt;</a:t>
            </a:r>
          </a:p>
          <a:p>
            <a:pPr marL="0" indent="0">
              <a:buNone/>
            </a:pPr>
            <a:r>
              <a:rPr lang="en-IN" dirty="0"/>
              <a:t>&lt;/body&gt;</a:t>
            </a:r>
          </a:p>
          <a:p>
            <a:pPr marL="0" indent="0">
              <a:buNone/>
            </a:pPr>
            <a:r>
              <a:rPr lang="en-IN" dirty="0"/>
              <a:t>&lt;/html&gt;</a:t>
            </a:r>
          </a:p>
          <a:p>
            <a:pPr marL="0" indent="0">
              <a:buNone/>
            </a:pPr>
            <a:endParaRPr lang="en-IN" dirty="0"/>
          </a:p>
        </p:txBody>
      </p:sp>
      <p:sp>
        <p:nvSpPr>
          <p:cNvPr id="5" name="Rectangle 2">
            <a:extLst>
              <a:ext uri="{FF2B5EF4-FFF2-40B4-BE49-F238E27FC236}">
                <a16:creationId xmlns:a16="http://schemas.microsoft.com/office/drawing/2014/main" id="{04C5DE34-8B75-42BC-8A55-347F9D83FD7D}"/>
              </a:ext>
            </a:extLst>
          </p:cNvPr>
          <p:cNvSpPr>
            <a:spLocks noChangeArrowheads="1"/>
          </p:cNvSpPr>
          <p:nvPr/>
        </p:nvSpPr>
        <p:spPr bwMode="auto">
          <a:xfrm>
            <a:off x="482886" y="5352615"/>
            <a:ext cx="602065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0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kbd</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Press </a:t>
            </a:r>
            <a:r>
              <a:rPr kumimoji="0" lang="en-US" altLang="en-US" sz="2000" b="0" i="0" u="none" strike="noStrike" cap="none" normalizeH="0" baseline="0" dirty="0">
                <a:ln>
                  <a:noFill/>
                </a:ln>
                <a:solidFill>
                  <a:srgbClr val="000000"/>
                </a:solidFill>
                <a:effectLst/>
                <a:latin typeface="Arial Unicode MS"/>
                <a:cs typeface="Times New Roman" panose="02020603050405020304" pitchFamily="18" charset="0"/>
              </a:rPr>
              <a:t>Ctrl</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a:ln>
                  <a:noFill/>
                </a:ln>
                <a:solidFill>
                  <a:srgbClr val="000000"/>
                </a:solidFill>
                <a:effectLst/>
                <a:latin typeface="Arial Unicode MS"/>
                <a:cs typeface="Times New Roman" panose="02020603050405020304" pitchFamily="18" charset="0"/>
              </a:rPr>
              <a:t>C</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 copy text (Windows).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Press </a:t>
            </a:r>
            <a:r>
              <a:rPr kumimoji="0" lang="en-US" altLang="en-US" sz="2000" b="0" i="0" u="none" strike="noStrike" cap="none" normalizeH="0" baseline="0" dirty="0" err="1">
                <a:ln>
                  <a:noFill/>
                </a:ln>
                <a:solidFill>
                  <a:srgbClr val="000000"/>
                </a:solidFill>
                <a:effectLst/>
                <a:latin typeface="Arial Unicode MS"/>
                <a:cs typeface="Times New Roman" panose="02020603050405020304" pitchFamily="18" charset="0"/>
              </a:rPr>
              <a:t>Cmd</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a:ln>
                  <a:noFill/>
                </a:ln>
                <a:solidFill>
                  <a:srgbClr val="000000"/>
                </a:solidFill>
                <a:effectLst/>
                <a:latin typeface="Arial Unicode MS"/>
                <a:cs typeface="Times New Roman" panose="02020603050405020304" pitchFamily="18" charset="0"/>
              </a:rPr>
              <a:t>C</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 copy text (Mac OS).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85794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87DC0-EB0D-40FA-B486-CAB6A594B344}"/>
              </a:ext>
            </a:extLst>
          </p:cNvPr>
          <p:cNvSpPr>
            <a:spLocks noGrp="1"/>
          </p:cNvSpPr>
          <p:nvPr>
            <p:ph idx="1"/>
          </p:nvPr>
        </p:nvSpPr>
        <p:spPr>
          <a:xfrm>
            <a:off x="540249" y="366693"/>
            <a:ext cx="11439417" cy="4924283"/>
          </a:xfrm>
        </p:spPr>
        <p:txBody>
          <a:bodyPr>
            <a:normAutofit/>
          </a:bodyPr>
          <a:lstStyle/>
          <a:p>
            <a:pPr marL="0" indent="0">
              <a:buNone/>
            </a:pPr>
            <a:r>
              <a:rPr lang="en-US" sz="3000" dirty="0">
                <a:solidFill>
                  <a:srgbClr val="FF0000"/>
                </a:solidFill>
              </a:rPr>
              <a:t>&lt;var&gt; </a:t>
            </a:r>
            <a:r>
              <a:rPr lang="en-US" sz="3000" dirty="0"/>
              <a:t>this</a:t>
            </a:r>
            <a:r>
              <a:rPr lang="en-US" sz="3000" dirty="0">
                <a:solidFill>
                  <a:srgbClr val="FF0000"/>
                </a:solidFill>
              </a:rPr>
              <a:t>  </a:t>
            </a:r>
            <a:r>
              <a:rPr lang="en-US" dirty="0"/>
              <a:t>tag is used to defines a variable in programming or in a mathematical expression. The content inside is typically displayed in italic.</a:t>
            </a:r>
          </a:p>
          <a:p>
            <a:pPr marL="0" indent="0">
              <a:buNone/>
            </a:pPr>
            <a:r>
              <a:rPr lang="en-US" dirty="0"/>
              <a:t>&lt;!DOCTYPE html&gt;</a:t>
            </a:r>
          </a:p>
          <a:p>
            <a:pPr marL="0" indent="0">
              <a:buNone/>
            </a:pPr>
            <a:r>
              <a:rPr lang="en-US" dirty="0"/>
              <a:t>&lt;html&gt;</a:t>
            </a:r>
          </a:p>
          <a:p>
            <a:pPr marL="0" indent="0">
              <a:buNone/>
            </a:pPr>
            <a:r>
              <a:rPr lang="en-US" dirty="0"/>
              <a:t>&lt;body&gt;</a:t>
            </a:r>
          </a:p>
          <a:p>
            <a:pPr marL="0" indent="0">
              <a:buNone/>
            </a:pPr>
            <a:r>
              <a:rPr lang="en-US" dirty="0"/>
              <a:t>&lt;h1&gt;The var element&lt;/h1&gt;</a:t>
            </a:r>
          </a:p>
          <a:p>
            <a:pPr marL="0" indent="0">
              <a:buNone/>
            </a:pPr>
            <a:r>
              <a:rPr lang="en-US" dirty="0"/>
              <a:t>&lt;p&gt;The area of a triangle is: </a:t>
            </a:r>
            <a:r>
              <a:rPr lang="en-US" dirty="0">
                <a:solidFill>
                  <a:srgbClr val="FF0000"/>
                </a:solidFill>
              </a:rPr>
              <a:t>1/2 x &lt;var&gt;b&lt;/var&gt; x &lt;var&gt;h&lt;/var&gt;, </a:t>
            </a:r>
            <a:r>
              <a:rPr lang="en-US" dirty="0"/>
              <a:t>where &lt;var&gt;b&lt;/var&gt; is the base, and &lt;var&gt;h&lt;/var&gt; is the vertical height.&lt;/p&gt;</a:t>
            </a:r>
          </a:p>
          <a:p>
            <a:pPr marL="0" indent="0">
              <a:buNone/>
            </a:pPr>
            <a:r>
              <a:rPr lang="en-US" dirty="0"/>
              <a:t>&lt;/body&gt;</a:t>
            </a:r>
          </a:p>
          <a:p>
            <a:pPr marL="0" indent="0">
              <a:buNone/>
            </a:pPr>
            <a:r>
              <a:rPr lang="en-US" dirty="0"/>
              <a:t>&lt;/html&gt;</a:t>
            </a:r>
          </a:p>
          <a:p>
            <a:pPr marL="0" indent="0">
              <a:buNone/>
            </a:pPr>
            <a:endParaRPr lang="en-IN" dirty="0"/>
          </a:p>
        </p:txBody>
      </p:sp>
      <p:sp>
        <p:nvSpPr>
          <p:cNvPr id="6" name="TextBox 5">
            <a:extLst>
              <a:ext uri="{FF2B5EF4-FFF2-40B4-BE49-F238E27FC236}">
                <a16:creationId xmlns:a16="http://schemas.microsoft.com/office/drawing/2014/main" id="{276FA5B6-5CE6-4138-A046-C693FFD54661}"/>
              </a:ext>
            </a:extLst>
          </p:cNvPr>
          <p:cNvSpPr txBox="1"/>
          <p:nvPr/>
        </p:nvSpPr>
        <p:spPr>
          <a:xfrm>
            <a:off x="540250" y="5290977"/>
            <a:ext cx="6097712" cy="1200329"/>
          </a:xfrm>
          <a:prstGeom prst="rect">
            <a:avLst/>
          </a:prstGeom>
          <a:noFill/>
        </p:spPr>
        <p:txBody>
          <a:bodyPr wrap="square">
            <a:spAutoFit/>
          </a:bodyPr>
          <a:lstStyle/>
          <a:p>
            <a:pPr algn="l"/>
            <a:r>
              <a:rPr lang="en-US" b="1" dirty="0">
                <a:solidFill>
                  <a:srgbClr val="000000"/>
                </a:solidFill>
                <a:latin typeface="Times New Roman" panose="02020603050405020304" pitchFamily="18" charset="0"/>
              </a:rPr>
              <a:t>Output: </a:t>
            </a:r>
          </a:p>
          <a:p>
            <a:pPr algn="l"/>
            <a:r>
              <a:rPr lang="en-US" b="1" i="0" dirty="0">
                <a:solidFill>
                  <a:srgbClr val="000000"/>
                </a:solidFill>
                <a:effectLst/>
                <a:latin typeface="Times New Roman" panose="02020603050405020304" pitchFamily="18" charset="0"/>
              </a:rPr>
              <a:t>The var element</a:t>
            </a:r>
          </a:p>
          <a:p>
            <a:pPr algn="l"/>
            <a:r>
              <a:rPr lang="en-US" b="0" i="0" dirty="0">
                <a:solidFill>
                  <a:srgbClr val="000000"/>
                </a:solidFill>
                <a:effectLst/>
                <a:latin typeface="Times New Roman" panose="02020603050405020304" pitchFamily="18" charset="0"/>
              </a:rPr>
              <a:t>The area of a triangle is: 1/2 x </a:t>
            </a:r>
            <a:r>
              <a:rPr lang="en-US" b="0" i="1" dirty="0">
                <a:solidFill>
                  <a:srgbClr val="000000"/>
                </a:solidFill>
                <a:effectLst/>
                <a:latin typeface="Times New Roman" panose="02020603050405020304" pitchFamily="18" charset="0"/>
              </a:rPr>
              <a:t>b</a:t>
            </a:r>
            <a:r>
              <a:rPr lang="en-US" b="0" i="0" dirty="0">
                <a:solidFill>
                  <a:srgbClr val="000000"/>
                </a:solidFill>
                <a:effectLst/>
                <a:latin typeface="Times New Roman" panose="02020603050405020304" pitchFamily="18" charset="0"/>
              </a:rPr>
              <a:t> x </a:t>
            </a:r>
            <a:r>
              <a:rPr lang="en-US" b="0" i="1" dirty="0">
                <a:solidFill>
                  <a:srgbClr val="000000"/>
                </a:solidFill>
                <a:effectLst/>
                <a:latin typeface="Times New Roman" panose="02020603050405020304" pitchFamily="18" charset="0"/>
              </a:rPr>
              <a:t>h</a:t>
            </a:r>
            <a:r>
              <a:rPr lang="en-US" b="0" i="0" dirty="0">
                <a:solidFill>
                  <a:srgbClr val="000000"/>
                </a:solidFill>
                <a:effectLst/>
                <a:latin typeface="Times New Roman" panose="02020603050405020304" pitchFamily="18" charset="0"/>
              </a:rPr>
              <a:t>, where </a:t>
            </a:r>
            <a:r>
              <a:rPr lang="en-US" b="0" i="1" dirty="0">
                <a:solidFill>
                  <a:srgbClr val="000000"/>
                </a:solidFill>
                <a:effectLst/>
                <a:latin typeface="Times New Roman" panose="02020603050405020304" pitchFamily="18" charset="0"/>
              </a:rPr>
              <a:t>b</a:t>
            </a:r>
            <a:r>
              <a:rPr lang="en-US" b="0" i="0" dirty="0">
                <a:solidFill>
                  <a:srgbClr val="000000"/>
                </a:solidFill>
                <a:effectLst/>
                <a:latin typeface="Times New Roman" panose="02020603050405020304" pitchFamily="18" charset="0"/>
              </a:rPr>
              <a:t> is the base, and </a:t>
            </a:r>
            <a:r>
              <a:rPr lang="en-US" b="0" i="1" dirty="0">
                <a:solidFill>
                  <a:srgbClr val="000000"/>
                </a:solidFill>
                <a:effectLst/>
                <a:latin typeface="Times New Roman" panose="02020603050405020304" pitchFamily="18" charset="0"/>
              </a:rPr>
              <a:t>h</a:t>
            </a:r>
            <a:r>
              <a:rPr lang="en-US" b="0" i="0" dirty="0">
                <a:solidFill>
                  <a:srgbClr val="000000"/>
                </a:solidFill>
                <a:effectLst/>
                <a:latin typeface="Times New Roman" panose="02020603050405020304" pitchFamily="18" charset="0"/>
              </a:rPr>
              <a:t> is the vertical height.</a:t>
            </a:r>
          </a:p>
        </p:txBody>
      </p:sp>
    </p:spTree>
    <p:extLst>
      <p:ext uri="{BB962C8B-B14F-4D97-AF65-F5344CB8AC3E}">
        <p14:creationId xmlns:p14="http://schemas.microsoft.com/office/powerpoint/2010/main" val="29805426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AFEC5A-D4A0-4FDB-944F-9409A2D88B28}"/>
              </a:ext>
            </a:extLst>
          </p:cNvPr>
          <p:cNvSpPr>
            <a:spLocks noGrp="1"/>
          </p:cNvSpPr>
          <p:nvPr>
            <p:ph idx="1"/>
          </p:nvPr>
        </p:nvSpPr>
        <p:spPr>
          <a:xfrm>
            <a:off x="488879" y="325598"/>
            <a:ext cx="11439418" cy="4975692"/>
          </a:xfrm>
        </p:spPr>
        <p:txBody>
          <a:bodyPr>
            <a:normAutofit fontScale="85000" lnSpcReduction="20000"/>
          </a:bodyPr>
          <a:lstStyle/>
          <a:p>
            <a:pPr marL="0" indent="0">
              <a:buNone/>
            </a:pPr>
            <a:r>
              <a:rPr lang="en-US" dirty="0">
                <a:solidFill>
                  <a:srgbClr val="FF0000"/>
                </a:solidFill>
              </a:rPr>
              <a:t> </a:t>
            </a:r>
            <a:r>
              <a:rPr lang="en-US" sz="3800" b="1" dirty="0">
                <a:solidFill>
                  <a:srgbClr val="FF0000"/>
                </a:solidFill>
              </a:rPr>
              <a:t>&lt;</a:t>
            </a:r>
            <a:r>
              <a:rPr lang="en-US" sz="3800" b="1" dirty="0" err="1">
                <a:solidFill>
                  <a:srgbClr val="FF0000"/>
                </a:solidFill>
              </a:rPr>
              <a:t>samp</a:t>
            </a:r>
            <a:r>
              <a:rPr lang="en-US" sz="3800" b="1" dirty="0">
                <a:solidFill>
                  <a:srgbClr val="FF0000"/>
                </a:solidFill>
              </a:rPr>
              <a:t>&gt; </a:t>
            </a:r>
            <a:r>
              <a:rPr lang="en-US" dirty="0"/>
              <a:t>this tag is used to define sample output from a computer program. The content inside is displayed in the browser's default monospace font.</a:t>
            </a:r>
          </a:p>
          <a:p>
            <a:pPr marL="0" indent="0">
              <a:buNone/>
            </a:pPr>
            <a:endParaRPr lang="en-US" dirty="0"/>
          </a:p>
          <a:p>
            <a:pPr marL="0" indent="0">
              <a:buNone/>
            </a:pPr>
            <a:r>
              <a:rPr lang="en-US" dirty="0"/>
              <a:t>Tip: This tag is not deprecated. However, it is possible to achieve richer effect by using CSS.</a:t>
            </a:r>
          </a:p>
          <a:p>
            <a:pPr marL="0" indent="0">
              <a:buNone/>
            </a:pPr>
            <a:r>
              <a:rPr lang="en-US" dirty="0"/>
              <a:t>&lt;!DOCTYPE html&gt;</a:t>
            </a:r>
          </a:p>
          <a:p>
            <a:pPr marL="0" indent="0">
              <a:buNone/>
            </a:pPr>
            <a:r>
              <a:rPr lang="en-US" dirty="0"/>
              <a:t>&lt;html&gt;</a:t>
            </a:r>
          </a:p>
          <a:p>
            <a:pPr marL="0" indent="0">
              <a:buNone/>
            </a:pPr>
            <a:r>
              <a:rPr lang="en-US" dirty="0"/>
              <a:t>&lt;body&gt;</a:t>
            </a:r>
          </a:p>
          <a:p>
            <a:pPr marL="0" indent="0">
              <a:buNone/>
            </a:pPr>
            <a:r>
              <a:rPr lang="en-US" dirty="0"/>
              <a:t>&lt;h1&gt;The </a:t>
            </a:r>
            <a:r>
              <a:rPr lang="en-US" dirty="0" err="1"/>
              <a:t>samp</a:t>
            </a:r>
            <a:r>
              <a:rPr lang="en-US" dirty="0"/>
              <a:t> element&lt;/h1&gt;</a:t>
            </a:r>
          </a:p>
          <a:p>
            <a:pPr marL="0" indent="0">
              <a:buNone/>
            </a:pPr>
            <a:r>
              <a:rPr lang="en-US" dirty="0"/>
              <a:t>&lt;p&gt;Message from my computer:&lt;/p&gt;</a:t>
            </a:r>
          </a:p>
          <a:p>
            <a:pPr marL="0" indent="0">
              <a:buNone/>
            </a:pPr>
            <a:r>
              <a:rPr lang="en-US" dirty="0"/>
              <a:t>&lt;p&gt; </a:t>
            </a:r>
            <a:r>
              <a:rPr lang="en-US" b="1" dirty="0">
                <a:solidFill>
                  <a:srgbClr val="FF0000"/>
                </a:solidFill>
              </a:rPr>
              <a:t>&lt;</a:t>
            </a:r>
            <a:r>
              <a:rPr lang="en-US" b="1" dirty="0" err="1">
                <a:solidFill>
                  <a:srgbClr val="FF0000"/>
                </a:solidFill>
              </a:rPr>
              <a:t>samp</a:t>
            </a:r>
            <a:r>
              <a:rPr lang="en-US" b="1" dirty="0">
                <a:solidFill>
                  <a:srgbClr val="FF0000"/>
                </a:solidFill>
              </a:rPr>
              <a:t>&gt;File not found.&lt;</a:t>
            </a:r>
            <a:r>
              <a:rPr lang="en-US" b="1" dirty="0" err="1">
                <a:solidFill>
                  <a:srgbClr val="FF0000"/>
                </a:solidFill>
              </a:rPr>
              <a:t>br</a:t>
            </a:r>
            <a:r>
              <a:rPr lang="en-US" b="1" dirty="0">
                <a:solidFill>
                  <a:srgbClr val="FF0000"/>
                </a:solidFill>
              </a:rPr>
              <a:t>&gt;Press F1 to continue&lt;/</a:t>
            </a:r>
            <a:r>
              <a:rPr lang="en-US" b="1" dirty="0" err="1">
                <a:solidFill>
                  <a:srgbClr val="FF0000"/>
                </a:solidFill>
              </a:rPr>
              <a:t>samp</a:t>
            </a:r>
            <a:r>
              <a:rPr lang="en-US" b="1" dirty="0">
                <a:solidFill>
                  <a:srgbClr val="FF0000"/>
                </a:solidFill>
              </a:rPr>
              <a:t>&gt; </a:t>
            </a:r>
            <a:r>
              <a:rPr lang="en-US" dirty="0"/>
              <a:t>&lt;/p&gt;</a:t>
            </a:r>
          </a:p>
          <a:p>
            <a:pPr marL="0" indent="0">
              <a:buNone/>
            </a:pPr>
            <a:r>
              <a:rPr lang="en-US" dirty="0"/>
              <a:t>&lt;/body&gt;</a:t>
            </a:r>
          </a:p>
          <a:p>
            <a:pPr marL="0" indent="0">
              <a:buNone/>
            </a:pPr>
            <a:r>
              <a:rPr lang="en-US" dirty="0"/>
              <a:t>&lt;/html&gt;</a:t>
            </a:r>
            <a:endParaRPr lang="en-IN" dirty="0"/>
          </a:p>
        </p:txBody>
      </p:sp>
      <p:sp>
        <p:nvSpPr>
          <p:cNvPr id="5" name="Rectangle 2">
            <a:extLst>
              <a:ext uri="{FF2B5EF4-FFF2-40B4-BE49-F238E27FC236}">
                <a16:creationId xmlns:a16="http://schemas.microsoft.com/office/drawing/2014/main" id="{9E8192C2-D0B5-40B2-84F2-BEABC3C65975}"/>
              </a:ext>
            </a:extLst>
          </p:cNvPr>
          <p:cNvSpPr>
            <a:spLocks noChangeArrowheads="1"/>
          </p:cNvSpPr>
          <p:nvPr/>
        </p:nvSpPr>
        <p:spPr bwMode="auto">
          <a:xfrm>
            <a:off x="601893" y="5024292"/>
            <a:ext cx="705235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4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samp</a:t>
            </a: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Message from my computer:</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a:cs typeface="Times New Roman" panose="02020603050405020304" pitchFamily="18" charset="0"/>
              </a:rPr>
              <a:t>File not found.</a:t>
            </a:r>
            <a:br>
              <a:rPr kumimoji="0" lang="en-US" altLang="en-US" sz="2400" b="0" i="0" u="none" strike="noStrike" cap="none" normalizeH="0" baseline="0" dirty="0">
                <a:ln>
                  <a:noFill/>
                </a:ln>
                <a:solidFill>
                  <a:srgbClr val="000000"/>
                </a:solidFill>
                <a:effectLst/>
                <a:latin typeface="Arial Unicode MS"/>
                <a:cs typeface="Times New Roman" panose="02020603050405020304" pitchFamily="18" charset="0"/>
              </a:rPr>
            </a:br>
            <a:r>
              <a:rPr kumimoji="0" lang="en-US" altLang="en-US" sz="2400" b="0" i="0" u="none" strike="noStrike" cap="none" normalizeH="0" baseline="0" dirty="0">
                <a:ln>
                  <a:noFill/>
                </a:ln>
                <a:solidFill>
                  <a:srgbClr val="000000"/>
                </a:solidFill>
                <a:effectLst/>
                <a:latin typeface="Arial Unicode MS"/>
                <a:cs typeface="Times New Roman" panose="02020603050405020304" pitchFamily="18" charset="0"/>
              </a:rPr>
              <a:t>Press F1 to continue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69375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B2B12E-32AB-4603-8E2A-F5F11F67F06C}"/>
              </a:ext>
            </a:extLst>
          </p:cNvPr>
          <p:cNvSpPr>
            <a:spLocks noGrp="1"/>
          </p:cNvSpPr>
          <p:nvPr>
            <p:ph idx="1"/>
          </p:nvPr>
        </p:nvSpPr>
        <p:spPr>
          <a:xfrm>
            <a:off x="236306" y="143838"/>
            <a:ext cx="11774184" cy="6616558"/>
          </a:xfrm>
        </p:spPr>
        <p:txBody>
          <a:bodyPr>
            <a:noAutofit/>
          </a:bodyPr>
          <a:lstStyle/>
          <a:p>
            <a:pPr marL="0" indent="0">
              <a:buNone/>
            </a:pPr>
            <a:r>
              <a:rPr lang="en-US" b="1" dirty="0">
                <a:solidFill>
                  <a:srgbClr val="FF0000"/>
                </a:solidFill>
              </a:rPr>
              <a:t>&lt;address&gt; :</a:t>
            </a:r>
            <a:r>
              <a:rPr lang="en-US" sz="1800" dirty="0"/>
              <a:t>The HTML &lt;address&gt; tag defines the contact information for the author/owner of a document or an article.</a:t>
            </a:r>
          </a:p>
          <a:p>
            <a:pPr marL="0" indent="0">
              <a:buNone/>
            </a:pPr>
            <a:r>
              <a:rPr lang="en-US" sz="1800" dirty="0"/>
              <a:t>The contact information can be an email address, URL, physical address, phone number, social media handle, etc.</a:t>
            </a:r>
          </a:p>
          <a:p>
            <a:pPr marL="0" indent="0">
              <a:buNone/>
            </a:pPr>
            <a:r>
              <a:rPr lang="en-US" sz="1800" dirty="0"/>
              <a:t>The text in the &lt;address&gt; element usually renders in italic, and browsers will always add a line break before and after the &lt;address&gt; element.</a:t>
            </a:r>
          </a:p>
          <a:p>
            <a:pPr marL="0" indent="0">
              <a:buNone/>
            </a:pPr>
            <a:r>
              <a:rPr lang="en-US" sz="1800" dirty="0"/>
              <a:t>Example</a:t>
            </a:r>
          </a:p>
          <a:p>
            <a:pPr marL="0" indent="0">
              <a:buNone/>
            </a:pPr>
            <a:r>
              <a:rPr lang="en-US" sz="1800" b="1" dirty="0">
                <a:solidFill>
                  <a:srgbClr val="FF0000"/>
                </a:solidFill>
              </a:rPr>
              <a:t>&lt;address&gt;</a:t>
            </a:r>
          </a:p>
          <a:p>
            <a:pPr marL="0" indent="0">
              <a:buNone/>
            </a:pPr>
            <a:r>
              <a:rPr lang="en-US" sz="1800" b="1" dirty="0">
                <a:solidFill>
                  <a:srgbClr val="FF0000"/>
                </a:solidFill>
              </a:rPr>
              <a:t>Written by John Doe.&lt;</a:t>
            </a:r>
            <a:r>
              <a:rPr lang="en-US" sz="1800" b="1" dirty="0" err="1">
                <a:solidFill>
                  <a:srgbClr val="FF0000"/>
                </a:solidFill>
              </a:rPr>
              <a:t>br</a:t>
            </a:r>
            <a:r>
              <a:rPr lang="en-US" sz="1800" b="1" dirty="0">
                <a:solidFill>
                  <a:srgbClr val="FF0000"/>
                </a:solidFill>
              </a:rPr>
              <a:t>&gt;</a:t>
            </a:r>
          </a:p>
          <a:p>
            <a:pPr marL="0" indent="0">
              <a:buNone/>
            </a:pPr>
            <a:r>
              <a:rPr lang="en-US" sz="1800" b="1" dirty="0">
                <a:solidFill>
                  <a:srgbClr val="FF0000"/>
                </a:solidFill>
              </a:rPr>
              <a:t>Visit us at:&lt;</a:t>
            </a:r>
            <a:r>
              <a:rPr lang="en-US" sz="1800" b="1" dirty="0" err="1">
                <a:solidFill>
                  <a:srgbClr val="FF0000"/>
                </a:solidFill>
              </a:rPr>
              <a:t>br</a:t>
            </a:r>
            <a:r>
              <a:rPr lang="en-US" sz="1800" b="1" dirty="0">
                <a:solidFill>
                  <a:srgbClr val="FF0000"/>
                </a:solidFill>
              </a:rPr>
              <a:t>&gt;</a:t>
            </a:r>
          </a:p>
          <a:p>
            <a:pPr marL="0" indent="0">
              <a:buNone/>
            </a:pPr>
            <a:r>
              <a:rPr lang="en-US" sz="1800" b="1" dirty="0">
                <a:solidFill>
                  <a:srgbClr val="FF0000"/>
                </a:solidFill>
              </a:rPr>
              <a:t>Example.com&lt;</a:t>
            </a:r>
            <a:r>
              <a:rPr lang="en-US" sz="1800" b="1" dirty="0" err="1">
                <a:solidFill>
                  <a:srgbClr val="FF0000"/>
                </a:solidFill>
              </a:rPr>
              <a:t>br</a:t>
            </a:r>
            <a:r>
              <a:rPr lang="en-US" sz="1800" b="1" dirty="0">
                <a:solidFill>
                  <a:srgbClr val="FF0000"/>
                </a:solidFill>
              </a:rPr>
              <a:t>&gt;</a:t>
            </a:r>
          </a:p>
          <a:p>
            <a:pPr marL="0" indent="0">
              <a:buNone/>
            </a:pPr>
            <a:r>
              <a:rPr lang="en-US" sz="1800" b="1" dirty="0">
                <a:solidFill>
                  <a:srgbClr val="FF0000"/>
                </a:solidFill>
              </a:rPr>
              <a:t>Box 564, Disneyland&lt;</a:t>
            </a:r>
            <a:r>
              <a:rPr lang="en-US" sz="1800" b="1" dirty="0" err="1">
                <a:solidFill>
                  <a:srgbClr val="FF0000"/>
                </a:solidFill>
              </a:rPr>
              <a:t>br</a:t>
            </a:r>
            <a:r>
              <a:rPr lang="en-US" sz="1800" b="1" dirty="0">
                <a:solidFill>
                  <a:srgbClr val="FF0000"/>
                </a:solidFill>
              </a:rPr>
              <a:t>&gt;</a:t>
            </a:r>
          </a:p>
          <a:p>
            <a:pPr marL="0" indent="0">
              <a:buNone/>
            </a:pPr>
            <a:r>
              <a:rPr lang="en-US" sz="1800" b="1" dirty="0">
                <a:solidFill>
                  <a:srgbClr val="FF0000"/>
                </a:solidFill>
              </a:rPr>
              <a:t>USA</a:t>
            </a:r>
          </a:p>
          <a:p>
            <a:pPr marL="0" indent="0">
              <a:buNone/>
            </a:pPr>
            <a:r>
              <a:rPr lang="en-US" sz="1800" b="1" dirty="0">
                <a:solidFill>
                  <a:srgbClr val="FF0000"/>
                </a:solidFill>
              </a:rPr>
              <a:t>&lt;/address&gt;</a:t>
            </a:r>
            <a:endParaRPr lang="en-IN" sz="1800" b="1" dirty="0">
              <a:solidFill>
                <a:srgbClr val="FF0000"/>
              </a:solidFill>
            </a:endParaRPr>
          </a:p>
        </p:txBody>
      </p:sp>
      <p:sp>
        <p:nvSpPr>
          <p:cNvPr id="6" name="TextBox 5">
            <a:extLst>
              <a:ext uri="{FF2B5EF4-FFF2-40B4-BE49-F238E27FC236}">
                <a16:creationId xmlns:a16="http://schemas.microsoft.com/office/drawing/2014/main" id="{51D0CC77-3EAC-4D54-9EDA-4866947E1465}"/>
              </a:ext>
            </a:extLst>
          </p:cNvPr>
          <p:cNvSpPr txBox="1"/>
          <p:nvPr/>
        </p:nvSpPr>
        <p:spPr>
          <a:xfrm>
            <a:off x="5072865" y="2996305"/>
            <a:ext cx="6097712" cy="2308324"/>
          </a:xfrm>
          <a:prstGeom prst="rect">
            <a:avLst/>
          </a:prstGeom>
          <a:noFill/>
        </p:spPr>
        <p:txBody>
          <a:bodyPr wrap="square">
            <a:spAutoFit/>
          </a:bodyPr>
          <a:lstStyle/>
          <a:p>
            <a:pPr algn="l"/>
            <a:r>
              <a:rPr lang="en-US" b="0" i="0" dirty="0">
                <a:solidFill>
                  <a:srgbClr val="000000"/>
                </a:solidFill>
                <a:effectLst/>
                <a:latin typeface="Times New Roman" panose="02020603050405020304" pitchFamily="18" charset="0"/>
              </a:rPr>
              <a:t>Output:</a:t>
            </a:r>
          </a:p>
          <a:p>
            <a:pPr algn="l"/>
            <a:r>
              <a:rPr lang="en-US" b="0" i="0" dirty="0">
                <a:solidFill>
                  <a:srgbClr val="000000"/>
                </a:solidFill>
                <a:effectLst/>
                <a:latin typeface="Times New Roman" panose="02020603050405020304" pitchFamily="18" charset="0"/>
              </a:rPr>
              <a:t>The HTML address element defines contact information (author/owner) of a document or article.</a:t>
            </a:r>
          </a:p>
          <a:p>
            <a:r>
              <a:rPr lang="en-US" b="0" i="1" dirty="0">
                <a:solidFill>
                  <a:srgbClr val="000000"/>
                </a:solidFill>
                <a:effectLst/>
                <a:latin typeface="Times New Roman" panose="02020603050405020304" pitchFamily="18" charset="0"/>
              </a:rPr>
              <a:t>Written by John Doe.</a:t>
            </a:r>
            <a:br>
              <a:rPr lang="en-US" b="0" i="1" dirty="0">
                <a:solidFill>
                  <a:srgbClr val="000000"/>
                </a:solidFill>
                <a:effectLst/>
                <a:latin typeface="Times New Roman" panose="02020603050405020304" pitchFamily="18" charset="0"/>
              </a:rPr>
            </a:br>
            <a:r>
              <a:rPr lang="en-US" b="0" i="1" dirty="0">
                <a:solidFill>
                  <a:srgbClr val="000000"/>
                </a:solidFill>
                <a:effectLst/>
                <a:latin typeface="Times New Roman" panose="02020603050405020304" pitchFamily="18" charset="0"/>
              </a:rPr>
              <a:t>Visit us at:</a:t>
            </a:r>
            <a:br>
              <a:rPr lang="en-US" b="0" i="1" dirty="0">
                <a:solidFill>
                  <a:srgbClr val="000000"/>
                </a:solidFill>
                <a:effectLst/>
                <a:latin typeface="Times New Roman" panose="02020603050405020304" pitchFamily="18" charset="0"/>
              </a:rPr>
            </a:br>
            <a:r>
              <a:rPr lang="en-US" b="0" i="1" dirty="0">
                <a:solidFill>
                  <a:srgbClr val="000000"/>
                </a:solidFill>
                <a:effectLst/>
                <a:latin typeface="Times New Roman" panose="02020603050405020304" pitchFamily="18" charset="0"/>
              </a:rPr>
              <a:t>Example.com</a:t>
            </a:r>
            <a:br>
              <a:rPr lang="en-US" b="0" i="1" dirty="0">
                <a:solidFill>
                  <a:srgbClr val="000000"/>
                </a:solidFill>
                <a:effectLst/>
                <a:latin typeface="Times New Roman" panose="02020603050405020304" pitchFamily="18" charset="0"/>
              </a:rPr>
            </a:br>
            <a:r>
              <a:rPr lang="en-US" b="0" i="1" dirty="0">
                <a:solidFill>
                  <a:srgbClr val="000000"/>
                </a:solidFill>
                <a:effectLst/>
                <a:latin typeface="Times New Roman" panose="02020603050405020304" pitchFamily="18" charset="0"/>
              </a:rPr>
              <a:t>Box 564, Disneyland</a:t>
            </a:r>
            <a:br>
              <a:rPr lang="en-US" b="0" i="1" dirty="0">
                <a:solidFill>
                  <a:srgbClr val="000000"/>
                </a:solidFill>
                <a:effectLst/>
                <a:latin typeface="Times New Roman" panose="02020603050405020304" pitchFamily="18" charset="0"/>
              </a:rPr>
            </a:br>
            <a:r>
              <a:rPr lang="en-US" b="0" i="1" dirty="0">
                <a:solidFill>
                  <a:srgbClr val="000000"/>
                </a:solidFill>
                <a:effectLst/>
                <a:latin typeface="Times New Roman" panose="02020603050405020304" pitchFamily="18" charset="0"/>
              </a:rPr>
              <a:t>USA</a:t>
            </a:r>
            <a:endParaRPr lang="en-IN" dirty="0"/>
          </a:p>
        </p:txBody>
      </p:sp>
      <p:sp>
        <p:nvSpPr>
          <p:cNvPr id="5" name="TextBox 4">
            <a:extLst>
              <a:ext uri="{FF2B5EF4-FFF2-40B4-BE49-F238E27FC236}">
                <a16:creationId xmlns:a16="http://schemas.microsoft.com/office/drawing/2014/main" id="{F65B3A0B-96B7-4975-B714-992AF4381251}"/>
              </a:ext>
            </a:extLst>
          </p:cNvPr>
          <p:cNvSpPr txBox="1"/>
          <p:nvPr/>
        </p:nvSpPr>
        <p:spPr>
          <a:xfrm>
            <a:off x="181510" y="5226122"/>
            <a:ext cx="9013290" cy="1508105"/>
          </a:xfrm>
          <a:prstGeom prst="rect">
            <a:avLst/>
          </a:prstGeom>
          <a:noFill/>
        </p:spPr>
        <p:txBody>
          <a:bodyPr wrap="square">
            <a:spAutoFit/>
          </a:bodyPr>
          <a:lstStyle/>
          <a:p>
            <a:r>
              <a:rPr lang="en-US" sz="3600" dirty="0">
                <a:solidFill>
                  <a:srgbClr val="FF0000"/>
                </a:solidFill>
              </a:rPr>
              <a:t>Section Divisions	</a:t>
            </a:r>
          </a:p>
          <a:p>
            <a:r>
              <a:rPr lang="en-US" sz="2800" dirty="0"/>
              <a:t>&lt;div&gt; ... &lt;/div&gt;</a:t>
            </a:r>
            <a:r>
              <a:rPr lang="en-US" dirty="0"/>
              <a:t>	Division or Section of Page Content</a:t>
            </a:r>
          </a:p>
          <a:p>
            <a:r>
              <a:rPr lang="en-US" sz="2800" dirty="0"/>
              <a:t>&lt;span&gt; ... &lt;/span&gt;</a:t>
            </a:r>
            <a:r>
              <a:rPr lang="en-US" dirty="0"/>
              <a:t>	Section of text within other content</a:t>
            </a:r>
          </a:p>
        </p:txBody>
      </p:sp>
    </p:spTree>
    <p:extLst>
      <p:ext uri="{BB962C8B-B14F-4D97-AF65-F5344CB8AC3E}">
        <p14:creationId xmlns:p14="http://schemas.microsoft.com/office/powerpoint/2010/main" val="6997225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660ECAC-5882-419E-B105-2870010B2202}"/>
              </a:ext>
            </a:extLst>
          </p:cNvPr>
          <p:cNvGraphicFramePr>
            <a:graphicFrameLocks noGrp="1"/>
          </p:cNvGraphicFramePr>
          <p:nvPr>
            <p:ph idx="1"/>
            <p:extLst>
              <p:ext uri="{D42A27DB-BD31-4B8C-83A1-F6EECF244321}">
                <p14:modId xmlns:p14="http://schemas.microsoft.com/office/powerpoint/2010/main" val="10432432"/>
              </p:ext>
            </p:extLst>
          </p:nvPr>
        </p:nvGraphicFramePr>
        <p:xfrm>
          <a:off x="232506" y="695738"/>
          <a:ext cx="11846080" cy="4982048"/>
        </p:xfrm>
        <a:graphic>
          <a:graphicData uri="http://schemas.openxmlformats.org/drawingml/2006/table">
            <a:tbl>
              <a:tblPr firstRow="1" firstCol="1" lastRow="1" lastCol="1" bandRow="1" bandCol="1">
                <a:tableStyleId>{5C22544A-7EE6-4342-B048-85BDC9FD1C3A}</a:tableStyleId>
              </a:tblPr>
              <a:tblGrid>
                <a:gridCol w="11846080">
                  <a:extLst>
                    <a:ext uri="{9D8B030D-6E8A-4147-A177-3AD203B41FA5}">
                      <a16:colId xmlns:a16="http://schemas.microsoft.com/office/drawing/2014/main" val="1433430354"/>
                    </a:ext>
                  </a:extLst>
                </a:gridCol>
              </a:tblGrid>
              <a:tr h="1027126">
                <a:tc>
                  <a:txBody>
                    <a:bodyPr/>
                    <a:lstStyle/>
                    <a:p>
                      <a:pPr marL="48895">
                        <a:spcBef>
                          <a:spcPts val="165"/>
                        </a:spcBef>
                        <a:spcAft>
                          <a:spcPts val="0"/>
                        </a:spcAft>
                        <a:tabLst>
                          <a:tab pos="2792095" algn="l"/>
                        </a:tabLst>
                      </a:pPr>
                      <a:r>
                        <a:rPr lang="en-US" sz="2400" dirty="0">
                          <a:effectLst/>
                        </a:rPr>
                        <a:t>&lt;FONT&gt;...&lt;/FONT&gt;	Changes</a:t>
                      </a:r>
                      <a:r>
                        <a:rPr lang="en-US" sz="2400" spc="-110" dirty="0">
                          <a:effectLst/>
                        </a:rPr>
                        <a:t> </a:t>
                      </a:r>
                      <a:r>
                        <a:rPr lang="en-US" sz="2400" dirty="0">
                          <a:effectLst/>
                        </a:rPr>
                        <a:t>font</a:t>
                      </a:r>
                      <a:r>
                        <a:rPr lang="en-US" sz="2400" spc="-110" dirty="0">
                          <a:effectLst/>
                        </a:rPr>
                        <a:t> </a:t>
                      </a:r>
                      <a:r>
                        <a:rPr lang="en-US" sz="2400" dirty="0">
                          <a:effectLst/>
                        </a:rPr>
                        <a:t>attributes</a:t>
                      </a:r>
                      <a:r>
                        <a:rPr lang="en-US" sz="2400" spc="-110" dirty="0">
                          <a:effectLst/>
                        </a:rPr>
                        <a:t> </a:t>
                      </a:r>
                      <a:r>
                        <a:rPr lang="en-US" sz="2400" dirty="0">
                          <a:effectLst/>
                        </a:rPr>
                        <a:t>for</a:t>
                      </a:r>
                      <a:r>
                        <a:rPr lang="en-US" sz="2400" spc="-110" dirty="0">
                          <a:effectLst/>
                        </a:rPr>
                        <a:t> </a:t>
                      </a:r>
                      <a:r>
                        <a:rPr lang="en-US" sz="2400" dirty="0">
                          <a:effectLst/>
                        </a:rPr>
                        <a:t>text</a:t>
                      </a:r>
                      <a:r>
                        <a:rPr lang="en-US" sz="2400" spc="-110" dirty="0">
                          <a:effectLst/>
                        </a:rPr>
                        <a:t> </a:t>
                      </a:r>
                      <a:r>
                        <a:rPr lang="en-US" sz="2400" dirty="0">
                          <a:effectLst/>
                        </a:rPr>
                        <a:t>within</a:t>
                      </a:r>
                      <a:r>
                        <a:rPr lang="en-US" sz="2400" spc="-110" dirty="0">
                          <a:effectLst/>
                        </a:rPr>
                        <a:t> </a:t>
                      </a:r>
                      <a:r>
                        <a:rPr lang="en-US" sz="2400" dirty="0">
                          <a:effectLst/>
                        </a:rPr>
                        <a:t>the</a:t>
                      </a:r>
                      <a:r>
                        <a:rPr lang="en-US" sz="2400" spc="-110" dirty="0">
                          <a:effectLst/>
                        </a:rPr>
                        <a:t> </a:t>
                      </a:r>
                      <a:r>
                        <a:rPr lang="en-US" sz="2400" dirty="0">
                          <a:effectLst/>
                        </a:rPr>
                        <a:t>tags</a:t>
                      </a:r>
                      <a:endParaRPr lang="en-IN" sz="24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41272443"/>
                  </a:ext>
                </a:extLst>
              </a:tr>
              <a:tr h="1108071">
                <a:tc>
                  <a:txBody>
                    <a:bodyPr/>
                    <a:lstStyle/>
                    <a:p>
                      <a:pPr marL="48895">
                        <a:spcBef>
                          <a:spcPts val="190"/>
                        </a:spcBef>
                        <a:tabLst>
                          <a:tab pos="2792095" algn="l"/>
                        </a:tabLst>
                      </a:pPr>
                      <a:r>
                        <a:rPr lang="en-US" sz="2400" dirty="0">
                          <a:effectLst/>
                        </a:rPr>
                        <a:t>&lt;FONT </a:t>
                      </a:r>
                      <a:r>
                        <a:rPr lang="en-US" sz="2400" spc="85" dirty="0">
                          <a:effectLst/>
                        </a:rPr>
                        <a:t> </a:t>
                      </a:r>
                      <a:r>
                        <a:rPr lang="en-US" sz="2400" dirty="0">
                          <a:effectLst/>
                        </a:rPr>
                        <a:t>size=”value”&gt;...&lt;/FONT&gt;	Sets</a:t>
                      </a:r>
                      <a:r>
                        <a:rPr lang="en-US" sz="2400" spc="-160" dirty="0">
                          <a:effectLst/>
                        </a:rPr>
                        <a:t> </a:t>
                      </a:r>
                      <a:r>
                        <a:rPr lang="en-US" sz="2400" dirty="0">
                          <a:effectLst/>
                        </a:rPr>
                        <a:t>the</a:t>
                      </a:r>
                      <a:r>
                        <a:rPr lang="en-US" sz="2400" spc="-165" dirty="0">
                          <a:effectLst/>
                        </a:rPr>
                        <a:t> </a:t>
                      </a:r>
                      <a:r>
                        <a:rPr lang="en-US" sz="2400" dirty="0">
                          <a:effectLst/>
                        </a:rPr>
                        <a:t>font</a:t>
                      </a:r>
                      <a:r>
                        <a:rPr lang="en-US" sz="2400" spc="-160" dirty="0">
                          <a:effectLst/>
                        </a:rPr>
                        <a:t> </a:t>
                      </a:r>
                      <a:r>
                        <a:rPr lang="en-US" sz="2400" dirty="0">
                          <a:effectLst/>
                        </a:rPr>
                        <a:t>to</a:t>
                      </a:r>
                      <a:r>
                        <a:rPr lang="en-US" sz="2400" spc="-160" dirty="0">
                          <a:effectLst/>
                        </a:rPr>
                        <a:t> </a:t>
                      </a:r>
                      <a:r>
                        <a:rPr lang="en-US" sz="2400" dirty="0">
                          <a:effectLst/>
                        </a:rPr>
                        <a:t>a</a:t>
                      </a:r>
                      <a:r>
                        <a:rPr lang="en-US" sz="2400" spc="-160" dirty="0">
                          <a:effectLst/>
                        </a:rPr>
                        <a:t> </a:t>
                      </a:r>
                      <a:r>
                        <a:rPr lang="en-US" sz="2400" dirty="0">
                          <a:effectLst/>
                        </a:rPr>
                        <a:t>size</a:t>
                      </a:r>
                      <a:r>
                        <a:rPr lang="en-US" sz="2400" spc="-160" dirty="0">
                          <a:effectLst/>
                        </a:rPr>
                        <a:t> </a:t>
                      </a:r>
                      <a:r>
                        <a:rPr lang="en-US" sz="2400" dirty="0">
                          <a:effectLst/>
                        </a:rPr>
                        <a:t>from</a:t>
                      </a:r>
                      <a:r>
                        <a:rPr lang="en-US" sz="2400" spc="-165" dirty="0">
                          <a:effectLst/>
                        </a:rPr>
                        <a:t> </a:t>
                      </a:r>
                      <a:r>
                        <a:rPr lang="en-US" sz="2400" dirty="0">
                          <a:effectLst/>
                        </a:rPr>
                        <a:t>1</a:t>
                      </a:r>
                      <a:r>
                        <a:rPr lang="en-US" sz="2400" spc="-160" dirty="0">
                          <a:effectLst/>
                        </a:rPr>
                        <a:t> </a:t>
                      </a:r>
                      <a:r>
                        <a:rPr lang="en-US" sz="2400" dirty="0">
                          <a:effectLst/>
                        </a:rPr>
                        <a:t>to</a:t>
                      </a:r>
                      <a:r>
                        <a:rPr lang="en-US" sz="2400" spc="-160" dirty="0">
                          <a:effectLst/>
                        </a:rPr>
                        <a:t> </a:t>
                      </a:r>
                      <a:r>
                        <a:rPr lang="en-US" sz="2400" dirty="0">
                          <a:effectLst/>
                        </a:rPr>
                        <a:t>7,</a:t>
                      </a:r>
                      <a:r>
                        <a:rPr lang="en-US" sz="2400" spc="-160" dirty="0">
                          <a:effectLst/>
                        </a:rPr>
                        <a:t> </a:t>
                      </a:r>
                      <a:r>
                        <a:rPr lang="en-US" sz="2400" dirty="0">
                          <a:effectLst/>
                        </a:rPr>
                        <a:t>with</a:t>
                      </a:r>
                      <a:r>
                        <a:rPr lang="en-US" sz="2400" spc="-160" dirty="0">
                          <a:effectLst/>
                        </a:rPr>
                        <a:t> </a:t>
                      </a:r>
                      <a:r>
                        <a:rPr lang="en-US" sz="2400" dirty="0">
                          <a:effectLst/>
                        </a:rPr>
                        <a:t>1</a:t>
                      </a:r>
                      <a:r>
                        <a:rPr lang="en-US" sz="2400" spc="-165" dirty="0">
                          <a:effectLst/>
                        </a:rPr>
                        <a:t> </a:t>
                      </a:r>
                      <a:r>
                        <a:rPr lang="en-US" sz="2400" dirty="0">
                          <a:effectLst/>
                        </a:rPr>
                        <a:t>the</a:t>
                      </a:r>
                      <a:r>
                        <a:rPr lang="en-US" sz="2400" spc="-160" dirty="0">
                          <a:effectLst/>
                        </a:rPr>
                        <a:t> </a:t>
                      </a:r>
                      <a:r>
                        <a:rPr lang="en-US" sz="2400" dirty="0">
                          <a:effectLst/>
                        </a:rPr>
                        <a:t>smallest</a:t>
                      </a:r>
                      <a:r>
                        <a:rPr lang="en-US" sz="2400" spc="-160" dirty="0">
                          <a:effectLst/>
                        </a:rPr>
                        <a:t> </a:t>
                      </a:r>
                      <a:r>
                        <a:rPr lang="en-US" sz="2400" dirty="0">
                          <a:effectLst/>
                        </a:rPr>
                        <a:t>and</a:t>
                      </a:r>
                      <a:r>
                        <a:rPr lang="en-US" sz="2400" spc="-160" dirty="0">
                          <a:effectLst/>
                        </a:rPr>
                        <a:t> </a:t>
                      </a:r>
                      <a:r>
                        <a:rPr lang="en-US" sz="2400" dirty="0">
                          <a:effectLst/>
                        </a:rPr>
                        <a:t>7</a:t>
                      </a:r>
                      <a:r>
                        <a:rPr lang="en-US" sz="2400" spc="-160" dirty="0">
                          <a:effectLst/>
                        </a:rPr>
                        <a:t> </a:t>
                      </a:r>
                      <a:r>
                        <a:rPr lang="en-US" sz="2400" dirty="0">
                          <a:effectLst/>
                        </a:rPr>
                        <a:t>the</a:t>
                      </a:r>
                      <a:r>
                        <a:rPr lang="en-US" sz="2400" spc="-160" dirty="0">
                          <a:effectLst/>
                        </a:rPr>
                        <a:t> </a:t>
                      </a:r>
                      <a:r>
                        <a:rPr lang="en-US" sz="2400" dirty="0">
                          <a:effectLst/>
                        </a:rPr>
                        <a:t>largest</a:t>
                      </a:r>
                      <a:endParaRPr lang="en-IN" sz="24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660342447"/>
                  </a:ext>
                </a:extLst>
              </a:tr>
              <a:tr h="1271510">
                <a:tc>
                  <a:txBody>
                    <a:bodyPr/>
                    <a:lstStyle/>
                    <a:p>
                      <a:pPr marL="48895">
                        <a:spcBef>
                          <a:spcPts val="190"/>
                        </a:spcBef>
                        <a:tabLst>
                          <a:tab pos="2792095" algn="l"/>
                        </a:tabLst>
                      </a:pPr>
                      <a:r>
                        <a:rPr lang="en-US" sz="2400" dirty="0">
                          <a:effectLst/>
                        </a:rPr>
                        <a:t>&lt;FONT</a:t>
                      </a:r>
                      <a:r>
                        <a:rPr lang="en-US" sz="2400" spc="-35" dirty="0">
                          <a:effectLst/>
                        </a:rPr>
                        <a:t> </a:t>
                      </a:r>
                      <a:r>
                        <a:rPr lang="en-US" sz="2400" dirty="0">
                          <a:effectLst/>
                        </a:rPr>
                        <a:t>face=”name”&gt;...&lt;/FONT&gt;	Sets</a:t>
                      </a:r>
                      <a:r>
                        <a:rPr lang="en-US" sz="2400" spc="-120" dirty="0">
                          <a:effectLst/>
                        </a:rPr>
                        <a:t> </a:t>
                      </a:r>
                      <a:r>
                        <a:rPr lang="en-US" sz="2400" dirty="0">
                          <a:effectLst/>
                        </a:rPr>
                        <a:t>the</a:t>
                      </a:r>
                      <a:r>
                        <a:rPr lang="en-US" sz="2400" spc="-120" dirty="0">
                          <a:effectLst/>
                        </a:rPr>
                        <a:t> </a:t>
                      </a:r>
                      <a:r>
                        <a:rPr lang="en-US" sz="2400" dirty="0">
                          <a:effectLst/>
                        </a:rPr>
                        <a:t>font</a:t>
                      </a:r>
                      <a:r>
                        <a:rPr lang="en-US" sz="2400" spc="-120" dirty="0">
                          <a:effectLst/>
                        </a:rPr>
                        <a:t> </a:t>
                      </a:r>
                      <a:r>
                        <a:rPr lang="en-US" sz="2400" dirty="0">
                          <a:effectLst/>
                        </a:rPr>
                        <a:t>face</a:t>
                      </a:r>
                      <a:endParaRPr lang="en-IN" sz="24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3442372377"/>
                  </a:ext>
                </a:extLst>
              </a:tr>
              <a:tr h="1575341">
                <a:tc>
                  <a:txBody>
                    <a:bodyPr/>
                    <a:lstStyle/>
                    <a:p>
                      <a:pPr marL="48895">
                        <a:spcBef>
                          <a:spcPts val="190"/>
                        </a:spcBef>
                        <a:tabLst>
                          <a:tab pos="2792095" algn="l"/>
                        </a:tabLst>
                      </a:pPr>
                      <a:r>
                        <a:rPr lang="en-US" sz="2400" dirty="0">
                          <a:effectLst/>
                        </a:rPr>
                        <a:t>&lt;FONT</a:t>
                      </a:r>
                      <a:r>
                        <a:rPr lang="en-US" sz="2400" spc="90" dirty="0">
                          <a:effectLst/>
                        </a:rPr>
                        <a:t> </a:t>
                      </a:r>
                      <a:r>
                        <a:rPr lang="en-US" sz="2400" dirty="0">
                          <a:effectLst/>
                        </a:rPr>
                        <a:t>color=”color”&gt;...&lt;/FONT&gt;	Sets</a:t>
                      </a:r>
                      <a:r>
                        <a:rPr lang="en-US" sz="2400" spc="-125" dirty="0">
                          <a:effectLst/>
                        </a:rPr>
                        <a:t> </a:t>
                      </a:r>
                      <a:r>
                        <a:rPr lang="en-US" sz="2400" dirty="0">
                          <a:effectLst/>
                        </a:rPr>
                        <a:t>the</a:t>
                      </a:r>
                      <a:r>
                        <a:rPr lang="en-US" sz="2400" spc="-130" dirty="0">
                          <a:effectLst/>
                        </a:rPr>
                        <a:t> </a:t>
                      </a:r>
                      <a:r>
                        <a:rPr lang="en-US" sz="2400" dirty="0">
                          <a:effectLst/>
                        </a:rPr>
                        <a:t>font</a:t>
                      </a:r>
                      <a:r>
                        <a:rPr lang="en-US" sz="2400" spc="-125" dirty="0">
                          <a:effectLst/>
                        </a:rPr>
                        <a:t> </a:t>
                      </a:r>
                      <a:r>
                        <a:rPr lang="en-US" sz="2400" dirty="0">
                          <a:effectLst/>
                        </a:rPr>
                        <a:t>color</a:t>
                      </a:r>
                      <a:r>
                        <a:rPr lang="en-US" sz="2400" spc="-130" dirty="0">
                          <a:effectLst/>
                        </a:rPr>
                        <a:t> </a:t>
                      </a:r>
                      <a:r>
                        <a:rPr lang="en-US" sz="2400" dirty="0">
                          <a:effectLst/>
                        </a:rPr>
                        <a:t>using</a:t>
                      </a:r>
                      <a:r>
                        <a:rPr lang="en-US" sz="2400" spc="-125" dirty="0">
                          <a:effectLst/>
                        </a:rPr>
                        <a:t> </a:t>
                      </a:r>
                      <a:r>
                        <a:rPr lang="en-US" sz="2400" dirty="0">
                          <a:effectLst/>
                        </a:rPr>
                        <a:t>hexadecimal</a:t>
                      </a:r>
                      <a:r>
                        <a:rPr lang="en-US" sz="2400" spc="-125" dirty="0">
                          <a:effectLst/>
                        </a:rPr>
                        <a:t> </a:t>
                      </a:r>
                      <a:r>
                        <a:rPr lang="en-US" sz="2400" dirty="0">
                          <a:effectLst/>
                        </a:rPr>
                        <a:t>code</a:t>
                      </a:r>
                      <a:endParaRPr lang="en-IN" sz="24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3704811868"/>
                  </a:ext>
                </a:extLst>
              </a:tr>
            </a:tbl>
          </a:graphicData>
        </a:graphic>
      </p:graphicFrame>
      <p:sp>
        <p:nvSpPr>
          <p:cNvPr id="5" name="Rectangle 1">
            <a:extLst>
              <a:ext uri="{FF2B5EF4-FFF2-40B4-BE49-F238E27FC236}">
                <a16:creationId xmlns:a16="http://schemas.microsoft.com/office/drawing/2014/main" id="{65E9C897-CD86-4B36-8775-023CDA9308C8}"/>
              </a:ext>
            </a:extLst>
          </p:cNvPr>
          <p:cNvSpPr>
            <a:spLocks noChangeArrowheads="1"/>
          </p:cNvSpPr>
          <p:nvPr/>
        </p:nvSpPr>
        <p:spPr bwMode="auto">
          <a:xfrm>
            <a:off x="-5440281" y="0"/>
            <a:ext cx="2155102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Text Box 38">
            <a:extLst>
              <a:ext uri="{FF2B5EF4-FFF2-40B4-BE49-F238E27FC236}">
                <a16:creationId xmlns:a16="http://schemas.microsoft.com/office/drawing/2014/main" id="{991E32ED-71E4-4005-8E44-E6A910EB4622}"/>
              </a:ext>
            </a:extLst>
          </p:cNvPr>
          <p:cNvSpPr txBox="1">
            <a:spLocks noChangeArrowheads="1"/>
          </p:cNvSpPr>
          <p:nvPr/>
        </p:nvSpPr>
        <p:spPr bwMode="auto">
          <a:xfrm>
            <a:off x="337930" y="238539"/>
            <a:ext cx="4373218" cy="675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520"/>
              </a:lnSpc>
            </a:pPr>
            <a:r>
              <a:rPr lang="en-US" sz="2400" b="1" spc="-15" dirty="0">
                <a:solidFill>
                  <a:srgbClr val="FF0000"/>
                </a:solidFill>
                <a:effectLst/>
                <a:latin typeface="Arial" panose="020B0604020202020204" pitchFamily="34" charset="0"/>
                <a:ea typeface="Verdana" panose="020B0604030504040204" pitchFamily="34" charset="0"/>
                <a:cs typeface="Verdana" panose="020B0604030504040204" pitchFamily="34" charset="0"/>
              </a:rPr>
              <a:t>Font</a:t>
            </a:r>
            <a:r>
              <a:rPr lang="en-US" sz="2400" b="1" spc="-130" dirty="0">
                <a:solidFill>
                  <a:srgbClr val="FF0000"/>
                </a:solidFill>
                <a:effectLst/>
                <a:latin typeface="Arial" panose="020B0604020202020204" pitchFamily="34" charset="0"/>
                <a:ea typeface="Verdana" panose="020B0604030504040204" pitchFamily="34" charset="0"/>
                <a:cs typeface="Verdana" panose="020B0604030504040204" pitchFamily="34" charset="0"/>
              </a:rPr>
              <a:t> </a:t>
            </a:r>
            <a:r>
              <a:rPr lang="en-US" sz="2400" b="1" dirty="0">
                <a:solidFill>
                  <a:srgbClr val="FF0000"/>
                </a:solidFill>
                <a:effectLst/>
                <a:latin typeface="Arial" panose="020B0604020202020204" pitchFamily="34" charset="0"/>
                <a:ea typeface="Verdana" panose="020B0604030504040204" pitchFamily="34" charset="0"/>
                <a:cs typeface="Verdana" panose="020B0604030504040204" pitchFamily="34" charset="0"/>
              </a:rPr>
              <a:t>tag</a:t>
            </a:r>
            <a:r>
              <a:rPr lang="en-US" sz="2400" b="1" spc="-130" dirty="0">
                <a:solidFill>
                  <a:srgbClr val="FF0000"/>
                </a:solidFill>
                <a:effectLst/>
                <a:latin typeface="Arial" panose="020B0604020202020204" pitchFamily="34" charset="0"/>
                <a:ea typeface="Verdana" panose="020B0604030504040204" pitchFamily="34" charset="0"/>
                <a:cs typeface="Verdana" panose="020B0604030504040204" pitchFamily="34" charset="0"/>
              </a:rPr>
              <a:t> </a:t>
            </a:r>
            <a:r>
              <a:rPr lang="en-US" sz="2400" b="1" dirty="0">
                <a:solidFill>
                  <a:srgbClr val="FF0000"/>
                </a:solidFill>
                <a:effectLst/>
                <a:latin typeface="Arial" panose="020B0604020202020204" pitchFamily="34" charset="0"/>
                <a:ea typeface="Verdana" panose="020B0604030504040204" pitchFamily="34" charset="0"/>
                <a:cs typeface="Verdana" panose="020B0604030504040204" pitchFamily="34" charset="0"/>
              </a:rPr>
              <a:t>and</a:t>
            </a:r>
            <a:r>
              <a:rPr lang="en-US" sz="2400" b="1" spc="-125" dirty="0">
                <a:solidFill>
                  <a:srgbClr val="FF0000"/>
                </a:solidFill>
                <a:effectLst/>
                <a:latin typeface="Arial" panose="020B0604020202020204" pitchFamily="34" charset="0"/>
                <a:ea typeface="Verdana" panose="020B0604030504040204" pitchFamily="34" charset="0"/>
                <a:cs typeface="Verdana" panose="020B0604030504040204" pitchFamily="34" charset="0"/>
              </a:rPr>
              <a:t> </a:t>
            </a:r>
            <a:r>
              <a:rPr lang="en-US" sz="2400" b="1" dirty="0">
                <a:solidFill>
                  <a:srgbClr val="FF0000"/>
                </a:solidFill>
                <a:effectLst/>
                <a:latin typeface="Arial" panose="020B0604020202020204" pitchFamily="34" charset="0"/>
                <a:ea typeface="Verdana" panose="020B0604030504040204" pitchFamily="34" charset="0"/>
                <a:cs typeface="Verdana" panose="020B0604030504040204" pitchFamily="34" charset="0"/>
              </a:rPr>
              <a:t>attributes</a:t>
            </a:r>
            <a:endParaRPr lang="en-IN" sz="2400" b="1" dirty="0">
              <a:solidFill>
                <a:srgbClr val="FF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7" name="TextBox 6">
            <a:extLst>
              <a:ext uri="{FF2B5EF4-FFF2-40B4-BE49-F238E27FC236}">
                <a16:creationId xmlns:a16="http://schemas.microsoft.com/office/drawing/2014/main" id="{2AB08189-170A-4AC6-93B8-1CB05BD51A0A}"/>
              </a:ext>
            </a:extLst>
          </p:cNvPr>
          <p:cNvSpPr txBox="1"/>
          <p:nvPr/>
        </p:nvSpPr>
        <p:spPr>
          <a:xfrm>
            <a:off x="465174" y="5977596"/>
            <a:ext cx="10776098" cy="584775"/>
          </a:xfrm>
          <a:prstGeom prst="rect">
            <a:avLst/>
          </a:prstGeom>
          <a:noFill/>
        </p:spPr>
        <p:txBody>
          <a:bodyPr wrap="square">
            <a:spAutoFit/>
          </a:bodyPr>
          <a:lstStyle/>
          <a:p>
            <a:r>
              <a:rPr lang="en-US" sz="3200" dirty="0"/>
              <a:t>&lt;font face="Calibri" size=1 color="blue"&gt; hello world &lt;/font&gt;</a:t>
            </a:r>
            <a:endParaRPr lang="en-IN" sz="3200" dirty="0"/>
          </a:p>
        </p:txBody>
      </p:sp>
    </p:spTree>
    <p:extLst>
      <p:ext uri="{BB962C8B-B14F-4D97-AF65-F5344CB8AC3E}">
        <p14:creationId xmlns:p14="http://schemas.microsoft.com/office/powerpoint/2010/main" val="22004552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95" y="167453"/>
            <a:ext cx="8596668" cy="649184"/>
          </a:xfrm>
        </p:spPr>
        <p:txBody>
          <a:bodyPr>
            <a:normAutofit fontScale="90000"/>
          </a:bodyPr>
          <a:lstStyle/>
          <a:p>
            <a:r>
              <a:rPr lang="en-IN" dirty="0">
                <a:solidFill>
                  <a:srgbClr val="C00000"/>
                </a:solidFill>
              </a:rPr>
              <a:t>Setting Font </a:t>
            </a:r>
            <a:r>
              <a:rPr lang="en-IN" dirty="0" err="1">
                <a:solidFill>
                  <a:srgbClr val="C00000"/>
                </a:solidFill>
              </a:rPr>
              <a:t>Color</a:t>
            </a:r>
            <a:r>
              <a:rPr lang="en-IN" dirty="0">
                <a:solidFill>
                  <a:srgbClr val="C00000"/>
                </a:solidFill>
              </a:rPr>
              <a:t> - </a:t>
            </a:r>
            <a:r>
              <a:rPr lang="en-IN" dirty="0">
                <a:solidFill>
                  <a:srgbClr val="00B0F0"/>
                </a:solidFill>
              </a:rPr>
              <a:t>Methods</a:t>
            </a:r>
          </a:p>
        </p:txBody>
      </p:sp>
      <p:sp>
        <p:nvSpPr>
          <p:cNvPr id="3" name="Content Placeholder 2"/>
          <p:cNvSpPr>
            <a:spLocks noGrp="1"/>
          </p:cNvSpPr>
          <p:nvPr>
            <p:ph idx="1"/>
          </p:nvPr>
        </p:nvSpPr>
        <p:spPr>
          <a:xfrm>
            <a:off x="267129" y="816637"/>
            <a:ext cx="11681716" cy="5873910"/>
          </a:xfrm>
        </p:spPr>
        <p:txBody>
          <a:bodyPr>
            <a:normAutofit lnSpcReduction="10000"/>
          </a:bodyPr>
          <a:lstStyle/>
          <a:p>
            <a:r>
              <a:rPr lang="en-IN" dirty="0"/>
              <a:t>We can set any font </a:t>
            </a:r>
            <a:r>
              <a:rPr lang="en-IN" dirty="0" err="1"/>
              <a:t>color</a:t>
            </a:r>
            <a:r>
              <a:rPr lang="en-IN" dirty="0"/>
              <a:t> you like using </a:t>
            </a:r>
            <a:r>
              <a:rPr lang="en-IN" i="1" dirty="0" err="1">
                <a:solidFill>
                  <a:srgbClr val="FF0000"/>
                </a:solidFill>
              </a:rPr>
              <a:t>color</a:t>
            </a:r>
            <a:r>
              <a:rPr lang="en-IN" dirty="0"/>
              <a:t> attribute. </a:t>
            </a:r>
          </a:p>
          <a:p>
            <a:r>
              <a:rPr lang="en-IN" dirty="0"/>
              <a:t>There are following </a:t>
            </a:r>
            <a:r>
              <a:rPr lang="en-IN" dirty="0">
                <a:solidFill>
                  <a:srgbClr val="FF0000"/>
                </a:solidFill>
              </a:rPr>
              <a:t>three different </a:t>
            </a:r>
            <a:r>
              <a:rPr lang="en-IN" dirty="0"/>
              <a:t>methods to set </a:t>
            </a:r>
            <a:r>
              <a:rPr lang="en-IN" dirty="0" err="1"/>
              <a:t>colors</a:t>
            </a:r>
            <a:r>
              <a:rPr lang="en-IN" dirty="0"/>
              <a:t> in your web page</a:t>
            </a:r>
            <a:endParaRPr lang="en-IN" b="1" dirty="0"/>
          </a:p>
          <a:p>
            <a:pPr>
              <a:buFont typeface="+mj-lt"/>
              <a:buAutoNum type="arabicPeriod"/>
            </a:pPr>
            <a:r>
              <a:rPr lang="en-IN" b="1" dirty="0" err="1"/>
              <a:t>Color</a:t>
            </a:r>
            <a:r>
              <a:rPr lang="en-IN" b="1" dirty="0"/>
              <a:t> names</a:t>
            </a:r>
            <a:r>
              <a:rPr lang="en-IN" dirty="0"/>
              <a:t> − You can specify </a:t>
            </a:r>
            <a:r>
              <a:rPr lang="en-IN" dirty="0" err="1"/>
              <a:t>color</a:t>
            </a:r>
            <a:r>
              <a:rPr lang="en-IN" dirty="0"/>
              <a:t> names directly like green, blue or red.</a:t>
            </a:r>
          </a:p>
          <a:p>
            <a:pPr>
              <a:buFont typeface="+mj-lt"/>
              <a:buAutoNum type="arabicPeriod"/>
            </a:pPr>
            <a:r>
              <a:rPr lang="en-IN" b="1" dirty="0"/>
              <a:t>Hex codes</a:t>
            </a:r>
            <a:r>
              <a:rPr lang="en-IN" dirty="0"/>
              <a:t> − A </a:t>
            </a:r>
            <a:r>
              <a:rPr lang="en-IN" dirty="0">
                <a:solidFill>
                  <a:srgbClr val="FF0000"/>
                </a:solidFill>
              </a:rPr>
              <a:t>six-digit code </a:t>
            </a:r>
            <a:r>
              <a:rPr lang="en-IN" dirty="0"/>
              <a:t>representing the amount of red, green, and blue that makes up the </a:t>
            </a:r>
            <a:r>
              <a:rPr lang="en-IN" dirty="0" err="1"/>
              <a:t>color</a:t>
            </a:r>
            <a:r>
              <a:rPr lang="en-IN" dirty="0"/>
              <a:t>.</a:t>
            </a:r>
          </a:p>
          <a:p>
            <a:pPr>
              <a:buFont typeface="+mj-lt"/>
              <a:buAutoNum type="arabicPeriod"/>
            </a:pPr>
            <a:r>
              <a:rPr lang="en-IN" b="1" dirty="0" err="1"/>
              <a:t>Color</a:t>
            </a:r>
            <a:r>
              <a:rPr lang="en-IN" b="1" dirty="0"/>
              <a:t> decimal </a:t>
            </a:r>
            <a:r>
              <a:rPr lang="en-IN" b="1" dirty="0">
                <a:solidFill>
                  <a:srgbClr val="00B0F0"/>
                </a:solidFill>
              </a:rPr>
              <a:t>or</a:t>
            </a:r>
            <a:r>
              <a:rPr lang="en-IN" b="1" dirty="0"/>
              <a:t> percentage values</a:t>
            </a:r>
            <a:r>
              <a:rPr lang="en-IN" dirty="0"/>
              <a:t> − This value is specified using the </a:t>
            </a:r>
            <a:r>
              <a:rPr lang="en-IN" dirty="0" err="1">
                <a:solidFill>
                  <a:srgbClr val="FF0000"/>
                </a:solidFill>
              </a:rPr>
              <a:t>rgb</a:t>
            </a:r>
            <a:r>
              <a:rPr lang="en-IN" dirty="0">
                <a:solidFill>
                  <a:srgbClr val="FF0000"/>
                </a:solidFill>
              </a:rPr>
              <a:t>( ) </a:t>
            </a:r>
            <a:r>
              <a:rPr lang="en-IN" dirty="0"/>
              <a:t>property.</a:t>
            </a:r>
          </a:p>
          <a:p>
            <a:pPr marL="0" indent="0">
              <a:buNone/>
            </a:pPr>
            <a:r>
              <a:rPr lang="en-US" dirty="0">
                <a:solidFill>
                  <a:srgbClr val="00B0F0"/>
                </a:solidFill>
              </a:rPr>
              <a:t>For Example:</a:t>
            </a:r>
          </a:p>
          <a:p>
            <a:pPr>
              <a:buFont typeface="+mj-lt"/>
              <a:buAutoNum type="arabicPeriod"/>
            </a:pPr>
            <a:r>
              <a:rPr lang="en-IN" dirty="0"/>
              <a:t> 	&lt;font </a:t>
            </a:r>
            <a:r>
              <a:rPr lang="en-IN" dirty="0" err="1"/>
              <a:t>color</a:t>
            </a:r>
            <a:r>
              <a:rPr lang="en-IN" dirty="0"/>
              <a:t> = "red"&gt;</a:t>
            </a:r>
          </a:p>
          <a:p>
            <a:pPr>
              <a:buFont typeface="+mj-lt"/>
              <a:buAutoNum type="arabicPeriod"/>
            </a:pPr>
            <a:r>
              <a:rPr lang="en-IN" dirty="0"/>
              <a:t>	&lt;font </a:t>
            </a:r>
            <a:r>
              <a:rPr lang="en-IN" dirty="0" err="1"/>
              <a:t>color</a:t>
            </a:r>
            <a:r>
              <a:rPr lang="en-IN" dirty="0"/>
              <a:t> = "#FF00FF"&gt;                              </a:t>
            </a:r>
            <a:r>
              <a:rPr lang="en-IN" dirty="0">
                <a:solidFill>
                  <a:srgbClr val="00B0F0"/>
                </a:solidFill>
              </a:rPr>
              <a:t>Note</a:t>
            </a:r>
            <a:r>
              <a:rPr lang="en-IN" dirty="0"/>
              <a:t>:  </a:t>
            </a:r>
            <a:r>
              <a:rPr lang="en-IN" b="1" dirty="0"/>
              <a:t>#</a:t>
            </a:r>
            <a:r>
              <a:rPr lang="en-IN" b="1" i="1" dirty="0"/>
              <a:t>rrggbb</a:t>
            </a:r>
            <a:endParaRPr lang="en-IN" dirty="0"/>
          </a:p>
          <a:p>
            <a:pPr>
              <a:buFont typeface="+mj-lt"/>
              <a:buAutoNum type="arabicPeriod"/>
            </a:pPr>
            <a:r>
              <a:rPr lang="en-IN" dirty="0"/>
              <a:t>	&lt;font </a:t>
            </a:r>
            <a:r>
              <a:rPr lang="en-IN" dirty="0" err="1"/>
              <a:t>color</a:t>
            </a:r>
            <a:r>
              <a:rPr lang="en-IN" dirty="0"/>
              <a:t> = "</a:t>
            </a:r>
            <a:r>
              <a:rPr lang="en-IN" dirty="0" err="1"/>
              <a:t>rgb</a:t>
            </a:r>
            <a:r>
              <a:rPr lang="en-IN" dirty="0"/>
              <a:t>(0,0,0)"&gt;		    </a:t>
            </a:r>
            <a:r>
              <a:rPr lang="en-IN" dirty="0">
                <a:solidFill>
                  <a:srgbClr val="00B0F0"/>
                </a:solidFill>
              </a:rPr>
              <a:t>Note</a:t>
            </a:r>
            <a:r>
              <a:rPr lang="en-IN" dirty="0"/>
              <a:t>:  </a:t>
            </a:r>
            <a:r>
              <a:rPr lang="en-IN" b="1" i="1" dirty="0" err="1"/>
              <a:t>rgb</a:t>
            </a:r>
            <a:r>
              <a:rPr lang="en-IN" b="1" i="1" dirty="0"/>
              <a:t>(</a:t>
            </a:r>
            <a:r>
              <a:rPr lang="en-IN" b="1" i="1" dirty="0" err="1"/>
              <a:t>red,green,blue</a:t>
            </a:r>
            <a:r>
              <a:rPr lang="en-IN" b="1" i="1" dirty="0"/>
              <a:t>)</a:t>
            </a:r>
            <a:endParaRPr lang="en-IN" dirty="0"/>
          </a:p>
          <a:p>
            <a:pPr marL="0" indent="0">
              <a:buNone/>
            </a:pPr>
            <a:r>
              <a:rPr lang="en-IN" b="1" dirty="0">
                <a:solidFill>
                  <a:srgbClr val="00B0F0"/>
                </a:solidFill>
              </a:rPr>
              <a:t>Note</a:t>
            </a:r>
            <a:r>
              <a:rPr lang="en-IN" dirty="0"/>
              <a:t> − All the browsers does not support </a:t>
            </a:r>
            <a:r>
              <a:rPr lang="en-IN" dirty="0" err="1">
                <a:solidFill>
                  <a:srgbClr val="F842D1"/>
                </a:solidFill>
              </a:rPr>
              <a:t>rgb</a:t>
            </a:r>
            <a:r>
              <a:rPr lang="en-IN" dirty="0">
                <a:solidFill>
                  <a:srgbClr val="F842D1"/>
                </a:solidFill>
              </a:rPr>
              <a:t>() </a:t>
            </a:r>
            <a:r>
              <a:rPr lang="en-IN" dirty="0"/>
              <a:t>property of </a:t>
            </a:r>
            <a:r>
              <a:rPr lang="en-IN" dirty="0" err="1"/>
              <a:t>color</a:t>
            </a:r>
            <a:r>
              <a:rPr lang="en-IN" dirty="0"/>
              <a:t> so it is recommended not to use it.</a:t>
            </a:r>
          </a:p>
        </p:txBody>
      </p:sp>
      <p:sp>
        <p:nvSpPr>
          <p:cNvPr id="4" name="Slide Number Placeholder 3"/>
          <p:cNvSpPr>
            <a:spLocks noGrp="1"/>
          </p:cNvSpPr>
          <p:nvPr>
            <p:ph type="sldNum" sz="quarter" idx="12"/>
          </p:nvPr>
        </p:nvSpPr>
        <p:spPr/>
        <p:txBody>
          <a:bodyPr/>
          <a:lstStyle/>
          <a:p>
            <a:fld id="{0701445B-B68C-40C6-B756-BA08CABB1904}" type="slidenum">
              <a:rPr lang="en-IN" smtClean="0"/>
              <a:pPr/>
              <a:t>57</a:t>
            </a:fld>
            <a:endParaRPr lang="en-IN"/>
          </a:p>
        </p:txBody>
      </p:sp>
    </p:spTree>
    <p:extLst>
      <p:ext uri="{BB962C8B-B14F-4D97-AF65-F5344CB8AC3E}">
        <p14:creationId xmlns:p14="http://schemas.microsoft.com/office/powerpoint/2010/main" val="4360101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a:extLst>
              <a:ext uri="{FF2B5EF4-FFF2-40B4-BE49-F238E27FC236}">
                <a16:creationId xmlns:a16="http://schemas.microsoft.com/office/drawing/2014/main" id="{872D9663-4FA5-4A39-BC39-14CC9942B256}"/>
              </a:ext>
            </a:extLst>
          </p:cNvPr>
          <p:cNvGraphicFramePr>
            <a:graphicFrameLocks noGrp="1"/>
          </p:cNvGraphicFramePr>
          <p:nvPr>
            <p:ph idx="1"/>
            <p:extLst>
              <p:ext uri="{D42A27DB-BD31-4B8C-83A1-F6EECF244321}">
                <p14:modId xmlns:p14="http://schemas.microsoft.com/office/powerpoint/2010/main" val="2763652099"/>
              </p:ext>
            </p:extLst>
          </p:nvPr>
        </p:nvGraphicFramePr>
        <p:xfrm>
          <a:off x="254635" y="655140"/>
          <a:ext cx="11682730" cy="5943171"/>
        </p:xfrm>
        <a:graphic>
          <a:graphicData uri="http://schemas.openxmlformats.org/drawingml/2006/table">
            <a:tbl>
              <a:tblPr firstRow="1" firstCol="1" lastRow="1" lastCol="1" bandRow="1" bandCol="1">
                <a:tableStyleId>{5C22544A-7EE6-4342-B048-85BDC9FD1C3A}</a:tableStyleId>
              </a:tblPr>
              <a:tblGrid>
                <a:gridCol w="4159102">
                  <a:extLst>
                    <a:ext uri="{9D8B030D-6E8A-4147-A177-3AD203B41FA5}">
                      <a16:colId xmlns:a16="http://schemas.microsoft.com/office/drawing/2014/main" val="2317542662"/>
                    </a:ext>
                  </a:extLst>
                </a:gridCol>
                <a:gridCol w="7523628">
                  <a:extLst>
                    <a:ext uri="{9D8B030D-6E8A-4147-A177-3AD203B41FA5}">
                      <a16:colId xmlns:a16="http://schemas.microsoft.com/office/drawing/2014/main" val="3397342781"/>
                    </a:ext>
                  </a:extLst>
                </a:gridCol>
              </a:tblGrid>
              <a:tr h="510074">
                <a:tc>
                  <a:txBody>
                    <a:bodyPr/>
                    <a:lstStyle/>
                    <a:p>
                      <a:pPr marL="50800" algn="just">
                        <a:spcBef>
                          <a:spcPts val="205"/>
                        </a:spcBef>
                        <a:spcAft>
                          <a:spcPts val="0"/>
                        </a:spcAft>
                      </a:pPr>
                      <a:r>
                        <a:rPr lang="en-US" sz="2000" dirty="0">
                          <a:effectLst/>
                        </a:rPr>
                        <a:t>&lt;A&gt;...&lt;/A&gt;</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669925" algn="just">
                        <a:spcBef>
                          <a:spcPts val="165"/>
                        </a:spcBef>
                        <a:spcAft>
                          <a:spcPts val="0"/>
                        </a:spcAft>
                      </a:pPr>
                      <a:r>
                        <a:rPr lang="en-US" sz="2000" dirty="0">
                          <a:effectLst/>
                        </a:rPr>
                        <a:t>Designates the origin and destination of a hyperlink</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689132326"/>
                  </a:ext>
                </a:extLst>
              </a:tr>
              <a:tr h="521244">
                <a:tc>
                  <a:txBody>
                    <a:bodyPr/>
                    <a:lstStyle/>
                    <a:p>
                      <a:pPr marL="50800" algn="just">
                        <a:spcBef>
                          <a:spcPts val="230"/>
                        </a:spcBef>
                        <a:spcAft>
                          <a:spcPts val="0"/>
                        </a:spcAft>
                      </a:pPr>
                      <a:r>
                        <a:rPr lang="en-US" sz="2000">
                          <a:effectLst/>
                        </a:rPr>
                        <a:t>&lt;A HREF=”url”&gt;...&lt;/A&gt;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669925" algn="just">
                        <a:spcBef>
                          <a:spcPts val="190"/>
                        </a:spcBef>
                      </a:pPr>
                      <a:r>
                        <a:rPr lang="en-US" sz="2000">
                          <a:effectLst/>
                        </a:rPr>
                        <a:t>Creates a hyperlink</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4278190491"/>
                  </a:ext>
                </a:extLst>
              </a:tr>
              <a:tr h="521244">
                <a:tc>
                  <a:txBody>
                    <a:bodyPr/>
                    <a:lstStyle/>
                    <a:p>
                      <a:pPr marL="50800" algn="just">
                        <a:spcBef>
                          <a:spcPts val="230"/>
                        </a:spcBef>
                        <a:spcAft>
                          <a:spcPts val="0"/>
                        </a:spcAft>
                      </a:pPr>
                      <a:r>
                        <a:rPr lang="en-US" sz="2000" dirty="0">
                          <a:effectLst/>
                        </a:rPr>
                        <a:t>&lt;A HREF=”#NAME”&gt;...&lt;/A&gt;</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669925" algn="just">
                        <a:spcBef>
                          <a:spcPts val="190"/>
                        </a:spcBef>
                      </a:pPr>
                      <a:r>
                        <a:rPr lang="en-US" sz="2000" dirty="0">
                          <a:effectLst/>
                        </a:rPr>
                        <a:t>Links to a target location in the current page</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848748081"/>
                  </a:ext>
                </a:extLst>
              </a:tr>
              <a:tr h="521244">
                <a:tc>
                  <a:txBody>
                    <a:bodyPr/>
                    <a:lstStyle/>
                    <a:p>
                      <a:pPr marL="50800" algn="just">
                        <a:spcBef>
                          <a:spcPts val="230"/>
                        </a:spcBef>
                        <a:spcAft>
                          <a:spcPts val="0"/>
                        </a:spcAft>
                      </a:pPr>
                      <a:r>
                        <a:rPr lang="en-US" sz="2000" dirty="0">
                          <a:effectLst/>
                        </a:rPr>
                        <a:t>&lt;A HREF=”URL#NAME”&gt;...&lt;/A&gt;</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669925" algn="just">
                        <a:spcBef>
                          <a:spcPts val="190"/>
                        </a:spcBef>
                      </a:pPr>
                      <a:r>
                        <a:rPr lang="en-US" sz="2000">
                          <a:effectLst/>
                        </a:rPr>
                        <a:t>Links to a target location in a page outside your site</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850343176"/>
                  </a:ext>
                </a:extLst>
              </a:tr>
              <a:tr h="521244">
                <a:tc>
                  <a:txBody>
                    <a:bodyPr/>
                    <a:lstStyle/>
                    <a:p>
                      <a:pPr marL="50800" algn="just">
                        <a:spcBef>
                          <a:spcPts val="230"/>
                        </a:spcBef>
                        <a:spcAft>
                          <a:spcPts val="0"/>
                        </a:spcAft>
                      </a:pPr>
                      <a:r>
                        <a:rPr lang="en-US" sz="2000">
                          <a:effectLst/>
                        </a:rPr>
                        <a:t>&lt;A NAME=”NAME”&gt;...&lt;/A&gt;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669925" algn="just">
                        <a:spcBef>
                          <a:spcPts val="190"/>
                        </a:spcBef>
                      </a:pPr>
                      <a:r>
                        <a:rPr lang="en-US" sz="2000">
                          <a:effectLst/>
                        </a:rPr>
                        <a:t>Sets a target location within a document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1151891045"/>
                  </a:ext>
                </a:extLst>
              </a:tr>
              <a:tr h="521244">
                <a:tc>
                  <a:txBody>
                    <a:bodyPr/>
                    <a:lstStyle/>
                    <a:p>
                      <a:pPr marL="50800" algn="just">
                        <a:spcBef>
                          <a:spcPts val="230"/>
                        </a:spcBef>
                        <a:spcAft>
                          <a:spcPts val="0"/>
                        </a:spcAft>
                      </a:pPr>
                      <a:r>
                        <a:rPr lang="en-US" sz="2000">
                          <a:effectLst/>
                        </a:rPr>
                        <a:t>&lt;A HREF=”mailto:email”&gt;...&lt;/A&gt;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669925" algn="just">
                        <a:spcBef>
                          <a:spcPts val="190"/>
                        </a:spcBef>
                      </a:pPr>
                      <a:r>
                        <a:rPr lang="en-US" sz="2000">
                          <a:effectLst/>
                        </a:rPr>
                        <a:t>Creates a mailto link</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823665818"/>
                  </a:ext>
                </a:extLst>
              </a:tr>
              <a:tr h="521244">
                <a:tc gridSpan="2">
                  <a:txBody>
                    <a:bodyPr/>
                    <a:lstStyle/>
                    <a:p>
                      <a:pPr marL="50800" algn="just">
                        <a:spcBef>
                          <a:spcPts val="240"/>
                        </a:spcBef>
                        <a:spcAft>
                          <a:spcPts val="0"/>
                        </a:spcAft>
                      </a:pPr>
                      <a:r>
                        <a:rPr lang="en-US" sz="2000">
                          <a:effectLst/>
                        </a:rPr>
                        <a:t>Optional Attributes</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hMerge="1">
                  <a:txBody>
                    <a:bodyPr/>
                    <a:lstStyle/>
                    <a:p>
                      <a:endParaRPr lang="en-IN"/>
                    </a:p>
                  </a:txBody>
                  <a:tcPr/>
                </a:tc>
                <a:extLst>
                  <a:ext uri="{0D108BD9-81ED-4DB2-BD59-A6C34878D82A}">
                    <a16:rowId xmlns:a16="http://schemas.microsoft.com/office/drawing/2014/main" val="1182297192"/>
                  </a:ext>
                </a:extLst>
              </a:tr>
              <a:tr h="521244">
                <a:tc>
                  <a:txBody>
                    <a:bodyPr/>
                    <a:lstStyle/>
                    <a:p>
                      <a:pPr marL="50800" algn="just">
                        <a:spcBef>
                          <a:spcPts val="230"/>
                        </a:spcBef>
                        <a:spcAft>
                          <a:spcPts val="0"/>
                        </a:spcAft>
                      </a:pPr>
                      <a:r>
                        <a:rPr lang="en-US" sz="2000">
                          <a:effectLst/>
                        </a:rPr>
                        <a:t>&lt;A HREF=”?” target=”?”&gt;...&lt;/A&gt;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669925" algn="just">
                        <a:spcBef>
                          <a:spcPts val="190"/>
                        </a:spcBef>
                      </a:pPr>
                      <a:r>
                        <a:rPr lang="en-US" sz="2000">
                          <a:effectLst/>
                        </a:rPr>
                        <a:t>Specifies where the linked-to document is to be placed</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4251482192"/>
                  </a:ext>
                </a:extLst>
              </a:tr>
              <a:tr h="926200">
                <a:tc>
                  <a:txBody>
                    <a:bodyPr/>
                    <a:lstStyle/>
                    <a:p>
                      <a:pPr marL="50800" algn="just">
                        <a:spcBef>
                          <a:spcPts val="705"/>
                        </a:spcBef>
                        <a:spcAft>
                          <a:spcPts val="0"/>
                        </a:spcAft>
                      </a:pPr>
                      <a:r>
                        <a:rPr lang="en-US" sz="2000">
                          <a:effectLst/>
                        </a:rPr>
                        <a:t>&lt;A HREF=”?” rel=”?”&gt;...&lt;/A&gt;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669925" marR="607695" algn="just">
                        <a:lnSpc>
                          <a:spcPct val="98000"/>
                        </a:lnSpc>
                        <a:spcBef>
                          <a:spcPts val="190"/>
                        </a:spcBef>
                        <a:spcAft>
                          <a:spcPts val="0"/>
                        </a:spcAft>
                      </a:pPr>
                      <a:r>
                        <a:rPr lang="en-US" sz="2000">
                          <a:effectLst/>
                        </a:rPr>
                        <a:t>Sets</a:t>
                      </a:r>
                      <a:r>
                        <a:rPr lang="en-US" sz="2000" spc="-175">
                          <a:effectLst/>
                        </a:rPr>
                        <a:t> </a:t>
                      </a:r>
                      <a:r>
                        <a:rPr lang="en-US" sz="2000">
                          <a:effectLst/>
                        </a:rPr>
                        <a:t>up</a:t>
                      </a:r>
                      <a:r>
                        <a:rPr lang="en-US" sz="2000" spc="-175">
                          <a:effectLst/>
                        </a:rPr>
                        <a:t> </a:t>
                      </a:r>
                      <a:r>
                        <a:rPr lang="en-US" sz="2000">
                          <a:effectLst/>
                        </a:rPr>
                        <a:t>a</a:t>
                      </a:r>
                      <a:r>
                        <a:rPr lang="en-US" sz="2000" spc="-170">
                          <a:effectLst/>
                        </a:rPr>
                        <a:t> </a:t>
                      </a:r>
                      <a:r>
                        <a:rPr lang="en-US" sz="2000">
                          <a:effectLst/>
                        </a:rPr>
                        <a:t>relationship</a:t>
                      </a:r>
                      <a:r>
                        <a:rPr lang="en-US" sz="2000" spc="-175">
                          <a:effectLst/>
                        </a:rPr>
                        <a:t> </a:t>
                      </a:r>
                      <a:r>
                        <a:rPr lang="en-US" sz="2000">
                          <a:effectLst/>
                        </a:rPr>
                        <a:t>between</a:t>
                      </a:r>
                      <a:r>
                        <a:rPr lang="en-US" sz="2000" spc="-170">
                          <a:effectLst/>
                        </a:rPr>
                        <a:t> </a:t>
                      </a:r>
                      <a:r>
                        <a:rPr lang="en-US" sz="2000">
                          <a:effectLst/>
                        </a:rPr>
                        <a:t>the</a:t>
                      </a:r>
                      <a:r>
                        <a:rPr lang="en-US" sz="2000" spc="-175">
                          <a:effectLst/>
                        </a:rPr>
                        <a:t> </a:t>
                      </a:r>
                      <a:r>
                        <a:rPr lang="en-US" sz="2000">
                          <a:effectLst/>
                        </a:rPr>
                        <a:t>linked-to</a:t>
                      </a:r>
                      <a:r>
                        <a:rPr lang="en-US" sz="2000" spc="-175">
                          <a:effectLst/>
                        </a:rPr>
                        <a:t> </a:t>
                      </a:r>
                      <a:r>
                        <a:rPr lang="en-US" sz="2000">
                          <a:effectLst/>
                        </a:rPr>
                        <a:t>document</a:t>
                      </a:r>
                      <a:r>
                        <a:rPr lang="en-US" sz="2000" spc="-170">
                          <a:effectLst/>
                        </a:rPr>
                        <a:t> </a:t>
                      </a:r>
                      <a:r>
                        <a:rPr lang="en-US" sz="2000">
                          <a:effectLst/>
                        </a:rPr>
                        <a:t>and</a:t>
                      </a:r>
                      <a:r>
                        <a:rPr lang="en-US" sz="2000" spc="-175">
                          <a:effectLst/>
                        </a:rPr>
                        <a:t> </a:t>
                      </a:r>
                      <a:r>
                        <a:rPr lang="en-US" sz="2000">
                          <a:effectLst/>
                        </a:rPr>
                        <a:t>the current</a:t>
                      </a:r>
                      <a:r>
                        <a:rPr lang="en-US" sz="2000" spc="-90">
                          <a:effectLst/>
                        </a:rPr>
                        <a:t> </a:t>
                      </a:r>
                      <a:r>
                        <a:rPr lang="en-US" sz="2000">
                          <a:effectLst/>
                        </a:rPr>
                        <a:t>page</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3882325444"/>
                  </a:ext>
                </a:extLst>
              </a:tr>
              <a:tr h="858189">
                <a:tc>
                  <a:txBody>
                    <a:bodyPr/>
                    <a:lstStyle/>
                    <a:p>
                      <a:pPr marL="50800" algn="just">
                        <a:spcBef>
                          <a:spcPts val="705"/>
                        </a:spcBef>
                        <a:spcAft>
                          <a:spcPts val="0"/>
                        </a:spcAft>
                      </a:pPr>
                      <a:r>
                        <a:rPr lang="en-US" sz="2000">
                          <a:effectLst/>
                        </a:rPr>
                        <a:t>&lt;A HREF=”?” rev=”?”&gt;...&lt;/A&gt;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669925" algn="just">
                        <a:lnSpc>
                          <a:spcPct val="98000"/>
                        </a:lnSpc>
                        <a:spcBef>
                          <a:spcPts val="190"/>
                        </a:spcBef>
                      </a:pPr>
                      <a:r>
                        <a:rPr lang="en-US" sz="2000" dirty="0">
                          <a:effectLst/>
                        </a:rPr>
                        <a:t>Sets</a:t>
                      </a:r>
                      <a:r>
                        <a:rPr lang="en-US" sz="2000" spc="-65" dirty="0">
                          <a:effectLst/>
                        </a:rPr>
                        <a:t> </a:t>
                      </a:r>
                      <a:r>
                        <a:rPr lang="en-US" sz="2000" dirty="0">
                          <a:effectLst/>
                        </a:rPr>
                        <a:t>up</a:t>
                      </a:r>
                      <a:r>
                        <a:rPr lang="en-US" sz="2000" spc="-60" dirty="0">
                          <a:effectLst/>
                        </a:rPr>
                        <a:t> </a:t>
                      </a:r>
                      <a:r>
                        <a:rPr lang="en-US" sz="2000" dirty="0">
                          <a:effectLst/>
                        </a:rPr>
                        <a:t>a</a:t>
                      </a:r>
                      <a:r>
                        <a:rPr lang="en-US" sz="2000" spc="-65" dirty="0">
                          <a:effectLst/>
                        </a:rPr>
                        <a:t> </a:t>
                      </a:r>
                      <a:r>
                        <a:rPr lang="en-US" sz="2000" dirty="0">
                          <a:effectLst/>
                        </a:rPr>
                        <a:t>reverse</a:t>
                      </a:r>
                      <a:r>
                        <a:rPr lang="en-US" sz="2000" spc="-60" dirty="0">
                          <a:effectLst/>
                        </a:rPr>
                        <a:t> </a:t>
                      </a:r>
                      <a:r>
                        <a:rPr lang="en-US" sz="2000" dirty="0">
                          <a:effectLst/>
                        </a:rPr>
                        <a:t>relationship</a:t>
                      </a:r>
                      <a:r>
                        <a:rPr lang="en-US" sz="2000" spc="-60" dirty="0">
                          <a:effectLst/>
                        </a:rPr>
                        <a:t> </a:t>
                      </a:r>
                      <a:r>
                        <a:rPr lang="en-US" sz="2000" dirty="0">
                          <a:effectLst/>
                        </a:rPr>
                        <a:t>between</a:t>
                      </a:r>
                      <a:r>
                        <a:rPr lang="en-US" sz="2000" spc="-65" dirty="0">
                          <a:effectLst/>
                        </a:rPr>
                        <a:t> </a:t>
                      </a:r>
                      <a:r>
                        <a:rPr lang="en-US" sz="2000" dirty="0">
                          <a:effectLst/>
                        </a:rPr>
                        <a:t>the</a:t>
                      </a:r>
                      <a:r>
                        <a:rPr lang="en-US" sz="2000" spc="-60" dirty="0">
                          <a:effectLst/>
                        </a:rPr>
                        <a:t> </a:t>
                      </a:r>
                      <a:r>
                        <a:rPr lang="en-US" sz="2000" dirty="0">
                          <a:effectLst/>
                        </a:rPr>
                        <a:t>current</a:t>
                      </a:r>
                      <a:r>
                        <a:rPr lang="en-US" sz="2000" spc="-60" dirty="0">
                          <a:effectLst/>
                        </a:rPr>
                        <a:t> </a:t>
                      </a:r>
                      <a:r>
                        <a:rPr lang="en-US" sz="2000" dirty="0">
                          <a:effectLst/>
                        </a:rPr>
                        <a:t>page</a:t>
                      </a:r>
                      <a:r>
                        <a:rPr lang="en-US" sz="2000" spc="-65" dirty="0">
                          <a:effectLst/>
                        </a:rPr>
                        <a:t> </a:t>
                      </a:r>
                      <a:r>
                        <a:rPr lang="en-US" sz="2000" dirty="0">
                          <a:effectLst/>
                        </a:rPr>
                        <a:t>and</a:t>
                      </a:r>
                      <a:r>
                        <a:rPr lang="en-US" sz="2000" spc="-60" dirty="0">
                          <a:effectLst/>
                        </a:rPr>
                        <a:t> </a:t>
                      </a:r>
                      <a:r>
                        <a:rPr lang="en-US" sz="2000" dirty="0">
                          <a:effectLst/>
                        </a:rPr>
                        <a:t>the</a:t>
                      </a:r>
                      <a:r>
                        <a:rPr lang="en-US" sz="2000" spc="-60" dirty="0">
                          <a:effectLst/>
                        </a:rPr>
                        <a:t> </a:t>
                      </a:r>
                      <a:r>
                        <a:rPr lang="en-US" sz="2000" dirty="0">
                          <a:effectLst/>
                        </a:rPr>
                        <a:t>linked-to document</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1865326880"/>
                  </a:ext>
                </a:extLst>
              </a:tr>
            </a:tbl>
          </a:graphicData>
        </a:graphic>
      </p:graphicFrame>
      <p:sp>
        <p:nvSpPr>
          <p:cNvPr id="17" name="Text Box 28">
            <a:extLst>
              <a:ext uri="{FF2B5EF4-FFF2-40B4-BE49-F238E27FC236}">
                <a16:creationId xmlns:a16="http://schemas.microsoft.com/office/drawing/2014/main" id="{DDDEEFA1-6FD8-4F2B-82AE-6FDD794091FB}"/>
              </a:ext>
            </a:extLst>
          </p:cNvPr>
          <p:cNvSpPr txBox="1">
            <a:spLocks noChangeArrowheads="1"/>
          </p:cNvSpPr>
          <p:nvPr/>
        </p:nvSpPr>
        <p:spPr bwMode="auto">
          <a:xfrm>
            <a:off x="254635" y="259687"/>
            <a:ext cx="5003165" cy="790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520"/>
              </a:lnSpc>
            </a:pPr>
            <a:r>
              <a:rPr lang="en-US" sz="2800" b="1" dirty="0">
                <a:solidFill>
                  <a:srgbClr val="FF0000"/>
                </a:solidFill>
                <a:effectLst/>
                <a:latin typeface="Arial" panose="020B0604020202020204" pitchFamily="34" charset="0"/>
                <a:ea typeface="Verdana" panose="020B0604030504040204" pitchFamily="34" charset="0"/>
                <a:cs typeface="Verdana" panose="020B0604030504040204" pitchFamily="34" charset="0"/>
              </a:rPr>
              <a:t>Anchor</a:t>
            </a:r>
            <a:r>
              <a:rPr lang="en-US" sz="2800" b="1" spc="-175" dirty="0">
                <a:solidFill>
                  <a:srgbClr val="FF0000"/>
                </a:solidFill>
                <a:effectLst/>
                <a:latin typeface="Arial" panose="020B0604020202020204" pitchFamily="34" charset="0"/>
                <a:ea typeface="Verdana" panose="020B0604030504040204" pitchFamily="34" charset="0"/>
                <a:cs typeface="Verdana" panose="020B0604030504040204" pitchFamily="34" charset="0"/>
              </a:rPr>
              <a:t> </a:t>
            </a:r>
            <a:r>
              <a:rPr lang="en-US" sz="2800" b="1" dirty="0">
                <a:solidFill>
                  <a:srgbClr val="FF0000"/>
                </a:solidFill>
                <a:effectLst/>
                <a:latin typeface="Arial" panose="020B0604020202020204" pitchFamily="34" charset="0"/>
                <a:ea typeface="Verdana" panose="020B0604030504040204" pitchFamily="34" charset="0"/>
                <a:cs typeface="Verdana" panose="020B0604030504040204" pitchFamily="34" charset="0"/>
              </a:rPr>
              <a:t>tag</a:t>
            </a:r>
            <a:r>
              <a:rPr lang="en-US" sz="2800" b="1" spc="-175" dirty="0">
                <a:solidFill>
                  <a:srgbClr val="FF0000"/>
                </a:solidFill>
                <a:effectLst/>
                <a:latin typeface="Arial" panose="020B0604020202020204" pitchFamily="34" charset="0"/>
                <a:ea typeface="Verdana" panose="020B0604030504040204" pitchFamily="34" charset="0"/>
                <a:cs typeface="Verdana" panose="020B0604030504040204" pitchFamily="34" charset="0"/>
              </a:rPr>
              <a:t> </a:t>
            </a:r>
            <a:r>
              <a:rPr lang="en-US" sz="2800" b="1" dirty="0">
                <a:solidFill>
                  <a:srgbClr val="FF0000"/>
                </a:solidFill>
                <a:effectLst/>
                <a:latin typeface="Arial" panose="020B0604020202020204" pitchFamily="34" charset="0"/>
                <a:ea typeface="Verdana" panose="020B0604030504040204" pitchFamily="34" charset="0"/>
                <a:cs typeface="Verdana" panose="020B0604030504040204" pitchFamily="34" charset="0"/>
              </a:rPr>
              <a:t>and</a:t>
            </a:r>
            <a:r>
              <a:rPr lang="en-US" sz="2800" b="1" spc="-175" dirty="0">
                <a:solidFill>
                  <a:srgbClr val="FF0000"/>
                </a:solidFill>
                <a:effectLst/>
                <a:latin typeface="Arial" panose="020B0604020202020204" pitchFamily="34" charset="0"/>
                <a:ea typeface="Verdana" panose="020B0604030504040204" pitchFamily="34" charset="0"/>
                <a:cs typeface="Verdana" panose="020B0604030504040204" pitchFamily="34" charset="0"/>
              </a:rPr>
              <a:t> </a:t>
            </a:r>
            <a:r>
              <a:rPr lang="en-US" sz="2800" b="1" dirty="0">
                <a:solidFill>
                  <a:srgbClr val="FF0000"/>
                </a:solidFill>
                <a:effectLst/>
                <a:latin typeface="Arial" panose="020B0604020202020204" pitchFamily="34" charset="0"/>
                <a:ea typeface="Verdana" panose="020B0604030504040204" pitchFamily="34" charset="0"/>
                <a:cs typeface="Verdana" panose="020B0604030504040204" pitchFamily="34" charset="0"/>
              </a:rPr>
              <a:t>attributes</a:t>
            </a:r>
            <a:endParaRPr lang="en-IN" sz="2800" b="1" dirty="0">
              <a:solidFill>
                <a:srgbClr val="FF0000"/>
              </a:solidFill>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923397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AF6823-675E-4484-BF8A-D9E22A97F4D9}"/>
              </a:ext>
            </a:extLst>
          </p:cNvPr>
          <p:cNvSpPr txBox="1"/>
          <p:nvPr/>
        </p:nvSpPr>
        <p:spPr>
          <a:xfrm>
            <a:off x="116956" y="335845"/>
            <a:ext cx="12075043" cy="6109365"/>
          </a:xfrm>
          <a:prstGeom prst="rect">
            <a:avLst/>
          </a:prstGeom>
          <a:noFill/>
        </p:spPr>
        <p:txBody>
          <a:bodyPr wrap="square">
            <a:spAutoFit/>
          </a:bodyPr>
          <a:lstStyle/>
          <a:p>
            <a:r>
              <a:rPr lang="en-US" sz="2300" b="1" dirty="0"/>
              <a:t>&lt;HTML&gt;  &lt;BODY&gt; </a:t>
            </a:r>
          </a:p>
          <a:p>
            <a:r>
              <a:rPr lang="en-US" sz="2300" b="1" dirty="0">
                <a:solidFill>
                  <a:srgbClr val="FF0000"/>
                </a:solidFill>
              </a:rPr>
              <a:t>Text link&lt;BR&gt;</a:t>
            </a:r>
          </a:p>
          <a:p>
            <a:r>
              <a:rPr lang="en-US" sz="2300" b="1" dirty="0">
                <a:solidFill>
                  <a:srgbClr val="FF0000"/>
                </a:solidFill>
              </a:rPr>
              <a:t>&lt;A HREF="http://www.yahoo.com"&gt;Click here to visit Yahoo&lt;/A&gt; &lt;BR&gt;</a:t>
            </a:r>
          </a:p>
          <a:p>
            <a:r>
              <a:rPr lang="en-US" sz="2300" b="1" dirty="0">
                <a:solidFill>
                  <a:srgbClr val="92D050"/>
                </a:solidFill>
              </a:rPr>
              <a:t>&lt;BR&gt;Click on below </a:t>
            </a:r>
            <a:r>
              <a:rPr lang="en-US" sz="2300" b="1" dirty="0">
                <a:solidFill>
                  <a:srgbClr val="FF0000"/>
                </a:solidFill>
              </a:rPr>
              <a:t>image</a:t>
            </a:r>
            <a:r>
              <a:rPr lang="en-US" sz="2300" b="1" dirty="0">
                <a:solidFill>
                  <a:srgbClr val="92D050"/>
                </a:solidFill>
              </a:rPr>
              <a:t> to visit my homepage:&lt;BR&gt;&lt;BR&gt; </a:t>
            </a:r>
          </a:p>
          <a:p>
            <a:r>
              <a:rPr lang="en-US" sz="2300" b="1" dirty="0">
                <a:solidFill>
                  <a:srgbClr val="92D050"/>
                </a:solidFill>
              </a:rPr>
              <a:t>&lt;A HREF="http://www.gmail.com/"&gt;&lt;IMG SRC="cnr.jpg" width=50 height=50 border=2&gt;&lt;/A&gt;</a:t>
            </a:r>
          </a:p>
          <a:p>
            <a:r>
              <a:rPr lang="en-US" sz="2300" b="1" dirty="0">
                <a:solidFill>
                  <a:schemeClr val="accent1"/>
                </a:solidFill>
              </a:rPr>
              <a:t>&lt;BR&gt; &lt;BR&gt; Click on below link to send an </a:t>
            </a:r>
            <a:r>
              <a:rPr lang="en-US" sz="2300" b="1" dirty="0">
                <a:solidFill>
                  <a:srgbClr val="FF0000"/>
                </a:solidFill>
              </a:rPr>
              <a:t>email to me </a:t>
            </a:r>
            <a:r>
              <a:rPr lang="en-US" sz="2300" b="1" dirty="0">
                <a:solidFill>
                  <a:schemeClr val="accent1"/>
                </a:solidFill>
              </a:rPr>
              <a:t>&lt;BR&gt;</a:t>
            </a:r>
          </a:p>
          <a:p>
            <a:r>
              <a:rPr lang="en-US" sz="2300" b="1" dirty="0">
                <a:solidFill>
                  <a:schemeClr val="accent1"/>
                </a:solidFill>
              </a:rPr>
              <a:t>&lt;A HREF="mailto:nagaraju.c@yogivemanauniversity.ac.in"&gt;Email Me&lt;/A&gt;</a:t>
            </a:r>
          </a:p>
          <a:p>
            <a:r>
              <a:rPr lang="en-US" sz="2300" b="1" dirty="0">
                <a:solidFill>
                  <a:srgbClr val="00B0F0"/>
                </a:solidFill>
              </a:rPr>
              <a:t>&lt;BR&gt; Click on below link to </a:t>
            </a:r>
            <a:r>
              <a:rPr lang="en-US" sz="2300" b="1" dirty="0">
                <a:solidFill>
                  <a:srgbClr val="FF0000"/>
                </a:solidFill>
              </a:rPr>
              <a:t>send us your comments</a:t>
            </a:r>
            <a:r>
              <a:rPr lang="en-US" sz="2300" b="1" dirty="0">
                <a:solidFill>
                  <a:srgbClr val="00B0F0"/>
                </a:solidFill>
              </a:rPr>
              <a:t>. &lt;BR&gt; </a:t>
            </a:r>
          </a:p>
          <a:p>
            <a:r>
              <a:rPr lang="en-US" sz="2300" b="1" dirty="0">
                <a:solidFill>
                  <a:srgbClr val="00B0F0"/>
                </a:solidFill>
              </a:rPr>
              <a:t>&lt;A HREF="mailto:webmaster@learnem.com?subject:comments about your site"&gt;Email Me&lt;/A&gt;</a:t>
            </a:r>
          </a:p>
          <a:p>
            <a:r>
              <a:rPr lang="en-US" sz="2300" b="1" dirty="0">
                <a:solidFill>
                  <a:srgbClr val="FF0000"/>
                </a:solidFill>
              </a:rPr>
              <a:t>where to open link  _self , _</a:t>
            </a:r>
            <a:r>
              <a:rPr lang="en-US" sz="2300" b="1" dirty="0" err="1">
                <a:solidFill>
                  <a:srgbClr val="FF0000"/>
                </a:solidFill>
              </a:rPr>
              <a:t>blank,_parent</a:t>
            </a:r>
            <a:r>
              <a:rPr lang="en-US" sz="2300" b="1" dirty="0">
                <a:solidFill>
                  <a:srgbClr val="FF0000"/>
                </a:solidFill>
              </a:rPr>
              <a:t>, _top</a:t>
            </a:r>
          </a:p>
          <a:p>
            <a:r>
              <a:rPr lang="en-US" sz="2300" b="1" dirty="0">
                <a:solidFill>
                  <a:srgbClr val="FF0000"/>
                </a:solidFill>
              </a:rPr>
              <a:t>&lt;a </a:t>
            </a:r>
            <a:r>
              <a:rPr lang="en-US" sz="2300" b="1" dirty="0" err="1">
                <a:solidFill>
                  <a:srgbClr val="FF0000"/>
                </a:solidFill>
              </a:rPr>
              <a:t>href</a:t>
            </a:r>
            <a:r>
              <a:rPr lang="en-US" sz="2300" b="1" dirty="0">
                <a:solidFill>
                  <a:srgbClr val="FF0000"/>
                </a:solidFill>
              </a:rPr>
              <a:t>="https://www.w3schools.com/" target="_blank"&gt;Visit W3Schools!&lt;/a&gt;</a:t>
            </a:r>
          </a:p>
          <a:p>
            <a:r>
              <a:rPr lang="en-US" sz="2300" b="1" dirty="0">
                <a:solidFill>
                  <a:srgbClr val="00B0F0"/>
                </a:solidFill>
              </a:rPr>
              <a:t>&lt;h2&gt;Relative URLs&lt;/h2&gt;</a:t>
            </a:r>
          </a:p>
          <a:p>
            <a:r>
              <a:rPr lang="en-US" sz="2300" b="1" dirty="0">
                <a:solidFill>
                  <a:srgbClr val="00B0F0"/>
                </a:solidFill>
              </a:rPr>
              <a:t>&lt;p&gt;&lt;a </a:t>
            </a:r>
            <a:r>
              <a:rPr lang="en-US" sz="2300" b="1" dirty="0" err="1">
                <a:solidFill>
                  <a:srgbClr val="00B0F0"/>
                </a:solidFill>
              </a:rPr>
              <a:t>href</a:t>
            </a:r>
            <a:r>
              <a:rPr lang="en-US" sz="2300" b="1" dirty="0">
                <a:solidFill>
                  <a:srgbClr val="00B0F0"/>
                </a:solidFill>
              </a:rPr>
              <a:t>=“aa.html"&gt;HTML Images&lt;/a&gt;&lt;/p&gt;</a:t>
            </a:r>
          </a:p>
          <a:p>
            <a:r>
              <a:rPr lang="en-US" sz="2300" b="1" dirty="0">
                <a:solidFill>
                  <a:srgbClr val="00B0F0"/>
                </a:solidFill>
              </a:rPr>
              <a:t>&lt;p&gt;&lt;a </a:t>
            </a:r>
            <a:r>
              <a:rPr lang="en-US" sz="2300" b="1" dirty="0" err="1">
                <a:solidFill>
                  <a:srgbClr val="00B0F0"/>
                </a:solidFill>
              </a:rPr>
              <a:t>href</a:t>
            </a:r>
            <a:r>
              <a:rPr lang="en-US" sz="2300" b="1" dirty="0">
                <a:solidFill>
                  <a:srgbClr val="00B0F0"/>
                </a:solidFill>
              </a:rPr>
              <a:t>="/</a:t>
            </a:r>
            <a:r>
              <a:rPr lang="en-US" sz="2300" b="1" dirty="0" err="1">
                <a:solidFill>
                  <a:srgbClr val="00B0F0"/>
                </a:solidFill>
              </a:rPr>
              <a:t>css</a:t>
            </a:r>
            <a:r>
              <a:rPr lang="en-US" sz="2300" b="1" dirty="0">
                <a:solidFill>
                  <a:srgbClr val="00B0F0"/>
                </a:solidFill>
              </a:rPr>
              <a:t>/default.asp"&gt;CSS Tutorial&lt;/a&gt;&lt;/p&gt;</a:t>
            </a:r>
          </a:p>
          <a:p>
            <a:r>
              <a:rPr lang="it-IT" sz="2300" b="1" dirty="0">
                <a:solidFill>
                  <a:srgbClr val="FF0000"/>
                </a:solidFill>
              </a:rPr>
              <a:t>&lt;button    onclick="document.location='https://www.w3schools.com/html/html_links.asp’&gt;</a:t>
            </a:r>
          </a:p>
          <a:p>
            <a:r>
              <a:rPr lang="it-IT" sz="2300" b="1" dirty="0">
                <a:solidFill>
                  <a:srgbClr val="FF0000"/>
                </a:solidFill>
              </a:rPr>
              <a:t>          HTML Tutorial &lt;/button&gt;</a:t>
            </a:r>
          </a:p>
          <a:p>
            <a:r>
              <a:rPr lang="en-US" sz="2300" b="1" dirty="0"/>
              <a:t>&lt;/BODY&gt;   &lt;/HTML&gt;</a:t>
            </a:r>
            <a:endParaRPr lang="en-IN" sz="2300" b="1" dirty="0"/>
          </a:p>
        </p:txBody>
      </p:sp>
    </p:spTree>
    <p:extLst>
      <p:ext uri="{BB962C8B-B14F-4D97-AF65-F5344CB8AC3E}">
        <p14:creationId xmlns:p14="http://schemas.microsoft.com/office/powerpoint/2010/main" val="2660623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3337" y="169817"/>
            <a:ext cx="10363200" cy="465138"/>
          </a:xfrm>
        </p:spPr>
        <p:txBody>
          <a:bodyPr>
            <a:normAutofit fontScale="90000"/>
          </a:bodyPr>
          <a:lstStyle/>
          <a:p>
            <a:pPr eaLnBrk="1" hangingPunct="1"/>
            <a:r>
              <a:rPr lang="en-US" altLang="en-US" b="1" dirty="0">
                <a:solidFill>
                  <a:srgbClr val="FF0000"/>
                </a:solidFill>
              </a:rPr>
              <a:t>How to access the Web?</a:t>
            </a:r>
          </a:p>
        </p:txBody>
      </p:sp>
      <p:sp>
        <p:nvSpPr>
          <p:cNvPr id="6147" name="Rectangle 3"/>
          <p:cNvSpPr>
            <a:spLocks noGrp="1" noChangeArrowheads="1"/>
          </p:cNvSpPr>
          <p:nvPr>
            <p:ph idx="1"/>
          </p:nvPr>
        </p:nvSpPr>
        <p:spPr>
          <a:xfrm>
            <a:off x="31751" y="617538"/>
            <a:ext cx="12090400" cy="6240462"/>
          </a:xfrm>
        </p:spPr>
        <p:txBody>
          <a:bodyPr/>
          <a:lstStyle/>
          <a:p>
            <a:pPr algn="just" eaLnBrk="1" hangingPunct="1"/>
            <a:r>
              <a:rPr lang="en-US" altLang="en-US" sz="2800" dirty="0"/>
              <a:t>After a web site is designed it must be stored on a computer  called </a:t>
            </a:r>
            <a:r>
              <a:rPr lang="en-US" altLang="en-US" sz="2800" b="1" dirty="0"/>
              <a:t>Web server </a:t>
            </a:r>
            <a:r>
              <a:rPr lang="en-US" altLang="en-US" sz="2800" dirty="0"/>
              <a:t>that can be accessed through the Internet </a:t>
            </a:r>
          </a:p>
          <a:p>
            <a:pPr algn="just" eaLnBrk="1" hangingPunct="1"/>
            <a:endParaRPr lang="en-US" altLang="en-US" sz="2800" dirty="0"/>
          </a:p>
          <a:p>
            <a:pPr algn="just" eaLnBrk="1" hangingPunct="1"/>
            <a:endParaRPr lang="en-US" altLang="en-US" sz="2800" dirty="0"/>
          </a:p>
          <a:p>
            <a:pPr algn="just" eaLnBrk="1" hangingPunct="1"/>
            <a:endParaRPr lang="en-US" altLang="en-US" sz="2800" dirty="0"/>
          </a:p>
          <a:p>
            <a:pPr algn="just" eaLnBrk="1" hangingPunct="1"/>
            <a:endParaRPr lang="en-US" altLang="en-US" sz="2800" dirty="0"/>
          </a:p>
          <a:p>
            <a:pPr algn="just" eaLnBrk="1" hangingPunct="1"/>
            <a:r>
              <a:rPr lang="en-US" altLang="en-US" sz="2800" dirty="0"/>
              <a:t>Once you have your Internet connection, then you need special software called a browser  called </a:t>
            </a:r>
            <a:r>
              <a:rPr lang="en-US" altLang="en-US" sz="2800" b="1" dirty="0"/>
              <a:t>client</a:t>
            </a:r>
            <a:r>
              <a:rPr lang="en-US" altLang="en-US" sz="2800" dirty="0"/>
              <a:t> to access the Web.</a:t>
            </a:r>
          </a:p>
          <a:p>
            <a:pPr algn="just" eaLnBrk="1" hangingPunct="1"/>
            <a:r>
              <a:rPr lang="en-US" altLang="en-US" sz="2800" dirty="0"/>
              <a:t>Web browsers are used to connect you to remote computers, open and transfer files, display text and images.</a:t>
            </a:r>
          </a:p>
          <a:p>
            <a:pPr algn="just" eaLnBrk="1" hangingPunct="1"/>
            <a:r>
              <a:rPr lang="en-US" altLang="en-US" sz="2800" dirty="0"/>
              <a:t>Web browsers are specialized programs.</a:t>
            </a:r>
          </a:p>
          <a:p>
            <a:pPr algn="just" eaLnBrk="1" hangingPunct="1"/>
            <a:r>
              <a:rPr lang="en-US" altLang="en-US" sz="2800" b="1" dirty="0">
                <a:solidFill>
                  <a:srgbClr val="FF0000"/>
                </a:solidFill>
              </a:rPr>
              <a:t>Examples of Web browser: </a:t>
            </a:r>
            <a:r>
              <a:rPr lang="en-US" altLang="en-US" sz="2800" dirty="0"/>
              <a:t>Netscape Navigator chrome, mozillafirefox and  Internet Explorer.</a:t>
            </a:r>
          </a:p>
          <a:p>
            <a:pPr algn="just" eaLnBrk="1" hangingPunct="1"/>
            <a:endParaRPr lang="en-US" altLang="en-US" sz="2800" dirty="0"/>
          </a:p>
        </p:txBody>
      </p:sp>
      <p:sp>
        <p:nvSpPr>
          <p:cNvPr id="6148" name="Date Placeholder 1"/>
          <p:cNvSpPr>
            <a:spLocks noGrp="1"/>
          </p:cNvSpPr>
          <p:nvPr>
            <p:ph type="dt" sz="half" idx="10"/>
          </p:nvPr>
        </p:nvSpPr>
        <p:spPr>
          <a:noFill/>
          <a:ln>
            <a:miter lim="800000"/>
            <a:headEnd/>
            <a:tailEnd/>
          </a:ln>
        </p:spPr>
        <p:txBody>
          <a:bodyPr/>
          <a:lstStyle/>
          <a:p>
            <a:fld id="{DBD1A45F-8C9F-4D73-B07C-F0856D6174E8}" type="datetime1">
              <a:rPr lang="en-US" altLang="en-US" smtClean="0"/>
              <a:pPr/>
              <a:t>9/6/2021</a:t>
            </a:fld>
            <a:endParaRPr lang="en-US" altLang="en-US"/>
          </a:p>
        </p:txBody>
      </p:sp>
      <p:sp>
        <p:nvSpPr>
          <p:cNvPr id="6149" name="Footer Placeholder 2"/>
          <p:cNvSpPr>
            <a:spLocks noGrp="1"/>
          </p:cNvSpPr>
          <p:nvPr>
            <p:ph type="ftr" sz="quarter" idx="11"/>
          </p:nvPr>
        </p:nvSpPr>
        <p:spPr>
          <a:noFill/>
          <a:ln>
            <a:miter lim="800000"/>
            <a:headEnd/>
            <a:tailEnd/>
          </a:ln>
        </p:spPr>
        <p:txBody>
          <a:bodyPr/>
          <a:lstStyle/>
          <a:p>
            <a:r>
              <a:rPr lang="en-US" altLang="en-US"/>
              <a:t>Dr. C.NagaRaju YSR of  YVU 9949218570</a:t>
            </a:r>
          </a:p>
        </p:txBody>
      </p:sp>
      <p:sp>
        <p:nvSpPr>
          <p:cNvPr id="6150" name="Slide Number Placeholder 3"/>
          <p:cNvSpPr>
            <a:spLocks noGrp="1"/>
          </p:cNvSpPr>
          <p:nvPr>
            <p:ph type="sldNum" sz="quarter" idx="12"/>
          </p:nvPr>
        </p:nvSpPr>
        <p:spPr>
          <a:noFill/>
          <a:ln>
            <a:miter lim="800000"/>
            <a:headEnd/>
            <a:tailEnd/>
          </a:ln>
        </p:spPr>
        <p:txBody>
          <a:bodyPr/>
          <a:lstStyle/>
          <a:p>
            <a:fld id="{5B2466EE-F099-4650-B37A-87296EA92401}" type="slidenum">
              <a:rPr lang="en-US" altLang="en-US"/>
              <a:pPr/>
              <a:t>6</a:t>
            </a:fld>
            <a:endParaRPr lang="en-US" altLang="en-US"/>
          </a:p>
        </p:txBody>
      </p:sp>
      <p:pic>
        <p:nvPicPr>
          <p:cNvPr id="6151" name="Picture 3" descr="F:\280\340\Servlet-1a.jpg"/>
          <p:cNvPicPr>
            <a:picLocks noChangeAspect="1" noChangeArrowheads="1"/>
          </p:cNvPicPr>
          <p:nvPr/>
        </p:nvPicPr>
        <p:blipFill>
          <a:blip r:embed="rId3" cstate="print"/>
          <a:srcRect l="17451" t="100" b="4815"/>
          <a:stretch>
            <a:fillRect/>
          </a:stretch>
        </p:blipFill>
        <p:spPr bwMode="auto">
          <a:xfrm>
            <a:off x="4245429" y="1463040"/>
            <a:ext cx="3553096" cy="206393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20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5" end="5"/>
                                            </p:txEl>
                                          </p:spTgt>
                                        </p:tgtEl>
                                        <p:attrNameLst>
                                          <p:attrName>style.visibility</p:attrName>
                                        </p:attrNameLst>
                                      </p:cBhvr>
                                      <p:to>
                                        <p:strVal val="visible"/>
                                      </p:to>
                                    </p:set>
                                    <p:animEffect transition="in" filter="fade">
                                      <p:cBhvr>
                                        <p:cTn id="12" dur="2000"/>
                                        <p:tgtEl>
                                          <p:spTgt spid="614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47">
                                            <p:txEl>
                                              <p:pRg st="6" end="6"/>
                                            </p:txEl>
                                          </p:spTgt>
                                        </p:tgtEl>
                                        <p:attrNameLst>
                                          <p:attrName>style.visibility</p:attrName>
                                        </p:attrNameLst>
                                      </p:cBhvr>
                                      <p:to>
                                        <p:strVal val="visible"/>
                                      </p:to>
                                    </p:set>
                                    <p:animEffect transition="in" filter="fade">
                                      <p:cBhvr>
                                        <p:cTn id="17" dur="2000"/>
                                        <p:tgtEl>
                                          <p:spTgt spid="614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47">
                                            <p:txEl>
                                              <p:pRg st="7" end="7"/>
                                            </p:txEl>
                                          </p:spTgt>
                                        </p:tgtEl>
                                        <p:attrNameLst>
                                          <p:attrName>style.visibility</p:attrName>
                                        </p:attrNameLst>
                                      </p:cBhvr>
                                      <p:to>
                                        <p:strVal val="visible"/>
                                      </p:to>
                                    </p:set>
                                    <p:animEffect transition="in" filter="fade">
                                      <p:cBhvr>
                                        <p:cTn id="22" dur="2000"/>
                                        <p:tgtEl>
                                          <p:spTgt spid="6147">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47">
                                            <p:txEl>
                                              <p:pRg st="8" end="8"/>
                                            </p:txEl>
                                          </p:spTgt>
                                        </p:tgtEl>
                                        <p:attrNameLst>
                                          <p:attrName>style.visibility</p:attrName>
                                        </p:attrNameLst>
                                      </p:cBhvr>
                                      <p:to>
                                        <p:strVal val="visible"/>
                                      </p:to>
                                    </p:set>
                                    <p:animEffect transition="in" filter="fade">
                                      <p:cBhvr>
                                        <p:cTn id="27" dur="2000"/>
                                        <p:tgtEl>
                                          <p:spTgt spid="6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CC3E7E6-E7F3-4378-A76D-0FD756D370E7}"/>
              </a:ext>
            </a:extLst>
          </p:cNvPr>
          <p:cNvGraphicFramePr>
            <a:graphicFrameLocks noGrp="1"/>
          </p:cNvGraphicFramePr>
          <p:nvPr>
            <p:ph idx="1"/>
            <p:extLst>
              <p:ext uri="{D42A27DB-BD31-4B8C-83A1-F6EECF244321}">
                <p14:modId xmlns:p14="http://schemas.microsoft.com/office/powerpoint/2010/main" val="2392366303"/>
              </p:ext>
            </p:extLst>
          </p:nvPr>
        </p:nvGraphicFramePr>
        <p:xfrm>
          <a:off x="133350" y="723899"/>
          <a:ext cx="11934825" cy="6093339"/>
        </p:xfrm>
        <a:graphic>
          <a:graphicData uri="http://schemas.openxmlformats.org/drawingml/2006/table">
            <a:tbl>
              <a:tblPr firstRow="1" firstCol="1" lastRow="1" lastCol="1" bandRow="1" bandCol="1">
                <a:tableStyleId>{5C22544A-7EE6-4342-B048-85BDC9FD1C3A}</a:tableStyleId>
              </a:tblPr>
              <a:tblGrid>
                <a:gridCol w="4951858">
                  <a:extLst>
                    <a:ext uri="{9D8B030D-6E8A-4147-A177-3AD203B41FA5}">
                      <a16:colId xmlns:a16="http://schemas.microsoft.com/office/drawing/2014/main" val="3711455249"/>
                    </a:ext>
                  </a:extLst>
                </a:gridCol>
                <a:gridCol w="6982967">
                  <a:extLst>
                    <a:ext uri="{9D8B030D-6E8A-4147-A177-3AD203B41FA5}">
                      <a16:colId xmlns:a16="http://schemas.microsoft.com/office/drawing/2014/main" val="1014660239"/>
                    </a:ext>
                  </a:extLst>
                </a:gridCol>
              </a:tblGrid>
              <a:tr h="591193">
                <a:tc>
                  <a:txBody>
                    <a:bodyPr/>
                    <a:lstStyle/>
                    <a:p>
                      <a:pPr marL="50800">
                        <a:spcBef>
                          <a:spcPts val="195"/>
                        </a:spcBef>
                        <a:spcAft>
                          <a:spcPts val="0"/>
                        </a:spcAft>
                      </a:pPr>
                      <a:r>
                        <a:rPr lang="en-US" sz="2000">
                          <a:effectLst/>
                        </a:rPr>
                        <a:t>&lt;IMG&gt;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312420">
                        <a:spcBef>
                          <a:spcPts val="150"/>
                        </a:spcBef>
                        <a:spcAft>
                          <a:spcPts val="0"/>
                        </a:spcAft>
                      </a:pPr>
                      <a:r>
                        <a:rPr lang="en-US" sz="2000">
                          <a:effectLst/>
                        </a:rPr>
                        <a:t>Embeds an image in the document at the location of the tag</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429909371"/>
                  </a:ext>
                </a:extLst>
              </a:tr>
              <a:tr h="670181">
                <a:tc>
                  <a:txBody>
                    <a:bodyPr/>
                    <a:lstStyle/>
                    <a:p>
                      <a:pPr marL="50800">
                        <a:spcBef>
                          <a:spcPts val="230"/>
                        </a:spcBef>
                        <a:spcAft>
                          <a:spcPts val="0"/>
                        </a:spcAft>
                      </a:pPr>
                      <a:r>
                        <a:rPr lang="en-US" sz="2000" dirty="0">
                          <a:effectLst/>
                        </a:rPr>
                        <a:t>&lt;IMG </a:t>
                      </a:r>
                      <a:r>
                        <a:rPr lang="en-US" sz="2000" dirty="0" err="1">
                          <a:effectLst/>
                        </a:rPr>
                        <a:t>src</a:t>
                      </a:r>
                      <a:r>
                        <a:rPr lang="en-US" sz="2000" dirty="0">
                          <a:effectLst/>
                        </a:rPr>
                        <a:t>=”</a:t>
                      </a:r>
                      <a:r>
                        <a:rPr lang="en-US" sz="2000" dirty="0" err="1">
                          <a:effectLst/>
                        </a:rPr>
                        <a:t>url</a:t>
                      </a:r>
                      <a:r>
                        <a:rPr lang="en-US" sz="2000" dirty="0">
                          <a:effectLst/>
                        </a:rPr>
                        <a:t>” alt=”text”&gt;</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312420">
                        <a:spcBef>
                          <a:spcPts val="190"/>
                        </a:spcBef>
                      </a:pPr>
                      <a:r>
                        <a:rPr lang="en-US" sz="2000">
                          <a:effectLst/>
                        </a:rPr>
                        <a:t>Adds an image with a text description</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3811663251"/>
                  </a:ext>
                </a:extLst>
              </a:tr>
              <a:tr h="670181">
                <a:tc>
                  <a:txBody>
                    <a:bodyPr/>
                    <a:lstStyle/>
                    <a:p>
                      <a:pPr marL="50800">
                        <a:spcBef>
                          <a:spcPts val="230"/>
                        </a:spcBef>
                        <a:spcAft>
                          <a:spcPts val="0"/>
                        </a:spcAft>
                      </a:pPr>
                      <a:r>
                        <a:rPr lang="en-US" sz="2000">
                          <a:effectLst/>
                        </a:rPr>
                        <a:t>&lt;IMG src=”url” alt=”text” align=”direction”&gt;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312420">
                        <a:spcBef>
                          <a:spcPts val="190"/>
                        </a:spcBef>
                      </a:pPr>
                      <a:r>
                        <a:rPr lang="en-US" sz="2000">
                          <a:effectLst/>
                        </a:rPr>
                        <a:t>Aligns an image to the left, right, center, bottom, or top</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437363487"/>
                  </a:ext>
                </a:extLst>
              </a:tr>
              <a:tr h="670181">
                <a:tc>
                  <a:txBody>
                    <a:bodyPr/>
                    <a:lstStyle/>
                    <a:p>
                      <a:pPr marL="50800">
                        <a:spcBef>
                          <a:spcPts val="230"/>
                        </a:spcBef>
                        <a:spcAft>
                          <a:spcPts val="0"/>
                        </a:spcAft>
                      </a:pPr>
                      <a:r>
                        <a:rPr lang="en-US" sz="2000">
                          <a:effectLst/>
                        </a:rPr>
                        <a:t>&lt;IMG src=”url” alt=”text” border=”number”&gt;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312420">
                        <a:spcBef>
                          <a:spcPts val="190"/>
                        </a:spcBef>
                      </a:pPr>
                      <a:r>
                        <a:rPr lang="en-US" sz="2000">
                          <a:effectLst/>
                        </a:rPr>
                        <a:t>Sets the size of the border around an image</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3718265804"/>
                  </a:ext>
                </a:extLst>
              </a:tr>
              <a:tr h="670181">
                <a:tc>
                  <a:txBody>
                    <a:bodyPr/>
                    <a:lstStyle/>
                    <a:p>
                      <a:pPr marL="50800">
                        <a:spcBef>
                          <a:spcPts val="230"/>
                        </a:spcBef>
                        <a:spcAft>
                          <a:spcPts val="0"/>
                        </a:spcAft>
                      </a:pPr>
                      <a:r>
                        <a:rPr lang="en-US" sz="2000">
                          <a:effectLst/>
                        </a:rPr>
                        <a:t>&lt;IMG src=”url” alt=”text” height=”pixels”&gt;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312420">
                        <a:spcBef>
                          <a:spcPts val="190"/>
                        </a:spcBef>
                      </a:pPr>
                      <a:r>
                        <a:rPr lang="en-US" sz="2000" dirty="0">
                          <a:effectLst/>
                        </a:rPr>
                        <a:t>Sets the height of an image</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536789105"/>
                  </a:ext>
                </a:extLst>
              </a:tr>
              <a:tr h="670181">
                <a:tc>
                  <a:txBody>
                    <a:bodyPr/>
                    <a:lstStyle/>
                    <a:p>
                      <a:pPr marL="50800">
                        <a:spcBef>
                          <a:spcPts val="230"/>
                        </a:spcBef>
                        <a:spcAft>
                          <a:spcPts val="0"/>
                        </a:spcAft>
                      </a:pPr>
                      <a:r>
                        <a:rPr lang="en-US" sz="2000">
                          <a:effectLst/>
                        </a:rPr>
                        <a:t>&lt;IMG src=”url” alt=”text” width=”pixels”&gt;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312420">
                        <a:spcBef>
                          <a:spcPts val="190"/>
                        </a:spcBef>
                      </a:pPr>
                      <a:r>
                        <a:rPr lang="en-US" sz="2000">
                          <a:effectLst/>
                        </a:rPr>
                        <a:t>Sets the width of an image</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4025881116"/>
                  </a:ext>
                </a:extLst>
              </a:tr>
              <a:tr h="670181">
                <a:tc>
                  <a:txBody>
                    <a:bodyPr/>
                    <a:lstStyle/>
                    <a:p>
                      <a:pPr marL="50800">
                        <a:spcBef>
                          <a:spcPts val="230"/>
                        </a:spcBef>
                        <a:spcAft>
                          <a:spcPts val="0"/>
                        </a:spcAft>
                      </a:pPr>
                      <a:r>
                        <a:rPr lang="en-US" sz="2000" dirty="0">
                          <a:effectLst/>
                        </a:rPr>
                        <a:t>&lt;IMG </a:t>
                      </a:r>
                      <a:r>
                        <a:rPr lang="en-US" sz="2000" dirty="0" err="1">
                          <a:effectLst/>
                        </a:rPr>
                        <a:t>src</a:t>
                      </a:r>
                      <a:r>
                        <a:rPr lang="en-US" sz="2000" dirty="0">
                          <a:effectLst/>
                        </a:rPr>
                        <a:t>=”</a:t>
                      </a:r>
                      <a:r>
                        <a:rPr lang="en-US" sz="2000" dirty="0" err="1">
                          <a:effectLst/>
                        </a:rPr>
                        <a:t>url</a:t>
                      </a:r>
                      <a:r>
                        <a:rPr lang="en-US" sz="2000" dirty="0">
                          <a:effectLst/>
                        </a:rPr>
                        <a:t>” alt=”text” </a:t>
                      </a:r>
                      <a:r>
                        <a:rPr lang="en-US" sz="2000" dirty="0" err="1">
                          <a:effectLst/>
                        </a:rPr>
                        <a:t>hspace</a:t>
                      </a:r>
                      <a:r>
                        <a:rPr lang="en-US" sz="2000" dirty="0">
                          <a:effectLst/>
                        </a:rPr>
                        <a:t>=”pixels”&gt;</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312420">
                        <a:spcBef>
                          <a:spcPts val="190"/>
                        </a:spcBef>
                      </a:pPr>
                      <a:r>
                        <a:rPr lang="en-US" sz="2000">
                          <a:effectLst/>
                        </a:rPr>
                        <a:t>Sets a horizontal margin to be placed around an image</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1249702320"/>
                  </a:ext>
                </a:extLst>
              </a:tr>
              <a:tr h="670181">
                <a:tc>
                  <a:txBody>
                    <a:bodyPr/>
                    <a:lstStyle/>
                    <a:p>
                      <a:pPr marL="50800">
                        <a:spcBef>
                          <a:spcPts val="230"/>
                        </a:spcBef>
                        <a:spcAft>
                          <a:spcPts val="0"/>
                        </a:spcAft>
                      </a:pPr>
                      <a:r>
                        <a:rPr lang="en-US" sz="2000">
                          <a:effectLst/>
                        </a:rPr>
                        <a:t>&lt;IMG src=”url” alt=”text” vspace=”pixels”&gt;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312420">
                        <a:spcBef>
                          <a:spcPts val="190"/>
                        </a:spcBef>
                      </a:pPr>
                      <a:r>
                        <a:rPr lang="en-US" sz="2000">
                          <a:effectLst/>
                        </a:rPr>
                        <a:t>Sets a vertical margin to be placed around an image</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1996384076"/>
                  </a:ext>
                </a:extLst>
              </a:tr>
              <a:tr h="810879">
                <a:tc>
                  <a:txBody>
                    <a:bodyPr/>
                    <a:lstStyle/>
                    <a:p>
                      <a:pPr marL="50800">
                        <a:spcBef>
                          <a:spcPts val="230"/>
                        </a:spcBef>
                        <a:spcAft>
                          <a:spcPts val="0"/>
                        </a:spcAft>
                      </a:pPr>
                      <a:r>
                        <a:rPr lang="en-US" sz="2000" dirty="0">
                          <a:effectLst/>
                        </a:rPr>
                        <a:t>&lt;IMG </a:t>
                      </a:r>
                      <a:r>
                        <a:rPr lang="en-US" sz="2000" dirty="0" err="1">
                          <a:effectLst/>
                        </a:rPr>
                        <a:t>src</a:t>
                      </a:r>
                      <a:r>
                        <a:rPr lang="en-US" sz="2000" dirty="0">
                          <a:effectLst/>
                        </a:rPr>
                        <a:t>=”</a:t>
                      </a:r>
                      <a:r>
                        <a:rPr lang="en-US" sz="2000" dirty="0" err="1">
                          <a:effectLst/>
                        </a:rPr>
                        <a:t>url</a:t>
                      </a:r>
                      <a:r>
                        <a:rPr lang="en-US" sz="2000" dirty="0">
                          <a:effectLst/>
                        </a:rPr>
                        <a:t>” alt=”text” </a:t>
                      </a:r>
                      <a:r>
                        <a:rPr lang="en-US" sz="2000" dirty="0" err="1">
                          <a:effectLst/>
                        </a:rPr>
                        <a:t>usemap</a:t>
                      </a:r>
                      <a:r>
                        <a:rPr lang="en-US" sz="2000" dirty="0">
                          <a:effectLst/>
                        </a:rPr>
                        <a:t>=”map-name”&gt;</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312420">
                        <a:spcBef>
                          <a:spcPts val="190"/>
                        </a:spcBef>
                      </a:pPr>
                      <a:r>
                        <a:rPr lang="en-US" sz="2000" dirty="0">
                          <a:effectLst/>
                        </a:rPr>
                        <a:t>Designates an image as a client-side image map</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538762481"/>
                  </a:ext>
                </a:extLst>
              </a:tr>
            </a:tbl>
          </a:graphicData>
        </a:graphic>
      </p:graphicFrame>
      <p:sp>
        <p:nvSpPr>
          <p:cNvPr id="3" name="Text Box 33">
            <a:extLst>
              <a:ext uri="{FF2B5EF4-FFF2-40B4-BE49-F238E27FC236}">
                <a16:creationId xmlns:a16="http://schemas.microsoft.com/office/drawing/2014/main" id="{E9223797-44E9-4E90-A779-F0C4A279CB96}"/>
              </a:ext>
            </a:extLst>
          </p:cNvPr>
          <p:cNvSpPr txBox="1">
            <a:spLocks noChangeArrowheads="1"/>
          </p:cNvSpPr>
          <p:nvPr/>
        </p:nvSpPr>
        <p:spPr bwMode="auto">
          <a:xfrm>
            <a:off x="319086" y="190501"/>
            <a:ext cx="5281613" cy="457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520"/>
              </a:lnSpc>
            </a:pPr>
            <a:r>
              <a:rPr lang="en-US" sz="2800" b="1" dirty="0">
                <a:solidFill>
                  <a:srgbClr val="FF0000"/>
                </a:solidFill>
                <a:effectLst/>
                <a:latin typeface="Arial" panose="020B0604020202020204" pitchFamily="34" charset="0"/>
                <a:ea typeface="Verdana" panose="020B0604030504040204" pitchFamily="34" charset="0"/>
                <a:cs typeface="Verdana" panose="020B0604030504040204" pitchFamily="34" charset="0"/>
              </a:rPr>
              <a:t>Image</a:t>
            </a:r>
            <a:r>
              <a:rPr lang="en-US" sz="2800" b="1" spc="-175" dirty="0">
                <a:solidFill>
                  <a:srgbClr val="FF0000"/>
                </a:solidFill>
                <a:effectLst/>
                <a:latin typeface="Arial" panose="020B0604020202020204" pitchFamily="34" charset="0"/>
                <a:ea typeface="Verdana" panose="020B0604030504040204" pitchFamily="34" charset="0"/>
                <a:cs typeface="Verdana" panose="020B0604030504040204" pitchFamily="34" charset="0"/>
              </a:rPr>
              <a:t> </a:t>
            </a:r>
            <a:r>
              <a:rPr lang="en-US" sz="2800" b="1" dirty="0">
                <a:solidFill>
                  <a:srgbClr val="FF0000"/>
                </a:solidFill>
                <a:effectLst/>
                <a:latin typeface="Arial" panose="020B0604020202020204" pitchFamily="34" charset="0"/>
                <a:ea typeface="Verdana" panose="020B0604030504040204" pitchFamily="34" charset="0"/>
                <a:cs typeface="Verdana" panose="020B0604030504040204" pitchFamily="34" charset="0"/>
              </a:rPr>
              <a:t>tag</a:t>
            </a:r>
            <a:r>
              <a:rPr lang="en-US" sz="2800" b="1" spc="-175" dirty="0">
                <a:solidFill>
                  <a:srgbClr val="FF0000"/>
                </a:solidFill>
                <a:effectLst/>
                <a:latin typeface="Arial" panose="020B0604020202020204" pitchFamily="34" charset="0"/>
                <a:ea typeface="Verdana" panose="020B0604030504040204" pitchFamily="34" charset="0"/>
                <a:cs typeface="Verdana" panose="020B0604030504040204" pitchFamily="34" charset="0"/>
              </a:rPr>
              <a:t> </a:t>
            </a:r>
            <a:r>
              <a:rPr lang="en-US" sz="2800" b="1" dirty="0">
                <a:solidFill>
                  <a:srgbClr val="FF0000"/>
                </a:solidFill>
                <a:effectLst/>
                <a:latin typeface="Arial" panose="020B0604020202020204" pitchFamily="34" charset="0"/>
                <a:ea typeface="Verdana" panose="020B0604030504040204" pitchFamily="34" charset="0"/>
                <a:cs typeface="Verdana" panose="020B0604030504040204" pitchFamily="34" charset="0"/>
              </a:rPr>
              <a:t>and</a:t>
            </a:r>
            <a:r>
              <a:rPr lang="en-US" sz="2800" b="1" spc="-175" dirty="0">
                <a:solidFill>
                  <a:srgbClr val="FF0000"/>
                </a:solidFill>
                <a:effectLst/>
                <a:latin typeface="Arial" panose="020B0604020202020204" pitchFamily="34" charset="0"/>
                <a:ea typeface="Verdana" panose="020B0604030504040204" pitchFamily="34" charset="0"/>
                <a:cs typeface="Verdana" panose="020B0604030504040204" pitchFamily="34" charset="0"/>
              </a:rPr>
              <a:t> </a:t>
            </a:r>
            <a:r>
              <a:rPr lang="en-US" sz="2800" b="1" dirty="0">
                <a:solidFill>
                  <a:srgbClr val="FF0000"/>
                </a:solidFill>
                <a:effectLst/>
                <a:latin typeface="Arial" panose="020B0604020202020204" pitchFamily="34" charset="0"/>
                <a:ea typeface="Verdana" panose="020B0604030504040204" pitchFamily="34" charset="0"/>
                <a:cs typeface="Verdana" panose="020B0604030504040204" pitchFamily="34" charset="0"/>
              </a:rPr>
              <a:t>attributes</a:t>
            </a:r>
            <a:endParaRPr lang="en-IN" sz="2800" b="1" dirty="0">
              <a:solidFill>
                <a:srgbClr val="FF0000"/>
              </a:solidFill>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634554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7BF9AE-F447-41AF-BA21-FEC044D4DB2C}"/>
              </a:ext>
            </a:extLst>
          </p:cNvPr>
          <p:cNvSpPr>
            <a:spLocks noGrp="1"/>
          </p:cNvSpPr>
          <p:nvPr>
            <p:ph idx="1"/>
          </p:nvPr>
        </p:nvSpPr>
        <p:spPr>
          <a:xfrm>
            <a:off x="82193" y="277402"/>
            <a:ext cx="11918023" cy="6369978"/>
          </a:xfrm>
        </p:spPr>
        <p:txBody>
          <a:bodyPr>
            <a:normAutofit/>
          </a:bodyPr>
          <a:lstStyle/>
          <a:p>
            <a:pPr>
              <a:lnSpc>
                <a:spcPct val="150000"/>
              </a:lnSpc>
              <a:spcBef>
                <a:spcPts val="0"/>
              </a:spcBef>
            </a:pPr>
            <a:r>
              <a:rPr lang="en-IN" sz="2000" b="1" dirty="0">
                <a:solidFill>
                  <a:srgbClr val="FF0000"/>
                </a:solidFill>
              </a:rPr>
              <a:t>IMAGE PROPERTIES</a:t>
            </a:r>
          </a:p>
          <a:p>
            <a:pPr>
              <a:lnSpc>
                <a:spcPct val="150000"/>
              </a:lnSpc>
              <a:spcBef>
                <a:spcPts val="0"/>
              </a:spcBef>
            </a:pPr>
            <a:r>
              <a:rPr lang="en-IN" sz="2000" dirty="0"/>
              <a:t>&lt;!DOCTYPE html&gt;</a:t>
            </a:r>
          </a:p>
          <a:p>
            <a:pPr>
              <a:lnSpc>
                <a:spcPct val="150000"/>
              </a:lnSpc>
              <a:spcBef>
                <a:spcPts val="0"/>
              </a:spcBef>
            </a:pPr>
            <a:r>
              <a:rPr lang="en-IN" sz="2000" dirty="0"/>
              <a:t>&lt;html&gt;</a:t>
            </a:r>
          </a:p>
          <a:p>
            <a:pPr>
              <a:lnSpc>
                <a:spcPct val="150000"/>
              </a:lnSpc>
              <a:spcBef>
                <a:spcPts val="0"/>
              </a:spcBef>
            </a:pPr>
            <a:r>
              <a:rPr lang="en-IN" sz="2000" dirty="0"/>
              <a:t>&lt;body&gt;</a:t>
            </a:r>
          </a:p>
          <a:p>
            <a:pPr>
              <a:lnSpc>
                <a:spcPct val="150000"/>
              </a:lnSpc>
              <a:spcBef>
                <a:spcPts val="0"/>
              </a:spcBef>
            </a:pPr>
            <a:r>
              <a:rPr lang="en-IN" sz="2000" dirty="0"/>
              <a:t>&lt;h2&gt;HTML Image&lt;/h2&gt;</a:t>
            </a:r>
          </a:p>
          <a:p>
            <a:pPr>
              <a:lnSpc>
                <a:spcPct val="150000"/>
              </a:lnSpc>
              <a:spcBef>
                <a:spcPts val="0"/>
              </a:spcBef>
            </a:pPr>
            <a:r>
              <a:rPr lang="en-IN" sz="2000" b="1" dirty="0"/>
              <a:t>&lt;</a:t>
            </a:r>
            <a:r>
              <a:rPr lang="en-IN" sz="2000" b="1" dirty="0" err="1"/>
              <a:t>img</a:t>
            </a:r>
            <a:r>
              <a:rPr lang="en-IN" sz="2000" b="1" dirty="0"/>
              <a:t> </a:t>
            </a:r>
            <a:r>
              <a:rPr lang="en-IN" sz="2000" b="1" dirty="0" err="1"/>
              <a:t>src</a:t>
            </a:r>
            <a:r>
              <a:rPr lang="en-IN" sz="2000" b="1" dirty="0"/>
              <a:t>="18.jpg" alt="</a:t>
            </a:r>
            <a:r>
              <a:rPr lang="en-IN" sz="2000" b="1" dirty="0" err="1"/>
              <a:t>Trulli</a:t>
            </a:r>
            <a:r>
              <a:rPr lang="en-IN" sz="2000" b="1" dirty="0"/>
              <a:t>“ align=“right”  width="500" height="333" border=10 </a:t>
            </a:r>
            <a:r>
              <a:rPr lang="en-IN" sz="2000" b="1" dirty="0" err="1"/>
              <a:t>hspace</a:t>
            </a:r>
            <a:r>
              <a:rPr lang="en-IN" sz="2000" b="1" dirty="0"/>
              <a:t>=10 </a:t>
            </a:r>
            <a:r>
              <a:rPr lang="en-IN" sz="2000" b="1" dirty="0" err="1"/>
              <a:t>vspace</a:t>
            </a:r>
            <a:r>
              <a:rPr lang="en-IN" sz="2000" b="1" dirty="0"/>
              <a:t>=10&gt;</a:t>
            </a:r>
          </a:p>
          <a:p>
            <a:pPr>
              <a:lnSpc>
                <a:spcPct val="150000"/>
              </a:lnSpc>
              <a:spcBef>
                <a:spcPts val="0"/>
              </a:spcBef>
            </a:pPr>
            <a:r>
              <a:rPr lang="en-IN" sz="2000" dirty="0"/>
              <a:t>&lt;</a:t>
            </a:r>
            <a:r>
              <a:rPr lang="en-IN" sz="2000" dirty="0" err="1"/>
              <a:t>img</a:t>
            </a:r>
            <a:r>
              <a:rPr lang="en-IN" sz="2000" dirty="0"/>
              <a:t> </a:t>
            </a:r>
            <a:r>
              <a:rPr lang="en-IN" sz="2000" dirty="0" err="1"/>
              <a:t>src</a:t>
            </a:r>
            <a:r>
              <a:rPr lang="en-IN" sz="2000" dirty="0"/>
              <a:t>="18.jpg" alt="Girl in a jacket"&gt;</a:t>
            </a:r>
          </a:p>
          <a:p>
            <a:pPr>
              <a:lnSpc>
                <a:spcPct val="150000"/>
              </a:lnSpc>
              <a:spcBef>
                <a:spcPts val="0"/>
              </a:spcBef>
            </a:pPr>
            <a:r>
              <a:rPr lang="en-IN" sz="2000" dirty="0"/>
              <a:t>&lt;</a:t>
            </a:r>
            <a:r>
              <a:rPr lang="en-IN" sz="2000" dirty="0" err="1"/>
              <a:t>img</a:t>
            </a:r>
            <a:r>
              <a:rPr lang="en-IN" sz="2000" dirty="0"/>
              <a:t> </a:t>
            </a:r>
            <a:r>
              <a:rPr lang="en-IN" sz="2000" dirty="0" err="1"/>
              <a:t>src</a:t>
            </a:r>
            <a:r>
              <a:rPr lang="en-IN" sz="2000" dirty="0"/>
              <a:t>="18.jpg" alt="Flowers in Chania"&gt;</a:t>
            </a:r>
          </a:p>
          <a:p>
            <a:pPr>
              <a:lnSpc>
                <a:spcPct val="150000"/>
              </a:lnSpc>
              <a:spcBef>
                <a:spcPts val="0"/>
              </a:spcBef>
            </a:pPr>
            <a:r>
              <a:rPr lang="en-IN" sz="2000" dirty="0"/>
              <a:t>&lt;</a:t>
            </a:r>
            <a:r>
              <a:rPr lang="en-IN" sz="2000" dirty="0" err="1"/>
              <a:t>img</a:t>
            </a:r>
            <a:r>
              <a:rPr lang="en-IN" sz="2000" dirty="0"/>
              <a:t> </a:t>
            </a:r>
            <a:r>
              <a:rPr lang="en-IN" sz="2000" dirty="0" err="1"/>
              <a:t>src</a:t>
            </a:r>
            <a:r>
              <a:rPr lang="en-IN" sz="2000" dirty="0"/>
              <a:t>="18.jpg" alt="Flowers in Chania"&gt;</a:t>
            </a:r>
          </a:p>
          <a:p>
            <a:pPr>
              <a:lnSpc>
                <a:spcPct val="150000"/>
              </a:lnSpc>
              <a:spcBef>
                <a:spcPts val="0"/>
              </a:spcBef>
            </a:pPr>
            <a:r>
              <a:rPr lang="en-IN" sz="2000" dirty="0"/>
              <a:t>&lt;/body&gt;</a:t>
            </a:r>
          </a:p>
          <a:p>
            <a:pPr>
              <a:lnSpc>
                <a:spcPct val="150000"/>
              </a:lnSpc>
              <a:spcBef>
                <a:spcPts val="0"/>
              </a:spcBef>
            </a:pPr>
            <a:r>
              <a:rPr lang="en-IN" sz="2000" dirty="0"/>
              <a:t>&lt;/html&gt;</a:t>
            </a:r>
          </a:p>
        </p:txBody>
      </p:sp>
    </p:spTree>
    <p:extLst>
      <p:ext uri="{BB962C8B-B14F-4D97-AF65-F5344CB8AC3E}">
        <p14:creationId xmlns:p14="http://schemas.microsoft.com/office/powerpoint/2010/main" val="3703667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7995BA-D06C-4A20-89B6-096F66E5482B}"/>
              </a:ext>
            </a:extLst>
          </p:cNvPr>
          <p:cNvSpPr>
            <a:spLocks noGrp="1"/>
          </p:cNvSpPr>
          <p:nvPr>
            <p:ph idx="1"/>
          </p:nvPr>
        </p:nvSpPr>
        <p:spPr>
          <a:xfrm>
            <a:off x="174661" y="82193"/>
            <a:ext cx="11876926" cy="6637106"/>
          </a:xfrm>
        </p:spPr>
        <p:txBody>
          <a:bodyPr>
            <a:normAutofit/>
          </a:bodyPr>
          <a:lstStyle/>
          <a:p>
            <a:r>
              <a:rPr lang="en-IN" sz="2400" b="1" dirty="0">
                <a:solidFill>
                  <a:srgbClr val="FF0000"/>
                </a:solidFill>
              </a:rPr>
              <a:t>IMAGE WITH AREA SHAPE</a:t>
            </a:r>
          </a:p>
          <a:p>
            <a:r>
              <a:rPr lang="en-IN" sz="2400" dirty="0"/>
              <a:t>&lt;html&gt;</a:t>
            </a:r>
          </a:p>
          <a:p>
            <a:r>
              <a:rPr lang="en-IN" sz="2400" dirty="0"/>
              <a:t>&lt;body&gt;</a:t>
            </a:r>
          </a:p>
          <a:p>
            <a:r>
              <a:rPr lang="en-IN" sz="2400" dirty="0"/>
              <a:t>&lt;</a:t>
            </a:r>
            <a:r>
              <a:rPr lang="en-IN" sz="2400" dirty="0" err="1"/>
              <a:t>img</a:t>
            </a:r>
            <a:r>
              <a:rPr lang="en-IN" sz="2400" dirty="0"/>
              <a:t> </a:t>
            </a:r>
            <a:r>
              <a:rPr lang="en-IN" sz="2400" dirty="0" err="1"/>
              <a:t>src</a:t>
            </a:r>
            <a:r>
              <a:rPr lang="en-IN" sz="2400" dirty="0"/>
              <a:t>="</a:t>
            </a:r>
            <a:r>
              <a:rPr lang="en-IN" sz="2400" dirty="0" err="1"/>
              <a:t>workplace.jpg"alt</a:t>
            </a:r>
            <a:r>
              <a:rPr lang="en-IN" sz="2400" dirty="0"/>
              <a:t>="Workplace" </a:t>
            </a:r>
            <a:r>
              <a:rPr lang="en-IN" sz="2400" dirty="0" err="1"/>
              <a:t>usemap</a:t>
            </a:r>
            <a:r>
              <a:rPr lang="en-IN" sz="2400" dirty="0"/>
              <a:t>="#</a:t>
            </a:r>
            <a:r>
              <a:rPr lang="en-IN" sz="2400" dirty="0" err="1"/>
              <a:t>workmap</a:t>
            </a:r>
            <a:r>
              <a:rPr lang="en-IN" sz="2400" dirty="0"/>
              <a:t>"&gt;</a:t>
            </a:r>
          </a:p>
          <a:p>
            <a:r>
              <a:rPr lang="en-IN" sz="2400" dirty="0"/>
              <a:t>&lt;map name="</a:t>
            </a:r>
            <a:r>
              <a:rPr lang="en-IN" sz="2400" dirty="0" err="1"/>
              <a:t>workmap</a:t>
            </a:r>
            <a:r>
              <a:rPr lang="en-IN" sz="2400" dirty="0"/>
              <a:t>"&gt;</a:t>
            </a:r>
          </a:p>
          <a:p>
            <a:r>
              <a:rPr lang="en-IN" sz="2400" dirty="0"/>
              <a:t>  &lt;area shape="</a:t>
            </a:r>
            <a:r>
              <a:rPr lang="en-IN" sz="2400" dirty="0" err="1"/>
              <a:t>rect</a:t>
            </a:r>
            <a:r>
              <a:rPr lang="en-IN" sz="2400" dirty="0"/>
              <a:t>" </a:t>
            </a:r>
            <a:r>
              <a:rPr lang="en-IN" sz="2400" dirty="0" err="1"/>
              <a:t>coords</a:t>
            </a:r>
            <a:r>
              <a:rPr lang="en-IN" sz="2400" dirty="0"/>
              <a:t>="200,200,40,40" alt="abc1" </a:t>
            </a:r>
            <a:r>
              <a:rPr lang="en-IN" sz="2400" dirty="0" err="1"/>
              <a:t>href</a:t>
            </a:r>
            <a:r>
              <a:rPr lang="en-IN" sz="2400" dirty="0"/>
              <a:t>="abc.html"&gt;</a:t>
            </a:r>
          </a:p>
          <a:p>
            <a:r>
              <a:rPr lang="en-IN" sz="2400" dirty="0"/>
              <a:t>  &lt;area shape="</a:t>
            </a:r>
            <a:r>
              <a:rPr lang="en-IN" sz="2400" dirty="0" err="1"/>
              <a:t>rect</a:t>
            </a:r>
            <a:r>
              <a:rPr lang="en-IN" sz="2400" dirty="0"/>
              <a:t>" </a:t>
            </a:r>
            <a:r>
              <a:rPr lang="en-IN" sz="2400" dirty="0" err="1"/>
              <a:t>coords</a:t>
            </a:r>
            <a:r>
              <a:rPr lang="en-IN" sz="2400" dirty="0"/>
              <a:t>="300,300,50,50" alt="abc5" </a:t>
            </a:r>
            <a:r>
              <a:rPr lang="en-IN" sz="2400" dirty="0" err="1"/>
              <a:t>href</a:t>
            </a:r>
            <a:r>
              <a:rPr lang="en-IN" sz="2400" dirty="0"/>
              <a:t>="abc5.html"&gt;</a:t>
            </a:r>
          </a:p>
          <a:p>
            <a:r>
              <a:rPr lang="en-IN" sz="2400" dirty="0"/>
              <a:t>  &lt;area shape="circle" </a:t>
            </a:r>
            <a:r>
              <a:rPr lang="en-IN" sz="2400" dirty="0" err="1"/>
              <a:t>coords</a:t>
            </a:r>
            <a:r>
              <a:rPr lang="en-IN" sz="2400" dirty="0"/>
              <a:t>="400,400,50" alt="</a:t>
            </a:r>
            <a:r>
              <a:rPr lang="en-IN" sz="2400" dirty="0" err="1"/>
              <a:t>textproperties</a:t>
            </a:r>
            <a:r>
              <a:rPr lang="en-IN" sz="2400" dirty="0"/>
              <a:t>" </a:t>
            </a:r>
            <a:r>
              <a:rPr lang="en-IN" sz="2400" dirty="0" err="1"/>
              <a:t>href</a:t>
            </a:r>
            <a:r>
              <a:rPr lang="en-IN" sz="2400" dirty="0"/>
              <a:t>="textproperties.html"&gt;</a:t>
            </a:r>
          </a:p>
          <a:p>
            <a:r>
              <a:rPr lang="en-IN" sz="2400" dirty="0"/>
              <a:t>&lt;/map&gt;</a:t>
            </a:r>
          </a:p>
          <a:p>
            <a:r>
              <a:rPr lang="en-IN" sz="2400" dirty="0"/>
              <a:t>&lt;/body&gt;</a:t>
            </a:r>
          </a:p>
          <a:p>
            <a:r>
              <a:rPr lang="en-IN" sz="2400" dirty="0"/>
              <a:t>&lt;/html&gt;</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2C0F8D8-9C56-4530-9E0C-732C618E3FF7}"/>
                  </a:ext>
                </a:extLst>
              </p14:cNvPr>
              <p14:cNvContentPartPr/>
              <p14:nvPr/>
            </p14:nvContentPartPr>
            <p14:xfrm>
              <a:off x="654120" y="2133720"/>
              <a:ext cx="6375600" cy="559080"/>
            </p14:xfrm>
          </p:contentPart>
        </mc:Choice>
        <mc:Fallback xmlns="">
          <p:pic>
            <p:nvPicPr>
              <p:cNvPr id="2" name="Ink 1">
                <a:extLst>
                  <a:ext uri="{FF2B5EF4-FFF2-40B4-BE49-F238E27FC236}">
                    <a16:creationId xmlns:a16="http://schemas.microsoft.com/office/drawing/2014/main" id="{62C0F8D8-9C56-4530-9E0C-732C618E3FF7}"/>
                  </a:ext>
                </a:extLst>
              </p:cNvPr>
              <p:cNvPicPr/>
              <p:nvPr/>
            </p:nvPicPr>
            <p:blipFill>
              <a:blip r:embed="rId3"/>
              <a:stretch>
                <a:fillRect/>
              </a:stretch>
            </p:blipFill>
            <p:spPr>
              <a:xfrm>
                <a:off x="644760" y="2124360"/>
                <a:ext cx="6394320" cy="577800"/>
              </a:xfrm>
              <a:prstGeom prst="rect">
                <a:avLst/>
              </a:prstGeom>
            </p:spPr>
          </p:pic>
        </mc:Fallback>
      </mc:AlternateContent>
    </p:spTree>
    <p:extLst>
      <p:ext uri="{BB962C8B-B14F-4D97-AF65-F5344CB8AC3E}">
        <p14:creationId xmlns:p14="http://schemas.microsoft.com/office/powerpoint/2010/main" val="13677751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3DC39-4C4D-4E7B-9FEA-2EEE9ABEC07E}"/>
              </a:ext>
            </a:extLst>
          </p:cNvPr>
          <p:cNvSpPr>
            <a:spLocks noGrp="1"/>
          </p:cNvSpPr>
          <p:nvPr>
            <p:ph idx="1"/>
          </p:nvPr>
        </p:nvSpPr>
        <p:spPr>
          <a:xfrm>
            <a:off x="232025" y="150936"/>
            <a:ext cx="11727094" cy="6707063"/>
          </a:xfrm>
        </p:spPr>
        <p:txBody>
          <a:bodyPr>
            <a:normAutofit fontScale="92500" lnSpcReduction="10000"/>
          </a:bodyPr>
          <a:lstStyle/>
          <a:p>
            <a:pPr marL="0" indent="0">
              <a:buNone/>
            </a:pPr>
            <a:r>
              <a:rPr lang="en-US" sz="3500" b="1" dirty="0">
                <a:solidFill>
                  <a:srgbClr val="FF0000"/>
                </a:solidFill>
              </a:rPr>
              <a:t>&lt;picture&gt; tag is more flexible way to display image than &lt;</a:t>
            </a:r>
            <a:r>
              <a:rPr lang="en-US" sz="3500" b="1" dirty="0" err="1">
                <a:solidFill>
                  <a:srgbClr val="FF0000"/>
                </a:solidFill>
              </a:rPr>
              <a:t>img</a:t>
            </a:r>
            <a:r>
              <a:rPr lang="en-US" sz="3500" b="1" dirty="0">
                <a:solidFill>
                  <a:srgbClr val="FF0000"/>
                </a:solidFill>
              </a:rPr>
              <a:t>&gt;tag</a:t>
            </a:r>
          </a:p>
          <a:p>
            <a:r>
              <a:rPr lang="en-US" dirty="0"/>
              <a:t>&lt;!DOCTYPE html&gt;</a:t>
            </a:r>
          </a:p>
          <a:p>
            <a:r>
              <a:rPr lang="en-US" dirty="0"/>
              <a:t>&lt;html&gt;</a:t>
            </a:r>
          </a:p>
          <a:p>
            <a:r>
              <a:rPr lang="en-US" dirty="0"/>
              <a:t>&lt;head&gt;</a:t>
            </a:r>
          </a:p>
          <a:p>
            <a:r>
              <a:rPr lang="en-US" dirty="0"/>
              <a:t>&lt;meta name="viewport" content="width=device-width, initial-scale=1.0"&gt;</a:t>
            </a:r>
          </a:p>
          <a:p>
            <a:r>
              <a:rPr lang="en-US" dirty="0"/>
              <a:t>&lt;/head&gt;</a:t>
            </a:r>
          </a:p>
          <a:p>
            <a:r>
              <a:rPr lang="en-US" dirty="0"/>
              <a:t>&lt;body&gt;</a:t>
            </a:r>
          </a:p>
          <a:p>
            <a:r>
              <a:rPr lang="en-US" dirty="0"/>
              <a:t>&lt;h2&gt;The picture Element&lt;/h2&gt;</a:t>
            </a:r>
          </a:p>
          <a:p>
            <a:r>
              <a:rPr lang="en-IN" dirty="0"/>
              <a:t>&lt;picture&gt;</a:t>
            </a:r>
          </a:p>
          <a:p>
            <a:r>
              <a:rPr lang="en-IN" dirty="0"/>
              <a:t>  &lt;source media="(min-width: 650px)" </a:t>
            </a:r>
            <a:r>
              <a:rPr lang="en-IN" dirty="0" err="1"/>
              <a:t>srcset</a:t>
            </a:r>
            <a:r>
              <a:rPr lang="en-IN" dirty="0"/>
              <a:t>="img_food.jpg"&gt;</a:t>
            </a:r>
          </a:p>
          <a:p>
            <a:r>
              <a:rPr lang="en-IN" dirty="0"/>
              <a:t>  &lt;source media="(min-width: 465px)" </a:t>
            </a:r>
            <a:r>
              <a:rPr lang="en-IN" dirty="0" err="1"/>
              <a:t>srcset</a:t>
            </a:r>
            <a:r>
              <a:rPr lang="en-IN" dirty="0"/>
              <a:t>="img_car.jpg"&gt;</a:t>
            </a:r>
          </a:p>
          <a:p>
            <a:r>
              <a:rPr lang="en-IN" dirty="0"/>
              <a:t>  &lt;</a:t>
            </a:r>
            <a:r>
              <a:rPr lang="en-IN" dirty="0" err="1"/>
              <a:t>img</a:t>
            </a:r>
            <a:r>
              <a:rPr lang="en-IN" dirty="0"/>
              <a:t> </a:t>
            </a:r>
            <a:r>
              <a:rPr lang="en-IN" dirty="0" err="1"/>
              <a:t>src</a:t>
            </a:r>
            <a:r>
              <a:rPr lang="en-IN" dirty="0"/>
              <a:t>="img_girl.jpg" style="</a:t>
            </a:r>
            <a:r>
              <a:rPr lang="en-IN" dirty="0" err="1"/>
              <a:t>width:auto</a:t>
            </a:r>
            <a:r>
              <a:rPr lang="en-IN" dirty="0"/>
              <a:t>;"&gt;</a:t>
            </a:r>
          </a:p>
          <a:p>
            <a:r>
              <a:rPr lang="en-IN" dirty="0"/>
              <a:t>&lt;/picture&gt;</a:t>
            </a:r>
          </a:p>
          <a:p>
            <a:r>
              <a:rPr lang="en-IN" dirty="0"/>
              <a:t>&lt;/body&gt;</a:t>
            </a:r>
          </a:p>
          <a:p>
            <a:r>
              <a:rPr lang="en-IN" dirty="0"/>
              <a:t>&lt;/html&gt;</a:t>
            </a:r>
          </a:p>
          <a:p>
            <a:endParaRPr lang="en-IN" dirty="0"/>
          </a:p>
        </p:txBody>
      </p:sp>
    </p:spTree>
    <p:extLst>
      <p:ext uri="{BB962C8B-B14F-4D97-AF65-F5344CB8AC3E}">
        <p14:creationId xmlns:p14="http://schemas.microsoft.com/office/powerpoint/2010/main" val="17868350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1CA54-FA7A-47ED-820F-2ED5D777BF88}"/>
              </a:ext>
            </a:extLst>
          </p:cNvPr>
          <p:cNvSpPr>
            <a:spLocks noGrp="1"/>
          </p:cNvSpPr>
          <p:nvPr>
            <p:ph idx="1"/>
          </p:nvPr>
        </p:nvSpPr>
        <p:spPr>
          <a:xfrm>
            <a:off x="586408" y="328129"/>
            <a:ext cx="11128514" cy="5966653"/>
          </a:xfrm>
        </p:spPr>
        <p:txBody>
          <a:bodyPr>
            <a:normAutofit fontScale="92500" lnSpcReduction="10000"/>
          </a:bodyPr>
          <a:lstStyle/>
          <a:p>
            <a:r>
              <a:rPr lang="en-IN" dirty="0">
                <a:solidFill>
                  <a:srgbClr val="FF0000"/>
                </a:solidFill>
              </a:rPr>
              <a:t>Video</a:t>
            </a:r>
          </a:p>
          <a:p>
            <a:r>
              <a:rPr lang="en-IN" dirty="0"/>
              <a:t>&lt;video width="200" height="150" controls&gt;</a:t>
            </a:r>
          </a:p>
          <a:p>
            <a:r>
              <a:rPr lang="en-IN" dirty="0"/>
              <a:t>	&lt;source </a:t>
            </a:r>
            <a:r>
              <a:rPr lang="en-IN" dirty="0" err="1"/>
              <a:t>src</a:t>
            </a:r>
            <a:r>
              <a:rPr lang="en-IN" dirty="0"/>
              <a:t>="vid.mp4" type="video/mp4"&gt;</a:t>
            </a:r>
          </a:p>
          <a:p>
            <a:r>
              <a:rPr lang="en-IN" dirty="0"/>
              <a:t>	&lt;source </a:t>
            </a:r>
            <a:r>
              <a:rPr lang="en-IN" dirty="0" err="1"/>
              <a:t>src</a:t>
            </a:r>
            <a:r>
              <a:rPr lang="en-IN" dirty="0"/>
              <a:t>="vid.ogg" type="video/</a:t>
            </a:r>
            <a:r>
              <a:rPr lang="en-IN" dirty="0" err="1"/>
              <a:t>ogg</a:t>
            </a:r>
            <a:r>
              <a:rPr lang="en-IN" dirty="0"/>
              <a:t>"&gt;</a:t>
            </a:r>
          </a:p>
          <a:p>
            <a:r>
              <a:rPr lang="en-IN" dirty="0"/>
              <a:t>	No video support.</a:t>
            </a:r>
          </a:p>
          <a:p>
            <a:r>
              <a:rPr lang="en-IN" dirty="0"/>
              <a:t>&lt;/video&gt;</a:t>
            </a:r>
          </a:p>
          <a:p>
            <a:endParaRPr lang="en-IN" dirty="0"/>
          </a:p>
          <a:p>
            <a:r>
              <a:rPr lang="en-IN" dirty="0">
                <a:solidFill>
                  <a:srgbClr val="FF0000"/>
                </a:solidFill>
              </a:rPr>
              <a:t>Audio</a:t>
            </a:r>
          </a:p>
          <a:p>
            <a:r>
              <a:rPr lang="en-IN" dirty="0"/>
              <a:t> &lt;audio controls&gt;</a:t>
            </a:r>
          </a:p>
          <a:p>
            <a:r>
              <a:rPr lang="en-IN" dirty="0"/>
              <a:t>    &lt;source </a:t>
            </a:r>
            <a:r>
              <a:rPr lang="en-IN" dirty="0" err="1"/>
              <a:t>src</a:t>
            </a:r>
            <a:r>
              <a:rPr lang="en-IN" dirty="0"/>
              <a:t>="sound.ogg" type="audio/</a:t>
            </a:r>
            <a:r>
              <a:rPr lang="en-IN" dirty="0" err="1"/>
              <a:t>ogg</a:t>
            </a:r>
            <a:r>
              <a:rPr lang="en-IN" dirty="0"/>
              <a:t>"&gt;</a:t>
            </a:r>
          </a:p>
          <a:p>
            <a:r>
              <a:rPr lang="en-IN" dirty="0"/>
              <a:t>    &lt;source </a:t>
            </a:r>
            <a:r>
              <a:rPr lang="en-IN" dirty="0" err="1"/>
              <a:t>src</a:t>
            </a:r>
            <a:r>
              <a:rPr lang="en-IN" dirty="0"/>
              <a:t>="sound.mp3" type="audio/mpeg"&gt;</a:t>
            </a:r>
          </a:p>
          <a:p>
            <a:r>
              <a:rPr lang="en-IN" dirty="0"/>
              <a:t>    No audio support.</a:t>
            </a:r>
          </a:p>
          <a:p>
            <a:r>
              <a:rPr lang="en-IN" dirty="0"/>
              <a:t>&lt;/audio&gt; </a:t>
            </a:r>
          </a:p>
        </p:txBody>
      </p:sp>
    </p:spTree>
    <p:extLst>
      <p:ext uri="{BB962C8B-B14F-4D97-AF65-F5344CB8AC3E}">
        <p14:creationId xmlns:p14="http://schemas.microsoft.com/office/powerpoint/2010/main" val="24078101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84941C-8794-418C-A6DA-9F009D781CF4}"/>
              </a:ext>
            </a:extLst>
          </p:cNvPr>
          <p:cNvSpPr>
            <a:spLocks noGrp="1"/>
          </p:cNvSpPr>
          <p:nvPr>
            <p:ph idx="1"/>
          </p:nvPr>
        </p:nvSpPr>
        <p:spPr>
          <a:xfrm>
            <a:off x="265815" y="305168"/>
            <a:ext cx="11291776" cy="6244488"/>
          </a:xfrm>
        </p:spPr>
        <p:txBody>
          <a:bodyPr>
            <a:normAutofit/>
          </a:bodyPr>
          <a:lstStyle/>
          <a:p>
            <a:r>
              <a:rPr lang="en-US" b="1" dirty="0">
                <a:solidFill>
                  <a:srgbClr val="FF0000"/>
                </a:solidFill>
              </a:rPr>
              <a:t>&lt;IFRAME&gt; </a:t>
            </a:r>
            <a:r>
              <a:rPr lang="en-US" b="1" dirty="0"/>
              <a:t>tag for accessing </a:t>
            </a:r>
            <a:r>
              <a:rPr lang="en-US" b="1" dirty="0">
                <a:solidFill>
                  <a:srgbClr val="FF0000"/>
                </a:solidFill>
              </a:rPr>
              <a:t>YOUTUBE  VIDEO</a:t>
            </a:r>
          </a:p>
          <a:p>
            <a:r>
              <a:rPr lang="en-US" sz="3600" b="1" dirty="0"/>
              <a:t>&lt;html&gt;</a:t>
            </a:r>
          </a:p>
          <a:p>
            <a:r>
              <a:rPr lang="en-US" sz="3600" b="1" dirty="0"/>
              <a:t>&lt;body&gt;</a:t>
            </a:r>
          </a:p>
          <a:p>
            <a:r>
              <a:rPr lang="en-US" sz="3600" b="1" dirty="0"/>
              <a:t>hello</a:t>
            </a:r>
          </a:p>
          <a:p>
            <a:r>
              <a:rPr lang="en-US" sz="3600" b="1" dirty="0"/>
              <a:t>&lt;iframe width="420" height="315"</a:t>
            </a:r>
          </a:p>
          <a:p>
            <a:r>
              <a:rPr lang="en-US" sz="3600" b="1" dirty="0" err="1"/>
              <a:t>src</a:t>
            </a:r>
            <a:r>
              <a:rPr lang="en-US" sz="3600" b="1" dirty="0"/>
              <a:t>="https://www.youtube.com/embed/tgbNymZ7vqY"&gt;</a:t>
            </a:r>
          </a:p>
          <a:p>
            <a:r>
              <a:rPr lang="en-US" sz="3600" b="1" dirty="0"/>
              <a:t>&lt;/iframe&gt;</a:t>
            </a:r>
          </a:p>
          <a:p>
            <a:r>
              <a:rPr lang="en-US" sz="3600" b="1" dirty="0"/>
              <a:t>&lt;/body&gt;</a:t>
            </a:r>
          </a:p>
          <a:p>
            <a:r>
              <a:rPr lang="en-US" sz="3600" b="1" dirty="0"/>
              <a:t>&lt;/html&gt;</a:t>
            </a:r>
            <a:endParaRPr lang="en-IN" sz="3600" b="1" dirty="0"/>
          </a:p>
        </p:txBody>
      </p:sp>
    </p:spTree>
    <p:extLst>
      <p:ext uri="{BB962C8B-B14F-4D97-AF65-F5344CB8AC3E}">
        <p14:creationId xmlns:p14="http://schemas.microsoft.com/office/powerpoint/2010/main" val="40302824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5A2187B-8650-4601-A30D-BEE40CE4AA50}"/>
              </a:ext>
            </a:extLst>
          </p:cNvPr>
          <p:cNvGraphicFramePr>
            <a:graphicFrameLocks noGrp="1"/>
          </p:cNvGraphicFramePr>
          <p:nvPr>
            <p:ph idx="1"/>
            <p:extLst>
              <p:ext uri="{D42A27DB-BD31-4B8C-83A1-F6EECF244321}">
                <p14:modId xmlns:p14="http://schemas.microsoft.com/office/powerpoint/2010/main" val="1340357833"/>
              </p:ext>
            </p:extLst>
          </p:nvPr>
        </p:nvGraphicFramePr>
        <p:xfrm>
          <a:off x="162560" y="563294"/>
          <a:ext cx="11938000" cy="6294706"/>
        </p:xfrm>
        <a:graphic>
          <a:graphicData uri="http://schemas.openxmlformats.org/drawingml/2006/table">
            <a:tbl>
              <a:tblPr firstRow="1" firstCol="1" lastRow="1" lastCol="1" bandRow="1" bandCol="1">
                <a:tableStyleId>{5C22544A-7EE6-4342-B048-85BDC9FD1C3A}</a:tableStyleId>
              </a:tblPr>
              <a:tblGrid>
                <a:gridCol w="4329220">
                  <a:extLst>
                    <a:ext uri="{9D8B030D-6E8A-4147-A177-3AD203B41FA5}">
                      <a16:colId xmlns:a16="http://schemas.microsoft.com/office/drawing/2014/main" val="849694420"/>
                    </a:ext>
                  </a:extLst>
                </a:gridCol>
                <a:gridCol w="7608780">
                  <a:extLst>
                    <a:ext uri="{9D8B030D-6E8A-4147-A177-3AD203B41FA5}">
                      <a16:colId xmlns:a16="http://schemas.microsoft.com/office/drawing/2014/main" val="3694421377"/>
                    </a:ext>
                  </a:extLst>
                </a:gridCol>
              </a:tblGrid>
              <a:tr h="758836">
                <a:tc>
                  <a:txBody>
                    <a:bodyPr/>
                    <a:lstStyle/>
                    <a:p>
                      <a:pPr marL="50165">
                        <a:spcBef>
                          <a:spcPts val="195"/>
                        </a:spcBef>
                      </a:pPr>
                      <a:r>
                        <a:rPr lang="en-US" sz="2000">
                          <a:effectLst/>
                        </a:rPr>
                        <a:t>&lt;FRAMESET&gt;...&lt;/FRAMESET&gt;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632460">
                        <a:spcBef>
                          <a:spcPts val="150"/>
                        </a:spcBef>
                        <a:spcAft>
                          <a:spcPts val="0"/>
                        </a:spcAft>
                      </a:pPr>
                      <a:r>
                        <a:rPr lang="en-US" sz="2000" dirty="0">
                          <a:effectLst/>
                        </a:rPr>
                        <a:t>Specifies the layout of subsections in the main browser window</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1893099567"/>
                  </a:ext>
                </a:extLst>
              </a:tr>
              <a:tr h="598465">
                <a:tc>
                  <a:txBody>
                    <a:bodyPr/>
                    <a:lstStyle/>
                    <a:p>
                      <a:pPr marL="50165">
                        <a:spcBef>
                          <a:spcPts val="230"/>
                        </a:spcBef>
                      </a:pPr>
                      <a:r>
                        <a:rPr lang="en-US" sz="2000">
                          <a:effectLst/>
                        </a:rPr>
                        <a:t>&lt;FRAMESET rows=”value,value”&gt;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632460">
                        <a:spcBef>
                          <a:spcPts val="190"/>
                        </a:spcBef>
                      </a:pPr>
                      <a:r>
                        <a:rPr lang="en-US" sz="2000">
                          <a:effectLst/>
                        </a:rPr>
                        <a:t>Defines the rows within a frameset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1917615597"/>
                  </a:ext>
                </a:extLst>
              </a:tr>
              <a:tr h="598465">
                <a:tc>
                  <a:txBody>
                    <a:bodyPr/>
                    <a:lstStyle/>
                    <a:p>
                      <a:pPr marL="50165">
                        <a:spcBef>
                          <a:spcPts val="230"/>
                        </a:spcBef>
                      </a:pPr>
                      <a:r>
                        <a:rPr lang="en-US" sz="2000">
                          <a:effectLst/>
                        </a:rPr>
                        <a:t>&lt;FRAMESET cols=”value,value”&gt;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632460">
                        <a:spcBef>
                          <a:spcPts val="190"/>
                        </a:spcBef>
                      </a:pPr>
                      <a:r>
                        <a:rPr lang="en-US" sz="2000">
                          <a:effectLst/>
                        </a:rPr>
                        <a:t>Defines the columns within a frameset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950932126"/>
                  </a:ext>
                </a:extLst>
              </a:tr>
              <a:tr h="758836">
                <a:tc>
                  <a:txBody>
                    <a:bodyPr/>
                    <a:lstStyle/>
                    <a:p>
                      <a:pPr marL="50165">
                        <a:spcBef>
                          <a:spcPts val="230"/>
                        </a:spcBef>
                      </a:pPr>
                      <a:r>
                        <a:rPr lang="en-US" sz="2000">
                          <a:effectLst/>
                        </a:rPr>
                        <a:t>&lt;NOFRAMES&gt;...&lt;/NOFRAMES&gt;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632460">
                        <a:spcBef>
                          <a:spcPts val="190"/>
                        </a:spcBef>
                      </a:pPr>
                      <a:r>
                        <a:rPr lang="en-US" sz="2000">
                          <a:effectLst/>
                        </a:rPr>
                        <a:t>Provides alternate content for browsers that do not support frames</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4034150992"/>
                  </a:ext>
                </a:extLst>
              </a:tr>
              <a:tr h="598465">
                <a:tc>
                  <a:txBody>
                    <a:bodyPr/>
                    <a:lstStyle/>
                    <a:p>
                      <a:pPr marL="50165">
                        <a:spcBef>
                          <a:spcPts val="230"/>
                        </a:spcBef>
                      </a:pPr>
                      <a:r>
                        <a:rPr lang="en-US" sz="2000">
                          <a:effectLst/>
                        </a:rPr>
                        <a:t>&lt;FRAME src=”?”&gt;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632460">
                        <a:spcBef>
                          <a:spcPts val="190"/>
                        </a:spcBef>
                      </a:pPr>
                      <a:r>
                        <a:rPr lang="en-US" sz="2000" dirty="0">
                          <a:effectLst/>
                        </a:rPr>
                        <a:t>Defines the appearance and content of a single frame</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4079094170"/>
                  </a:ext>
                </a:extLst>
              </a:tr>
              <a:tr h="598465">
                <a:tc>
                  <a:txBody>
                    <a:bodyPr/>
                    <a:lstStyle/>
                    <a:p>
                      <a:pPr marL="50165">
                        <a:spcBef>
                          <a:spcPts val="230"/>
                        </a:spcBef>
                      </a:pPr>
                      <a:r>
                        <a:rPr lang="en-US" sz="2000">
                          <a:effectLst/>
                        </a:rPr>
                        <a:t>&lt;FRAME name=”name”&gt;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632460">
                        <a:spcBef>
                          <a:spcPts val="190"/>
                        </a:spcBef>
                      </a:pPr>
                      <a:r>
                        <a:rPr lang="en-US" sz="2000">
                          <a:effectLst/>
                        </a:rPr>
                        <a:t>Labels the frame for targeting by other frames</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546424119"/>
                  </a:ext>
                </a:extLst>
              </a:tr>
              <a:tr h="598465">
                <a:tc>
                  <a:txBody>
                    <a:bodyPr/>
                    <a:lstStyle/>
                    <a:p>
                      <a:pPr marL="50165">
                        <a:spcBef>
                          <a:spcPts val="230"/>
                        </a:spcBef>
                      </a:pPr>
                      <a:r>
                        <a:rPr lang="en-US" sz="2000">
                          <a:effectLst/>
                        </a:rPr>
                        <a:t>&lt;FRAME marginwidth=”#”&gt;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632460">
                        <a:spcBef>
                          <a:spcPts val="190"/>
                        </a:spcBef>
                      </a:pPr>
                      <a:r>
                        <a:rPr lang="en-US" sz="2000">
                          <a:effectLst/>
                        </a:rPr>
                        <a:t>Sets the margin width of a frame</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715016392"/>
                  </a:ext>
                </a:extLst>
              </a:tr>
              <a:tr h="598465">
                <a:tc>
                  <a:txBody>
                    <a:bodyPr/>
                    <a:lstStyle/>
                    <a:p>
                      <a:pPr marL="50165">
                        <a:spcBef>
                          <a:spcPts val="230"/>
                        </a:spcBef>
                      </a:pPr>
                      <a:r>
                        <a:rPr lang="en-US" sz="2000">
                          <a:effectLst/>
                        </a:rPr>
                        <a:t>&lt;FRAME marginheight=”#”&gt;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632460">
                        <a:spcBef>
                          <a:spcPts val="190"/>
                        </a:spcBef>
                      </a:pPr>
                      <a:r>
                        <a:rPr lang="en-US" sz="2000">
                          <a:effectLst/>
                        </a:rPr>
                        <a:t>Sets the margin height of a frame</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78833009"/>
                  </a:ext>
                </a:extLst>
              </a:tr>
              <a:tr h="598465">
                <a:tc>
                  <a:txBody>
                    <a:bodyPr/>
                    <a:lstStyle/>
                    <a:p>
                      <a:pPr marL="50165">
                        <a:spcBef>
                          <a:spcPts val="230"/>
                        </a:spcBef>
                      </a:pPr>
                      <a:r>
                        <a:rPr lang="en-US" sz="2000">
                          <a:effectLst/>
                        </a:rPr>
                        <a:t>&lt;FRAME scrolling=”value”&gt;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632460">
                        <a:spcBef>
                          <a:spcPts val="190"/>
                        </a:spcBef>
                      </a:pPr>
                      <a:r>
                        <a:rPr lang="en-US" sz="2000">
                          <a:effectLst/>
                        </a:rPr>
                        <a:t>Creates a frame scrollbar</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3468446319"/>
                  </a:ext>
                </a:extLst>
              </a:tr>
              <a:tr h="587779">
                <a:tc>
                  <a:txBody>
                    <a:bodyPr/>
                    <a:lstStyle/>
                    <a:p>
                      <a:pPr marL="50165">
                        <a:spcBef>
                          <a:spcPts val="230"/>
                        </a:spcBef>
                      </a:pPr>
                      <a:r>
                        <a:rPr lang="en-US" sz="2000">
                          <a:effectLst/>
                        </a:rPr>
                        <a:t>&lt;FRAME noresize&gt;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632460">
                        <a:spcBef>
                          <a:spcPts val="190"/>
                        </a:spcBef>
                      </a:pPr>
                      <a:r>
                        <a:rPr lang="en-US" sz="2000" dirty="0">
                          <a:effectLst/>
                        </a:rPr>
                        <a:t>Prevents the resizing of a frame</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4040899641"/>
                  </a:ext>
                </a:extLst>
              </a:tr>
            </a:tbl>
          </a:graphicData>
        </a:graphic>
      </p:graphicFrame>
      <p:sp>
        <p:nvSpPr>
          <p:cNvPr id="5" name="Rectangle 1">
            <a:extLst>
              <a:ext uri="{FF2B5EF4-FFF2-40B4-BE49-F238E27FC236}">
                <a16:creationId xmlns:a16="http://schemas.microsoft.com/office/drawing/2014/main" id="{F6C997E3-96BB-4B12-97CD-656CC964207A}"/>
              </a:ext>
            </a:extLst>
          </p:cNvPr>
          <p:cNvSpPr>
            <a:spLocks noChangeArrowheads="1"/>
          </p:cNvSpPr>
          <p:nvPr/>
        </p:nvSpPr>
        <p:spPr bwMode="auto">
          <a:xfrm>
            <a:off x="3106738" y="3048000"/>
            <a:ext cx="11117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Text Box 3">
            <a:extLst>
              <a:ext uri="{FF2B5EF4-FFF2-40B4-BE49-F238E27FC236}">
                <a16:creationId xmlns:a16="http://schemas.microsoft.com/office/drawing/2014/main" id="{6B71E1DC-17EE-43D2-A809-37927EE87984}"/>
              </a:ext>
            </a:extLst>
          </p:cNvPr>
          <p:cNvSpPr txBox="1">
            <a:spLocks noChangeArrowheads="1"/>
          </p:cNvSpPr>
          <p:nvPr/>
        </p:nvSpPr>
        <p:spPr bwMode="auto">
          <a:xfrm>
            <a:off x="663892" y="257175"/>
            <a:ext cx="5114608" cy="666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520"/>
              </a:lnSpc>
            </a:pPr>
            <a:r>
              <a:rPr lang="en-US" sz="2800" b="1" dirty="0">
                <a:solidFill>
                  <a:srgbClr val="FF0000"/>
                </a:solidFill>
                <a:effectLst/>
                <a:latin typeface="Arial" panose="020B0604020202020204" pitchFamily="34" charset="0"/>
                <a:ea typeface="Verdana" panose="020B0604030504040204" pitchFamily="34" charset="0"/>
                <a:cs typeface="Verdana" panose="020B0604030504040204" pitchFamily="34" charset="0"/>
              </a:rPr>
              <a:t>Frame</a:t>
            </a:r>
            <a:r>
              <a:rPr lang="en-US" sz="2800" b="1" spc="-195" dirty="0">
                <a:solidFill>
                  <a:srgbClr val="FF0000"/>
                </a:solidFill>
                <a:effectLst/>
                <a:latin typeface="Arial" panose="020B0604020202020204" pitchFamily="34" charset="0"/>
                <a:ea typeface="Verdana" panose="020B0604030504040204" pitchFamily="34" charset="0"/>
                <a:cs typeface="Verdana" panose="020B0604030504040204" pitchFamily="34" charset="0"/>
              </a:rPr>
              <a:t> </a:t>
            </a:r>
            <a:r>
              <a:rPr lang="en-US" sz="2800" b="1" dirty="0">
                <a:solidFill>
                  <a:srgbClr val="FF0000"/>
                </a:solidFill>
                <a:effectLst/>
                <a:latin typeface="Arial" panose="020B0604020202020204" pitchFamily="34" charset="0"/>
                <a:ea typeface="Verdana" panose="020B0604030504040204" pitchFamily="34" charset="0"/>
                <a:cs typeface="Verdana" panose="020B0604030504040204" pitchFamily="34" charset="0"/>
              </a:rPr>
              <a:t>tag</a:t>
            </a:r>
            <a:r>
              <a:rPr lang="en-US" sz="2800" b="1" spc="-190" dirty="0">
                <a:solidFill>
                  <a:srgbClr val="FF0000"/>
                </a:solidFill>
                <a:effectLst/>
                <a:latin typeface="Arial" panose="020B0604020202020204" pitchFamily="34" charset="0"/>
                <a:ea typeface="Verdana" panose="020B0604030504040204" pitchFamily="34" charset="0"/>
                <a:cs typeface="Verdana" panose="020B0604030504040204" pitchFamily="34" charset="0"/>
              </a:rPr>
              <a:t> </a:t>
            </a:r>
            <a:r>
              <a:rPr lang="en-US" sz="2800" b="1" dirty="0">
                <a:solidFill>
                  <a:srgbClr val="FF0000"/>
                </a:solidFill>
                <a:effectLst/>
                <a:latin typeface="Arial" panose="020B0604020202020204" pitchFamily="34" charset="0"/>
                <a:ea typeface="Verdana" panose="020B0604030504040204" pitchFamily="34" charset="0"/>
                <a:cs typeface="Verdana" panose="020B0604030504040204" pitchFamily="34" charset="0"/>
              </a:rPr>
              <a:t>and</a:t>
            </a:r>
            <a:r>
              <a:rPr lang="en-US" sz="2800" b="1" spc="-190" dirty="0">
                <a:solidFill>
                  <a:srgbClr val="FF0000"/>
                </a:solidFill>
                <a:effectLst/>
                <a:latin typeface="Arial" panose="020B0604020202020204" pitchFamily="34" charset="0"/>
                <a:ea typeface="Verdana" panose="020B0604030504040204" pitchFamily="34" charset="0"/>
                <a:cs typeface="Verdana" panose="020B0604030504040204" pitchFamily="34" charset="0"/>
              </a:rPr>
              <a:t> </a:t>
            </a:r>
            <a:r>
              <a:rPr lang="en-US" sz="2800" b="1" dirty="0">
                <a:solidFill>
                  <a:srgbClr val="FF0000"/>
                </a:solidFill>
                <a:effectLst/>
                <a:latin typeface="Arial" panose="020B0604020202020204" pitchFamily="34" charset="0"/>
                <a:ea typeface="Verdana" panose="020B0604030504040204" pitchFamily="34" charset="0"/>
                <a:cs typeface="Verdana" panose="020B0604030504040204" pitchFamily="34" charset="0"/>
              </a:rPr>
              <a:t>attributes</a:t>
            </a:r>
            <a:endParaRPr lang="en-IN" sz="2800" b="1" dirty="0">
              <a:solidFill>
                <a:srgbClr val="FF0000"/>
              </a:solidFill>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532541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87ABB-DBEC-4FE5-8AE6-B7783EED37D7}"/>
              </a:ext>
            </a:extLst>
          </p:cNvPr>
          <p:cNvSpPr>
            <a:spLocks noGrp="1"/>
          </p:cNvSpPr>
          <p:nvPr>
            <p:ph idx="1"/>
          </p:nvPr>
        </p:nvSpPr>
        <p:spPr>
          <a:xfrm>
            <a:off x="378822" y="195943"/>
            <a:ext cx="11813177" cy="6456647"/>
          </a:xfrm>
        </p:spPr>
        <p:txBody>
          <a:bodyPr>
            <a:normAutofit fontScale="77500" lnSpcReduction="20000"/>
          </a:bodyPr>
          <a:lstStyle/>
          <a:p>
            <a:r>
              <a:rPr lang="en-IN" b="1" dirty="0">
                <a:solidFill>
                  <a:srgbClr val="FF0000"/>
                </a:solidFill>
              </a:rPr>
              <a:t>Frames</a:t>
            </a:r>
            <a:r>
              <a:rPr lang="en-IN" dirty="0"/>
              <a:t>	</a:t>
            </a:r>
          </a:p>
          <a:p>
            <a:r>
              <a:rPr lang="en-IN" dirty="0"/>
              <a:t>&lt;frameset&gt; ... &lt;/frameset&gt;		Define the set of Frames</a:t>
            </a:r>
          </a:p>
          <a:p>
            <a:r>
              <a:rPr lang="en-IN" dirty="0"/>
              <a:t>&lt;frameset&gt;				Tag Attributes:	 </a:t>
            </a:r>
          </a:p>
          <a:p>
            <a:r>
              <a:rPr lang="en-IN" dirty="0"/>
              <a:t>rows="??,??, ..."			Define row sizes &amp; number of rows (size in pixels or %)</a:t>
            </a:r>
          </a:p>
          <a:p>
            <a:r>
              <a:rPr lang="en-IN" dirty="0"/>
              <a:t>cols="??,??, ..."			Define column sizes &amp; number of columns (size in pixels or %)</a:t>
            </a:r>
          </a:p>
          <a:p>
            <a:r>
              <a:rPr lang="en-IN" dirty="0" err="1"/>
              <a:t>noresize</a:t>
            </a:r>
            <a:r>
              <a:rPr lang="en-IN" dirty="0"/>
              <a:t>="</a:t>
            </a:r>
            <a:r>
              <a:rPr lang="en-IN" dirty="0" err="1"/>
              <a:t>noresize</a:t>
            </a:r>
            <a:r>
              <a:rPr lang="en-IN" dirty="0"/>
              <a:t>"			User cannot resize any frames in frameset</a:t>
            </a:r>
          </a:p>
          <a:p>
            <a:r>
              <a:rPr lang="en-IN" dirty="0"/>
              <a:t>&lt;frame&gt; ... &lt;/frame&gt;			Define a frame within the frameset</a:t>
            </a:r>
          </a:p>
          <a:p>
            <a:r>
              <a:rPr lang="en-IN" dirty="0"/>
              <a:t>&lt;frame&gt; 				Tag Attributes:	 </a:t>
            </a:r>
          </a:p>
          <a:p>
            <a:r>
              <a:rPr lang="en-IN" dirty="0" err="1"/>
              <a:t>src</a:t>
            </a:r>
            <a:r>
              <a:rPr lang="en-IN" dirty="0"/>
              <a:t>="</a:t>
            </a:r>
            <a:r>
              <a:rPr lang="en-IN" dirty="0" err="1"/>
              <a:t>url</a:t>
            </a:r>
            <a:r>
              <a:rPr lang="en-IN" dirty="0"/>
              <a:t>"				Location of HTML File for a frame</a:t>
            </a:r>
          </a:p>
          <a:p>
            <a:r>
              <a:rPr lang="en-IN" dirty="0"/>
              <a:t>name="***"				Unique name of frame window</a:t>
            </a:r>
          </a:p>
          <a:p>
            <a:r>
              <a:rPr lang="en-IN" dirty="0" err="1"/>
              <a:t>marginwidth</a:t>
            </a:r>
            <a:r>
              <a:rPr lang="en-IN" dirty="0"/>
              <a:t>="?"			Horizontal margin spacing inside frame (pixels)</a:t>
            </a:r>
          </a:p>
          <a:p>
            <a:r>
              <a:rPr lang="en-IN" dirty="0" err="1"/>
              <a:t>marginheight</a:t>
            </a:r>
            <a:r>
              <a:rPr lang="en-IN" dirty="0"/>
              <a:t>="?"			Vertical margin spacing inside frame (pixels)</a:t>
            </a:r>
          </a:p>
          <a:p>
            <a:r>
              <a:rPr lang="en-IN" dirty="0" err="1"/>
              <a:t>noresize</a:t>
            </a:r>
            <a:r>
              <a:rPr lang="en-IN" dirty="0"/>
              <a:t>="</a:t>
            </a:r>
            <a:r>
              <a:rPr lang="en-IN" dirty="0" err="1"/>
              <a:t>noresize</a:t>
            </a:r>
            <a:r>
              <a:rPr lang="en-IN" dirty="0"/>
              <a:t>"			Declare all frameset sizes as fixed</a:t>
            </a:r>
          </a:p>
          <a:p>
            <a:r>
              <a:rPr lang="en-IN" dirty="0"/>
              <a:t>scrolling="***"			Can the user scroll inside the frame: yes, no, auto</a:t>
            </a:r>
          </a:p>
          <a:p>
            <a:r>
              <a:rPr lang="en-IN" dirty="0"/>
              <a:t>frameborder="?"			Frame Border: (1=yes, 2=no)</a:t>
            </a:r>
          </a:p>
          <a:p>
            <a:r>
              <a:rPr lang="en-IN" dirty="0" err="1"/>
              <a:t>bordercolor</a:t>
            </a:r>
            <a:r>
              <a:rPr lang="en-IN" dirty="0"/>
              <a:t>="#??????"		Border Colour (*)</a:t>
            </a:r>
          </a:p>
          <a:p>
            <a:r>
              <a:rPr lang="en-IN" dirty="0"/>
              <a:t>&lt;</a:t>
            </a:r>
            <a:r>
              <a:rPr lang="en-IN" dirty="0" err="1"/>
              <a:t>noframes</a:t>
            </a:r>
            <a:r>
              <a:rPr lang="en-IN" dirty="0"/>
              <a:t>&gt; ... &lt;/</a:t>
            </a:r>
            <a:r>
              <a:rPr lang="en-IN" dirty="0" err="1"/>
              <a:t>noframes</a:t>
            </a:r>
            <a:r>
              <a:rPr lang="en-IN" dirty="0"/>
              <a:t>&gt;		Unframed content (for browsers not supporting frames)</a:t>
            </a:r>
          </a:p>
        </p:txBody>
      </p:sp>
    </p:spTree>
    <p:extLst>
      <p:ext uri="{BB962C8B-B14F-4D97-AF65-F5344CB8AC3E}">
        <p14:creationId xmlns:p14="http://schemas.microsoft.com/office/powerpoint/2010/main" val="3909125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36D1FD-57A6-4AA3-BBF8-B2A20741E884}"/>
              </a:ext>
            </a:extLst>
          </p:cNvPr>
          <p:cNvSpPr>
            <a:spLocks noGrp="1"/>
          </p:cNvSpPr>
          <p:nvPr>
            <p:ph idx="1"/>
          </p:nvPr>
        </p:nvSpPr>
        <p:spPr>
          <a:xfrm>
            <a:off x="233680" y="457200"/>
            <a:ext cx="11724640" cy="6126479"/>
          </a:xfrm>
        </p:spPr>
        <p:txBody>
          <a:bodyPr/>
          <a:lstStyle/>
          <a:p>
            <a:pPr marL="0" indent="0">
              <a:buNone/>
            </a:pPr>
            <a:r>
              <a:rPr lang="en-IN" dirty="0"/>
              <a:t>&lt;!DOCTYPE html&gt;</a:t>
            </a:r>
          </a:p>
          <a:p>
            <a:pPr marL="0" indent="0">
              <a:buNone/>
            </a:pPr>
            <a:r>
              <a:rPr lang="en-IN" dirty="0"/>
              <a:t>&lt;html&gt;</a:t>
            </a:r>
          </a:p>
          <a:p>
            <a:pPr marL="0" indent="0">
              <a:buNone/>
            </a:pPr>
            <a:r>
              <a:rPr lang="en-IN" dirty="0"/>
              <a:t>&lt;frameset rows="25%,50%,25%"&gt;</a:t>
            </a:r>
          </a:p>
          <a:p>
            <a:pPr marL="0" indent="0">
              <a:buNone/>
            </a:pPr>
            <a:r>
              <a:rPr lang="en-IN" dirty="0"/>
              <a:t>  &lt;frame </a:t>
            </a:r>
            <a:r>
              <a:rPr lang="en-IN" dirty="0" err="1"/>
              <a:t>src</a:t>
            </a:r>
            <a:r>
              <a:rPr lang="en-IN" dirty="0"/>
              <a:t>="otp.html"&gt;</a:t>
            </a:r>
          </a:p>
          <a:p>
            <a:pPr marL="0" indent="0">
              <a:buNone/>
            </a:pPr>
            <a:r>
              <a:rPr lang="en-IN" dirty="0"/>
              <a:t>  &lt;frame </a:t>
            </a:r>
            <a:r>
              <a:rPr lang="en-IN" dirty="0" err="1"/>
              <a:t>src</a:t>
            </a:r>
            <a:r>
              <a:rPr lang="en-IN" dirty="0"/>
              <a:t>="abc.html"&gt;</a:t>
            </a:r>
          </a:p>
          <a:p>
            <a:pPr marL="0" indent="0">
              <a:buNone/>
            </a:pPr>
            <a:r>
              <a:rPr lang="en-IN" dirty="0"/>
              <a:t>  &lt;frame </a:t>
            </a:r>
            <a:r>
              <a:rPr lang="en-IN" dirty="0" err="1"/>
              <a:t>src</a:t>
            </a:r>
            <a:r>
              <a:rPr lang="en-IN" dirty="0"/>
              <a:t>="list.html"&gt;</a:t>
            </a:r>
          </a:p>
          <a:p>
            <a:pPr marL="0" indent="0">
              <a:buNone/>
            </a:pPr>
            <a:r>
              <a:rPr lang="en-IN" dirty="0"/>
              <a:t>&lt;/frameset&gt;</a:t>
            </a:r>
          </a:p>
          <a:p>
            <a:pPr marL="0" indent="0">
              <a:buNone/>
            </a:pPr>
            <a:r>
              <a:rPr lang="en-IN" dirty="0"/>
              <a:t>&lt;/html&gt;</a:t>
            </a:r>
          </a:p>
        </p:txBody>
      </p:sp>
    </p:spTree>
    <p:extLst>
      <p:ext uri="{BB962C8B-B14F-4D97-AF65-F5344CB8AC3E}">
        <p14:creationId xmlns:p14="http://schemas.microsoft.com/office/powerpoint/2010/main" val="3528974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1AF7-6751-4576-AEBB-4E9EFEDB2B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0AE6B4-0AB6-4DB6-B075-1CA8D4DCEFA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94511E6-B5E6-40FD-BECC-B137DF37F63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55655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07999" y="304800"/>
            <a:ext cx="11300823" cy="609600"/>
          </a:xfrm>
        </p:spPr>
        <p:txBody>
          <a:bodyPr>
            <a:normAutofit/>
          </a:bodyPr>
          <a:lstStyle/>
          <a:p>
            <a:r>
              <a:rPr lang="en-US" altLang="en-US" sz="3600" b="1" dirty="0">
                <a:solidFill>
                  <a:srgbClr val="FF0000"/>
                </a:solidFill>
              </a:rPr>
              <a:t>How to Addressing the </a:t>
            </a:r>
            <a:r>
              <a:rPr lang="en-US" altLang="en-US" sz="3600" b="1" dirty="0" err="1">
                <a:solidFill>
                  <a:srgbClr val="FF0000"/>
                </a:solidFill>
              </a:rPr>
              <a:t>Web:IP</a:t>
            </a:r>
            <a:r>
              <a:rPr lang="en-US" altLang="en-US" sz="3600" b="1" dirty="0">
                <a:solidFill>
                  <a:srgbClr val="FF0000"/>
                </a:solidFill>
              </a:rPr>
              <a:t> Address</a:t>
            </a:r>
          </a:p>
        </p:txBody>
      </p:sp>
      <p:sp>
        <p:nvSpPr>
          <p:cNvPr id="8195" name="Rectangle 3"/>
          <p:cNvSpPr>
            <a:spLocks noGrp="1" noChangeArrowheads="1"/>
          </p:cNvSpPr>
          <p:nvPr>
            <p:ph idx="1"/>
          </p:nvPr>
        </p:nvSpPr>
        <p:spPr>
          <a:xfrm>
            <a:off x="101600" y="925514"/>
            <a:ext cx="12090400" cy="5932487"/>
          </a:xfrm>
        </p:spPr>
        <p:txBody>
          <a:bodyPr/>
          <a:lstStyle/>
          <a:p>
            <a:pPr algn="just" eaLnBrk="1" hangingPunct="1"/>
            <a:r>
              <a:rPr lang="en-US" altLang="en-US" sz="2800" dirty="0"/>
              <a:t>Each computer on the internet does have a unique identification number, called an IP (Internet Protocol) address.</a:t>
            </a:r>
          </a:p>
          <a:p>
            <a:pPr algn="just" eaLnBrk="1" hangingPunct="1"/>
            <a:r>
              <a:rPr lang="en-US" altLang="en-US" sz="2800" dirty="0"/>
              <a:t>The internet  IP addressing system currently using a four-part number.</a:t>
            </a:r>
          </a:p>
          <a:p>
            <a:pPr algn="just" eaLnBrk="1" hangingPunct="1"/>
            <a:r>
              <a:rPr lang="en-US" altLang="en-US" sz="2800" dirty="0"/>
              <a:t>Each part of the address is a number ranging from 0 to 255, and each part is separated  by </a:t>
            </a:r>
            <a:r>
              <a:rPr lang="en-US" altLang="en-US" sz="2800" dirty="0">
                <a:solidFill>
                  <a:srgbClr val="FF0000"/>
                </a:solidFill>
              </a:rPr>
              <a:t>period / Dot</a:t>
            </a:r>
          </a:p>
          <a:p>
            <a:pPr algn="just" eaLnBrk="1" hangingPunct="1">
              <a:lnSpc>
                <a:spcPct val="90000"/>
              </a:lnSpc>
            </a:pPr>
            <a:r>
              <a:rPr lang="en-US" altLang="en-US" sz="2800" dirty="0">
                <a:solidFill>
                  <a:srgbClr val="FF0000"/>
                </a:solidFill>
              </a:rPr>
              <a:t>For example, 106.29.242.17</a:t>
            </a:r>
          </a:p>
          <a:p>
            <a:pPr algn="just" eaLnBrk="1" hangingPunct="1">
              <a:lnSpc>
                <a:spcPct val="90000"/>
              </a:lnSpc>
            </a:pPr>
            <a:r>
              <a:rPr lang="en-US" altLang="en-US" sz="2800" dirty="0"/>
              <a:t>The combination of the four IP address parts provides 4.2 billion possible addresses (256 x 256 x 256 x 256).</a:t>
            </a:r>
          </a:p>
          <a:p>
            <a:pPr algn="just" eaLnBrk="1" hangingPunct="1">
              <a:lnSpc>
                <a:spcPct val="90000"/>
              </a:lnSpc>
            </a:pPr>
            <a:endParaRPr lang="en-US" altLang="en-US" dirty="0"/>
          </a:p>
          <a:p>
            <a:pPr algn="just" eaLnBrk="1" hangingPunct="1"/>
            <a:endParaRPr lang="en-US" altLang="en-US" dirty="0"/>
          </a:p>
        </p:txBody>
      </p:sp>
      <p:sp>
        <p:nvSpPr>
          <p:cNvPr id="8196" name="Date Placeholder 1"/>
          <p:cNvSpPr>
            <a:spLocks noGrp="1"/>
          </p:cNvSpPr>
          <p:nvPr>
            <p:ph type="dt" sz="half" idx="10"/>
          </p:nvPr>
        </p:nvSpPr>
        <p:spPr>
          <a:noFill/>
          <a:ln>
            <a:miter lim="800000"/>
            <a:headEnd/>
            <a:tailEnd/>
          </a:ln>
        </p:spPr>
        <p:txBody>
          <a:bodyPr/>
          <a:lstStyle/>
          <a:p>
            <a:fld id="{5AB377BC-E479-4590-BFFD-E7044DEBF499}" type="datetime1">
              <a:rPr lang="en-US" altLang="en-US" smtClean="0"/>
              <a:pPr/>
              <a:t>9/6/2021</a:t>
            </a:fld>
            <a:endParaRPr lang="en-US" altLang="en-US"/>
          </a:p>
        </p:txBody>
      </p:sp>
      <p:sp>
        <p:nvSpPr>
          <p:cNvPr id="8197" name="Footer Placeholder 2"/>
          <p:cNvSpPr>
            <a:spLocks noGrp="1"/>
          </p:cNvSpPr>
          <p:nvPr>
            <p:ph type="ftr" sz="quarter" idx="11"/>
          </p:nvPr>
        </p:nvSpPr>
        <p:spPr>
          <a:noFill/>
          <a:ln>
            <a:miter lim="800000"/>
            <a:headEnd/>
            <a:tailEnd/>
          </a:ln>
        </p:spPr>
        <p:txBody>
          <a:bodyPr/>
          <a:lstStyle/>
          <a:p>
            <a:r>
              <a:rPr lang="en-US" altLang="en-US"/>
              <a:t>Dr. C.NagaRaju YSR of  YVU 9949218570</a:t>
            </a:r>
          </a:p>
        </p:txBody>
      </p:sp>
      <p:sp>
        <p:nvSpPr>
          <p:cNvPr id="8198" name="Slide Number Placeholder 3"/>
          <p:cNvSpPr>
            <a:spLocks noGrp="1"/>
          </p:cNvSpPr>
          <p:nvPr>
            <p:ph type="sldNum" sz="quarter" idx="12"/>
          </p:nvPr>
        </p:nvSpPr>
        <p:spPr>
          <a:noFill/>
          <a:ln>
            <a:miter lim="800000"/>
            <a:headEnd/>
            <a:tailEnd/>
          </a:ln>
        </p:spPr>
        <p:txBody>
          <a:bodyPr/>
          <a:lstStyle/>
          <a:p>
            <a:fld id="{04E958FE-3737-471F-B9D7-E8D9CC86BCE0}" type="slidenum">
              <a:rPr lang="en-US" altLang="en-US"/>
              <a:pPr/>
              <a:t>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20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fade">
                                      <p:cBhvr>
                                        <p:cTn id="17" dur="20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fade">
                                      <p:cBhvr>
                                        <p:cTn id="22" dur="20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fade">
                                      <p:cBhvr>
                                        <p:cTn id="27"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36D1FD-57A6-4AA3-BBF8-B2A20741E884}"/>
              </a:ext>
            </a:extLst>
          </p:cNvPr>
          <p:cNvSpPr>
            <a:spLocks noGrp="1"/>
          </p:cNvSpPr>
          <p:nvPr>
            <p:ph idx="1"/>
          </p:nvPr>
        </p:nvSpPr>
        <p:spPr>
          <a:xfrm>
            <a:off x="233680" y="457200"/>
            <a:ext cx="11724640" cy="6126479"/>
          </a:xfrm>
        </p:spPr>
        <p:txBody>
          <a:bodyPr/>
          <a:lstStyle/>
          <a:p>
            <a:pPr marL="0" indent="0">
              <a:buNone/>
            </a:pPr>
            <a:r>
              <a:rPr lang="en-IN" dirty="0"/>
              <a:t>&lt;!DOCTYPE html&gt;</a:t>
            </a:r>
          </a:p>
          <a:p>
            <a:pPr marL="0" indent="0">
              <a:buNone/>
            </a:pPr>
            <a:r>
              <a:rPr lang="en-IN" dirty="0"/>
              <a:t>&lt;html&gt;</a:t>
            </a:r>
          </a:p>
          <a:p>
            <a:pPr marL="0" indent="0">
              <a:buNone/>
            </a:pPr>
            <a:r>
              <a:rPr lang="en-IN" dirty="0"/>
              <a:t>&lt;frameset cols="25%,50%,25%"&gt;</a:t>
            </a:r>
          </a:p>
          <a:p>
            <a:pPr marL="0" indent="0">
              <a:buNone/>
            </a:pPr>
            <a:r>
              <a:rPr lang="en-IN" dirty="0"/>
              <a:t>  &lt;frame </a:t>
            </a:r>
            <a:r>
              <a:rPr lang="en-IN" dirty="0" err="1"/>
              <a:t>src</a:t>
            </a:r>
            <a:r>
              <a:rPr lang="en-IN" dirty="0"/>
              <a:t>="otp.html"&gt;</a:t>
            </a:r>
          </a:p>
          <a:p>
            <a:pPr marL="0" indent="0">
              <a:buNone/>
            </a:pPr>
            <a:r>
              <a:rPr lang="en-IN" dirty="0"/>
              <a:t>  &lt;frame </a:t>
            </a:r>
            <a:r>
              <a:rPr lang="en-IN" dirty="0" err="1"/>
              <a:t>src</a:t>
            </a:r>
            <a:r>
              <a:rPr lang="en-IN" dirty="0"/>
              <a:t>="abc.html"&gt;</a:t>
            </a:r>
          </a:p>
          <a:p>
            <a:pPr marL="0" indent="0">
              <a:buNone/>
            </a:pPr>
            <a:r>
              <a:rPr lang="en-IN" dirty="0"/>
              <a:t>  &lt;frame </a:t>
            </a:r>
            <a:r>
              <a:rPr lang="en-IN" dirty="0" err="1"/>
              <a:t>src</a:t>
            </a:r>
            <a:r>
              <a:rPr lang="en-IN" dirty="0"/>
              <a:t>="list.html"&gt;</a:t>
            </a:r>
          </a:p>
          <a:p>
            <a:pPr marL="0" indent="0">
              <a:buNone/>
            </a:pPr>
            <a:r>
              <a:rPr lang="en-IN" dirty="0"/>
              <a:t>&lt;/frameset&gt;</a:t>
            </a:r>
          </a:p>
          <a:p>
            <a:pPr marL="0" indent="0">
              <a:buNone/>
            </a:pPr>
            <a:r>
              <a:rPr lang="en-IN" dirty="0"/>
              <a:t>&lt;/html&gt;</a:t>
            </a:r>
          </a:p>
        </p:txBody>
      </p:sp>
    </p:spTree>
    <p:extLst>
      <p:ext uri="{BB962C8B-B14F-4D97-AF65-F5344CB8AC3E}">
        <p14:creationId xmlns:p14="http://schemas.microsoft.com/office/powerpoint/2010/main" val="12209548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A908-53DF-47C1-9C3A-AA2FABCAAC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0B7D06-45A2-4AA5-B75F-C47E4E9B072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D8F282C-250B-4999-8FA7-85E1BEFB957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223206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8D84F9-0044-407D-8841-AA9C16022D57}"/>
              </a:ext>
            </a:extLst>
          </p:cNvPr>
          <p:cNvSpPr txBox="1"/>
          <p:nvPr/>
        </p:nvSpPr>
        <p:spPr>
          <a:xfrm>
            <a:off x="137160" y="179705"/>
            <a:ext cx="11953240" cy="6740307"/>
          </a:xfrm>
          <a:prstGeom prst="rect">
            <a:avLst/>
          </a:prstGeom>
          <a:noFill/>
        </p:spPr>
        <p:txBody>
          <a:bodyPr wrap="square">
            <a:spAutoFit/>
          </a:bodyPr>
          <a:lstStyle/>
          <a:p>
            <a:r>
              <a:rPr lang="en-IN" sz="2400" dirty="0"/>
              <a:t>&lt;HTML&gt; </a:t>
            </a:r>
          </a:p>
          <a:p>
            <a:r>
              <a:rPr lang="en-IN" sz="2400" dirty="0"/>
              <a:t>&lt;HEAD&gt;</a:t>
            </a:r>
          </a:p>
          <a:p>
            <a:r>
              <a:rPr lang="en-IN" sz="2400" dirty="0"/>
              <a:t>&lt;TITLE&gt; Frameset </a:t>
            </a:r>
            <a:r>
              <a:rPr lang="en-IN" sz="2400" dirty="0" err="1"/>
              <a:t>Exmaple</a:t>
            </a:r>
            <a:r>
              <a:rPr lang="en-IN" sz="2400" dirty="0"/>
              <a:t> &lt;/TITLE&gt;</a:t>
            </a:r>
          </a:p>
          <a:p>
            <a:r>
              <a:rPr lang="en-IN" sz="2400" dirty="0"/>
              <a:t>&lt;/HEAD&gt;</a:t>
            </a:r>
          </a:p>
          <a:p>
            <a:r>
              <a:rPr lang="en-IN" sz="2400" dirty="0"/>
              <a:t>&lt;frameset cols="30%, 70%" </a:t>
            </a:r>
            <a:r>
              <a:rPr lang="en-IN" sz="2400" dirty="0" err="1"/>
              <a:t>bordercolor</a:t>
            </a:r>
            <a:r>
              <a:rPr lang="en-IN" sz="2400" dirty="0"/>
              <a:t>="blue" </a:t>
            </a:r>
            <a:r>
              <a:rPr lang="en-IN" sz="2400" dirty="0" err="1"/>
              <a:t>noresize</a:t>
            </a:r>
            <a:r>
              <a:rPr lang="en-IN" sz="2400" dirty="0"/>
              <a:t>="</a:t>
            </a:r>
            <a:r>
              <a:rPr lang="en-IN" sz="2400" dirty="0" err="1"/>
              <a:t>noresize</a:t>
            </a:r>
            <a:r>
              <a:rPr lang="en-IN" sz="2400" dirty="0"/>
              <a:t>"&gt;</a:t>
            </a:r>
          </a:p>
          <a:p>
            <a:r>
              <a:rPr lang="en-IN" sz="2400" dirty="0"/>
              <a:t>  &lt;frameset rows="100, 200" </a:t>
            </a:r>
            <a:r>
              <a:rPr lang="en-IN" sz="2400" dirty="0" err="1"/>
              <a:t>bordercolor</a:t>
            </a:r>
            <a:r>
              <a:rPr lang="en-IN" sz="2400" dirty="0"/>
              <a:t>="red"&gt;</a:t>
            </a:r>
          </a:p>
          <a:p>
            <a:r>
              <a:rPr lang="en-IN" sz="2400" dirty="0"/>
              <a:t>      &lt;frame name="first-frame" </a:t>
            </a:r>
            <a:r>
              <a:rPr lang="en-IN" sz="2400" dirty="0" err="1"/>
              <a:t>src</a:t>
            </a:r>
            <a:r>
              <a:rPr lang="en-IN" sz="2400" dirty="0"/>
              <a:t>="cnr1.jpg"&gt;</a:t>
            </a:r>
          </a:p>
          <a:p>
            <a:r>
              <a:rPr lang="en-IN" sz="2400" dirty="0"/>
              <a:t>      &lt;frame name="second-frame" </a:t>
            </a:r>
            <a:r>
              <a:rPr lang="en-IN" sz="2400" dirty="0" err="1"/>
              <a:t>src</a:t>
            </a:r>
            <a:r>
              <a:rPr lang="en-IN" sz="2400" dirty="0"/>
              <a:t>="list.html"&gt;</a:t>
            </a:r>
          </a:p>
          <a:p>
            <a:r>
              <a:rPr lang="en-IN" sz="2400" dirty="0"/>
              <a:t>  &lt;/frameset&gt;</a:t>
            </a:r>
          </a:p>
          <a:p>
            <a:r>
              <a:rPr lang="en-IN" sz="2400" dirty="0"/>
              <a:t>&lt;frameset rows="100, 200" </a:t>
            </a:r>
            <a:r>
              <a:rPr lang="en-IN" sz="2400" dirty="0" err="1"/>
              <a:t>bordercolor</a:t>
            </a:r>
            <a:r>
              <a:rPr lang="en-IN" sz="2400" dirty="0"/>
              <a:t>="red"&gt;</a:t>
            </a:r>
          </a:p>
          <a:p>
            <a:r>
              <a:rPr lang="en-IN" sz="2400" dirty="0"/>
              <a:t>      &lt;frame name="first-frame" </a:t>
            </a:r>
            <a:r>
              <a:rPr lang="en-IN" sz="2400" dirty="0" err="1"/>
              <a:t>src</a:t>
            </a:r>
            <a:r>
              <a:rPr lang="en-IN" sz="2400" dirty="0"/>
              <a:t>="cnr2.jpg"&gt;</a:t>
            </a:r>
          </a:p>
          <a:p>
            <a:r>
              <a:rPr lang="en-IN" sz="2400" dirty="0"/>
              <a:t>      &lt;frame name="second-frame" </a:t>
            </a:r>
            <a:r>
              <a:rPr lang="en-IN" sz="2400" dirty="0" err="1"/>
              <a:t>src</a:t>
            </a:r>
            <a:r>
              <a:rPr lang="en-IN" sz="2400" dirty="0"/>
              <a:t>="table.html"&gt;</a:t>
            </a:r>
          </a:p>
          <a:p>
            <a:r>
              <a:rPr lang="en-IN" sz="2400" dirty="0"/>
              <a:t>  &lt;/frameset&gt;</a:t>
            </a:r>
          </a:p>
          <a:p>
            <a:r>
              <a:rPr lang="en-IN" sz="2400" dirty="0"/>
              <a:t>  &lt;frame name="third-frame" </a:t>
            </a:r>
            <a:r>
              <a:rPr lang="en-IN" sz="2400" dirty="0" err="1"/>
              <a:t>src</a:t>
            </a:r>
            <a:r>
              <a:rPr lang="en-IN" sz="2400" dirty="0"/>
              <a:t>=“cnr3.html"&gt;</a:t>
            </a:r>
          </a:p>
          <a:p>
            <a:r>
              <a:rPr lang="en-IN" sz="2400" dirty="0"/>
              <a:t>  &lt;</a:t>
            </a:r>
            <a:r>
              <a:rPr lang="en-IN" sz="2400" dirty="0" err="1"/>
              <a:t>noframes</a:t>
            </a:r>
            <a:r>
              <a:rPr lang="en-IN" sz="2400" dirty="0"/>
              <a:t>&gt;</a:t>
            </a:r>
          </a:p>
          <a:p>
            <a:r>
              <a:rPr lang="en-IN" sz="2400" dirty="0"/>
              <a:t>      &lt;p&gt; This document contains frames content. You browser does not support it. &lt;/p&gt;</a:t>
            </a:r>
          </a:p>
          <a:p>
            <a:r>
              <a:rPr lang="en-IN" sz="2400" dirty="0"/>
              <a:t>  &lt;/</a:t>
            </a:r>
            <a:r>
              <a:rPr lang="en-IN" sz="2400" dirty="0" err="1"/>
              <a:t>noframes</a:t>
            </a:r>
            <a:r>
              <a:rPr lang="en-IN" sz="2400" dirty="0"/>
              <a:t>&gt;</a:t>
            </a:r>
          </a:p>
          <a:p>
            <a:r>
              <a:rPr lang="en-IN" sz="2400" dirty="0"/>
              <a:t>&lt;/frameset&gt;   &lt;/HTML&gt;</a:t>
            </a:r>
          </a:p>
        </p:txBody>
      </p:sp>
    </p:spTree>
    <p:extLst>
      <p:ext uri="{BB962C8B-B14F-4D97-AF65-F5344CB8AC3E}">
        <p14:creationId xmlns:p14="http://schemas.microsoft.com/office/powerpoint/2010/main" val="14707311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7C2D2-FB4B-4448-B7BB-02A522D978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82CC41-B7FF-45A3-ADAB-D7043612391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FDF2809-DE68-4E7F-8E51-FC45BDBD3A3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669709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174" y="304800"/>
            <a:ext cx="8596668" cy="720436"/>
          </a:xfrm>
        </p:spPr>
        <p:txBody>
          <a:bodyPr>
            <a:normAutofit fontScale="90000"/>
          </a:bodyPr>
          <a:lstStyle/>
          <a:p>
            <a:r>
              <a:rPr lang="en-IN" b="1" dirty="0">
                <a:solidFill>
                  <a:srgbClr val="C00000"/>
                </a:solidFill>
              </a:rPr>
              <a:t>Disadvantages of Frames</a:t>
            </a:r>
            <a:br>
              <a:rPr lang="en-IN" b="1" dirty="0"/>
            </a:br>
            <a:endParaRPr lang="en-IN" b="1" dirty="0"/>
          </a:p>
        </p:txBody>
      </p:sp>
      <p:sp>
        <p:nvSpPr>
          <p:cNvPr id="3" name="Content Placeholder 2"/>
          <p:cNvSpPr>
            <a:spLocks noGrp="1"/>
          </p:cNvSpPr>
          <p:nvPr>
            <p:ph idx="1"/>
          </p:nvPr>
        </p:nvSpPr>
        <p:spPr>
          <a:xfrm>
            <a:off x="223520" y="843280"/>
            <a:ext cx="11795760" cy="5878195"/>
          </a:xfrm>
        </p:spPr>
        <p:txBody>
          <a:bodyPr/>
          <a:lstStyle/>
          <a:p>
            <a:pPr marL="0" indent="0" algn="just">
              <a:lnSpc>
                <a:spcPct val="150000"/>
              </a:lnSpc>
              <a:spcBef>
                <a:spcPts val="0"/>
              </a:spcBef>
              <a:buNone/>
            </a:pPr>
            <a:r>
              <a:rPr lang="en-IN" sz="2400" dirty="0"/>
              <a:t>There are few drawbacks with using frames, so it's never recommended to use frames in your webpages −</a:t>
            </a:r>
          </a:p>
          <a:p>
            <a:pPr algn="just">
              <a:lnSpc>
                <a:spcPct val="150000"/>
              </a:lnSpc>
              <a:spcBef>
                <a:spcPts val="0"/>
              </a:spcBef>
            </a:pPr>
            <a:r>
              <a:rPr lang="en-IN" sz="2400" dirty="0"/>
              <a:t>Some smaller devices cannot cope with frames often because their screen is not big enough to be divided up.</a:t>
            </a:r>
          </a:p>
          <a:p>
            <a:pPr algn="just">
              <a:lnSpc>
                <a:spcPct val="150000"/>
              </a:lnSpc>
              <a:spcBef>
                <a:spcPts val="0"/>
              </a:spcBef>
            </a:pPr>
            <a:r>
              <a:rPr lang="en-IN" sz="2400" dirty="0"/>
              <a:t>Sometimes your page will be displayed differently on different computers due to different screen resolution.</a:t>
            </a:r>
          </a:p>
          <a:p>
            <a:pPr algn="just">
              <a:lnSpc>
                <a:spcPct val="150000"/>
              </a:lnSpc>
              <a:spcBef>
                <a:spcPts val="0"/>
              </a:spcBef>
            </a:pPr>
            <a:r>
              <a:rPr lang="en-IN" sz="2400" dirty="0"/>
              <a:t>The browser's </a:t>
            </a:r>
            <a:r>
              <a:rPr lang="en-IN" sz="2400" i="1" dirty="0"/>
              <a:t>back</a:t>
            </a:r>
            <a:r>
              <a:rPr lang="en-IN" sz="2400" dirty="0"/>
              <a:t> button might not work as the user hopes.</a:t>
            </a:r>
          </a:p>
          <a:p>
            <a:pPr algn="just">
              <a:lnSpc>
                <a:spcPct val="150000"/>
              </a:lnSpc>
              <a:spcBef>
                <a:spcPts val="0"/>
              </a:spcBef>
            </a:pPr>
            <a:r>
              <a:rPr lang="en-IN" sz="2400" dirty="0"/>
              <a:t>There are still few browsers that do not support frame technology.</a:t>
            </a:r>
          </a:p>
          <a:p>
            <a:endParaRPr lang="en-IN" dirty="0"/>
          </a:p>
        </p:txBody>
      </p:sp>
      <p:sp>
        <p:nvSpPr>
          <p:cNvPr id="4" name="Slide Number Placeholder 3"/>
          <p:cNvSpPr>
            <a:spLocks noGrp="1"/>
          </p:cNvSpPr>
          <p:nvPr>
            <p:ph type="sldNum" sz="quarter" idx="12"/>
          </p:nvPr>
        </p:nvSpPr>
        <p:spPr/>
        <p:txBody>
          <a:bodyPr/>
          <a:lstStyle/>
          <a:p>
            <a:fld id="{0701445B-B68C-40C6-B756-BA08CABB1904}" type="slidenum">
              <a:rPr lang="en-IN" smtClean="0"/>
              <a:pPr/>
              <a:t>74</a:t>
            </a:fld>
            <a:endParaRPr lang="en-IN"/>
          </a:p>
        </p:txBody>
      </p:sp>
    </p:spTree>
    <p:extLst>
      <p:ext uri="{BB962C8B-B14F-4D97-AF65-F5344CB8AC3E}">
        <p14:creationId xmlns:p14="http://schemas.microsoft.com/office/powerpoint/2010/main" val="2845535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F058B-BDEC-4705-A596-9A5BE86216B0}"/>
              </a:ext>
            </a:extLst>
          </p:cNvPr>
          <p:cNvSpPr>
            <a:spLocks noGrp="1"/>
          </p:cNvSpPr>
          <p:nvPr>
            <p:ph idx="1"/>
          </p:nvPr>
        </p:nvSpPr>
        <p:spPr>
          <a:xfrm>
            <a:off x="259080" y="250824"/>
            <a:ext cx="11546840" cy="6170295"/>
          </a:xfrm>
        </p:spPr>
        <p:txBody>
          <a:bodyPr>
            <a:normAutofit lnSpcReduction="10000"/>
          </a:bodyPr>
          <a:lstStyle/>
          <a:p>
            <a:pPr marL="0" indent="0">
              <a:buNone/>
            </a:pPr>
            <a:r>
              <a:rPr lang="en-US" sz="3600" b="1" dirty="0">
                <a:solidFill>
                  <a:srgbClr val="FF0000"/>
                </a:solidFill>
              </a:rPr>
              <a:t>HTML Lists</a:t>
            </a:r>
          </a:p>
          <a:p>
            <a:pPr>
              <a:lnSpc>
                <a:spcPct val="150000"/>
              </a:lnSpc>
              <a:spcBef>
                <a:spcPts val="0"/>
              </a:spcBef>
            </a:pPr>
            <a:r>
              <a:rPr lang="en-US" sz="2400" dirty="0"/>
              <a:t>HTML offers web authors three ways for specifying lists of information. </a:t>
            </a:r>
          </a:p>
          <a:p>
            <a:pPr>
              <a:lnSpc>
                <a:spcPct val="150000"/>
              </a:lnSpc>
              <a:spcBef>
                <a:spcPts val="0"/>
              </a:spcBef>
            </a:pPr>
            <a:r>
              <a:rPr lang="en-US" sz="2400" dirty="0"/>
              <a:t>All lists must contain one or more </a:t>
            </a:r>
            <a:r>
              <a:rPr lang="en-US" sz="2400"/>
              <a:t>list of elements</a:t>
            </a:r>
            <a:r>
              <a:rPr lang="en-US" sz="2400" dirty="0"/>
              <a:t>. </a:t>
            </a:r>
          </a:p>
          <a:p>
            <a:pPr>
              <a:lnSpc>
                <a:spcPct val="150000"/>
              </a:lnSpc>
              <a:spcBef>
                <a:spcPts val="0"/>
              </a:spcBef>
            </a:pPr>
            <a:r>
              <a:rPr lang="en-US" sz="2400" dirty="0"/>
              <a:t>Lists may contain:</a:t>
            </a:r>
          </a:p>
          <a:p>
            <a:pPr>
              <a:lnSpc>
                <a:spcPct val="150000"/>
              </a:lnSpc>
              <a:spcBef>
                <a:spcPts val="0"/>
              </a:spcBef>
            </a:pPr>
            <a:r>
              <a:rPr lang="en-US" sz="2400" b="1" dirty="0">
                <a:solidFill>
                  <a:srgbClr val="FF0000"/>
                </a:solidFill>
              </a:rPr>
              <a:t> &lt;ul&gt; - An unordered list. </a:t>
            </a:r>
            <a:r>
              <a:rPr lang="en-US" sz="2400" dirty="0"/>
              <a:t>This will list items using plain bullets.</a:t>
            </a:r>
          </a:p>
          <a:p>
            <a:pPr>
              <a:lnSpc>
                <a:spcPct val="150000"/>
              </a:lnSpc>
              <a:spcBef>
                <a:spcPts val="0"/>
              </a:spcBef>
            </a:pPr>
            <a:r>
              <a:rPr lang="en-US" sz="2400" b="1" dirty="0">
                <a:solidFill>
                  <a:srgbClr val="FF0000"/>
                </a:solidFill>
              </a:rPr>
              <a:t>&lt;</a:t>
            </a:r>
            <a:r>
              <a:rPr lang="en-US" sz="2400" b="1" dirty="0" err="1">
                <a:solidFill>
                  <a:srgbClr val="FF0000"/>
                </a:solidFill>
              </a:rPr>
              <a:t>ol</a:t>
            </a:r>
            <a:r>
              <a:rPr lang="en-US" sz="2400" b="1" dirty="0">
                <a:solidFill>
                  <a:srgbClr val="FF0000"/>
                </a:solidFill>
              </a:rPr>
              <a:t>&gt; - An ordered list. </a:t>
            </a:r>
            <a:r>
              <a:rPr lang="en-US" sz="2400" dirty="0"/>
              <a:t>This will use different schemes of numbers to list your items.</a:t>
            </a:r>
          </a:p>
          <a:p>
            <a:pPr>
              <a:lnSpc>
                <a:spcPct val="150000"/>
              </a:lnSpc>
              <a:spcBef>
                <a:spcPts val="0"/>
              </a:spcBef>
            </a:pPr>
            <a:r>
              <a:rPr lang="en-US" sz="2400" b="1" dirty="0"/>
              <a:t> </a:t>
            </a:r>
            <a:r>
              <a:rPr lang="en-US" sz="2400" b="1" dirty="0">
                <a:solidFill>
                  <a:srgbClr val="FF0000"/>
                </a:solidFill>
              </a:rPr>
              <a:t>&lt;dl&gt; - A definition list. </a:t>
            </a:r>
            <a:r>
              <a:rPr lang="en-US" sz="2400" dirty="0"/>
              <a:t>This arranges your items in the same way as they are arranged in a dictionary.</a:t>
            </a:r>
          </a:p>
          <a:p>
            <a:pPr>
              <a:lnSpc>
                <a:spcPct val="150000"/>
              </a:lnSpc>
              <a:spcBef>
                <a:spcPts val="0"/>
              </a:spcBef>
            </a:pPr>
            <a:r>
              <a:rPr lang="en-US" sz="2400" b="1" dirty="0">
                <a:solidFill>
                  <a:srgbClr val="FF0000"/>
                </a:solidFill>
              </a:rPr>
              <a:t>HTML Unordered Lists: </a:t>
            </a:r>
            <a:r>
              <a:rPr lang="en-US" sz="2400" dirty="0"/>
              <a:t>An unordered list is a collection of related items that have no special order or sequence.</a:t>
            </a:r>
          </a:p>
          <a:p>
            <a:pPr>
              <a:lnSpc>
                <a:spcPct val="150000"/>
              </a:lnSpc>
              <a:spcBef>
                <a:spcPts val="0"/>
              </a:spcBef>
            </a:pPr>
            <a:r>
              <a:rPr lang="en-US" sz="2400" dirty="0"/>
              <a:t> This list is created by using HTML &lt;ul&gt; tag.</a:t>
            </a:r>
          </a:p>
          <a:p>
            <a:pPr>
              <a:lnSpc>
                <a:spcPct val="150000"/>
              </a:lnSpc>
              <a:spcBef>
                <a:spcPts val="0"/>
              </a:spcBef>
            </a:pPr>
            <a:r>
              <a:rPr lang="en-US" sz="2400" dirty="0"/>
              <a:t> Each item in the list is marked with a bullet</a:t>
            </a:r>
            <a:endParaRPr lang="en-IN" sz="2400" dirty="0"/>
          </a:p>
        </p:txBody>
      </p:sp>
    </p:spTree>
    <p:extLst>
      <p:ext uri="{BB962C8B-B14F-4D97-AF65-F5344CB8AC3E}">
        <p14:creationId xmlns:p14="http://schemas.microsoft.com/office/powerpoint/2010/main" val="26018817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FF8AE3-EF05-467D-8DD9-CCD45E1508EE}"/>
              </a:ext>
            </a:extLst>
          </p:cNvPr>
          <p:cNvSpPr>
            <a:spLocks noGrp="1"/>
          </p:cNvSpPr>
          <p:nvPr>
            <p:ph idx="1"/>
          </p:nvPr>
        </p:nvSpPr>
        <p:spPr>
          <a:xfrm>
            <a:off x="213360" y="233680"/>
            <a:ext cx="11907520" cy="6522719"/>
          </a:xfrm>
        </p:spPr>
        <p:txBody>
          <a:bodyPr>
            <a:normAutofit fontScale="92500" lnSpcReduction="10000"/>
          </a:bodyPr>
          <a:lstStyle/>
          <a:p>
            <a:pPr marL="0" indent="0">
              <a:buNone/>
            </a:pPr>
            <a:r>
              <a:rPr lang="en-IN" dirty="0">
                <a:solidFill>
                  <a:srgbClr val="FF0000"/>
                </a:solidFill>
              </a:rPr>
              <a:t>Following is an example where we used &lt;ul&gt;</a:t>
            </a:r>
          </a:p>
          <a:p>
            <a:pPr marL="0" indent="0">
              <a:buNone/>
            </a:pPr>
            <a:r>
              <a:rPr lang="en-IN" dirty="0"/>
              <a:t>&lt;html&gt;</a:t>
            </a:r>
          </a:p>
          <a:p>
            <a:pPr marL="0" indent="0">
              <a:buNone/>
            </a:pPr>
            <a:r>
              <a:rPr lang="en-IN" dirty="0"/>
              <a:t>&lt;head&gt;</a:t>
            </a:r>
          </a:p>
          <a:p>
            <a:pPr marL="0" indent="0">
              <a:buNone/>
            </a:pPr>
            <a:r>
              <a:rPr lang="en-IN" dirty="0"/>
              <a:t>&lt;title&gt;HTML Unordered List&lt;/title&gt;</a:t>
            </a:r>
          </a:p>
          <a:p>
            <a:pPr marL="0" indent="0">
              <a:buNone/>
            </a:pPr>
            <a:r>
              <a:rPr lang="en-IN" dirty="0"/>
              <a:t>&lt;/head&gt;</a:t>
            </a:r>
          </a:p>
          <a:p>
            <a:pPr marL="0" indent="0">
              <a:buNone/>
            </a:pPr>
            <a:r>
              <a:rPr lang="en-IN" dirty="0"/>
              <a:t>&lt;body&gt;</a:t>
            </a:r>
          </a:p>
          <a:p>
            <a:pPr marL="0" indent="0">
              <a:buNone/>
            </a:pPr>
            <a:r>
              <a:rPr lang="en-IN" dirty="0">
                <a:solidFill>
                  <a:srgbClr val="FF0000"/>
                </a:solidFill>
              </a:rPr>
              <a:t>&lt;ul&gt;</a:t>
            </a:r>
          </a:p>
          <a:p>
            <a:pPr marL="0" indent="0">
              <a:buNone/>
            </a:pPr>
            <a:r>
              <a:rPr lang="en-IN" dirty="0"/>
              <a:t>&lt;li&gt;Beetroot&lt;/li&gt;</a:t>
            </a:r>
          </a:p>
          <a:p>
            <a:pPr marL="0" indent="0">
              <a:buNone/>
            </a:pPr>
            <a:r>
              <a:rPr lang="en-IN" dirty="0"/>
              <a:t>&lt;li&gt;Ginger&lt;/li&gt;</a:t>
            </a:r>
          </a:p>
          <a:p>
            <a:pPr marL="0" indent="0">
              <a:buNone/>
            </a:pPr>
            <a:r>
              <a:rPr lang="en-IN" dirty="0"/>
              <a:t>&lt;li&gt;Potato&lt;/li&gt;</a:t>
            </a:r>
          </a:p>
          <a:p>
            <a:pPr marL="0" indent="0">
              <a:buNone/>
            </a:pPr>
            <a:r>
              <a:rPr lang="en-IN" dirty="0"/>
              <a:t>&lt;li&gt;Radish&lt;/li&gt;</a:t>
            </a:r>
          </a:p>
          <a:p>
            <a:pPr marL="0" indent="0">
              <a:buNone/>
            </a:pPr>
            <a:r>
              <a:rPr lang="en-IN" dirty="0">
                <a:solidFill>
                  <a:srgbClr val="FF0000"/>
                </a:solidFill>
              </a:rPr>
              <a:t>&lt;/ul&gt;</a:t>
            </a:r>
          </a:p>
          <a:p>
            <a:pPr marL="0" indent="0">
              <a:buNone/>
            </a:pPr>
            <a:r>
              <a:rPr lang="en-IN" dirty="0"/>
              <a:t>&lt;/body&gt;</a:t>
            </a:r>
          </a:p>
          <a:p>
            <a:pPr marL="0" indent="0">
              <a:buNone/>
            </a:pPr>
            <a:r>
              <a:rPr lang="en-IN" dirty="0"/>
              <a:t>&lt;/html</a:t>
            </a:r>
          </a:p>
        </p:txBody>
      </p:sp>
      <p:sp>
        <p:nvSpPr>
          <p:cNvPr id="7" name="TextBox 6">
            <a:extLst>
              <a:ext uri="{FF2B5EF4-FFF2-40B4-BE49-F238E27FC236}">
                <a16:creationId xmlns:a16="http://schemas.microsoft.com/office/drawing/2014/main" id="{D88639B6-AF25-430C-9D8F-9916DC97F321}"/>
              </a:ext>
            </a:extLst>
          </p:cNvPr>
          <p:cNvSpPr txBox="1"/>
          <p:nvPr/>
        </p:nvSpPr>
        <p:spPr>
          <a:xfrm>
            <a:off x="5506720" y="2690336"/>
            <a:ext cx="6096000" cy="2554545"/>
          </a:xfrm>
          <a:prstGeom prst="rect">
            <a:avLst/>
          </a:prstGeom>
          <a:noFill/>
        </p:spPr>
        <p:txBody>
          <a:bodyPr wrap="square">
            <a:spAutoFit/>
          </a:bodyPr>
          <a:lstStyle/>
          <a:p>
            <a:r>
              <a:rPr lang="en-US" sz="3200" dirty="0"/>
              <a:t>This will produce following result:</a:t>
            </a:r>
          </a:p>
          <a:p>
            <a:pPr marL="285750" indent="-285750">
              <a:buFont typeface="Arial" panose="020B0604020202020204" pitchFamily="34" charset="0"/>
              <a:buChar char="•"/>
            </a:pPr>
            <a:r>
              <a:rPr lang="en-US" sz="3200" dirty="0"/>
              <a:t>Beetroot</a:t>
            </a:r>
          </a:p>
          <a:p>
            <a:pPr marL="285750" indent="-285750">
              <a:buFont typeface="Arial" panose="020B0604020202020204" pitchFamily="34" charset="0"/>
              <a:buChar char="•"/>
            </a:pPr>
            <a:r>
              <a:rPr lang="en-US" sz="3200" dirty="0"/>
              <a:t>Ginger</a:t>
            </a:r>
          </a:p>
          <a:p>
            <a:pPr marL="285750" indent="-285750">
              <a:buFont typeface="Arial" panose="020B0604020202020204" pitchFamily="34" charset="0"/>
              <a:buChar char="•"/>
            </a:pPr>
            <a:r>
              <a:rPr lang="en-US" sz="3200" dirty="0"/>
              <a:t>Potato</a:t>
            </a:r>
          </a:p>
          <a:p>
            <a:pPr marL="285750" indent="-285750">
              <a:buFont typeface="Arial" panose="020B0604020202020204" pitchFamily="34" charset="0"/>
              <a:buChar char="•"/>
            </a:pPr>
            <a:r>
              <a:rPr lang="en-US" sz="3200" dirty="0"/>
              <a:t>Radish</a:t>
            </a:r>
            <a:endParaRPr lang="en-IN" sz="3200" dirty="0"/>
          </a:p>
        </p:txBody>
      </p:sp>
    </p:spTree>
    <p:extLst>
      <p:ext uri="{BB962C8B-B14F-4D97-AF65-F5344CB8AC3E}">
        <p14:creationId xmlns:p14="http://schemas.microsoft.com/office/powerpoint/2010/main" val="33783244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C92C6-12EB-4C8F-8452-0B22A7F9E200}"/>
              </a:ext>
            </a:extLst>
          </p:cNvPr>
          <p:cNvSpPr>
            <a:spLocks noGrp="1"/>
          </p:cNvSpPr>
          <p:nvPr>
            <p:ph idx="1"/>
          </p:nvPr>
        </p:nvSpPr>
        <p:spPr>
          <a:xfrm>
            <a:off x="228600" y="210184"/>
            <a:ext cx="11851640" cy="6414135"/>
          </a:xfrm>
        </p:spPr>
        <p:txBody>
          <a:bodyPr/>
          <a:lstStyle/>
          <a:p>
            <a:pPr marL="0" indent="0">
              <a:buNone/>
            </a:pPr>
            <a:r>
              <a:rPr lang="en-US" b="1" dirty="0">
                <a:solidFill>
                  <a:srgbClr val="FF0000"/>
                </a:solidFill>
              </a:rPr>
              <a:t>The type Attribute</a:t>
            </a:r>
          </a:p>
          <a:p>
            <a:pPr>
              <a:lnSpc>
                <a:spcPct val="150000"/>
              </a:lnSpc>
              <a:spcBef>
                <a:spcPts val="0"/>
              </a:spcBef>
            </a:pPr>
            <a:r>
              <a:rPr lang="en-US" dirty="0"/>
              <a:t>You can use type attribute for &lt;ul&gt; tag to specify the type of bullet you like.</a:t>
            </a:r>
          </a:p>
          <a:p>
            <a:pPr>
              <a:lnSpc>
                <a:spcPct val="150000"/>
              </a:lnSpc>
              <a:spcBef>
                <a:spcPts val="0"/>
              </a:spcBef>
            </a:pPr>
            <a:r>
              <a:rPr lang="en-US" dirty="0"/>
              <a:t> By default it is a disc. </a:t>
            </a:r>
          </a:p>
          <a:p>
            <a:pPr>
              <a:lnSpc>
                <a:spcPct val="150000"/>
              </a:lnSpc>
              <a:spcBef>
                <a:spcPts val="0"/>
              </a:spcBef>
            </a:pPr>
            <a:r>
              <a:rPr lang="en-US" dirty="0"/>
              <a:t>Following are the possible options:</a:t>
            </a:r>
          </a:p>
          <a:p>
            <a:pPr>
              <a:lnSpc>
                <a:spcPct val="150000"/>
              </a:lnSpc>
              <a:spcBef>
                <a:spcPts val="0"/>
              </a:spcBef>
            </a:pPr>
            <a:r>
              <a:rPr lang="en-US" dirty="0"/>
              <a:t> &lt;ul type="</a:t>
            </a:r>
            <a:r>
              <a:rPr lang="en-US" dirty="0">
                <a:solidFill>
                  <a:srgbClr val="FF0000"/>
                </a:solidFill>
              </a:rPr>
              <a:t>square</a:t>
            </a:r>
            <a:r>
              <a:rPr lang="en-US" dirty="0"/>
              <a:t>"&gt;</a:t>
            </a:r>
          </a:p>
          <a:p>
            <a:pPr>
              <a:lnSpc>
                <a:spcPct val="150000"/>
              </a:lnSpc>
              <a:spcBef>
                <a:spcPts val="0"/>
              </a:spcBef>
            </a:pPr>
            <a:r>
              <a:rPr lang="en-US" dirty="0"/>
              <a:t>&lt;ul type="</a:t>
            </a:r>
            <a:r>
              <a:rPr lang="en-US" dirty="0">
                <a:solidFill>
                  <a:srgbClr val="FF0000"/>
                </a:solidFill>
              </a:rPr>
              <a:t>disc</a:t>
            </a:r>
            <a:r>
              <a:rPr lang="en-US" dirty="0"/>
              <a:t>"&gt;</a:t>
            </a:r>
          </a:p>
          <a:p>
            <a:pPr>
              <a:lnSpc>
                <a:spcPct val="150000"/>
              </a:lnSpc>
              <a:spcBef>
                <a:spcPts val="0"/>
              </a:spcBef>
            </a:pPr>
            <a:r>
              <a:rPr lang="en-US" dirty="0"/>
              <a:t>&lt;ul type="</a:t>
            </a:r>
            <a:r>
              <a:rPr lang="en-US" dirty="0">
                <a:solidFill>
                  <a:srgbClr val="FF0000"/>
                </a:solidFill>
              </a:rPr>
              <a:t>circle</a:t>
            </a:r>
            <a:r>
              <a:rPr lang="en-US" dirty="0"/>
              <a:t>"&gt;</a:t>
            </a:r>
            <a:endParaRPr lang="en-IN" dirty="0"/>
          </a:p>
        </p:txBody>
      </p:sp>
    </p:spTree>
    <p:extLst>
      <p:ext uri="{BB962C8B-B14F-4D97-AF65-F5344CB8AC3E}">
        <p14:creationId xmlns:p14="http://schemas.microsoft.com/office/powerpoint/2010/main" val="8997486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A6028-343B-4E4C-8C75-6EC9ACCC977E}"/>
              </a:ext>
            </a:extLst>
          </p:cNvPr>
          <p:cNvSpPr>
            <a:spLocks noGrp="1"/>
          </p:cNvSpPr>
          <p:nvPr>
            <p:ph idx="1"/>
          </p:nvPr>
        </p:nvSpPr>
        <p:spPr>
          <a:xfrm>
            <a:off x="121920" y="118744"/>
            <a:ext cx="11795760" cy="6282056"/>
          </a:xfrm>
        </p:spPr>
        <p:txBody>
          <a:bodyPr>
            <a:normAutofit fontScale="92500" lnSpcReduction="20000"/>
          </a:bodyPr>
          <a:lstStyle/>
          <a:p>
            <a:pPr marL="0" indent="0">
              <a:buNone/>
            </a:pPr>
            <a:r>
              <a:rPr lang="en-IN" dirty="0">
                <a:solidFill>
                  <a:srgbClr val="FF0000"/>
                </a:solidFill>
              </a:rPr>
              <a:t>Following is an example where we used &lt;ul type="square"&gt;</a:t>
            </a:r>
          </a:p>
          <a:p>
            <a:pPr marL="0" indent="0">
              <a:buNone/>
            </a:pPr>
            <a:r>
              <a:rPr lang="en-IN" dirty="0"/>
              <a:t>&lt;!DOCTYPE html&gt;</a:t>
            </a:r>
          </a:p>
          <a:p>
            <a:pPr marL="0" indent="0">
              <a:buNone/>
            </a:pPr>
            <a:r>
              <a:rPr lang="en-IN" dirty="0"/>
              <a:t>&lt;html&gt;</a:t>
            </a:r>
          </a:p>
          <a:p>
            <a:pPr marL="0" indent="0">
              <a:buNone/>
            </a:pPr>
            <a:r>
              <a:rPr lang="en-IN" dirty="0"/>
              <a:t>&lt;head&gt;</a:t>
            </a:r>
          </a:p>
          <a:p>
            <a:pPr marL="0" indent="0">
              <a:buNone/>
            </a:pPr>
            <a:r>
              <a:rPr lang="en-IN" dirty="0"/>
              <a:t>&lt;title&gt;HTML Unordered List&lt;/title&gt;</a:t>
            </a:r>
          </a:p>
          <a:p>
            <a:pPr marL="0" indent="0">
              <a:buNone/>
            </a:pPr>
            <a:r>
              <a:rPr lang="en-IN" dirty="0"/>
              <a:t>&lt;/head&gt;</a:t>
            </a:r>
          </a:p>
          <a:p>
            <a:pPr marL="0" indent="0">
              <a:buNone/>
            </a:pPr>
            <a:r>
              <a:rPr lang="en-IN" dirty="0"/>
              <a:t>&lt;body&gt;</a:t>
            </a:r>
          </a:p>
          <a:p>
            <a:pPr marL="0" indent="0">
              <a:buNone/>
            </a:pPr>
            <a:r>
              <a:rPr lang="en-IN" dirty="0"/>
              <a:t> </a:t>
            </a:r>
            <a:r>
              <a:rPr lang="en-IN" dirty="0">
                <a:solidFill>
                  <a:srgbClr val="FF0000"/>
                </a:solidFill>
              </a:rPr>
              <a:t>&lt;ul type="square"&gt;</a:t>
            </a:r>
          </a:p>
          <a:p>
            <a:pPr marL="0" indent="0">
              <a:buNone/>
            </a:pPr>
            <a:r>
              <a:rPr lang="en-IN" dirty="0"/>
              <a:t> &lt;li&gt;Beetroot&lt;/li&gt;</a:t>
            </a:r>
          </a:p>
          <a:p>
            <a:pPr marL="0" indent="0">
              <a:buNone/>
            </a:pPr>
            <a:r>
              <a:rPr lang="en-IN" dirty="0"/>
              <a:t> &lt;li&gt;Ginger&lt;/li&gt;</a:t>
            </a:r>
          </a:p>
          <a:p>
            <a:pPr marL="0" indent="0">
              <a:buNone/>
            </a:pPr>
            <a:r>
              <a:rPr lang="en-IN" dirty="0"/>
              <a:t> &lt;li&gt;Potato&lt;/li&gt;</a:t>
            </a:r>
          </a:p>
          <a:p>
            <a:pPr marL="0" indent="0">
              <a:buNone/>
            </a:pPr>
            <a:r>
              <a:rPr lang="en-IN" dirty="0"/>
              <a:t> &lt;li&gt;Radish&lt;/li&gt;</a:t>
            </a:r>
          </a:p>
          <a:p>
            <a:pPr marL="0" indent="0">
              <a:buNone/>
            </a:pPr>
            <a:r>
              <a:rPr lang="en-IN" dirty="0">
                <a:solidFill>
                  <a:srgbClr val="FF0000"/>
                </a:solidFill>
              </a:rPr>
              <a:t> &lt;/ul&gt;</a:t>
            </a:r>
          </a:p>
          <a:p>
            <a:pPr marL="0" indent="0">
              <a:buNone/>
            </a:pPr>
            <a:r>
              <a:rPr lang="en-IN" dirty="0"/>
              <a:t>&lt;/body&gt;</a:t>
            </a:r>
          </a:p>
          <a:p>
            <a:pPr marL="0" indent="0">
              <a:buNone/>
            </a:pPr>
            <a:r>
              <a:rPr lang="en-IN" dirty="0"/>
              <a:t>&lt;/html&gt;</a:t>
            </a:r>
          </a:p>
        </p:txBody>
      </p:sp>
      <p:sp>
        <p:nvSpPr>
          <p:cNvPr id="5" name="TextBox 4">
            <a:extLst>
              <a:ext uri="{FF2B5EF4-FFF2-40B4-BE49-F238E27FC236}">
                <a16:creationId xmlns:a16="http://schemas.microsoft.com/office/drawing/2014/main" id="{349464EE-10B3-415D-811D-DD7A238D695A}"/>
              </a:ext>
            </a:extLst>
          </p:cNvPr>
          <p:cNvSpPr txBox="1"/>
          <p:nvPr/>
        </p:nvSpPr>
        <p:spPr>
          <a:xfrm>
            <a:off x="6096000" y="2724308"/>
            <a:ext cx="5557520" cy="2246769"/>
          </a:xfrm>
          <a:prstGeom prst="rect">
            <a:avLst/>
          </a:prstGeom>
          <a:noFill/>
        </p:spPr>
        <p:txBody>
          <a:bodyPr wrap="square">
            <a:spAutoFit/>
          </a:bodyPr>
          <a:lstStyle/>
          <a:p>
            <a:r>
              <a:rPr lang="en-US" sz="2800" dirty="0"/>
              <a:t>This will produce following result:</a:t>
            </a:r>
          </a:p>
          <a:p>
            <a:pPr marL="457200" indent="-457200">
              <a:buFont typeface="Wingdings" panose="05000000000000000000" pitchFamily="2" charset="2"/>
              <a:buChar char="§"/>
            </a:pPr>
            <a:r>
              <a:rPr lang="en-US" sz="2800" dirty="0"/>
              <a:t>Beetroot</a:t>
            </a:r>
          </a:p>
          <a:p>
            <a:pPr marL="457200" indent="-457200">
              <a:buFont typeface="Wingdings" panose="05000000000000000000" pitchFamily="2" charset="2"/>
              <a:buChar char="§"/>
            </a:pPr>
            <a:r>
              <a:rPr lang="en-US" sz="2800" dirty="0"/>
              <a:t>Ginger</a:t>
            </a:r>
          </a:p>
          <a:p>
            <a:pPr marL="457200" indent="-457200">
              <a:buFont typeface="Wingdings" panose="05000000000000000000" pitchFamily="2" charset="2"/>
              <a:buChar char="§"/>
            </a:pPr>
            <a:r>
              <a:rPr lang="en-US" sz="2800" dirty="0"/>
              <a:t>Potato</a:t>
            </a:r>
          </a:p>
          <a:p>
            <a:pPr marL="457200" indent="-457200">
              <a:buFont typeface="Wingdings" panose="05000000000000000000" pitchFamily="2" charset="2"/>
              <a:buChar char="§"/>
            </a:pPr>
            <a:r>
              <a:rPr lang="en-US" sz="2800" dirty="0"/>
              <a:t> Radish</a:t>
            </a:r>
          </a:p>
        </p:txBody>
      </p:sp>
    </p:spTree>
    <p:extLst>
      <p:ext uri="{BB962C8B-B14F-4D97-AF65-F5344CB8AC3E}">
        <p14:creationId xmlns:p14="http://schemas.microsoft.com/office/powerpoint/2010/main" val="37392240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70AA1-4367-4B6B-A4A8-8AF0898B9439}"/>
              </a:ext>
            </a:extLst>
          </p:cNvPr>
          <p:cNvSpPr>
            <a:spLocks noGrp="1"/>
          </p:cNvSpPr>
          <p:nvPr>
            <p:ph idx="1"/>
          </p:nvPr>
        </p:nvSpPr>
        <p:spPr>
          <a:xfrm>
            <a:off x="274320" y="243840"/>
            <a:ext cx="11673840" cy="6410960"/>
          </a:xfrm>
        </p:spPr>
        <p:txBody>
          <a:bodyPr>
            <a:normAutofit fontScale="92500" lnSpcReduction="20000"/>
          </a:bodyPr>
          <a:lstStyle/>
          <a:p>
            <a:pPr marL="0" indent="0">
              <a:buNone/>
            </a:pPr>
            <a:r>
              <a:rPr lang="en-IN" b="1" dirty="0">
                <a:solidFill>
                  <a:srgbClr val="FF0000"/>
                </a:solidFill>
              </a:rPr>
              <a:t>Following is an example where we used &lt;ul type="disc"&gt; :</a:t>
            </a:r>
          </a:p>
          <a:p>
            <a:pPr marL="0" indent="0">
              <a:lnSpc>
                <a:spcPct val="120000"/>
              </a:lnSpc>
              <a:spcBef>
                <a:spcPts val="0"/>
              </a:spcBef>
              <a:buNone/>
            </a:pPr>
            <a:r>
              <a:rPr lang="en-IN" dirty="0"/>
              <a:t>&lt;!DOCTYPE html&gt;</a:t>
            </a:r>
          </a:p>
          <a:p>
            <a:pPr marL="0" indent="0">
              <a:lnSpc>
                <a:spcPct val="120000"/>
              </a:lnSpc>
              <a:spcBef>
                <a:spcPts val="0"/>
              </a:spcBef>
              <a:buNone/>
            </a:pPr>
            <a:r>
              <a:rPr lang="en-IN" dirty="0"/>
              <a:t>&lt;html&gt;</a:t>
            </a:r>
          </a:p>
          <a:p>
            <a:pPr marL="0" indent="0">
              <a:lnSpc>
                <a:spcPct val="120000"/>
              </a:lnSpc>
              <a:spcBef>
                <a:spcPts val="0"/>
              </a:spcBef>
              <a:buNone/>
            </a:pPr>
            <a:r>
              <a:rPr lang="en-IN" dirty="0"/>
              <a:t>&lt;head&gt;</a:t>
            </a:r>
          </a:p>
          <a:p>
            <a:pPr marL="0" indent="0">
              <a:lnSpc>
                <a:spcPct val="120000"/>
              </a:lnSpc>
              <a:spcBef>
                <a:spcPts val="0"/>
              </a:spcBef>
              <a:buNone/>
            </a:pPr>
            <a:r>
              <a:rPr lang="en-IN" dirty="0"/>
              <a:t>&lt;title&gt;HTML Unordered List&lt;/title&gt;</a:t>
            </a:r>
          </a:p>
          <a:p>
            <a:pPr marL="0" indent="0">
              <a:lnSpc>
                <a:spcPct val="120000"/>
              </a:lnSpc>
              <a:spcBef>
                <a:spcPts val="0"/>
              </a:spcBef>
              <a:buNone/>
            </a:pPr>
            <a:r>
              <a:rPr lang="en-IN" dirty="0"/>
              <a:t>&lt;/head&gt;</a:t>
            </a:r>
          </a:p>
          <a:p>
            <a:pPr marL="0" indent="0">
              <a:lnSpc>
                <a:spcPct val="120000"/>
              </a:lnSpc>
              <a:spcBef>
                <a:spcPts val="0"/>
              </a:spcBef>
              <a:buNone/>
            </a:pPr>
            <a:r>
              <a:rPr lang="en-IN" dirty="0"/>
              <a:t>&lt;body&gt;</a:t>
            </a:r>
          </a:p>
          <a:p>
            <a:pPr marL="0" indent="0">
              <a:lnSpc>
                <a:spcPct val="120000"/>
              </a:lnSpc>
              <a:spcBef>
                <a:spcPts val="0"/>
              </a:spcBef>
              <a:buNone/>
            </a:pPr>
            <a:r>
              <a:rPr lang="en-IN" dirty="0"/>
              <a:t> </a:t>
            </a:r>
            <a:r>
              <a:rPr lang="en-IN" dirty="0">
                <a:solidFill>
                  <a:srgbClr val="FF0000"/>
                </a:solidFill>
              </a:rPr>
              <a:t>&lt;ul type="disc"&gt;</a:t>
            </a:r>
          </a:p>
          <a:p>
            <a:pPr marL="0" indent="0">
              <a:lnSpc>
                <a:spcPct val="120000"/>
              </a:lnSpc>
              <a:spcBef>
                <a:spcPts val="0"/>
              </a:spcBef>
              <a:buNone/>
            </a:pPr>
            <a:r>
              <a:rPr lang="en-IN" dirty="0"/>
              <a:t> &lt;li&gt;Beetroot&lt;/li&gt;</a:t>
            </a:r>
          </a:p>
          <a:p>
            <a:pPr marL="0" indent="0">
              <a:lnSpc>
                <a:spcPct val="120000"/>
              </a:lnSpc>
              <a:spcBef>
                <a:spcPts val="0"/>
              </a:spcBef>
              <a:buNone/>
            </a:pPr>
            <a:r>
              <a:rPr lang="en-IN" dirty="0"/>
              <a:t> &lt;li&gt;Ginger&lt;/li&gt;</a:t>
            </a:r>
          </a:p>
          <a:p>
            <a:pPr marL="0" indent="0">
              <a:lnSpc>
                <a:spcPct val="120000"/>
              </a:lnSpc>
              <a:spcBef>
                <a:spcPts val="0"/>
              </a:spcBef>
              <a:buNone/>
            </a:pPr>
            <a:r>
              <a:rPr lang="en-IN" dirty="0"/>
              <a:t> &lt;li&gt;Potato&lt;/li&gt;</a:t>
            </a:r>
          </a:p>
          <a:p>
            <a:pPr marL="0" indent="0">
              <a:lnSpc>
                <a:spcPct val="120000"/>
              </a:lnSpc>
              <a:spcBef>
                <a:spcPts val="0"/>
              </a:spcBef>
              <a:buNone/>
            </a:pPr>
            <a:r>
              <a:rPr lang="en-IN" dirty="0"/>
              <a:t> &lt;li&gt;Radish&lt;/li&gt;</a:t>
            </a:r>
          </a:p>
          <a:p>
            <a:pPr marL="0" indent="0">
              <a:lnSpc>
                <a:spcPct val="120000"/>
              </a:lnSpc>
              <a:spcBef>
                <a:spcPts val="0"/>
              </a:spcBef>
              <a:buNone/>
            </a:pPr>
            <a:r>
              <a:rPr lang="en-IN" dirty="0">
                <a:solidFill>
                  <a:srgbClr val="FF0000"/>
                </a:solidFill>
              </a:rPr>
              <a:t> &lt;/ul&gt;</a:t>
            </a:r>
          </a:p>
          <a:p>
            <a:pPr marL="0" indent="0">
              <a:lnSpc>
                <a:spcPct val="120000"/>
              </a:lnSpc>
              <a:spcBef>
                <a:spcPts val="0"/>
              </a:spcBef>
              <a:buNone/>
            </a:pPr>
            <a:r>
              <a:rPr lang="en-IN" dirty="0"/>
              <a:t>&lt;/body&gt;</a:t>
            </a:r>
          </a:p>
          <a:p>
            <a:pPr marL="0" indent="0">
              <a:lnSpc>
                <a:spcPct val="120000"/>
              </a:lnSpc>
              <a:spcBef>
                <a:spcPts val="0"/>
              </a:spcBef>
              <a:buNone/>
            </a:pPr>
            <a:r>
              <a:rPr lang="en-IN" dirty="0"/>
              <a:t>&lt;/html&gt;</a:t>
            </a:r>
          </a:p>
        </p:txBody>
      </p:sp>
      <p:sp>
        <p:nvSpPr>
          <p:cNvPr id="5" name="TextBox 4">
            <a:extLst>
              <a:ext uri="{FF2B5EF4-FFF2-40B4-BE49-F238E27FC236}">
                <a16:creationId xmlns:a16="http://schemas.microsoft.com/office/drawing/2014/main" id="{C1D30EC0-AAC1-48D4-82A3-216D44E99D81}"/>
              </a:ext>
            </a:extLst>
          </p:cNvPr>
          <p:cNvSpPr txBox="1"/>
          <p:nvPr/>
        </p:nvSpPr>
        <p:spPr>
          <a:xfrm>
            <a:off x="6207760" y="2658267"/>
            <a:ext cx="4927600" cy="1938992"/>
          </a:xfrm>
          <a:prstGeom prst="rect">
            <a:avLst/>
          </a:prstGeom>
          <a:noFill/>
        </p:spPr>
        <p:txBody>
          <a:bodyPr wrap="square">
            <a:spAutoFit/>
          </a:bodyPr>
          <a:lstStyle/>
          <a:p>
            <a:r>
              <a:rPr lang="en-US" sz="2400" dirty="0"/>
              <a:t>This will produce following result:</a:t>
            </a:r>
          </a:p>
          <a:p>
            <a:pPr marL="285750" indent="-285750">
              <a:buFont typeface="Arial" panose="020B0604020202020204" pitchFamily="34" charset="0"/>
              <a:buChar char="•"/>
            </a:pPr>
            <a:r>
              <a:rPr lang="en-US" sz="2400" dirty="0"/>
              <a:t> Beetroot</a:t>
            </a:r>
          </a:p>
          <a:p>
            <a:pPr marL="285750" indent="-285750">
              <a:buFont typeface="Arial" panose="020B0604020202020204" pitchFamily="34" charset="0"/>
              <a:buChar char="•"/>
            </a:pPr>
            <a:r>
              <a:rPr lang="en-US" sz="2400" dirty="0"/>
              <a:t> Ginger</a:t>
            </a:r>
          </a:p>
          <a:p>
            <a:pPr marL="285750" indent="-285750">
              <a:buFont typeface="Arial" panose="020B0604020202020204" pitchFamily="34" charset="0"/>
              <a:buChar char="•"/>
            </a:pPr>
            <a:r>
              <a:rPr lang="en-US" sz="2400" dirty="0"/>
              <a:t>Potato</a:t>
            </a:r>
          </a:p>
          <a:p>
            <a:pPr marL="285750" indent="-285750">
              <a:buFont typeface="Arial" panose="020B0604020202020204" pitchFamily="34" charset="0"/>
              <a:buChar char="•"/>
            </a:pPr>
            <a:r>
              <a:rPr lang="en-US" sz="2400" dirty="0"/>
              <a:t>Radish</a:t>
            </a:r>
            <a:endParaRPr lang="en-IN" sz="2400" dirty="0"/>
          </a:p>
        </p:txBody>
      </p:sp>
    </p:spTree>
    <p:extLst>
      <p:ext uri="{BB962C8B-B14F-4D97-AF65-F5344CB8AC3E}">
        <p14:creationId xmlns:p14="http://schemas.microsoft.com/office/powerpoint/2010/main" val="1344027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53143" y="248194"/>
            <a:ext cx="10363200" cy="457200"/>
          </a:xfrm>
        </p:spPr>
        <p:txBody>
          <a:bodyPr>
            <a:normAutofit fontScale="90000"/>
          </a:bodyPr>
          <a:lstStyle/>
          <a:p>
            <a:r>
              <a:rPr lang="en-US" altLang="en-US" b="1" dirty="0">
                <a:solidFill>
                  <a:srgbClr val="FF0000"/>
                </a:solidFill>
              </a:rPr>
              <a:t>IP addresses</a:t>
            </a:r>
          </a:p>
        </p:txBody>
      </p:sp>
      <p:sp>
        <p:nvSpPr>
          <p:cNvPr id="10245" name="Rectangle 4"/>
          <p:cNvSpPr>
            <a:spLocks noGrp="1" noChangeArrowheads="1"/>
          </p:cNvSpPr>
          <p:nvPr>
            <p:ph idx="1"/>
          </p:nvPr>
        </p:nvSpPr>
        <p:spPr>
          <a:xfrm>
            <a:off x="406400" y="889000"/>
            <a:ext cx="6559551" cy="5900738"/>
          </a:xfrm>
        </p:spPr>
        <p:txBody>
          <a:bodyPr/>
          <a:lstStyle/>
          <a:p>
            <a:pPr>
              <a:defRPr/>
            </a:pPr>
            <a:r>
              <a:rPr lang="en-US" altLang="en-US" sz="1875" dirty="0"/>
              <a:t>IP addresses are 32 bits long</a:t>
            </a:r>
          </a:p>
          <a:p>
            <a:pPr lvl="1">
              <a:buFont typeface="Wingdings" panose="05000000000000000000" pitchFamily="2" charset="2"/>
              <a:buNone/>
              <a:defRPr/>
            </a:pPr>
            <a:r>
              <a:rPr lang="en-US" altLang="en-US" sz="1500" dirty="0"/>
              <a:t>10010011  10000110  00000010  00010100</a:t>
            </a:r>
          </a:p>
          <a:p>
            <a:pPr lvl="1">
              <a:buFont typeface="Wingdings" panose="05000000000000000000" pitchFamily="2" charset="2"/>
              <a:buNone/>
              <a:defRPr/>
            </a:pPr>
            <a:r>
              <a:rPr lang="en-US" altLang="en-US" sz="1688" dirty="0"/>
              <a:t>		</a:t>
            </a:r>
            <a:r>
              <a:rPr lang="en-US" altLang="en-US" sz="1688" dirty="0">
                <a:cs typeface="Times New Roman" panose="02020603050405020304" pitchFamily="18" charset="0"/>
              </a:rPr>
              <a:t>↓  </a:t>
            </a:r>
            <a:r>
              <a:rPr lang="en-US" altLang="en-US" sz="1125" i="1" dirty="0">
                <a:cs typeface="Times New Roman" panose="02020603050405020304" pitchFamily="18" charset="0"/>
              </a:rPr>
              <a:t>written as a dotted sequence</a:t>
            </a:r>
            <a:endParaRPr lang="en-US" altLang="en-US" sz="2250" i="1" dirty="0">
              <a:cs typeface="Times New Roman" panose="02020603050405020304" pitchFamily="18" charset="0"/>
            </a:endParaRPr>
          </a:p>
          <a:p>
            <a:pPr lvl="1">
              <a:buFont typeface="Wingdings" panose="05000000000000000000" pitchFamily="2" charset="2"/>
              <a:buNone/>
              <a:defRPr/>
            </a:pPr>
            <a:r>
              <a:rPr lang="en-US" altLang="en-US" sz="1500" dirty="0"/>
              <a:t>147.134.2.20 </a:t>
            </a:r>
          </a:p>
          <a:p>
            <a:pPr lvl="1">
              <a:buFont typeface="Wingdings" panose="05000000000000000000" pitchFamily="2" charset="2"/>
              <a:buNone/>
              <a:defRPr/>
            </a:pPr>
            <a:endParaRPr lang="en-US" altLang="en-US" sz="1500" dirty="0"/>
          </a:p>
          <a:p>
            <a:pPr>
              <a:defRPr/>
            </a:pPr>
            <a:r>
              <a:rPr lang="en-US" altLang="en-US" sz="1875" dirty="0"/>
              <a:t>divided into 5 classes</a:t>
            </a:r>
          </a:p>
          <a:p>
            <a:pPr lvl="1">
              <a:defRPr/>
            </a:pPr>
            <a:r>
              <a:rPr lang="en-US" altLang="en-US" sz="1688" dirty="0"/>
              <a:t>class A: start with 0, then 7-bit code</a:t>
            </a:r>
          </a:p>
          <a:p>
            <a:pPr lvl="2">
              <a:defRPr/>
            </a:pPr>
            <a:r>
              <a:rPr lang="en-US" altLang="en-US" sz="1500" dirty="0"/>
              <a:t>2</a:t>
            </a:r>
            <a:r>
              <a:rPr lang="en-US" altLang="en-US" sz="1500" baseline="30000" dirty="0"/>
              <a:t>24</a:t>
            </a:r>
            <a:r>
              <a:rPr lang="en-US" altLang="en-US" sz="1500" dirty="0"/>
              <a:t> = 16,777,216 hosts in subnetwork</a:t>
            </a:r>
          </a:p>
          <a:p>
            <a:pPr lvl="1">
              <a:defRPr/>
            </a:pPr>
            <a:r>
              <a:rPr lang="en-US" altLang="en-US" sz="1688" dirty="0"/>
              <a:t>class B: start with 10, then 14-bit code</a:t>
            </a:r>
          </a:p>
          <a:p>
            <a:pPr lvl="2">
              <a:defRPr/>
            </a:pPr>
            <a:r>
              <a:rPr lang="en-US" altLang="en-US" sz="1500" dirty="0"/>
              <a:t>2</a:t>
            </a:r>
            <a:r>
              <a:rPr lang="en-US" altLang="en-US" sz="1500" baseline="30000" dirty="0"/>
              <a:t>16</a:t>
            </a:r>
            <a:r>
              <a:rPr lang="en-US" altLang="en-US" sz="1500" dirty="0"/>
              <a:t> = 65,536 hosts in subnetwork</a:t>
            </a:r>
          </a:p>
          <a:p>
            <a:pPr lvl="1">
              <a:defRPr/>
            </a:pPr>
            <a:r>
              <a:rPr lang="en-US" altLang="en-US" sz="1688" dirty="0"/>
              <a:t>class C: start with 110, then 21-bit code</a:t>
            </a:r>
          </a:p>
          <a:p>
            <a:pPr lvl="2">
              <a:defRPr/>
            </a:pPr>
            <a:r>
              <a:rPr lang="en-US" altLang="en-US" sz="1500" dirty="0"/>
              <a:t>2</a:t>
            </a:r>
            <a:r>
              <a:rPr lang="en-US" altLang="en-US" sz="1500" baseline="30000" dirty="0"/>
              <a:t>8</a:t>
            </a:r>
            <a:r>
              <a:rPr lang="en-US" altLang="en-US" sz="1500" dirty="0"/>
              <a:t> = 256 hosts in subnetwork</a:t>
            </a:r>
          </a:p>
          <a:p>
            <a:pPr lvl="1">
              <a:defRPr/>
            </a:pPr>
            <a:r>
              <a:rPr lang="en-US" altLang="en-US" sz="1688" dirty="0"/>
              <a:t>class D: start with 1110</a:t>
            </a:r>
          </a:p>
          <a:p>
            <a:pPr lvl="2">
              <a:defRPr/>
            </a:pPr>
            <a:r>
              <a:rPr lang="en-US" altLang="en-US" sz="1500" dirty="0"/>
              <a:t>used for multicasting</a:t>
            </a:r>
          </a:p>
          <a:p>
            <a:pPr lvl="1">
              <a:defRPr/>
            </a:pPr>
            <a:r>
              <a:rPr lang="en-US" altLang="en-US" sz="1688" dirty="0"/>
              <a:t>class E: start with 11110</a:t>
            </a:r>
          </a:p>
          <a:p>
            <a:pPr lvl="2">
              <a:defRPr/>
            </a:pPr>
            <a:r>
              <a:rPr lang="en-US" altLang="en-US" sz="1500" dirty="0"/>
              <a:t>reserved for future use</a:t>
            </a:r>
          </a:p>
          <a:p>
            <a:pPr lvl="2">
              <a:defRPr/>
            </a:pPr>
            <a:endParaRPr lang="en-US" altLang="en-US" sz="1688" dirty="0"/>
          </a:p>
          <a:p>
            <a:pPr>
              <a:defRPr/>
            </a:pPr>
            <a:r>
              <a:rPr lang="en-US" altLang="en-US" sz="1875" dirty="0"/>
              <a:t>IPv6 extends address size to 128 bits</a:t>
            </a:r>
          </a:p>
          <a:p>
            <a:pPr lvl="1">
              <a:defRPr/>
            </a:pPr>
            <a:r>
              <a:rPr lang="en-US" altLang="en-US" sz="1688" dirty="0"/>
              <a:t>extensions support authentication, data integrity, confidentiality</a:t>
            </a:r>
          </a:p>
        </p:txBody>
      </p:sp>
      <p:sp>
        <p:nvSpPr>
          <p:cNvPr id="9222" name="Date Placeholder 1"/>
          <p:cNvSpPr>
            <a:spLocks noGrp="1"/>
          </p:cNvSpPr>
          <p:nvPr>
            <p:ph type="dt" sz="half" idx="10"/>
          </p:nvPr>
        </p:nvSpPr>
        <p:spPr>
          <a:noFill/>
          <a:ln>
            <a:miter lim="800000"/>
            <a:headEnd/>
            <a:tailEnd/>
          </a:ln>
        </p:spPr>
        <p:txBody>
          <a:bodyPr/>
          <a:lstStyle/>
          <a:p>
            <a:fld id="{9E53194B-17C2-4D36-9CD5-CEA57A047F93}" type="datetime1">
              <a:rPr lang="en-US" altLang="en-US" smtClean="0"/>
              <a:pPr/>
              <a:t>9/6/2021</a:t>
            </a:fld>
            <a:endParaRPr lang="en-US" altLang="en-US"/>
          </a:p>
        </p:txBody>
      </p:sp>
      <p:sp>
        <p:nvSpPr>
          <p:cNvPr id="9223" name="Footer Placeholder 2"/>
          <p:cNvSpPr>
            <a:spLocks noGrp="1"/>
          </p:cNvSpPr>
          <p:nvPr>
            <p:ph type="ftr" sz="quarter" idx="11"/>
          </p:nvPr>
        </p:nvSpPr>
        <p:spPr>
          <a:noFill/>
          <a:ln>
            <a:miter lim="800000"/>
            <a:headEnd/>
            <a:tailEnd/>
          </a:ln>
        </p:spPr>
        <p:txBody>
          <a:bodyPr/>
          <a:lstStyle/>
          <a:p>
            <a:r>
              <a:rPr lang="en-US" altLang="en-US"/>
              <a:t>Dr. C.NagaRaju YSR of  YVU 9949218570</a:t>
            </a:r>
          </a:p>
        </p:txBody>
      </p:sp>
      <p:sp>
        <p:nvSpPr>
          <p:cNvPr id="10242" name="Slide Number Placeholder 5"/>
          <p:cNvSpPr>
            <a:spLocks noGrp="1"/>
          </p:cNvSpPr>
          <p:nvPr>
            <p:ph type="sldNum" sz="quarter" idx="12"/>
          </p:nvPr>
        </p:nvSpPr>
        <p:spPr/>
        <p:txBody>
          <a:bodyPr/>
          <a:lstStyle/>
          <a:p>
            <a:fld id="{B5ED29D3-2F0B-4483-928D-0A72818323CE}" type="slidenum">
              <a:rPr lang="en-US" altLang="en-US" sz="1300">
                <a:solidFill>
                  <a:srgbClr val="FF0033"/>
                </a:solidFill>
                <a:latin typeface="Arial Narrow" pitchFamily="34" charset="0"/>
              </a:rPr>
              <a:pPr/>
              <a:t>8</a:t>
            </a:fld>
            <a:endParaRPr lang="en-US" altLang="en-US" sz="1300">
              <a:solidFill>
                <a:srgbClr val="FF0033"/>
              </a:solidFill>
              <a:latin typeface="Arial Narrow" pitchFamily="34" charset="0"/>
            </a:endParaRPr>
          </a:p>
        </p:txBody>
      </p:sp>
      <p:pic>
        <p:nvPicPr>
          <p:cNvPr id="9220" name="Picture 3" descr="msotw9_temp0"/>
          <p:cNvPicPr>
            <a:picLocks noChangeAspect="1" noChangeArrowheads="1"/>
          </p:cNvPicPr>
          <p:nvPr/>
        </p:nvPicPr>
        <p:blipFill>
          <a:blip r:embed="rId2" cstate="print"/>
          <a:srcRect/>
          <a:stretch>
            <a:fillRect/>
          </a:stretch>
        </p:blipFill>
        <p:spPr bwMode="auto">
          <a:xfrm>
            <a:off x="6299200" y="914400"/>
            <a:ext cx="5689600" cy="5562600"/>
          </a:xfrm>
          <a:prstGeom prst="rect">
            <a:avLst/>
          </a:prstGeom>
          <a:noFill/>
          <a:ln w="12700">
            <a:noFill/>
            <a:miter lim="800000"/>
            <a:headEnd type="none" w="sm" len="sm"/>
            <a:tailEnd type="none" w="sm" len="sm"/>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0C614D-9DE0-4471-AA8A-983D7AA97A0D}"/>
              </a:ext>
            </a:extLst>
          </p:cNvPr>
          <p:cNvSpPr>
            <a:spLocks noGrp="1"/>
          </p:cNvSpPr>
          <p:nvPr>
            <p:ph idx="1"/>
          </p:nvPr>
        </p:nvSpPr>
        <p:spPr>
          <a:xfrm>
            <a:off x="203200" y="108584"/>
            <a:ext cx="11399520" cy="6657976"/>
          </a:xfrm>
        </p:spPr>
        <p:txBody>
          <a:bodyPr>
            <a:normAutofit fontScale="92500" lnSpcReduction="10000"/>
          </a:bodyPr>
          <a:lstStyle/>
          <a:p>
            <a:r>
              <a:rPr lang="en-IN" b="1" dirty="0">
                <a:solidFill>
                  <a:srgbClr val="FF0000"/>
                </a:solidFill>
              </a:rPr>
              <a:t>Following is an example where we used &lt;ul type="circle"&gt; :</a:t>
            </a:r>
          </a:p>
          <a:p>
            <a:pPr marL="0" indent="0">
              <a:buNone/>
            </a:pPr>
            <a:r>
              <a:rPr lang="en-IN" dirty="0"/>
              <a:t>&lt;!DOCTYPE html&gt;</a:t>
            </a:r>
          </a:p>
          <a:p>
            <a:pPr marL="0" indent="0">
              <a:buNone/>
            </a:pPr>
            <a:r>
              <a:rPr lang="en-IN" dirty="0"/>
              <a:t>&lt;html&gt;</a:t>
            </a:r>
          </a:p>
          <a:p>
            <a:pPr marL="0" indent="0">
              <a:buNone/>
            </a:pPr>
            <a:r>
              <a:rPr lang="en-IN" dirty="0"/>
              <a:t>&lt;head&gt;</a:t>
            </a:r>
          </a:p>
          <a:p>
            <a:pPr marL="0" indent="0">
              <a:buNone/>
            </a:pPr>
            <a:r>
              <a:rPr lang="en-IN" dirty="0"/>
              <a:t>&lt;title&gt;HTML Unordered List&lt;/title&gt;</a:t>
            </a:r>
          </a:p>
          <a:p>
            <a:pPr marL="0" indent="0">
              <a:buNone/>
            </a:pPr>
            <a:r>
              <a:rPr lang="en-IN" dirty="0"/>
              <a:t>&lt;/head&gt;</a:t>
            </a:r>
          </a:p>
          <a:p>
            <a:pPr marL="0" indent="0">
              <a:buNone/>
            </a:pPr>
            <a:r>
              <a:rPr lang="en-IN" dirty="0"/>
              <a:t>&lt;body&gt;</a:t>
            </a:r>
          </a:p>
          <a:p>
            <a:pPr marL="0" indent="0">
              <a:buNone/>
            </a:pPr>
            <a:r>
              <a:rPr lang="en-IN" dirty="0"/>
              <a:t> </a:t>
            </a:r>
            <a:r>
              <a:rPr lang="en-IN" dirty="0">
                <a:solidFill>
                  <a:srgbClr val="FF0000"/>
                </a:solidFill>
              </a:rPr>
              <a:t>&lt;ul type="circle"&gt;</a:t>
            </a:r>
          </a:p>
          <a:p>
            <a:pPr marL="0" indent="0">
              <a:buNone/>
            </a:pPr>
            <a:r>
              <a:rPr lang="en-IN" dirty="0"/>
              <a:t> &lt;li&gt;Beetroot&lt;/li&gt;</a:t>
            </a:r>
          </a:p>
          <a:p>
            <a:pPr marL="0" indent="0">
              <a:buNone/>
            </a:pPr>
            <a:r>
              <a:rPr lang="en-IN" dirty="0"/>
              <a:t> &lt;li&gt;Ginger&lt;/li&gt;</a:t>
            </a:r>
          </a:p>
          <a:p>
            <a:pPr marL="0" indent="0">
              <a:buNone/>
            </a:pPr>
            <a:r>
              <a:rPr lang="en-IN" dirty="0"/>
              <a:t> &lt;li&gt;Potato&lt;/li&gt;</a:t>
            </a:r>
          </a:p>
          <a:p>
            <a:pPr marL="0" indent="0">
              <a:buNone/>
            </a:pPr>
            <a:r>
              <a:rPr lang="en-IN" dirty="0"/>
              <a:t>  &lt;li&gt;Radish&lt;/li&gt;</a:t>
            </a:r>
          </a:p>
          <a:p>
            <a:pPr marL="0" indent="0">
              <a:buNone/>
            </a:pPr>
            <a:r>
              <a:rPr lang="en-IN" dirty="0"/>
              <a:t> </a:t>
            </a:r>
            <a:r>
              <a:rPr lang="en-IN" dirty="0">
                <a:solidFill>
                  <a:srgbClr val="FF0000"/>
                </a:solidFill>
              </a:rPr>
              <a:t>&lt;/ul&gt;</a:t>
            </a:r>
          </a:p>
          <a:p>
            <a:pPr marL="0" indent="0">
              <a:buNone/>
            </a:pPr>
            <a:r>
              <a:rPr lang="en-IN" dirty="0"/>
              <a:t>&lt;/body&gt;</a:t>
            </a:r>
          </a:p>
          <a:p>
            <a:pPr marL="0" indent="0">
              <a:buNone/>
            </a:pPr>
            <a:r>
              <a:rPr lang="en-IN" dirty="0"/>
              <a:t>&lt;/html&gt;</a:t>
            </a:r>
          </a:p>
        </p:txBody>
      </p:sp>
      <p:sp>
        <p:nvSpPr>
          <p:cNvPr id="5" name="TextBox 4">
            <a:extLst>
              <a:ext uri="{FF2B5EF4-FFF2-40B4-BE49-F238E27FC236}">
                <a16:creationId xmlns:a16="http://schemas.microsoft.com/office/drawing/2014/main" id="{EF30CA24-E801-4B53-9333-6F8804D24980}"/>
              </a:ext>
            </a:extLst>
          </p:cNvPr>
          <p:cNvSpPr txBox="1"/>
          <p:nvPr/>
        </p:nvSpPr>
        <p:spPr>
          <a:xfrm>
            <a:off x="5283200" y="2410936"/>
            <a:ext cx="6096000" cy="2554545"/>
          </a:xfrm>
          <a:prstGeom prst="rect">
            <a:avLst/>
          </a:prstGeom>
          <a:noFill/>
        </p:spPr>
        <p:txBody>
          <a:bodyPr wrap="square">
            <a:spAutoFit/>
          </a:bodyPr>
          <a:lstStyle/>
          <a:p>
            <a:r>
              <a:rPr lang="en-US" sz="3200" b="1" dirty="0"/>
              <a:t>This will produce following result:</a:t>
            </a:r>
          </a:p>
          <a:p>
            <a:r>
              <a:rPr lang="en-US" sz="3200" b="1" dirty="0"/>
              <a:t>o Beetroot</a:t>
            </a:r>
          </a:p>
          <a:p>
            <a:r>
              <a:rPr lang="en-US" sz="3200" b="1" dirty="0"/>
              <a:t>o Ginger</a:t>
            </a:r>
          </a:p>
          <a:p>
            <a:r>
              <a:rPr lang="en-US" sz="3200" b="1" dirty="0"/>
              <a:t>o Potato</a:t>
            </a:r>
          </a:p>
          <a:p>
            <a:r>
              <a:rPr lang="en-US" sz="3200" b="1" dirty="0"/>
              <a:t>o Radish</a:t>
            </a:r>
            <a:endParaRPr lang="en-IN" sz="3200" b="1" dirty="0"/>
          </a:p>
        </p:txBody>
      </p:sp>
    </p:spTree>
    <p:extLst>
      <p:ext uri="{BB962C8B-B14F-4D97-AF65-F5344CB8AC3E}">
        <p14:creationId xmlns:p14="http://schemas.microsoft.com/office/powerpoint/2010/main" val="16592284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3C4973-B6D5-428C-B00A-BFBA85E530EB}"/>
              </a:ext>
            </a:extLst>
          </p:cNvPr>
          <p:cNvSpPr>
            <a:spLocks noGrp="1"/>
          </p:cNvSpPr>
          <p:nvPr>
            <p:ph idx="1"/>
          </p:nvPr>
        </p:nvSpPr>
        <p:spPr>
          <a:xfrm>
            <a:off x="543560" y="413384"/>
            <a:ext cx="11374120" cy="6038215"/>
          </a:xfrm>
        </p:spPr>
        <p:txBody>
          <a:bodyPr/>
          <a:lstStyle/>
          <a:p>
            <a:r>
              <a:rPr lang="en-US" b="1" dirty="0">
                <a:solidFill>
                  <a:srgbClr val="FF0000"/>
                </a:solidFill>
              </a:rPr>
              <a:t>HTML Ordered Lists</a:t>
            </a:r>
          </a:p>
          <a:p>
            <a:pPr>
              <a:lnSpc>
                <a:spcPct val="150000"/>
              </a:lnSpc>
              <a:spcBef>
                <a:spcPts val="0"/>
              </a:spcBef>
            </a:pPr>
            <a:r>
              <a:rPr lang="en-US" dirty="0"/>
              <a:t>If you are required to put your items in a numbered list instead of bulleted then HTML ordered list will be used. </a:t>
            </a:r>
          </a:p>
          <a:p>
            <a:pPr>
              <a:lnSpc>
                <a:spcPct val="150000"/>
              </a:lnSpc>
              <a:spcBef>
                <a:spcPts val="0"/>
              </a:spcBef>
            </a:pPr>
            <a:r>
              <a:rPr lang="en-US" dirty="0"/>
              <a:t>This list is created by using </a:t>
            </a:r>
            <a:r>
              <a:rPr lang="en-US" dirty="0">
                <a:solidFill>
                  <a:srgbClr val="FF0000"/>
                </a:solidFill>
              </a:rPr>
              <a:t>&lt;</a:t>
            </a:r>
            <a:r>
              <a:rPr lang="en-US" dirty="0" err="1">
                <a:solidFill>
                  <a:srgbClr val="FF0000"/>
                </a:solidFill>
              </a:rPr>
              <a:t>ol</a:t>
            </a:r>
            <a:r>
              <a:rPr lang="en-US" dirty="0">
                <a:solidFill>
                  <a:srgbClr val="FF0000"/>
                </a:solidFill>
              </a:rPr>
              <a:t>&gt; </a:t>
            </a:r>
            <a:r>
              <a:rPr lang="en-US" dirty="0"/>
              <a:t>tag. </a:t>
            </a:r>
          </a:p>
          <a:p>
            <a:pPr>
              <a:lnSpc>
                <a:spcPct val="150000"/>
              </a:lnSpc>
              <a:spcBef>
                <a:spcPts val="0"/>
              </a:spcBef>
            </a:pPr>
            <a:r>
              <a:rPr lang="en-US" dirty="0"/>
              <a:t>The numbering starts at one and is incremented by one for each successive ordered list element tagged with </a:t>
            </a:r>
            <a:r>
              <a:rPr lang="en-US" dirty="0">
                <a:solidFill>
                  <a:srgbClr val="FF0000"/>
                </a:solidFill>
              </a:rPr>
              <a:t>&lt;li&gt;.</a:t>
            </a:r>
          </a:p>
          <a:p>
            <a:endParaRPr lang="en-IN" dirty="0"/>
          </a:p>
        </p:txBody>
      </p:sp>
    </p:spTree>
    <p:extLst>
      <p:ext uri="{BB962C8B-B14F-4D97-AF65-F5344CB8AC3E}">
        <p14:creationId xmlns:p14="http://schemas.microsoft.com/office/powerpoint/2010/main" val="8662161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04BB6-EC38-471E-9878-41DE770A1182}"/>
              </a:ext>
            </a:extLst>
          </p:cNvPr>
          <p:cNvSpPr>
            <a:spLocks noGrp="1"/>
          </p:cNvSpPr>
          <p:nvPr>
            <p:ph idx="1"/>
          </p:nvPr>
        </p:nvSpPr>
        <p:spPr>
          <a:xfrm>
            <a:off x="233680" y="179705"/>
            <a:ext cx="11836400" cy="6586856"/>
          </a:xfrm>
        </p:spPr>
        <p:txBody>
          <a:bodyPr>
            <a:noAutofit/>
          </a:bodyPr>
          <a:lstStyle/>
          <a:p>
            <a:pPr marL="0" indent="0">
              <a:buNone/>
            </a:pPr>
            <a:r>
              <a:rPr lang="en-US" sz="2300" b="1" dirty="0">
                <a:solidFill>
                  <a:srgbClr val="FF0000"/>
                </a:solidFill>
              </a:rPr>
              <a:t>Example of </a:t>
            </a:r>
            <a:r>
              <a:rPr lang="en-US" sz="2400" b="1" dirty="0">
                <a:solidFill>
                  <a:srgbClr val="FF0000"/>
                </a:solidFill>
              </a:rPr>
              <a:t>Ordered Lists</a:t>
            </a:r>
          </a:p>
          <a:p>
            <a:pPr marL="0" indent="0">
              <a:buNone/>
            </a:pPr>
            <a:r>
              <a:rPr lang="en-US" sz="2300" dirty="0"/>
              <a:t>&lt;!DOCTYPE html&gt;</a:t>
            </a:r>
          </a:p>
          <a:p>
            <a:pPr marL="0" indent="0">
              <a:buNone/>
            </a:pPr>
            <a:r>
              <a:rPr lang="en-US" sz="2300" dirty="0"/>
              <a:t>&lt;html&gt;</a:t>
            </a:r>
          </a:p>
          <a:p>
            <a:pPr marL="0" indent="0">
              <a:buNone/>
            </a:pPr>
            <a:r>
              <a:rPr lang="en-US" sz="2300" dirty="0"/>
              <a:t>&lt;head&gt;</a:t>
            </a:r>
          </a:p>
          <a:p>
            <a:pPr marL="0" indent="0">
              <a:buNone/>
            </a:pPr>
            <a:r>
              <a:rPr lang="en-US" sz="2300" dirty="0"/>
              <a:t>&lt;title&gt;HTML Ordered List&lt;/title&gt;</a:t>
            </a:r>
          </a:p>
          <a:p>
            <a:pPr marL="0" indent="0">
              <a:buNone/>
            </a:pPr>
            <a:r>
              <a:rPr lang="en-US" sz="2300" dirty="0"/>
              <a:t>&lt;/head&gt;</a:t>
            </a:r>
          </a:p>
          <a:p>
            <a:pPr marL="0" indent="0">
              <a:buNone/>
            </a:pPr>
            <a:r>
              <a:rPr lang="en-US" sz="2300" dirty="0"/>
              <a:t>&lt;body&gt;</a:t>
            </a:r>
          </a:p>
          <a:p>
            <a:pPr marL="0" indent="0">
              <a:buNone/>
            </a:pPr>
            <a:r>
              <a:rPr lang="en-US" sz="2300" dirty="0">
                <a:solidFill>
                  <a:srgbClr val="FF0000"/>
                </a:solidFill>
              </a:rPr>
              <a:t>&lt;</a:t>
            </a:r>
            <a:r>
              <a:rPr lang="en-US" sz="2300" dirty="0" err="1">
                <a:solidFill>
                  <a:srgbClr val="FF0000"/>
                </a:solidFill>
              </a:rPr>
              <a:t>ol</a:t>
            </a:r>
            <a:r>
              <a:rPr lang="en-US" sz="2300" dirty="0">
                <a:solidFill>
                  <a:srgbClr val="FF0000"/>
                </a:solidFill>
              </a:rPr>
              <a:t>&gt;</a:t>
            </a:r>
          </a:p>
          <a:p>
            <a:pPr marL="0" indent="0">
              <a:buNone/>
            </a:pPr>
            <a:r>
              <a:rPr lang="en-US" sz="2300" dirty="0"/>
              <a:t>&lt;li&gt;Beetroot&lt;/li&gt;</a:t>
            </a:r>
          </a:p>
          <a:p>
            <a:pPr marL="0" indent="0">
              <a:buNone/>
            </a:pPr>
            <a:r>
              <a:rPr lang="en-US" sz="2300" dirty="0"/>
              <a:t>&lt;li&gt;Ginger&lt;/li&gt;</a:t>
            </a:r>
          </a:p>
          <a:p>
            <a:pPr marL="0" indent="0">
              <a:buNone/>
            </a:pPr>
            <a:r>
              <a:rPr lang="en-US" sz="2300" dirty="0"/>
              <a:t>&lt;li&gt;Potato&lt;/li&gt;</a:t>
            </a:r>
          </a:p>
          <a:p>
            <a:pPr marL="0" indent="0">
              <a:buNone/>
            </a:pPr>
            <a:r>
              <a:rPr lang="en-US" sz="2300" dirty="0"/>
              <a:t>&lt;li&gt;Radish&lt;/li&gt;</a:t>
            </a:r>
          </a:p>
          <a:p>
            <a:pPr marL="0" indent="0">
              <a:buNone/>
            </a:pPr>
            <a:r>
              <a:rPr lang="en-US" sz="2300" dirty="0">
                <a:solidFill>
                  <a:srgbClr val="FF0000"/>
                </a:solidFill>
              </a:rPr>
              <a:t>&lt;/</a:t>
            </a:r>
            <a:r>
              <a:rPr lang="en-US" sz="2300" dirty="0" err="1">
                <a:solidFill>
                  <a:srgbClr val="FF0000"/>
                </a:solidFill>
              </a:rPr>
              <a:t>ol</a:t>
            </a:r>
            <a:r>
              <a:rPr lang="en-US" sz="2300" dirty="0">
                <a:solidFill>
                  <a:srgbClr val="FF0000"/>
                </a:solidFill>
              </a:rPr>
              <a:t>&gt;</a:t>
            </a:r>
          </a:p>
          <a:p>
            <a:pPr marL="0" indent="0">
              <a:buNone/>
            </a:pPr>
            <a:r>
              <a:rPr lang="en-US" sz="2300" dirty="0"/>
              <a:t>&lt;/body&gt;</a:t>
            </a:r>
          </a:p>
          <a:p>
            <a:pPr marL="0" indent="0">
              <a:buNone/>
            </a:pPr>
            <a:r>
              <a:rPr lang="en-US" sz="2300" dirty="0"/>
              <a:t>&lt;/html&gt;</a:t>
            </a:r>
            <a:endParaRPr lang="en-IN" sz="2300" dirty="0"/>
          </a:p>
        </p:txBody>
      </p:sp>
      <p:sp>
        <p:nvSpPr>
          <p:cNvPr id="5" name="TextBox 4">
            <a:extLst>
              <a:ext uri="{FF2B5EF4-FFF2-40B4-BE49-F238E27FC236}">
                <a16:creationId xmlns:a16="http://schemas.microsoft.com/office/drawing/2014/main" id="{B3B4C75A-0F5C-4682-871D-A9BC15341429}"/>
              </a:ext>
            </a:extLst>
          </p:cNvPr>
          <p:cNvSpPr txBox="1"/>
          <p:nvPr/>
        </p:nvSpPr>
        <p:spPr>
          <a:xfrm>
            <a:off x="6215380" y="3031798"/>
            <a:ext cx="4673600" cy="1938992"/>
          </a:xfrm>
          <a:prstGeom prst="rect">
            <a:avLst/>
          </a:prstGeom>
          <a:noFill/>
        </p:spPr>
        <p:txBody>
          <a:bodyPr wrap="square">
            <a:spAutoFit/>
          </a:bodyPr>
          <a:lstStyle/>
          <a:p>
            <a:r>
              <a:rPr lang="en-US" sz="2400" b="1" dirty="0"/>
              <a:t>This will produce following result:</a:t>
            </a:r>
          </a:p>
          <a:p>
            <a:r>
              <a:rPr lang="en-US" sz="2400" b="1" dirty="0"/>
              <a:t>1. Beetroot</a:t>
            </a:r>
          </a:p>
          <a:p>
            <a:r>
              <a:rPr lang="en-US" sz="2400" b="1" dirty="0"/>
              <a:t>2. Ginger</a:t>
            </a:r>
          </a:p>
          <a:p>
            <a:r>
              <a:rPr lang="en-US" sz="2400" b="1" dirty="0"/>
              <a:t>3. Potato</a:t>
            </a:r>
          </a:p>
          <a:p>
            <a:r>
              <a:rPr lang="en-US" sz="2400" b="1" dirty="0"/>
              <a:t>4. Radish</a:t>
            </a:r>
          </a:p>
        </p:txBody>
      </p:sp>
    </p:spTree>
    <p:extLst>
      <p:ext uri="{BB962C8B-B14F-4D97-AF65-F5344CB8AC3E}">
        <p14:creationId xmlns:p14="http://schemas.microsoft.com/office/powerpoint/2010/main" val="1681334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6B545-9DD2-473F-8DDE-EEC924D1B2A3}"/>
              </a:ext>
            </a:extLst>
          </p:cNvPr>
          <p:cNvSpPr>
            <a:spLocks noGrp="1"/>
          </p:cNvSpPr>
          <p:nvPr>
            <p:ph idx="1"/>
          </p:nvPr>
        </p:nvSpPr>
        <p:spPr>
          <a:xfrm>
            <a:off x="482600" y="474344"/>
            <a:ext cx="11191240" cy="6149975"/>
          </a:xfrm>
        </p:spPr>
        <p:txBody>
          <a:bodyPr>
            <a:normAutofit fontScale="92500"/>
          </a:bodyPr>
          <a:lstStyle/>
          <a:p>
            <a:pPr>
              <a:lnSpc>
                <a:spcPct val="160000"/>
              </a:lnSpc>
              <a:spcBef>
                <a:spcPts val="0"/>
              </a:spcBef>
            </a:pPr>
            <a:r>
              <a:rPr lang="en-US" b="1" dirty="0">
                <a:solidFill>
                  <a:srgbClr val="FF0000"/>
                </a:solidFill>
              </a:rPr>
              <a:t>The type Attribute</a:t>
            </a:r>
          </a:p>
          <a:p>
            <a:pPr>
              <a:lnSpc>
                <a:spcPct val="160000"/>
              </a:lnSpc>
              <a:spcBef>
                <a:spcPts val="0"/>
              </a:spcBef>
            </a:pPr>
            <a:r>
              <a:rPr lang="en-US" dirty="0"/>
              <a:t>You can use type attribute for </a:t>
            </a:r>
            <a:r>
              <a:rPr lang="en-US" dirty="0">
                <a:solidFill>
                  <a:srgbClr val="FF0000"/>
                </a:solidFill>
              </a:rPr>
              <a:t>&lt;</a:t>
            </a:r>
            <a:r>
              <a:rPr lang="en-US" dirty="0" err="1">
                <a:solidFill>
                  <a:srgbClr val="FF0000"/>
                </a:solidFill>
              </a:rPr>
              <a:t>ol</a:t>
            </a:r>
            <a:r>
              <a:rPr lang="en-US" dirty="0">
                <a:solidFill>
                  <a:srgbClr val="FF0000"/>
                </a:solidFill>
              </a:rPr>
              <a:t>&gt; </a:t>
            </a:r>
            <a:r>
              <a:rPr lang="en-US" dirty="0"/>
              <a:t>tag to specify the type of numbering you like. </a:t>
            </a:r>
          </a:p>
          <a:p>
            <a:pPr>
              <a:lnSpc>
                <a:spcPct val="160000"/>
              </a:lnSpc>
              <a:spcBef>
                <a:spcPts val="0"/>
              </a:spcBef>
            </a:pPr>
            <a:r>
              <a:rPr lang="en-US" dirty="0"/>
              <a:t>By default it is a number. </a:t>
            </a:r>
          </a:p>
          <a:p>
            <a:pPr>
              <a:lnSpc>
                <a:spcPct val="160000"/>
              </a:lnSpc>
              <a:spcBef>
                <a:spcPts val="0"/>
              </a:spcBef>
            </a:pPr>
            <a:r>
              <a:rPr lang="en-US" dirty="0"/>
              <a:t>Following are the possible options:</a:t>
            </a:r>
          </a:p>
          <a:p>
            <a:pPr>
              <a:lnSpc>
                <a:spcPct val="160000"/>
              </a:lnSpc>
              <a:spcBef>
                <a:spcPts val="0"/>
              </a:spcBef>
            </a:pPr>
            <a:r>
              <a:rPr lang="en-US" dirty="0"/>
              <a:t>&lt;</a:t>
            </a:r>
            <a:r>
              <a:rPr lang="en-US" dirty="0" err="1"/>
              <a:t>ol</a:t>
            </a:r>
            <a:r>
              <a:rPr lang="en-US" dirty="0"/>
              <a:t> type=</a:t>
            </a:r>
            <a:r>
              <a:rPr lang="en-US" dirty="0">
                <a:solidFill>
                  <a:srgbClr val="FF0000"/>
                </a:solidFill>
              </a:rPr>
              <a:t>"1"&gt; </a:t>
            </a:r>
            <a:r>
              <a:rPr lang="en-US" dirty="0"/>
              <a:t>- Default-Case Numerals.</a:t>
            </a:r>
          </a:p>
          <a:p>
            <a:pPr>
              <a:lnSpc>
                <a:spcPct val="160000"/>
              </a:lnSpc>
              <a:spcBef>
                <a:spcPts val="0"/>
              </a:spcBef>
            </a:pPr>
            <a:r>
              <a:rPr lang="en-US" dirty="0"/>
              <a:t>&lt;</a:t>
            </a:r>
            <a:r>
              <a:rPr lang="en-US" dirty="0" err="1"/>
              <a:t>ol</a:t>
            </a:r>
            <a:r>
              <a:rPr lang="en-US" dirty="0"/>
              <a:t> type</a:t>
            </a:r>
            <a:r>
              <a:rPr lang="en-US" dirty="0">
                <a:solidFill>
                  <a:srgbClr val="FF0000"/>
                </a:solidFill>
              </a:rPr>
              <a:t>="I"</a:t>
            </a:r>
            <a:r>
              <a:rPr lang="en-US" dirty="0"/>
              <a:t>&gt; - Upper-Case Numerals.</a:t>
            </a:r>
          </a:p>
          <a:p>
            <a:pPr>
              <a:lnSpc>
                <a:spcPct val="160000"/>
              </a:lnSpc>
              <a:spcBef>
                <a:spcPts val="0"/>
              </a:spcBef>
            </a:pPr>
            <a:r>
              <a:rPr lang="en-US" dirty="0"/>
              <a:t>&lt;</a:t>
            </a:r>
            <a:r>
              <a:rPr lang="en-US" dirty="0" err="1"/>
              <a:t>ol</a:t>
            </a:r>
            <a:r>
              <a:rPr lang="en-US" dirty="0"/>
              <a:t> type=</a:t>
            </a:r>
            <a:r>
              <a:rPr lang="en-US" dirty="0">
                <a:solidFill>
                  <a:srgbClr val="FF0000"/>
                </a:solidFill>
              </a:rPr>
              <a:t>"</a:t>
            </a:r>
            <a:r>
              <a:rPr lang="en-US" dirty="0" err="1">
                <a:solidFill>
                  <a:srgbClr val="FF0000"/>
                </a:solidFill>
              </a:rPr>
              <a:t>i</a:t>
            </a:r>
            <a:r>
              <a:rPr lang="en-US" dirty="0">
                <a:solidFill>
                  <a:srgbClr val="FF0000"/>
                </a:solidFill>
              </a:rPr>
              <a:t>"&gt; </a:t>
            </a:r>
            <a:r>
              <a:rPr lang="en-US" dirty="0"/>
              <a:t>- Lower-Case Numerals.</a:t>
            </a:r>
          </a:p>
          <a:p>
            <a:pPr>
              <a:lnSpc>
                <a:spcPct val="160000"/>
              </a:lnSpc>
              <a:spcBef>
                <a:spcPts val="0"/>
              </a:spcBef>
            </a:pPr>
            <a:r>
              <a:rPr lang="en-US" dirty="0"/>
              <a:t>&lt;</a:t>
            </a:r>
            <a:r>
              <a:rPr lang="en-US" dirty="0" err="1"/>
              <a:t>ol</a:t>
            </a:r>
            <a:r>
              <a:rPr lang="en-US" dirty="0"/>
              <a:t> type</a:t>
            </a:r>
            <a:r>
              <a:rPr lang="en-US" dirty="0">
                <a:solidFill>
                  <a:srgbClr val="FF0000"/>
                </a:solidFill>
              </a:rPr>
              <a:t>="a"</a:t>
            </a:r>
            <a:r>
              <a:rPr lang="en-US" dirty="0"/>
              <a:t>&gt; - Lower-Case Letters.</a:t>
            </a:r>
          </a:p>
          <a:p>
            <a:pPr>
              <a:lnSpc>
                <a:spcPct val="160000"/>
              </a:lnSpc>
              <a:spcBef>
                <a:spcPts val="0"/>
              </a:spcBef>
            </a:pPr>
            <a:r>
              <a:rPr lang="en-US" dirty="0"/>
              <a:t>&lt;</a:t>
            </a:r>
            <a:r>
              <a:rPr lang="en-US" dirty="0" err="1"/>
              <a:t>ol</a:t>
            </a:r>
            <a:r>
              <a:rPr lang="en-US" dirty="0"/>
              <a:t> type=</a:t>
            </a:r>
            <a:r>
              <a:rPr lang="en-US" dirty="0">
                <a:solidFill>
                  <a:srgbClr val="FF0000"/>
                </a:solidFill>
              </a:rPr>
              <a:t>"A"&gt; </a:t>
            </a:r>
            <a:r>
              <a:rPr lang="en-US" dirty="0"/>
              <a:t>- Upper-Case Letters</a:t>
            </a:r>
            <a:endParaRPr lang="en-IN" dirty="0"/>
          </a:p>
        </p:txBody>
      </p:sp>
    </p:spTree>
    <p:extLst>
      <p:ext uri="{BB962C8B-B14F-4D97-AF65-F5344CB8AC3E}">
        <p14:creationId xmlns:p14="http://schemas.microsoft.com/office/powerpoint/2010/main" val="39037332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212B68-2687-4074-AAF8-B58EADB338E8}"/>
              </a:ext>
            </a:extLst>
          </p:cNvPr>
          <p:cNvSpPr>
            <a:spLocks noGrp="1"/>
          </p:cNvSpPr>
          <p:nvPr>
            <p:ph idx="1"/>
          </p:nvPr>
        </p:nvSpPr>
        <p:spPr>
          <a:xfrm>
            <a:off x="325120" y="121920"/>
            <a:ext cx="11744960" cy="6634480"/>
          </a:xfrm>
        </p:spPr>
        <p:txBody>
          <a:bodyPr>
            <a:normAutofit fontScale="92500" lnSpcReduction="10000"/>
          </a:bodyPr>
          <a:lstStyle/>
          <a:p>
            <a:r>
              <a:rPr lang="en-IN" b="1" dirty="0">
                <a:solidFill>
                  <a:srgbClr val="FF0000"/>
                </a:solidFill>
              </a:rPr>
              <a:t>Following is an example where we used &lt;</a:t>
            </a:r>
            <a:r>
              <a:rPr lang="en-IN" b="1" dirty="0" err="1">
                <a:solidFill>
                  <a:srgbClr val="FF0000"/>
                </a:solidFill>
              </a:rPr>
              <a:t>ol</a:t>
            </a:r>
            <a:r>
              <a:rPr lang="en-IN" b="1" dirty="0">
                <a:solidFill>
                  <a:srgbClr val="FF0000"/>
                </a:solidFill>
              </a:rPr>
              <a:t> type="1"&gt;</a:t>
            </a:r>
          </a:p>
          <a:p>
            <a:pPr marL="0" indent="0">
              <a:buNone/>
            </a:pPr>
            <a:r>
              <a:rPr lang="en-IN" dirty="0"/>
              <a:t>&lt;!DOCTYPE html&gt;</a:t>
            </a:r>
          </a:p>
          <a:p>
            <a:pPr marL="0" indent="0">
              <a:buNone/>
            </a:pPr>
            <a:r>
              <a:rPr lang="en-IN" dirty="0"/>
              <a:t>&lt;html&gt;</a:t>
            </a:r>
          </a:p>
          <a:p>
            <a:pPr marL="0" indent="0">
              <a:buNone/>
            </a:pPr>
            <a:r>
              <a:rPr lang="en-IN" dirty="0"/>
              <a:t>&lt;head&gt;</a:t>
            </a:r>
          </a:p>
          <a:p>
            <a:pPr marL="0" indent="0">
              <a:buNone/>
            </a:pPr>
            <a:r>
              <a:rPr lang="en-IN" dirty="0"/>
              <a:t>&lt;title&gt;HTML Ordered List&lt;/title&gt;</a:t>
            </a:r>
          </a:p>
          <a:p>
            <a:pPr marL="0" indent="0">
              <a:buNone/>
            </a:pPr>
            <a:r>
              <a:rPr lang="en-IN" dirty="0"/>
              <a:t>&lt;/head&gt;</a:t>
            </a:r>
          </a:p>
          <a:p>
            <a:pPr marL="0" indent="0">
              <a:buNone/>
            </a:pPr>
            <a:r>
              <a:rPr lang="en-IN" dirty="0"/>
              <a:t>&lt;body&gt;</a:t>
            </a:r>
          </a:p>
          <a:p>
            <a:pPr marL="0" indent="0">
              <a:buNone/>
            </a:pPr>
            <a:r>
              <a:rPr lang="en-IN" dirty="0"/>
              <a:t> </a:t>
            </a:r>
            <a:r>
              <a:rPr lang="en-IN" dirty="0">
                <a:solidFill>
                  <a:srgbClr val="FF0000"/>
                </a:solidFill>
              </a:rPr>
              <a:t>&lt;</a:t>
            </a:r>
            <a:r>
              <a:rPr lang="en-IN" dirty="0" err="1">
                <a:solidFill>
                  <a:srgbClr val="FF0000"/>
                </a:solidFill>
              </a:rPr>
              <a:t>ol</a:t>
            </a:r>
            <a:r>
              <a:rPr lang="en-IN" dirty="0">
                <a:solidFill>
                  <a:srgbClr val="FF0000"/>
                </a:solidFill>
              </a:rPr>
              <a:t> type="1"&gt;</a:t>
            </a:r>
          </a:p>
          <a:p>
            <a:pPr marL="0" indent="0">
              <a:buNone/>
            </a:pPr>
            <a:r>
              <a:rPr lang="en-IN" dirty="0"/>
              <a:t> &lt;li&gt;Beetroot&lt;/li&gt;</a:t>
            </a:r>
          </a:p>
          <a:p>
            <a:pPr marL="0" indent="0">
              <a:buNone/>
            </a:pPr>
            <a:r>
              <a:rPr lang="en-IN" dirty="0"/>
              <a:t> &lt;li&gt;Ginger&lt;/li&gt;</a:t>
            </a:r>
          </a:p>
          <a:p>
            <a:pPr marL="0" indent="0">
              <a:buNone/>
            </a:pPr>
            <a:r>
              <a:rPr lang="en-IN" dirty="0"/>
              <a:t> &lt;li&gt;Potato&lt;/li&gt;</a:t>
            </a:r>
          </a:p>
          <a:p>
            <a:pPr marL="0" indent="0">
              <a:buNone/>
            </a:pPr>
            <a:r>
              <a:rPr lang="en-IN" dirty="0"/>
              <a:t> &lt;li&gt;Radish&lt;/li&gt;</a:t>
            </a:r>
          </a:p>
          <a:p>
            <a:pPr marL="0" indent="0">
              <a:buNone/>
            </a:pPr>
            <a:r>
              <a:rPr lang="en-IN" dirty="0">
                <a:solidFill>
                  <a:srgbClr val="FF0000"/>
                </a:solidFill>
              </a:rPr>
              <a:t> &lt;/</a:t>
            </a:r>
            <a:r>
              <a:rPr lang="en-IN" dirty="0" err="1">
                <a:solidFill>
                  <a:srgbClr val="FF0000"/>
                </a:solidFill>
              </a:rPr>
              <a:t>ol</a:t>
            </a:r>
            <a:r>
              <a:rPr lang="en-IN" dirty="0">
                <a:solidFill>
                  <a:srgbClr val="FF0000"/>
                </a:solidFill>
              </a:rPr>
              <a:t>&gt;</a:t>
            </a:r>
          </a:p>
          <a:p>
            <a:pPr marL="0" indent="0">
              <a:buNone/>
            </a:pPr>
            <a:r>
              <a:rPr lang="en-IN" dirty="0"/>
              <a:t>&lt;/body&gt;</a:t>
            </a:r>
          </a:p>
          <a:p>
            <a:pPr marL="0" indent="0">
              <a:buNone/>
            </a:pPr>
            <a:r>
              <a:rPr lang="en-IN" dirty="0"/>
              <a:t>&lt;/html&gt;</a:t>
            </a:r>
          </a:p>
        </p:txBody>
      </p:sp>
      <p:sp>
        <p:nvSpPr>
          <p:cNvPr id="5" name="TextBox 4">
            <a:extLst>
              <a:ext uri="{FF2B5EF4-FFF2-40B4-BE49-F238E27FC236}">
                <a16:creationId xmlns:a16="http://schemas.microsoft.com/office/drawing/2014/main" id="{3EDF3ECB-1902-4B38-8A3E-B6C7FC768B4A}"/>
              </a:ext>
            </a:extLst>
          </p:cNvPr>
          <p:cNvSpPr txBox="1"/>
          <p:nvPr/>
        </p:nvSpPr>
        <p:spPr>
          <a:xfrm>
            <a:off x="6390640" y="2050256"/>
            <a:ext cx="4805680" cy="1938992"/>
          </a:xfrm>
          <a:prstGeom prst="rect">
            <a:avLst/>
          </a:prstGeom>
          <a:noFill/>
        </p:spPr>
        <p:txBody>
          <a:bodyPr wrap="square">
            <a:spAutoFit/>
          </a:bodyPr>
          <a:lstStyle/>
          <a:p>
            <a:r>
              <a:rPr lang="en-US" sz="2400" dirty="0"/>
              <a:t>This will produce following result:</a:t>
            </a:r>
          </a:p>
          <a:p>
            <a:r>
              <a:rPr lang="en-US" sz="2400" dirty="0"/>
              <a:t>1. Beetroot</a:t>
            </a:r>
          </a:p>
          <a:p>
            <a:r>
              <a:rPr lang="en-US" sz="2400" dirty="0"/>
              <a:t>2. Ginger</a:t>
            </a:r>
          </a:p>
          <a:p>
            <a:r>
              <a:rPr lang="en-US" sz="2400" dirty="0"/>
              <a:t>3. Potato</a:t>
            </a:r>
          </a:p>
          <a:p>
            <a:r>
              <a:rPr lang="en-US" sz="2400" dirty="0"/>
              <a:t>4. Radish</a:t>
            </a:r>
          </a:p>
        </p:txBody>
      </p:sp>
    </p:spTree>
    <p:extLst>
      <p:ext uri="{BB962C8B-B14F-4D97-AF65-F5344CB8AC3E}">
        <p14:creationId xmlns:p14="http://schemas.microsoft.com/office/powerpoint/2010/main" val="10375333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781833-85BB-4138-894B-6F3D4908A9D7}"/>
              </a:ext>
            </a:extLst>
          </p:cNvPr>
          <p:cNvSpPr>
            <a:spLocks noGrp="1"/>
          </p:cNvSpPr>
          <p:nvPr>
            <p:ph idx="1"/>
          </p:nvPr>
        </p:nvSpPr>
        <p:spPr>
          <a:xfrm>
            <a:off x="254000" y="142240"/>
            <a:ext cx="11755120" cy="6715759"/>
          </a:xfrm>
        </p:spPr>
        <p:txBody>
          <a:bodyPr>
            <a:noAutofit/>
          </a:bodyPr>
          <a:lstStyle/>
          <a:p>
            <a:r>
              <a:rPr lang="en-IN" sz="2200" dirty="0">
                <a:solidFill>
                  <a:srgbClr val="FF0000"/>
                </a:solidFill>
              </a:rPr>
              <a:t>Following is an example where we used &lt;</a:t>
            </a:r>
            <a:r>
              <a:rPr lang="en-IN" sz="2200" dirty="0" err="1">
                <a:solidFill>
                  <a:srgbClr val="FF0000"/>
                </a:solidFill>
              </a:rPr>
              <a:t>ol</a:t>
            </a:r>
            <a:r>
              <a:rPr lang="en-IN" sz="2200" dirty="0">
                <a:solidFill>
                  <a:srgbClr val="FF0000"/>
                </a:solidFill>
              </a:rPr>
              <a:t> type="I"&gt;</a:t>
            </a:r>
          </a:p>
          <a:p>
            <a:pPr marL="0" indent="0">
              <a:buNone/>
            </a:pPr>
            <a:r>
              <a:rPr lang="en-IN" sz="2200" dirty="0"/>
              <a:t>&lt;!DOCTYPE html&gt;</a:t>
            </a:r>
          </a:p>
          <a:p>
            <a:pPr marL="0" indent="0">
              <a:buNone/>
            </a:pPr>
            <a:r>
              <a:rPr lang="en-IN" sz="2200" dirty="0"/>
              <a:t>&lt;html&gt;</a:t>
            </a:r>
          </a:p>
          <a:p>
            <a:pPr marL="0" indent="0">
              <a:buNone/>
            </a:pPr>
            <a:r>
              <a:rPr lang="en-IN" sz="2200" dirty="0"/>
              <a:t>&lt;head&gt;</a:t>
            </a:r>
          </a:p>
          <a:p>
            <a:pPr marL="0" indent="0">
              <a:buNone/>
            </a:pPr>
            <a:r>
              <a:rPr lang="en-IN" sz="2200" dirty="0"/>
              <a:t>&lt;title&gt;HTML Ordered List&lt;/title&gt;</a:t>
            </a:r>
          </a:p>
          <a:p>
            <a:pPr marL="0" indent="0">
              <a:buNone/>
            </a:pPr>
            <a:r>
              <a:rPr lang="en-IN" sz="2200" dirty="0"/>
              <a:t>&lt;/head&gt;</a:t>
            </a:r>
          </a:p>
          <a:p>
            <a:pPr marL="0" indent="0">
              <a:buNone/>
            </a:pPr>
            <a:r>
              <a:rPr lang="en-IN" sz="2200" dirty="0"/>
              <a:t>&lt;body&gt;</a:t>
            </a:r>
          </a:p>
          <a:p>
            <a:pPr marL="0" indent="0">
              <a:buNone/>
            </a:pPr>
            <a:r>
              <a:rPr lang="en-IN" sz="2200" dirty="0">
                <a:solidFill>
                  <a:srgbClr val="FF0000"/>
                </a:solidFill>
              </a:rPr>
              <a:t>&lt;</a:t>
            </a:r>
            <a:r>
              <a:rPr lang="en-IN" sz="2200" dirty="0" err="1">
                <a:solidFill>
                  <a:srgbClr val="FF0000"/>
                </a:solidFill>
              </a:rPr>
              <a:t>ol</a:t>
            </a:r>
            <a:r>
              <a:rPr lang="en-IN" sz="2200" dirty="0">
                <a:solidFill>
                  <a:srgbClr val="FF0000"/>
                </a:solidFill>
              </a:rPr>
              <a:t> type="I"&gt;</a:t>
            </a:r>
          </a:p>
          <a:p>
            <a:pPr marL="0" indent="0">
              <a:buNone/>
            </a:pPr>
            <a:r>
              <a:rPr lang="en-IN" sz="2200" dirty="0"/>
              <a:t> &lt;li&gt;Beetroot&lt;/li&gt;</a:t>
            </a:r>
          </a:p>
          <a:p>
            <a:pPr marL="0" indent="0">
              <a:buNone/>
            </a:pPr>
            <a:r>
              <a:rPr lang="en-IN" sz="2200" dirty="0"/>
              <a:t> &lt;li&gt;Ginger&lt;/li&gt;</a:t>
            </a:r>
          </a:p>
          <a:p>
            <a:pPr marL="0" indent="0">
              <a:buNone/>
            </a:pPr>
            <a:r>
              <a:rPr lang="en-IN" sz="2200" dirty="0"/>
              <a:t> &lt;li&gt;Potato&lt;/li&gt;</a:t>
            </a:r>
          </a:p>
          <a:p>
            <a:pPr marL="0" indent="0">
              <a:buNone/>
            </a:pPr>
            <a:r>
              <a:rPr lang="en-IN" sz="2200" dirty="0"/>
              <a:t> &lt;li&gt;Radish&lt;/li&gt;</a:t>
            </a:r>
          </a:p>
          <a:p>
            <a:pPr marL="0" indent="0">
              <a:buNone/>
            </a:pPr>
            <a:r>
              <a:rPr lang="en-IN" sz="2200" dirty="0">
                <a:solidFill>
                  <a:srgbClr val="FF0000"/>
                </a:solidFill>
              </a:rPr>
              <a:t> &lt;/</a:t>
            </a:r>
            <a:r>
              <a:rPr lang="en-IN" sz="2200" dirty="0" err="1">
                <a:solidFill>
                  <a:srgbClr val="FF0000"/>
                </a:solidFill>
              </a:rPr>
              <a:t>ol</a:t>
            </a:r>
            <a:r>
              <a:rPr lang="en-IN" sz="2200" dirty="0">
                <a:solidFill>
                  <a:srgbClr val="FF0000"/>
                </a:solidFill>
              </a:rPr>
              <a:t>&gt;</a:t>
            </a:r>
          </a:p>
          <a:p>
            <a:pPr marL="0" indent="0">
              <a:buNone/>
            </a:pPr>
            <a:r>
              <a:rPr lang="en-IN" sz="2200" dirty="0"/>
              <a:t>&lt;/body&gt;</a:t>
            </a:r>
          </a:p>
          <a:p>
            <a:pPr marL="0" indent="0">
              <a:buNone/>
            </a:pPr>
            <a:r>
              <a:rPr lang="en-IN" sz="2200" dirty="0"/>
              <a:t>&lt;/html&gt;</a:t>
            </a:r>
          </a:p>
        </p:txBody>
      </p:sp>
      <p:sp>
        <p:nvSpPr>
          <p:cNvPr id="5" name="TextBox 4">
            <a:extLst>
              <a:ext uri="{FF2B5EF4-FFF2-40B4-BE49-F238E27FC236}">
                <a16:creationId xmlns:a16="http://schemas.microsoft.com/office/drawing/2014/main" id="{B4380209-546E-493E-A568-079A446735EC}"/>
              </a:ext>
            </a:extLst>
          </p:cNvPr>
          <p:cNvSpPr txBox="1"/>
          <p:nvPr/>
        </p:nvSpPr>
        <p:spPr>
          <a:xfrm>
            <a:off x="6096000" y="2690336"/>
            <a:ext cx="4439920" cy="2677656"/>
          </a:xfrm>
          <a:prstGeom prst="rect">
            <a:avLst/>
          </a:prstGeom>
          <a:noFill/>
        </p:spPr>
        <p:txBody>
          <a:bodyPr wrap="square">
            <a:spAutoFit/>
          </a:bodyPr>
          <a:lstStyle/>
          <a:p>
            <a:r>
              <a:rPr lang="en-US" sz="2800" dirty="0"/>
              <a:t>This will produce following result:</a:t>
            </a:r>
          </a:p>
          <a:p>
            <a:r>
              <a:rPr lang="en-US" sz="2800" dirty="0"/>
              <a:t>I. Beetroot</a:t>
            </a:r>
          </a:p>
          <a:p>
            <a:r>
              <a:rPr lang="en-US" sz="2800" dirty="0"/>
              <a:t>II. Ginger</a:t>
            </a:r>
          </a:p>
          <a:p>
            <a:r>
              <a:rPr lang="en-US" sz="2800" dirty="0"/>
              <a:t>III. Potato</a:t>
            </a:r>
          </a:p>
          <a:p>
            <a:r>
              <a:rPr lang="en-US" sz="2800" dirty="0"/>
              <a:t>IV. Radish</a:t>
            </a:r>
            <a:endParaRPr lang="en-IN" sz="2800" dirty="0"/>
          </a:p>
        </p:txBody>
      </p:sp>
    </p:spTree>
    <p:extLst>
      <p:ext uri="{BB962C8B-B14F-4D97-AF65-F5344CB8AC3E}">
        <p14:creationId xmlns:p14="http://schemas.microsoft.com/office/powerpoint/2010/main" val="26968413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6210CA-FC79-4074-85D9-38C53BADBA44}"/>
              </a:ext>
            </a:extLst>
          </p:cNvPr>
          <p:cNvSpPr>
            <a:spLocks noGrp="1"/>
          </p:cNvSpPr>
          <p:nvPr>
            <p:ph idx="1"/>
          </p:nvPr>
        </p:nvSpPr>
        <p:spPr>
          <a:xfrm>
            <a:off x="345440" y="132080"/>
            <a:ext cx="10805160" cy="6603999"/>
          </a:xfrm>
        </p:spPr>
        <p:txBody>
          <a:bodyPr>
            <a:normAutofit fontScale="92500" lnSpcReduction="20000"/>
          </a:bodyPr>
          <a:lstStyle/>
          <a:p>
            <a:r>
              <a:rPr lang="en-IN" dirty="0">
                <a:solidFill>
                  <a:srgbClr val="FF0000"/>
                </a:solidFill>
              </a:rPr>
              <a:t>Following is an example where we used &lt;</a:t>
            </a:r>
            <a:r>
              <a:rPr lang="en-IN" dirty="0" err="1">
                <a:solidFill>
                  <a:srgbClr val="FF0000"/>
                </a:solidFill>
              </a:rPr>
              <a:t>ol</a:t>
            </a:r>
            <a:r>
              <a:rPr lang="en-IN" dirty="0">
                <a:solidFill>
                  <a:srgbClr val="FF0000"/>
                </a:solidFill>
              </a:rPr>
              <a:t> type="</a:t>
            </a:r>
            <a:r>
              <a:rPr lang="en-IN" dirty="0" err="1">
                <a:solidFill>
                  <a:srgbClr val="FF0000"/>
                </a:solidFill>
              </a:rPr>
              <a:t>i</a:t>
            </a:r>
            <a:r>
              <a:rPr lang="en-IN" dirty="0">
                <a:solidFill>
                  <a:srgbClr val="FF0000"/>
                </a:solidFill>
              </a:rPr>
              <a:t>"&gt;</a:t>
            </a:r>
          </a:p>
          <a:p>
            <a:pPr marL="0" indent="0">
              <a:buNone/>
            </a:pPr>
            <a:r>
              <a:rPr lang="en-IN" dirty="0"/>
              <a:t>&lt;!DOCTYPE html&gt;</a:t>
            </a:r>
          </a:p>
          <a:p>
            <a:pPr marL="0" indent="0">
              <a:buNone/>
            </a:pPr>
            <a:r>
              <a:rPr lang="en-IN" dirty="0"/>
              <a:t>&lt;html&gt;</a:t>
            </a:r>
          </a:p>
          <a:p>
            <a:pPr marL="0" indent="0">
              <a:buNone/>
            </a:pPr>
            <a:r>
              <a:rPr lang="en-IN" dirty="0"/>
              <a:t>&lt;head&gt;</a:t>
            </a:r>
          </a:p>
          <a:p>
            <a:pPr marL="0" indent="0">
              <a:buNone/>
            </a:pPr>
            <a:r>
              <a:rPr lang="en-IN" dirty="0"/>
              <a:t>&lt;title&gt;HTML Ordered List&lt;/title&gt;</a:t>
            </a:r>
          </a:p>
          <a:p>
            <a:pPr marL="0" indent="0">
              <a:buNone/>
            </a:pPr>
            <a:r>
              <a:rPr lang="en-IN" dirty="0"/>
              <a:t>&lt;/head&gt;</a:t>
            </a:r>
          </a:p>
          <a:p>
            <a:pPr marL="0" indent="0">
              <a:buNone/>
            </a:pPr>
            <a:r>
              <a:rPr lang="en-IN" dirty="0"/>
              <a:t>&lt;body&gt;</a:t>
            </a:r>
          </a:p>
          <a:p>
            <a:pPr marL="0" indent="0">
              <a:buNone/>
            </a:pPr>
            <a:r>
              <a:rPr lang="en-IN" dirty="0">
                <a:solidFill>
                  <a:srgbClr val="FF0000"/>
                </a:solidFill>
              </a:rPr>
              <a:t> &lt;</a:t>
            </a:r>
            <a:r>
              <a:rPr lang="en-IN" dirty="0" err="1">
                <a:solidFill>
                  <a:srgbClr val="FF0000"/>
                </a:solidFill>
              </a:rPr>
              <a:t>ol</a:t>
            </a:r>
            <a:r>
              <a:rPr lang="en-IN" dirty="0">
                <a:solidFill>
                  <a:srgbClr val="FF0000"/>
                </a:solidFill>
              </a:rPr>
              <a:t> type="</a:t>
            </a:r>
            <a:r>
              <a:rPr lang="en-IN" dirty="0" err="1">
                <a:solidFill>
                  <a:srgbClr val="FF0000"/>
                </a:solidFill>
              </a:rPr>
              <a:t>i</a:t>
            </a:r>
            <a:r>
              <a:rPr lang="en-IN" dirty="0">
                <a:solidFill>
                  <a:srgbClr val="FF0000"/>
                </a:solidFill>
              </a:rPr>
              <a:t>"&gt;</a:t>
            </a:r>
          </a:p>
          <a:p>
            <a:pPr marL="0" indent="0">
              <a:buNone/>
            </a:pPr>
            <a:r>
              <a:rPr lang="en-IN" dirty="0"/>
              <a:t> &lt;li&gt;Beetroot&lt;/li&gt;</a:t>
            </a:r>
          </a:p>
          <a:p>
            <a:pPr marL="0" indent="0">
              <a:buNone/>
            </a:pPr>
            <a:r>
              <a:rPr lang="en-IN" dirty="0"/>
              <a:t> &lt;li&gt;Ginger&lt;/li&gt;</a:t>
            </a:r>
          </a:p>
          <a:p>
            <a:pPr marL="0" indent="0">
              <a:buNone/>
            </a:pPr>
            <a:r>
              <a:rPr lang="en-IN" dirty="0"/>
              <a:t> &lt;li&gt;Potato&lt;/li&gt;</a:t>
            </a:r>
          </a:p>
          <a:p>
            <a:pPr marL="0" indent="0">
              <a:buNone/>
            </a:pPr>
            <a:r>
              <a:rPr lang="en-IN" dirty="0"/>
              <a:t> &lt;li&gt;Radish&lt;/li&gt;</a:t>
            </a:r>
          </a:p>
          <a:p>
            <a:pPr marL="0" indent="0">
              <a:buNone/>
            </a:pPr>
            <a:r>
              <a:rPr lang="en-IN" dirty="0">
                <a:solidFill>
                  <a:srgbClr val="FF0000"/>
                </a:solidFill>
              </a:rPr>
              <a:t> &lt;/</a:t>
            </a:r>
            <a:r>
              <a:rPr lang="en-IN" dirty="0" err="1">
                <a:solidFill>
                  <a:srgbClr val="FF0000"/>
                </a:solidFill>
              </a:rPr>
              <a:t>ol</a:t>
            </a:r>
            <a:r>
              <a:rPr lang="en-IN" dirty="0">
                <a:solidFill>
                  <a:srgbClr val="FF0000"/>
                </a:solidFill>
              </a:rPr>
              <a:t>&gt;</a:t>
            </a:r>
          </a:p>
          <a:p>
            <a:pPr marL="0" indent="0">
              <a:buNone/>
            </a:pPr>
            <a:r>
              <a:rPr lang="en-IN" dirty="0"/>
              <a:t>&lt;/body&gt;</a:t>
            </a:r>
          </a:p>
          <a:p>
            <a:pPr marL="0" indent="0">
              <a:buNone/>
            </a:pPr>
            <a:r>
              <a:rPr lang="en-IN" dirty="0"/>
              <a:t>&lt;/html&gt;</a:t>
            </a:r>
          </a:p>
        </p:txBody>
      </p:sp>
      <p:sp>
        <p:nvSpPr>
          <p:cNvPr id="5" name="TextBox 4">
            <a:extLst>
              <a:ext uri="{FF2B5EF4-FFF2-40B4-BE49-F238E27FC236}">
                <a16:creationId xmlns:a16="http://schemas.microsoft.com/office/drawing/2014/main" id="{FB41534A-251A-4BF7-A7EC-4FB22053C818}"/>
              </a:ext>
            </a:extLst>
          </p:cNvPr>
          <p:cNvSpPr txBox="1"/>
          <p:nvPr/>
        </p:nvSpPr>
        <p:spPr>
          <a:xfrm>
            <a:off x="6207760" y="2305615"/>
            <a:ext cx="5364480" cy="2246769"/>
          </a:xfrm>
          <a:prstGeom prst="rect">
            <a:avLst/>
          </a:prstGeom>
          <a:noFill/>
        </p:spPr>
        <p:txBody>
          <a:bodyPr wrap="square">
            <a:spAutoFit/>
          </a:bodyPr>
          <a:lstStyle/>
          <a:p>
            <a:r>
              <a:rPr lang="en-US" sz="2800" dirty="0"/>
              <a:t>This will produce following result:</a:t>
            </a:r>
          </a:p>
          <a:p>
            <a:r>
              <a:rPr lang="en-US" sz="2800" dirty="0" err="1"/>
              <a:t>i</a:t>
            </a:r>
            <a:r>
              <a:rPr lang="en-US" sz="2800" dirty="0"/>
              <a:t>. Beetroot</a:t>
            </a:r>
          </a:p>
          <a:p>
            <a:r>
              <a:rPr lang="en-US" sz="2800" dirty="0"/>
              <a:t>ii. Ginger</a:t>
            </a:r>
          </a:p>
          <a:p>
            <a:r>
              <a:rPr lang="en-US" sz="2800" dirty="0"/>
              <a:t>iii. Potato</a:t>
            </a:r>
          </a:p>
          <a:p>
            <a:r>
              <a:rPr lang="en-US" sz="2800" dirty="0"/>
              <a:t>iv. Radish</a:t>
            </a:r>
            <a:endParaRPr lang="en-IN" sz="2800" dirty="0"/>
          </a:p>
        </p:txBody>
      </p:sp>
    </p:spTree>
    <p:extLst>
      <p:ext uri="{BB962C8B-B14F-4D97-AF65-F5344CB8AC3E}">
        <p14:creationId xmlns:p14="http://schemas.microsoft.com/office/powerpoint/2010/main" val="4411861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09107-AF10-4CD0-B280-0912253DEE3D}"/>
              </a:ext>
            </a:extLst>
          </p:cNvPr>
          <p:cNvSpPr>
            <a:spLocks noGrp="1"/>
          </p:cNvSpPr>
          <p:nvPr>
            <p:ph idx="1"/>
          </p:nvPr>
        </p:nvSpPr>
        <p:spPr>
          <a:xfrm>
            <a:off x="142240" y="172720"/>
            <a:ext cx="11866880" cy="6522720"/>
          </a:xfrm>
        </p:spPr>
        <p:txBody>
          <a:bodyPr>
            <a:normAutofit fontScale="92500" lnSpcReduction="20000"/>
          </a:bodyPr>
          <a:lstStyle/>
          <a:p>
            <a:r>
              <a:rPr lang="en-IN" dirty="0">
                <a:solidFill>
                  <a:srgbClr val="FF0000"/>
                </a:solidFill>
              </a:rPr>
              <a:t>Following is an example where we used &lt;</a:t>
            </a:r>
            <a:r>
              <a:rPr lang="en-IN" dirty="0" err="1">
                <a:solidFill>
                  <a:srgbClr val="FF0000"/>
                </a:solidFill>
              </a:rPr>
              <a:t>ol</a:t>
            </a:r>
            <a:r>
              <a:rPr lang="en-IN" dirty="0">
                <a:solidFill>
                  <a:srgbClr val="FF0000"/>
                </a:solidFill>
              </a:rPr>
              <a:t> type="A"&gt;</a:t>
            </a:r>
          </a:p>
          <a:p>
            <a:pPr marL="0" indent="0">
              <a:buNone/>
            </a:pPr>
            <a:r>
              <a:rPr lang="en-IN" dirty="0"/>
              <a:t>&lt;!DOCTYPE html&gt;</a:t>
            </a:r>
          </a:p>
          <a:p>
            <a:pPr marL="0" indent="0">
              <a:buNone/>
            </a:pPr>
            <a:r>
              <a:rPr lang="en-IN" dirty="0"/>
              <a:t>&lt;html&gt;</a:t>
            </a:r>
          </a:p>
          <a:p>
            <a:pPr marL="0" indent="0">
              <a:buNone/>
            </a:pPr>
            <a:r>
              <a:rPr lang="en-IN" dirty="0"/>
              <a:t>&lt;head&gt;</a:t>
            </a:r>
          </a:p>
          <a:p>
            <a:pPr marL="0" indent="0">
              <a:buNone/>
            </a:pPr>
            <a:r>
              <a:rPr lang="en-IN" dirty="0"/>
              <a:t>&lt;title&gt;HTML Ordered List&lt;/title&gt;</a:t>
            </a:r>
          </a:p>
          <a:p>
            <a:pPr marL="0" indent="0">
              <a:buNone/>
            </a:pPr>
            <a:r>
              <a:rPr lang="en-IN" dirty="0"/>
              <a:t>&lt;/head&gt;</a:t>
            </a:r>
          </a:p>
          <a:p>
            <a:pPr marL="0" indent="0">
              <a:buNone/>
            </a:pPr>
            <a:r>
              <a:rPr lang="en-IN" dirty="0"/>
              <a:t>&lt;body&gt;</a:t>
            </a:r>
          </a:p>
          <a:p>
            <a:pPr marL="0" indent="0">
              <a:buNone/>
            </a:pPr>
            <a:r>
              <a:rPr lang="en-IN" dirty="0"/>
              <a:t> </a:t>
            </a:r>
            <a:r>
              <a:rPr lang="en-IN" dirty="0">
                <a:solidFill>
                  <a:srgbClr val="FF0000"/>
                </a:solidFill>
              </a:rPr>
              <a:t>&lt;</a:t>
            </a:r>
            <a:r>
              <a:rPr lang="en-IN" dirty="0" err="1">
                <a:solidFill>
                  <a:srgbClr val="FF0000"/>
                </a:solidFill>
              </a:rPr>
              <a:t>ol</a:t>
            </a:r>
            <a:r>
              <a:rPr lang="en-IN" dirty="0">
                <a:solidFill>
                  <a:srgbClr val="FF0000"/>
                </a:solidFill>
              </a:rPr>
              <a:t> type="A"&gt;</a:t>
            </a:r>
          </a:p>
          <a:p>
            <a:pPr marL="0" indent="0">
              <a:buNone/>
            </a:pPr>
            <a:r>
              <a:rPr lang="en-IN" dirty="0"/>
              <a:t> &lt;li&gt;Beetroot&lt;/li&gt;</a:t>
            </a:r>
          </a:p>
          <a:p>
            <a:pPr marL="0" indent="0">
              <a:buNone/>
            </a:pPr>
            <a:r>
              <a:rPr lang="en-IN" dirty="0"/>
              <a:t> &lt;li&gt;Ginger&lt;/li&gt;</a:t>
            </a:r>
          </a:p>
          <a:p>
            <a:pPr marL="0" indent="0">
              <a:buNone/>
            </a:pPr>
            <a:r>
              <a:rPr lang="en-IN" dirty="0"/>
              <a:t> &lt;li&gt;Potato&lt;/li&gt;</a:t>
            </a:r>
          </a:p>
          <a:p>
            <a:pPr marL="0" indent="0">
              <a:buNone/>
            </a:pPr>
            <a:r>
              <a:rPr lang="en-IN" dirty="0"/>
              <a:t> &lt;li&gt;Radish&lt;/li&gt;</a:t>
            </a:r>
          </a:p>
          <a:p>
            <a:pPr marL="0" indent="0">
              <a:buNone/>
            </a:pPr>
            <a:r>
              <a:rPr lang="en-IN" dirty="0"/>
              <a:t> </a:t>
            </a:r>
            <a:r>
              <a:rPr lang="en-IN" dirty="0">
                <a:solidFill>
                  <a:srgbClr val="FF0000"/>
                </a:solidFill>
              </a:rPr>
              <a:t>&lt;/</a:t>
            </a:r>
            <a:r>
              <a:rPr lang="en-IN" dirty="0" err="1">
                <a:solidFill>
                  <a:srgbClr val="FF0000"/>
                </a:solidFill>
              </a:rPr>
              <a:t>ol</a:t>
            </a:r>
            <a:r>
              <a:rPr lang="en-IN" dirty="0">
                <a:solidFill>
                  <a:srgbClr val="FF0000"/>
                </a:solidFill>
              </a:rPr>
              <a:t>&gt;</a:t>
            </a:r>
          </a:p>
          <a:p>
            <a:pPr marL="0" indent="0">
              <a:buNone/>
            </a:pPr>
            <a:r>
              <a:rPr lang="en-IN" dirty="0"/>
              <a:t>&lt;/body&gt;</a:t>
            </a:r>
          </a:p>
          <a:p>
            <a:pPr marL="0" indent="0">
              <a:buNone/>
            </a:pPr>
            <a:r>
              <a:rPr lang="en-IN" dirty="0"/>
              <a:t>&lt;/html&gt;</a:t>
            </a:r>
          </a:p>
        </p:txBody>
      </p:sp>
      <p:sp>
        <p:nvSpPr>
          <p:cNvPr id="5" name="TextBox 4">
            <a:extLst>
              <a:ext uri="{FF2B5EF4-FFF2-40B4-BE49-F238E27FC236}">
                <a16:creationId xmlns:a16="http://schemas.microsoft.com/office/drawing/2014/main" id="{7CDDB32B-8391-43E1-8501-3971A725759B}"/>
              </a:ext>
            </a:extLst>
          </p:cNvPr>
          <p:cNvSpPr txBox="1"/>
          <p:nvPr/>
        </p:nvSpPr>
        <p:spPr>
          <a:xfrm>
            <a:off x="5344160" y="3266777"/>
            <a:ext cx="6096000" cy="1938992"/>
          </a:xfrm>
          <a:prstGeom prst="rect">
            <a:avLst/>
          </a:prstGeom>
          <a:noFill/>
        </p:spPr>
        <p:txBody>
          <a:bodyPr wrap="square">
            <a:spAutoFit/>
          </a:bodyPr>
          <a:lstStyle/>
          <a:p>
            <a:r>
              <a:rPr lang="en-US" sz="2400" dirty="0"/>
              <a:t>This will produce following result:</a:t>
            </a:r>
          </a:p>
          <a:p>
            <a:r>
              <a:rPr lang="en-US" sz="2400" dirty="0"/>
              <a:t>A. Beetroot</a:t>
            </a:r>
          </a:p>
          <a:p>
            <a:r>
              <a:rPr lang="en-US" sz="2400" dirty="0"/>
              <a:t>B. Ginger</a:t>
            </a:r>
          </a:p>
          <a:p>
            <a:r>
              <a:rPr lang="en-US" sz="2400" dirty="0"/>
              <a:t>C. Potato</a:t>
            </a:r>
          </a:p>
          <a:p>
            <a:r>
              <a:rPr lang="en-US" sz="2400" dirty="0"/>
              <a:t>D. Radish</a:t>
            </a:r>
            <a:endParaRPr lang="en-IN" sz="2400" dirty="0"/>
          </a:p>
        </p:txBody>
      </p:sp>
    </p:spTree>
    <p:extLst>
      <p:ext uri="{BB962C8B-B14F-4D97-AF65-F5344CB8AC3E}">
        <p14:creationId xmlns:p14="http://schemas.microsoft.com/office/powerpoint/2010/main" val="26935514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B141A3-2E55-4359-899C-4F06D2514AFE}"/>
              </a:ext>
            </a:extLst>
          </p:cNvPr>
          <p:cNvSpPr>
            <a:spLocks noGrp="1"/>
          </p:cNvSpPr>
          <p:nvPr>
            <p:ph idx="1"/>
          </p:nvPr>
        </p:nvSpPr>
        <p:spPr>
          <a:xfrm>
            <a:off x="223520" y="213360"/>
            <a:ext cx="11755120" cy="6532879"/>
          </a:xfrm>
        </p:spPr>
        <p:txBody>
          <a:bodyPr>
            <a:noAutofit/>
          </a:bodyPr>
          <a:lstStyle/>
          <a:p>
            <a:r>
              <a:rPr lang="en-IN" sz="2000" b="1" dirty="0">
                <a:solidFill>
                  <a:srgbClr val="FF0000"/>
                </a:solidFill>
              </a:rPr>
              <a:t>Following is an example where we used &lt;</a:t>
            </a:r>
            <a:r>
              <a:rPr lang="en-IN" sz="2000" b="1" dirty="0" err="1">
                <a:solidFill>
                  <a:srgbClr val="FF0000"/>
                </a:solidFill>
              </a:rPr>
              <a:t>ol</a:t>
            </a:r>
            <a:r>
              <a:rPr lang="en-IN" sz="2000" b="1" dirty="0">
                <a:solidFill>
                  <a:srgbClr val="FF0000"/>
                </a:solidFill>
              </a:rPr>
              <a:t> type="a"&gt;</a:t>
            </a:r>
          </a:p>
          <a:p>
            <a:pPr marL="0" indent="0">
              <a:lnSpc>
                <a:spcPct val="100000"/>
              </a:lnSpc>
              <a:spcBef>
                <a:spcPts val="0"/>
              </a:spcBef>
              <a:buNone/>
            </a:pPr>
            <a:r>
              <a:rPr lang="en-IN" sz="2400" b="1" dirty="0"/>
              <a:t>&lt;!DOCTYPE html&gt;</a:t>
            </a:r>
          </a:p>
          <a:p>
            <a:pPr marL="0" indent="0">
              <a:lnSpc>
                <a:spcPct val="100000"/>
              </a:lnSpc>
              <a:spcBef>
                <a:spcPts val="0"/>
              </a:spcBef>
              <a:buNone/>
            </a:pPr>
            <a:r>
              <a:rPr lang="en-IN" sz="2400" b="1" dirty="0"/>
              <a:t>&lt;html&gt;</a:t>
            </a:r>
          </a:p>
          <a:p>
            <a:pPr marL="0" indent="0">
              <a:lnSpc>
                <a:spcPct val="100000"/>
              </a:lnSpc>
              <a:spcBef>
                <a:spcPts val="0"/>
              </a:spcBef>
              <a:buNone/>
            </a:pPr>
            <a:r>
              <a:rPr lang="en-IN" sz="2400" b="1" dirty="0"/>
              <a:t>&lt;head&gt;</a:t>
            </a:r>
          </a:p>
          <a:p>
            <a:pPr marL="0" indent="0">
              <a:lnSpc>
                <a:spcPct val="100000"/>
              </a:lnSpc>
              <a:spcBef>
                <a:spcPts val="0"/>
              </a:spcBef>
              <a:buNone/>
            </a:pPr>
            <a:r>
              <a:rPr lang="en-IN" sz="2400" b="1" dirty="0"/>
              <a:t>&lt;title&gt;HTML Ordered List&lt;/title&gt;</a:t>
            </a:r>
          </a:p>
          <a:p>
            <a:pPr marL="0" indent="0">
              <a:lnSpc>
                <a:spcPct val="100000"/>
              </a:lnSpc>
              <a:spcBef>
                <a:spcPts val="0"/>
              </a:spcBef>
              <a:buNone/>
            </a:pPr>
            <a:r>
              <a:rPr lang="en-IN" sz="2400" b="1" dirty="0"/>
              <a:t>&lt;/head&gt;</a:t>
            </a:r>
          </a:p>
          <a:p>
            <a:pPr marL="0" indent="0">
              <a:lnSpc>
                <a:spcPct val="100000"/>
              </a:lnSpc>
              <a:spcBef>
                <a:spcPts val="0"/>
              </a:spcBef>
              <a:buNone/>
            </a:pPr>
            <a:r>
              <a:rPr lang="en-IN" sz="2400" b="1" dirty="0"/>
              <a:t>&lt;body&gt;</a:t>
            </a:r>
          </a:p>
          <a:p>
            <a:pPr marL="0" indent="0">
              <a:lnSpc>
                <a:spcPct val="100000"/>
              </a:lnSpc>
              <a:spcBef>
                <a:spcPts val="0"/>
              </a:spcBef>
              <a:buNone/>
            </a:pPr>
            <a:r>
              <a:rPr lang="en-IN" sz="2400" b="1" dirty="0"/>
              <a:t> </a:t>
            </a:r>
            <a:r>
              <a:rPr lang="en-IN" sz="2400" b="1" dirty="0">
                <a:solidFill>
                  <a:srgbClr val="FF0000"/>
                </a:solidFill>
              </a:rPr>
              <a:t>&lt;</a:t>
            </a:r>
            <a:r>
              <a:rPr lang="en-IN" sz="2400" b="1" dirty="0" err="1">
                <a:solidFill>
                  <a:srgbClr val="FF0000"/>
                </a:solidFill>
              </a:rPr>
              <a:t>ol</a:t>
            </a:r>
            <a:r>
              <a:rPr lang="en-IN" sz="2400" b="1" dirty="0">
                <a:solidFill>
                  <a:srgbClr val="FF0000"/>
                </a:solidFill>
              </a:rPr>
              <a:t> type="a"&gt;</a:t>
            </a:r>
          </a:p>
          <a:p>
            <a:pPr marL="0" indent="0">
              <a:lnSpc>
                <a:spcPct val="100000"/>
              </a:lnSpc>
              <a:spcBef>
                <a:spcPts val="0"/>
              </a:spcBef>
              <a:buNone/>
            </a:pPr>
            <a:r>
              <a:rPr lang="en-IN" sz="2400" b="1" dirty="0"/>
              <a:t> &lt;li&gt;Beetroot&lt;/li&gt;</a:t>
            </a:r>
          </a:p>
          <a:p>
            <a:pPr marL="0" indent="0">
              <a:lnSpc>
                <a:spcPct val="100000"/>
              </a:lnSpc>
              <a:spcBef>
                <a:spcPts val="0"/>
              </a:spcBef>
              <a:buNone/>
            </a:pPr>
            <a:r>
              <a:rPr lang="en-IN" sz="2400" b="1" dirty="0"/>
              <a:t> &lt;li&gt;Ginger&lt;/li&gt;</a:t>
            </a:r>
          </a:p>
          <a:p>
            <a:pPr marL="0" indent="0">
              <a:lnSpc>
                <a:spcPct val="100000"/>
              </a:lnSpc>
              <a:spcBef>
                <a:spcPts val="0"/>
              </a:spcBef>
              <a:buNone/>
            </a:pPr>
            <a:r>
              <a:rPr lang="en-IN" sz="2400" b="1" dirty="0"/>
              <a:t> &lt;li&gt;Potato&lt;/li&gt;</a:t>
            </a:r>
          </a:p>
          <a:p>
            <a:pPr marL="0" indent="0">
              <a:lnSpc>
                <a:spcPct val="100000"/>
              </a:lnSpc>
              <a:spcBef>
                <a:spcPts val="0"/>
              </a:spcBef>
              <a:buNone/>
            </a:pPr>
            <a:r>
              <a:rPr lang="en-IN" sz="2400" b="1" dirty="0"/>
              <a:t> &lt;li&gt;Radish&lt;/li&gt;</a:t>
            </a:r>
          </a:p>
          <a:p>
            <a:pPr marL="0" indent="0">
              <a:lnSpc>
                <a:spcPct val="100000"/>
              </a:lnSpc>
              <a:spcBef>
                <a:spcPts val="0"/>
              </a:spcBef>
              <a:buNone/>
            </a:pPr>
            <a:r>
              <a:rPr lang="en-IN" sz="2400" b="1" dirty="0">
                <a:solidFill>
                  <a:srgbClr val="FF0000"/>
                </a:solidFill>
              </a:rPr>
              <a:t> &lt;/</a:t>
            </a:r>
            <a:r>
              <a:rPr lang="en-IN" sz="2400" b="1" dirty="0" err="1">
                <a:solidFill>
                  <a:srgbClr val="FF0000"/>
                </a:solidFill>
              </a:rPr>
              <a:t>ol</a:t>
            </a:r>
            <a:r>
              <a:rPr lang="en-IN" sz="2400" b="1" dirty="0">
                <a:solidFill>
                  <a:srgbClr val="FF0000"/>
                </a:solidFill>
              </a:rPr>
              <a:t>&gt;</a:t>
            </a:r>
          </a:p>
          <a:p>
            <a:pPr marL="0" indent="0">
              <a:lnSpc>
                <a:spcPct val="100000"/>
              </a:lnSpc>
              <a:spcBef>
                <a:spcPts val="0"/>
              </a:spcBef>
              <a:buNone/>
            </a:pPr>
            <a:r>
              <a:rPr lang="en-IN" sz="2400" b="1" dirty="0"/>
              <a:t>&lt;/body&gt;</a:t>
            </a:r>
          </a:p>
          <a:p>
            <a:pPr marL="0" indent="0">
              <a:lnSpc>
                <a:spcPct val="100000"/>
              </a:lnSpc>
              <a:spcBef>
                <a:spcPts val="0"/>
              </a:spcBef>
              <a:buNone/>
            </a:pPr>
            <a:r>
              <a:rPr lang="en-IN" sz="2400" b="1" dirty="0"/>
              <a:t>&lt;/html&gt;</a:t>
            </a:r>
          </a:p>
        </p:txBody>
      </p:sp>
      <p:sp>
        <p:nvSpPr>
          <p:cNvPr id="5" name="TextBox 4">
            <a:extLst>
              <a:ext uri="{FF2B5EF4-FFF2-40B4-BE49-F238E27FC236}">
                <a16:creationId xmlns:a16="http://schemas.microsoft.com/office/drawing/2014/main" id="{6FB57159-3065-48BE-99F2-CC4A4BEE0EAE}"/>
              </a:ext>
            </a:extLst>
          </p:cNvPr>
          <p:cNvSpPr txBox="1"/>
          <p:nvPr/>
        </p:nvSpPr>
        <p:spPr>
          <a:xfrm>
            <a:off x="5852160" y="2510303"/>
            <a:ext cx="5293360" cy="1938992"/>
          </a:xfrm>
          <a:prstGeom prst="rect">
            <a:avLst/>
          </a:prstGeom>
          <a:noFill/>
        </p:spPr>
        <p:txBody>
          <a:bodyPr wrap="square">
            <a:spAutoFit/>
          </a:bodyPr>
          <a:lstStyle/>
          <a:p>
            <a:r>
              <a:rPr lang="en-US" sz="2400" dirty="0"/>
              <a:t>This will produce following result:</a:t>
            </a:r>
          </a:p>
          <a:p>
            <a:r>
              <a:rPr lang="en-US" sz="2400" dirty="0"/>
              <a:t>a. Beetroot</a:t>
            </a:r>
          </a:p>
          <a:p>
            <a:r>
              <a:rPr lang="en-US" sz="2400" dirty="0"/>
              <a:t>b. Ginger</a:t>
            </a:r>
          </a:p>
          <a:p>
            <a:r>
              <a:rPr lang="en-US" sz="2400" dirty="0" err="1"/>
              <a:t>c.</a:t>
            </a:r>
            <a:r>
              <a:rPr lang="en-US" sz="2400" dirty="0"/>
              <a:t> Potato</a:t>
            </a:r>
          </a:p>
          <a:p>
            <a:r>
              <a:rPr lang="en-US" sz="2400" dirty="0"/>
              <a:t>d. Radish</a:t>
            </a:r>
            <a:endParaRPr lang="en-IN" sz="2400" dirty="0"/>
          </a:p>
        </p:txBody>
      </p:sp>
    </p:spTree>
    <p:extLst>
      <p:ext uri="{BB962C8B-B14F-4D97-AF65-F5344CB8AC3E}">
        <p14:creationId xmlns:p14="http://schemas.microsoft.com/office/powerpoint/2010/main" val="42731854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9C45D3-23F7-49A8-A49F-B451669715A4}"/>
              </a:ext>
            </a:extLst>
          </p:cNvPr>
          <p:cNvSpPr>
            <a:spLocks noGrp="1"/>
          </p:cNvSpPr>
          <p:nvPr>
            <p:ph idx="1"/>
          </p:nvPr>
        </p:nvSpPr>
        <p:spPr>
          <a:xfrm>
            <a:off x="81280" y="291464"/>
            <a:ext cx="11988800" cy="6464936"/>
          </a:xfrm>
        </p:spPr>
        <p:txBody>
          <a:bodyPr>
            <a:normAutofit/>
          </a:bodyPr>
          <a:lstStyle/>
          <a:p>
            <a:r>
              <a:rPr lang="en-US" b="1" dirty="0"/>
              <a:t>The </a:t>
            </a:r>
            <a:r>
              <a:rPr lang="en-US" b="1" dirty="0">
                <a:solidFill>
                  <a:srgbClr val="FF0000"/>
                </a:solidFill>
              </a:rPr>
              <a:t>start </a:t>
            </a:r>
            <a:r>
              <a:rPr lang="en-US" b="1" dirty="0"/>
              <a:t>Attribute</a:t>
            </a:r>
          </a:p>
          <a:p>
            <a:pPr>
              <a:lnSpc>
                <a:spcPct val="160000"/>
              </a:lnSpc>
              <a:spcBef>
                <a:spcPts val="0"/>
              </a:spcBef>
            </a:pPr>
            <a:r>
              <a:rPr lang="en-US" dirty="0"/>
              <a:t>You can use start attribute for &lt;</a:t>
            </a:r>
            <a:r>
              <a:rPr lang="en-US" dirty="0" err="1"/>
              <a:t>ol</a:t>
            </a:r>
            <a:r>
              <a:rPr lang="en-US" dirty="0"/>
              <a:t>&gt; tag to specify the starting point of numbering you need. </a:t>
            </a:r>
          </a:p>
          <a:p>
            <a:pPr>
              <a:lnSpc>
                <a:spcPct val="160000"/>
              </a:lnSpc>
              <a:spcBef>
                <a:spcPts val="0"/>
              </a:spcBef>
            </a:pPr>
            <a:r>
              <a:rPr lang="en-US" dirty="0"/>
              <a:t>Following are the possible options:</a:t>
            </a:r>
          </a:p>
          <a:p>
            <a:pPr>
              <a:lnSpc>
                <a:spcPct val="160000"/>
              </a:lnSpc>
              <a:spcBef>
                <a:spcPts val="0"/>
              </a:spcBef>
            </a:pPr>
            <a:r>
              <a:rPr lang="en-US" dirty="0"/>
              <a:t>&lt;</a:t>
            </a:r>
            <a:r>
              <a:rPr lang="en-US" dirty="0" err="1"/>
              <a:t>ol</a:t>
            </a:r>
            <a:r>
              <a:rPr lang="en-US" dirty="0"/>
              <a:t> type="1" start="4"&gt; - Numerals starts with 4.</a:t>
            </a:r>
          </a:p>
          <a:p>
            <a:pPr>
              <a:lnSpc>
                <a:spcPct val="160000"/>
              </a:lnSpc>
              <a:spcBef>
                <a:spcPts val="0"/>
              </a:spcBef>
            </a:pPr>
            <a:r>
              <a:rPr lang="en-US" dirty="0"/>
              <a:t>&lt;</a:t>
            </a:r>
            <a:r>
              <a:rPr lang="en-US" dirty="0" err="1"/>
              <a:t>ol</a:t>
            </a:r>
            <a:r>
              <a:rPr lang="en-US" dirty="0"/>
              <a:t> type="I" start="4"&gt; - Numerals starts with IV.</a:t>
            </a:r>
          </a:p>
          <a:p>
            <a:pPr>
              <a:lnSpc>
                <a:spcPct val="160000"/>
              </a:lnSpc>
              <a:spcBef>
                <a:spcPts val="0"/>
              </a:spcBef>
            </a:pPr>
            <a:r>
              <a:rPr lang="en-US" dirty="0"/>
              <a:t>&lt;</a:t>
            </a:r>
            <a:r>
              <a:rPr lang="en-US" dirty="0" err="1"/>
              <a:t>ol</a:t>
            </a:r>
            <a:r>
              <a:rPr lang="en-US" dirty="0"/>
              <a:t> type="</a:t>
            </a:r>
            <a:r>
              <a:rPr lang="en-US" dirty="0" err="1"/>
              <a:t>i</a:t>
            </a:r>
            <a:r>
              <a:rPr lang="en-US" dirty="0"/>
              <a:t>" start="4"&gt; - Numerals starts with iv.</a:t>
            </a:r>
          </a:p>
          <a:p>
            <a:pPr>
              <a:lnSpc>
                <a:spcPct val="160000"/>
              </a:lnSpc>
              <a:spcBef>
                <a:spcPts val="0"/>
              </a:spcBef>
            </a:pPr>
            <a:r>
              <a:rPr lang="en-US" dirty="0"/>
              <a:t>&lt;</a:t>
            </a:r>
            <a:r>
              <a:rPr lang="en-US" dirty="0" err="1"/>
              <a:t>ol</a:t>
            </a:r>
            <a:r>
              <a:rPr lang="en-US" dirty="0"/>
              <a:t> type="a" start="4"&gt; - Letters starts with d.</a:t>
            </a:r>
          </a:p>
          <a:p>
            <a:pPr>
              <a:lnSpc>
                <a:spcPct val="160000"/>
              </a:lnSpc>
              <a:spcBef>
                <a:spcPts val="0"/>
              </a:spcBef>
            </a:pPr>
            <a:r>
              <a:rPr lang="en-US" dirty="0"/>
              <a:t>&lt;</a:t>
            </a:r>
            <a:r>
              <a:rPr lang="en-US" dirty="0" err="1"/>
              <a:t>ol</a:t>
            </a:r>
            <a:r>
              <a:rPr lang="en-US" dirty="0"/>
              <a:t> type="A" start="4"&gt; - Letters starts with D</a:t>
            </a:r>
            <a:endParaRPr lang="en-IN" dirty="0"/>
          </a:p>
        </p:txBody>
      </p:sp>
    </p:spTree>
    <p:extLst>
      <p:ext uri="{BB962C8B-B14F-4D97-AF65-F5344CB8AC3E}">
        <p14:creationId xmlns:p14="http://schemas.microsoft.com/office/powerpoint/2010/main" val="3848693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35132" y="0"/>
            <a:ext cx="10363200" cy="609600"/>
          </a:xfrm>
        </p:spPr>
        <p:txBody>
          <a:bodyPr>
            <a:normAutofit fontScale="90000"/>
          </a:bodyPr>
          <a:lstStyle/>
          <a:p>
            <a:pPr eaLnBrk="1" hangingPunct="1"/>
            <a:r>
              <a:rPr lang="en-US" altLang="en-US" b="1" dirty="0">
                <a:solidFill>
                  <a:srgbClr val="FF0000"/>
                </a:solidFill>
              </a:rPr>
              <a:t>Domain Name Addressing</a:t>
            </a:r>
          </a:p>
        </p:txBody>
      </p:sp>
      <p:sp>
        <p:nvSpPr>
          <p:cNvPr id="10243" name="Rectangle 3"/>
          <p:cNvSpPr>
            <a:spLocks noGrp="1" noChangeArrowheads="1"/>
          </p:cNvSpPr>
          <p:nvPr>
            <p:ph idx="1"/>
          </p:nvPr>
        </p:nvSpPr>
        <p:spPr>
          <a:xfrm>
            <a:off x="287383" y="613954"/>
            <a:ext cx="11847468" cy="6091646"/>
          </a:xfrm>
        </p:spPr>
        <p:txBody>
          <a:bodyPr/>
          <a:lstStyle/>
          <a:p>
            <a:pPr algn="just" eaLnBrk="1" hangingPunct="1">
              <a:lnSpc>
                <a:spcPct val="150000"/>
              </a:lnSpc>
              <a:spcBef>
                <a:spcPct val="0"/>
              </a:spcBef>
            </a:pPr>
            <a:r>
              <a:rPr lang="en-US" altLang="en-US" sz="2800" dirty="0"/>
              <a:t>Most web browsers do not use the IP address to locate Web sites and individual pages.</a:t>
            </a:r>
          </a:p>
          <a:p>
            <a:pPr algn="just" eaLnBrk="1" hangingPunct="1">
              <a:lnSpc>
                <a:spcPct val="150000"/>
              </a:lnSpc>
              <a:spcBef>
                <a:spcPct val="0"/>
              </a:spcBef>
            </a:pPr>
            <a:r>
              <a:rPr lang="en-US" altLang="en-US" sz="2800" dirty="0"/>
              <a:t>They use domain name addressing.</a:t>
            </a:r>
          </a:p>
          <a:p>
            <a:pPr algn="just" eaLnBrk="1" hangingPunct="1">
              <a:lnSpc>
                <a:spcPct val="150000"/>
              </a:lnSpc>
              <a:spcBef>
                <a:spcPct val="0"/>
              </a:spcBef>
            </a:pPr>
            <a:r>
              <a:rPr lang="en-US" altLang="en-US" sz="2800" dirty="0"/>
              <a:t>A </a:t>
            </a:r>
            <a:r>
              <a:rPr lang="en-US" altLang="en-US" sz="2800" b="1" dirty="0"/>
              <a:t>domain name</a:t>
            </a:r>
            <a:r>
              <a:rPr lang="en-US" altLang="en-US" sz="2800" dirty="0"/>
              <a:t> is a unique name associated with a specific IP address run by host computers.</a:t>
            </a:r>
          </a:p>
          <a:p>
            <a:pPr algn="just" eaLnBrk="1" hangingPunct="1">
              <a:lnSpc>
                <a:spcPct val="150000"/>
              </a:lnSpc>
              <a:spcBef>
                <a:spcPct val="0"/>
              </a:spcBef>
            </a:pPr>
            <a:r>
              <a:rPr lang="en-US" altLang="en-US" sz="2800" dirty="0"/>
              <a:t>The program, which coordinates the IP addresses and domain names for all computers is called </a:t>
            </a:r>
            <a:r>
              <a:rPr lang="en-US" altLang="en-US" sz="2800" b="1" dirty="0"/>
              <a:t>DNS (Domain Name System ) software</a:t>
            </a:r>
            <a:r>
              <a:rPr lang="en-US" altLang="en-US" sz="2800" dirty="0"/>
              <a:t>.</a:t>
            </a:r>
          </a:p>
          <a:p>
            <a:pPr algn="just" eaLnBrk="1" hangingPunct="1">
              <a:lnSpc>
                <a:spcPct val="150000"/>
              </a:lnSpc>
              <a:spcBef>
                <a:spcPct val="0"/>
              </a:spcBef>
            </a:pPr>
            <a:r>
              <a:rPr lang="en-US" altLang="en-US" sz="2800" dirty="0"/>
              <a:t>The host computer which runs this software is called a </a:t>
            </a:r>
            <a:r>
              <a:rPr lang="en-US" altLang="en-US" sz="2800" b="1" dirty="0"/>
              <a:t>domain name server.</a:t>
            </a:r>
            <a:r>
              <a:rPr lang="en-US" altLang="en-US" sz="2800" dirty="0"/>
              <a:t> </a:t>
            </a:r>
          </a:p>
        </p:txBody>
      </p:sp>
      <p:sp>
        <p:nvSpPr>
          <p:cNvPr id="10244" name="Date Placeholder 1"/>
          <p:cNvSpPr>
            <a:spLocks noGrp="1"/>
          </p:cNvSpPr>
          <p:nvPr>
            <p:ph type="dt" sz="half" idx="10"/>
          </p:nvPr>
        </p:nvSpPr>
        <p:spPr>
          <a:noFill/>
          <a:ln>
            <a:miter lim="800000"/>
            <a:headEnd/>
            <a:tailEnd/>
          </a:ln>
        </p:spPr>
        <p:txBody>
          <a:bodyPr/>
          <a:lstStyle/>
          <a:p>
            <a:fld id="{00391D08-9A07-43FC-849C-497E3ACD207A}" type="datetime1">
              <a:rPr lang="en-US" altLang="en-US" smtClean="0"/>
              <a:pPr/>
              <a:t>9/6/2021</a:t>
            </a:fld>
            <a:endParaRPr lang="en-US" altLang="en-US"/>
          </a:p>
        </p:txBody>
      </p:sp>
      <p:sp>
        <p:nvSpPr>
          <p:cNvPr id="10245" name="Footer Placeholder 2"/>
          <p:cNvSpPr>
            <a:spLocks noGrp="1"/>
          </p:cNvSpPr>
          <p:nvPr>
            <p:ph type="ftr" sz="quarter" idx="11"/>
          </p:nvPr>
        </p:nvSpPr>
        <p:spPr>
          <a:noFill/>
          <a:ln>
            <a:miter lim="800000"/>
            <a:headEnd/>
            <a:tailEnd/>
          </a:ln>
        </p:spPr>
        <p:txBody>
          <a:bodyPr/>
          <a:lstStyle/>
          <a:p>
            <a:r>
              <a:rPr lang="en-US" altLang="en-US"/>
              <a:t>Dr. C.NagaRaju YSR of  YVU 9949218570</a:t>
            </a:r>
          </a:p>
        </p:txBody>
      </p:sp>
      <p:sp>
        <p:nvSpPr>
          <p:cNvPr id="10246" name="Slide Number Placeholder 3"/>
          <p:cNvSpPr>
            <a:spLocks noGrp="1"/>
          </p:cNvSpPr>
          <p:nvPr>
            <p:ph type="sldNum" sz="quarter" idx="12"/>
          </p:nvPr>
        </p:nvSpPr>
        <p:spPr>
          <a:noFill/>
          <a:ln>
            <a:miter lim="800000"/>
            <a:headEnd/>
            <a:tailEnd/>
          </a:ln>
        </p:spPr>
        <p:txBody>
          <a:bodyPr/>
          <a:lstStyle/>
          <a:p>
            <a:fld id="{FF8B3CB5-E5D6-45E5-82F0-B75301E1A203}" type="slidenum">
              <a:rPr lang="en-US" altLang="en-US"/>
              <a:pPr/>
              <a:t>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fade">
                                      <p:cBhvr>
                                        <p:cTn id="12" dur="20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fade">
                                      <p:cBhvr>
                                        <p:cTn id="17" dur="20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fade">
                                      <p:cBhvr>
                                        <p:cTn id="22" dur="20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fade">
                                      <p:cBhvr>
                                        <p:cTn id="27" dur="2000"/>
                                        <p:tgtEl>
                                          <p:spTgt spid="10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DECE79-C83E-4C73-93A9-732B2927F5E5}"/>
              </a:ext>
            </a:extLst>
          </p:cNvPr>
          <p:cNvSpPr>
            <a:spLocks noGrp="1"/>
          </p:cNvSpPr>
          <p:nvPr>
            <p:ph idx="1"/>
          </p:nvPr>
        </p:nvSpPr>
        <p:spPr>
          <a:xfrm>
            <a:off x="269240" y="321944"/>
            <a:ext cx="11557000" cy="6231255"/>
          </a:xfrm>
        </p:spPr>
        <p:txBody>
          <a:bodyPr>
            <a:normAutofit fontScale="85000" lnSpcReduction="20000"/>
          </a:bodyPr>
          <a:lstStyle/>
          <a:p>
            <a:r>
              <a:rPr lang="en-IN" b="1" dirty="0">
                <a:solidFill>
                  <a:srgbClr val="FF0000"/>
                </a:solidFill>
              </a:rPr>
              <a:t>Following is an example where we used &lt;</a:t>
            </a:r>
            <a:r>
              <a:rPr lang="en-IN" b="1" dirty="0" err="1">
                <a:solidFill>
                  <a:srgbClr val="FF0000"/>
                </a:solidFill>
              </a:rPr>
              <a:t>ol</a:t>
            </a:r>
            <a:r>
              <a:rPr lang="en-IN" b="1" dirty="0">
                <a:solidFill>
                  <a:srgbClr val="FF0000"/>
                </a:solidFill>
              </a:rPr>
              <a:t> type="</a:t>
            </a:r>
            <a:r>
              <a:rPr lang="en-IN" b="1" dirty="0" err="1">
                <a:solidFill>
                  <a:srgbClr val="FF0000"/>
                </a:solidFill>
              </a:rPr>
              <a:t>i</a:t>
            </a:r>
            <a:r>
              <a:rPr lang="en-IN" b="1" dirty="0">
                <a:solidFill>
                  <a:srgbClr val="FF0000"/>
                </a:solidFill>
              </a:rPr>
              <a:t>" start="4" &gt;</a:t>
            </a:r>
          </a:p>
          <a:p>
            <a:pPr marL="0" indent="0">
              <a:buNone/>
            </a:pPr>
            <a:r>
              <a:rPr lang="en-IN" b="1" dirty="0"/>
              <a:t>&lt;!DOCTYPE html&gt;</a:t>
            </a:r>
          </a:p>
          <a:p>
            <a:pPr marL="0" indent="0">
              <a:buNone/>
            </a:pPr>
            <a:r>
              <a:rPr lang="en-IN" b="1" dirty="0"/>
              <a:t>&lt;html&gt;</a:t>
            </a:r>
          </a:p>
          <a:p>
            <a:pPr marL="0" indent="0">
              <a:buNone/>
            </a:pPr>
            <a:r>
              <a:rPr lang="en-IN" b="1" dirty="0"/>
              <a:t>&lt;head&gt;</a:t>
            </a:r>
          </a:p>
          <a:p>
            <a:pPr marL="0" indent="0">
              <a:buNone/>
            </a:pPr>
            <a:r>
              <a:rPr lang="en-IN" b="1" dirty="0"/>
              <a:t>&lt;title&gt;HTML Ordered List&lt;/title&gt;</a:t>
            </a:r>
          </a:p>
          <a:p>
            <a:pPr marL="0" indent="0">
              <a:buNone/>
            </a:pPr>
            <a:r>
              <a:rPr lang="en-IN" b="1" dirty="0"/>
              <a:t>&lt;/head&gt;</a:t>
            </a:r>
          </a:p>
          <a:p>
            <a:pPr marL="0" indent="0">
              <a:buNone/>
            </a:pPr>
            <a:r>
              <a:rPr lang="en-IN" b="1" dirty="0"/>
              <a:t>&lt;body&gt;</a:t>
            </a:r>
          </a:p>
          <a:p>
            <a:pPr marL="0" indent="0">
              <a:buNone/>
            </a:pPr>
            <a:r>
              <a:rPr lang="en-IN" b="1" dirty="0">
                <a:solidFill>
                  <a:srgbClr val="FF0000"/>
                </a:solidFill>
              </a:rPr>
              <a:t> &lt;</a:t>
            </a:r>
            <a:r>
              <a:rPr lang="en-IN" b="1" dirty="0" err="1">
                <a:solidFill>
                  <a:srgbClr val="FF0000"/>
                </a:solidFill>
              </a:rPr>
              <a:t>ol</a:t>
            </a:r>
            <a:r>
              <a:rPr lang="en-IN" b="1" dirty="0">
                <a:solidFill>
                  <a:srgbClr val="FF0000"/>
                </a:solidFill>
              </a:rPr>
              <a:t> type="</a:t>
            </a:r>
            <a:r>
              <a:rPr lang="en-IN" b="1" dirty="0" err="1">
                <a:solidFill>
                  <a:srgbClr val="FF0000"/>
                </a:solidFill>
              </a:rPr>
              <a:t>i</a:t>
            </a:r>
            <a:r>
              <a:rPr lang="en-IN" b="1" dirty="0">
                <a:solidFill>
                  <a:srgbClr val="FF0000"/>
                </a:solidFill>
              </a:rPr>
              <a:t>" start="4"&gt;</a:t>
            </a:r>
          </a:p>
          <a:p>
            <a:pPr marL="0" indent="0">
              <a:buNone/>
            </a:pPr>
            <a:r>
              <a:rPr lang="en-IN" b="1" dirty="0"/>
              <a:t> &lt;li&gt;Beetroot&lt;/li&gt;</a:t>
            </a:r>
          </a:p>
          <a:p>
            <a:pPr marL="0" indent="0">
              <a:buNone/>
            </a:pPr>
            <a:r>
              <a:rPr lang="en-IN" b="1" dirty="0"/>
              <a:t> &lt;li&gt;Ginger&lt;/li&gt;</a:t>
            </a:r>
          </a:p>
          <a:p>
            <a:pPr marL="0" indent="0">
              <a:buNone/>
            </a:pPr>
            <a:r>
              <a:rPr lang="en-IN" b="1" dirty="0"/>
              <a:t> &lt;li&gt;Potato&lt;/li&gt;</a:t>
            </a:r>
          </a:p>
          <a:p>
            <a:pPr marL="0" indent="0">
              <a:buNone/>
            </a:pPr>
            <a:r>
              <a:rPr lang="en-IN" b="1" dirty="0"/>
              <a:t> &lt;li&gt;Radish&lt;/li&gt;</a:t>
            </a:r>
          </a:p>
          <a:p>
            <a:pPr marL="0" indent="0">
              <a:buNone/>
            </a:pPr>
            <a:r>
              <a:rPr lang="en-IN" b="1" dirty="0">
                <a:solidFill>
                  <a:srgbClr val="FF0000"/>
                </a:solidFill>
              </a:rPr>
              <a:t> &lt;/</a:t>
            </a:r>
            <a:r>
              <a:rPr lang="en-IN" b="1" dirty="0" err="1">
                <a:solidFill>
                  <a:srgbClr val="FF0000"/>
                </a:solidFill>
              </a:rPr>
              <a:t>ol</a:t>
            </a:r>
            <a:r>
              <a:rPr lang="en-IN" b="1" dirty="0">
                <a:solidFill>
                  <a:srgbClr val="FF0000"/>
                </a:solidFill>
              </a:rPr>
              <a:t>&gt;</a:t>
            </a:r>
          </a:p>
          <a:p>
            <a:pPr marL="0" indent="0">
              <a:buNone/>
            </a:pPr>
            <a:r>
              <a:rPr lang="en-IN" b="1" dirty="0"/>
              <a:t>&lt;/body&gt;</a:t>
            </a:r>
          </a:p>
          <a:p>
            <a:pPr marL="0" indent="0">
              <a:buNone/>
            </a:pPr>
            <a:r>
              <a:rPr lang="en-IN" b="1" dirty="0"/>
              <a:t>&lt;/html&gt;</a:t>
            </a:r>
          </a:p>
          <a:p>
            <a:endParaRPr lang="en-IN" dirty="0"/>
          </a:p>
        </p:txBody>
      </p:sp>
      <p:sp>
        <p:nvSpPr>
          <p:cNvPr id="5" name="TextBox 4">
            <a:extLst>
              <a:ext uri="{FF2B5EF4-FFF2-40B4-BE49-F238E27FC236}">
                <a16:creationId xmlns:a16="http://schemas.microsoft.com/office/drawing/2014/main" id="{ED9A3976-5ADE-4DAD-9F82-6A9F61965E8B}"/>
              </a:ext>
            </a:extLst>
          </p:cNvPr>
          <p:cNvSpPr txBox="1"/>
          <p:nvPr/>
        </p:nvSpPr>
        <p:spPr>
          <a:xfrm>
            <a:off x="6583680" y="2202656"/>
            <a:ext cx="4846320" cy="1938992"/>
          </a:xfrm>
          <a:prstGeom prst="rect">
            <a:avLst/>
          </a:prstGeom>
          <a:noFill/>
        </p:spPr>
        <p:txBody>
          <a:bodyPr wrap="square">
            <a:spAutoFit/>
          </a:bodyPr>
          <a:lstStyle/>
          <a:p>
            <a:r>
              <a:rPr lang="en-US" sz="2400" b="1" dirty="0"/>
              <a:t>This will produce following result:</a:t>
            </a:r>
          </a:p>
          <a:p>
            <a:r>
              <a:rPr lang="en-US" sz="2400" b="1" dirty="0"/>
              <a:t>iv. Beetroot</a:t>
            </a:r>
          </a:p>
          <a:p>
            <a:r>
              <a:rPr lang="en-US" sz="2400" b="1" dirty="0"/>
              <a:t>v. Ginger</a:t>
            </a:r>
          </a:p>
          <a:p>
            <a:r>
              <a:rPr lang="en-US" sz="2400" b="1" dirty="0"/>
              <a:t>vi. Potato</a:t>
            </a:r>
          </a:p>
          <a:p>
            <a:r>
              <a:rPr lang="en-US" sz="2400" b="1" dirty="0"/>
              <a:t>vii. Radish</a:t>
            </a:r>
            <a:endParaRPr lang="en-IN" sz="2400" b="1" dirty="0"/>
          </a:p>
        </p:txBody>
      </p:sp>
    </p:spTree>
    <p:extLst>
      <p:ext uri="{BB962C8B-B14F-4D97-AF65-F5344CB8AC3E}">
        <p14:creationId xmlns:p14="http://schemas.microsoft.com/office/powerpoint/2010/main" val="31448419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F05CB-D8B7-4382-98F3-6645974AC0C1}"/>
              </a:ext>
            </a:extLst>
          </p:cNvPr>
          <p:cNvSpPr>
            <a:spLocks noGrp="1"/>
          </p:cNvSpPr>
          <p:nvPr>
            <p:ph idx="1"/>
          </p:nvPr>
        </p:nvSpPr>
        <p:spPr>
          <a:xfrm>
            <a:off x="472440" y="223520"/>
            <a:ext cx="11445240" cy="6400799"/>
          </a:xfrm>
        </p:spPr>
        <p:txBody>
          <a:bodyPr>
            <a:normAutofit fontScale="92500" lnSpcReduction="10000"/>
          </a:bodyPr>
          <a:lstStyle/>
          <a:p>
            <a:pPr>
              <a:lnSpc>
                <a:spcPct val="170000"/>
              </a:lnSpc>
              <a:spcBef>
                <a:spcPts val="0"/>
              </a:spcBef>
            </a:pPr>
            <a:r>
              <a:rPr lang="en-US" b="1" dirty="0">
                <a:solidFill>
                  <a:srgbClr val="FF0000"/>
                </a:solidFill>
              </a:rPr>
              <a:t>HTML Definition Lists</a:t>
            </a:r>
          </a:p>
          <a:p>
            <a:pPr>
              <a:lnSpc>
                <a:spcPct val="170000"/>
              </a:lnSpc>
              <a:spcBef>
                <a:spcPts val="0"/>
              </a:spcBef>
            </a:pPr>
            <a:r>
              <a:rPr lang="en-US" dirty="0"/>
              <a:t>HTML and XHTML support a list style which is called definition lists where entries are listed like in a dictionary or encyclopedia. </a:t>
            </a:r>
          </a:p>
          <a:p>
            <a:pPr>
              <a:lnSpc>
                <a:spcPct val="170000"/>
              </a:lnSpc>
              <a:spcBef>
                <a:spcPts val="0"/>
              </a:spcBef>
            </a:pPr>
            <a:r>
              <a:rPr lang="en-US" dirty="0"/>
              <a:t>The definition list is the ideal way to present a glossary, list of terms, or other </a:t>
            </a:r>
          </a:p>
          <a:p>
            <a:pPr marL="0" indent="0">
              <a:lnSpc>
                <a:spcPct val="170000"/>
              </a:lnSpc>
              <a:spcBef>
                <a:spcPts val="0"/>
              </a:spcBef>
              <a:buNone/>
            </a:pPr>
            <a:r>
              <a:rPr lang="en-US" dirty="0"/>
              <a:t>     name/value list.</a:t>
            </a:r>
          </a:p>
          <a:p>
            <a:pPr>
              <a:lnSpc>
                <a:spcPct val="170000"/>
              </a:lnSpc>
              <a:spcBef>
                <a:spcPts val="0"/>
              </a:spcBef>
            </a:pPr>
            <a:r>
              <a:rPr lang="en-US" dirty="0">
                <a:solidFill>
                  <a:srgbClr val="FF0000"/>
                </a:solidFill>
              </a:rPr>
              <a:t>Definition List makes use of following three tags.</a:t>
            </a:r>
          </a:p>
          <a:p>
            <a:pPr>
              <a:lnSpc>
                <a:spcPct val="170000"/>
              </a:lnSpc>
              <a:spcBef>
                <a:spcPts val="0"/>
              </a:spcBef>
            </a:pPr>
            <a:r>
              <a:rPr lang="en-US" dirty="0"/>
              <a:t>&lt;dl&gt; - Defines the start of the list</a:t>
            </a:r>
          </a:p>
          <a:p>
            <a:pPr>
              <a:lnSpc>
                <a:spcPct val="170000"/>
              </a:lnSpc>
              <a:spcBef>
                <a:spcPts val="0"/>
              </a:spcBef>
            </a:pPr>
            <a:r>
              <a:rPr lang="en-US" dirty="0"/>
              <a:t> &lt;dt&gt; - A term</a:t>
            </a:r>
          </a:p>
          <a:p>
            <a:pPr>
              <a:lnSpc>
                <a:spcPct val="170000"/>
              </a:lnSpc>
              <a:spcBef>
                <a:spcPts val="0"/>
              </a:spcBef>
            </a:pPr>
            <a:r>
              <a:rPr lang="en-US" dirty="0"/>
              <a:t> &lt;dd&gt; - Term definition</a:t>
            </a:r>
          </a:p>
          <a:p>
            <a:pPr>
              <a:lnSpc>
                <a:spcPct val="170000"/>
              </a:lnSpc>
              <a:spcBef>
                <a:spcPts val="0"/>
              </a:spcBef>
            </a:pPr>
            <a:r>
              <a:rPr lang="en-US" dirty="0"/>
              <a:t>&lt;/dl&gt; - Defines the end of the list</a:t>
            </a:r>
            <a:endParaRPr lang="en-IN" dirty="0"/>
          </a:p>
        </p:txBody>
      </p:sp>
    </p:spTree>
    <p:extLst>
      <p:ext uri="{BB962C8B-B14F-4D97-AF65-F5344CB8AC3E}">
        <p14:creationId xmlns:p14="http://schemas.microsoft.com/office/powerpoint/2010/main" val="40179459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5593F2-DAC4-4DE5-9B40-2DC461B0E4E5}"/>
              </a:ext>
            </a:extLst>
          </p:cNvPr>
          <p:cNvSpPr>
            <a:spLocks noGrp="1"/>
          </p:cNvSpPr>
          <p:nvPr>
            <p:ph idx="1"/>
          </p:nvPr>
        </p:nvSpPr>
        <p:spPr>
          <a:xfrm>
            <a:off x="340360" y="321944"/>
            <a:ext cx="11597640" cy="6271895"/>
          </a:xfrm>
        </p:spPr>
        <p:txBody>
          <a:bodyPr>
            <a:normAutofit fontScale="92500" lnSpcReduction="20000"/>
          </a:bodyPr>
          <a:lstStyle/>
          <a:p>
            <a:r>
              <a:rPr lang="en-IN" dirty="0"/>
              <a:t>Example</a:t>
            </a:r>
          </a:p>
          <a:p>
            <a:pPr marL="0" indent="0">
              <a:buNone/>
            </a:pPr>
            <a:r>
              <a:rPr lang="en-IN" dirty="0"/>
              <a:t>&lt;!DOCTYPE html&gt;</a:t>
            </a:r>
          </a:p>
          <a:p>
            <a:pPr marL="0" indent="0">
              <a:buNone/>
            </a:pPr>
            <a:r>
              <a:rPr lang="en-IN" dirty="0"/>
              <a:t>&lt;html&gt;</a:t>
            </a:r>
          </a:p>
          <a:p>
            <a:pPr marL="0" indent="0">
              <a:buNone/>
            </a:pPr>
            <a:r>
              <a:rPr lang="en-IN" dirty="0"/>
              <a:t>&lt;head&gt;</a:t>
            </a:r>
          </a:p>
          <a:p>
            <a:pPr marL="0" indent="0">
              <a:buNone/>
            </a:pPr>
            <a:r>
              <a:rPr lang="en-IN" dirty="0"/>
              <a:t>&lt;title&gt;HTML Definition List&lt;/title&gt;</a:t>
            </a:r>
          </a:p>
          <a:p>
            <a:pPr marL="0" indent="0">
              <a:buNone/>
            </a:pPr>
            <a:r>
              <a:rPr lang="en-IN" dirty="0"/>
              <a:t>&lt;/head&gt;</a:t>
            </a:r>
          </a:p>
          <a:p>
            <a:pPr marL="0" indent="0">
              <a:buNone/>
            </a:pPr>
            <a:r>
              <a:rPr lang="en-IN" dirty="0"/>
              <a:t>&lt;body&gt;</a:t>
            </a:r>
          </a:p>
          <a:p>
            <a:pPr marL="0" indent="0">
              <a:buNone/>
            </a:pPr>
            <a:r>
              <a:rPr lang="en-IN" b="1" dirty="0">
                <a:solidFill>
                  <a:srgbClr val="FF0000"/>
                </a:solidFill>
              </a:rPr>
              <a:t>&lt;dl&gt;</a:t>
            </a:r>
          </a:p>
          <a:p>
            <a:pPr marL="0" indent="0">
              <a:buNone/>
            </a:pPr>
            <a:r>
              <a:rPr lang="en-IN" dirty="0"/>
              <a:t>&lt;dt&gt;&lt;b&gt;</a:t>
            </a:r>
            <a:r>
              <a:rPr lang="en-IN" dirty="0">
                <a:solidFill>
                  <a:srgbClr val="FF0000"/>
                </a:solidFill>
              </a:rPr>
              <a:t>HTML</a:t>
            </a:r>
            <a:r>
              <a:rPr lang="en-IN" dirty="0"/>
              <a:t>&lt;/b&gt;&lt;/dt&gt;</a:t>
            </a:r>
          </a:p>
          <a:p>
            <a:pPr marL="0" indent="0">
              <a:buNone/>
            </a:pPr>
            <a:r>
              <a:rPr lang="en-IN" dirty="0"/>
              <a:t>&lt;dd&gt;This stands for Hyper Text Markup Language&lt;/dd&gt;</a:t>
            </a:r>
          </a:p>
          <a:p>
            <a:pPr marL="0" indent="0">
              <a:buNone/>
            </a:pPr>
            <a:r>
              <a:rPr lang="en-IN" dirty="0"/>
              <a:t>&lt;dt&gt;&lt;b&gt;</a:t>
            </a:r>
            <a:r>
              <a:rPr lang="en-IN" dirty="0">
                <a:solidFill>
                  <a:srgbClr val="FF0000"/>
                </a:solidFill>
              </a:rPr>
              <a:t>HTTP</a:t>
            </a:r>
            <a:r>
              <a:rPr lang="en-IN" dirty="0"/>
              <a:t>&lt;/b&gt;&lt;/dt&gt;</a:t>
            </a:r>
          </a:p>
          <a:p>
            <a:pPr marL="0" indent="0">
              <a:buNone/>
            </a:pPr>
            <a:r>
              <a:rPr lang="en-IN" dirty="0"/>
              <a:t>&lt;dd&gt;This stands for Hyper Text Transfer Protocol&lt;/dd&gt;</a:t>
            </a:r>
          </a:p>
          <a:p>
            <a:pPr marL="0" indent="0">
              <a:buNone/>
            </a:pPr>
            <a:r>
              <a:rPr lang="en-IN" b="1" dirty="0">
                <a:solidFill>
                  <a:srgbClr val="FF0000"/>
                </a:solidFill>
              </a:rPr>
              <a:t>&lt;/dl&gt;</a:t>
            </a:r>
          </a:p>
          <a:p>
            <a:pPr marL="0" indent="0">
              <a:buNone/>
            </a:pPr>
            <a:r>
              <a:rPr lang="en-IN" dirty="0"/>
              <a:t>&lt;/body&gt;</a:t>
            </a:r>
          </a:p>
          <a:p>
            <a:pPr marL="0" indent="0">
              <a:buNone/>
            </a:pPr>
            <a:r>
              <a:rPr lang="en-IN" dirty="0"/>
              <a:t>&lt;/html&gt;</a:t>
            </a:r>
          </a:p>
        </p:txBody>
      </p:sp>
      <p:sp>
        <p:nvSpPr>
          <p:cNvPr id="5" name="TextBox 4">
            <a:extLst>
              <a:ext uri="{FF2B5EF4-FFF2-40B4-BE49-F238E27FC236}">
                <a16:creationId xmlns:a16="http://schemas.microsoft.com/office/drawing/2014/main" id="{988F0B6E-0F6C-481D-BE18-EB142A2BDDB3}"/>
              </a:ext>
            </a:extLst>
          </p:cNvPr>
          <p:cNvSpPr txBox="1"/>
          <p:nvPr/>
        </p:nvSpPr>
        <p:spPr>
          <a:xfrm>
            <a:off x="6685280" y="1796256"/>
            <a:ext cx="5252720" cy="1477328"/>
          </a:xfrm>
          <a:prstGeom prst="rect">
            <a:avLst/>
          </a:prstGeom>
          <a:noFill/>
        </p:spPr>
        <p:txBody>
          <a:bodyPr wrap="square">
            <a:spAutoFit/>
          </a:bodyPr>
          <a:lstStyle/>
          <a:p>
            <a:r>
              <a:rPr lang="en-US" b="1" dirty="0"/>
              <a:t>This will produce following result:</a:t>
            </a:r>
          </a:p>
          <a:p>
            <a:r>
              <a:rPr lang="en-US" b="1" dirty="0"/>
              <a:t>HTML</a:t>
            </a:r>
          </a:p>
          <a:p>
            <a:r>
              <a:rPr lang="en-US" b="1" dirty="0"/>
              <a:t>This stands for Hyper Text Markup Language</a:t>
            </a:r>
          </a:p>
          <a:p>
            <a:r>
              <a:rPr lang="en-US" b="1" dirty="0"/>
              <a:t>HTTP</a:t>
            </a:r>
          </a:p>
          <a:p>
            <a:r>
              <a:rPr lang="en-US" b="1" dirty="0"/>
              <a:t>This stands for Hyper Text Transfer Protocol</a:t>
            </a:r>
            <a:endParaRPr lang="en-IN" b="1" dirty="0"/>
          </a:p>
        </p:txBody>
      </p:sp>
    </p:spTree>
    <p:extLst>
      <p:ext uri="{BB962C8B-B14F-4D97-AF65-F5344CB8AC3E}">
        <p14:creationId xmlns:p14="http://schemas.microsoft.com/office/powerpoint/2010/main" val="22085151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D2ABE8-C5D6-41E8-830C-1B4A4D863E2B}"/>
              </a:ext>
            </a:extLst>
          </p:cNvPr>
          <p:cNvSpPr>
            <a:spLocks noGrp="1"/>
          </p:cNvSpPr>
          <p:nvPr>
            <p:ph idx="1"/>
          </p:nvPr>
        </p:nvSpPr>
        <p:spPr>
          <a:xfrm>
            <a:off x="345440" y="301624"/>
            <a:ext cx="11395986" cy="6271453"/>
          </a:xfrm>
        </p:spPr>
        <p:txBody>
          <a:bodyPr>
            <a:normAutofit/>
          </a:bodyPr>
          <a:lstStyle/>
          <a:p>
            <a:r>
              <a:rPr lang="en-IN" b="1" dirty="0">
                <a:solidFill>
                  <a:srgbClr val="FF0000"/>
                </a:solidFill>
              </a:rPr>
              <a:t>Lists	</a:t>
            </a:r>
          </a:p>
          <a:p>
            <a:r>
              <a:rPr lang="en-IN" dirty="0"/>
              <a:t>&lt;</a:t>
            </a:r>
            <a:r>
              <a:rPr lang="en-IN" dirty="0" err="1"/>
              <a:t>ol</a:t>
            </a:r>
            <a:r>
              <a:rPr lang="en-IN" dirty="0"/>
              <a:t>&gt; ... &lt;/</a:t>
            </a:r>
            <a:r>
              <a:rPr lang="en-IN" dirty="0" err="1"/>
              <a:t>ol</a:t>
            </a:r>
            <a:r>
              <a:rPr lang="en-IN" dirty="0"/>
              <a:t>&gt;	Ordered List</a:t>
            </a:r>
          </a:p>
          <a:p>
            <a:r>
              <a:rPr lang="en-IN" dirty="0"/>
              <a:t>&lt;ul&gt; ... &lt;/ul&gt;	Un-ordered List</a:t>
            </a:r>
          </a:p>
          <a:p>
            <a:r>
              <a:rPr lang="en-IN" dirty="0"/>
              <a:t>&lt;li&gt; ... &lt;/li&gt;	List Item (within ordered or unordered)</a:t>
            </a:r>
          </a:p>
          <a:p>
            <a:r>
              <a:rPr lang="en-IN" dirty="0"/>
              <a:t>&lt;</a:t>
            </a:r>
            <a:r>
              <a:rPr lang="en-IN" dirty="0" err="1"/>
              <a:t>ol</a:t>
            </a:r>
            <a:r>
              <a:rPr lang="en-IN" dirty="0"/>
              <a:t> type="?"&gt;	Ordered list type: A, a, I, </a:t>
            </a:r>
            <a:r>
              <a:rPr lang="en-IN" dirty="0" err="1"/>
              <a:t>i</a:t>
            </a:r>
            <a:r>
              <a:rPr lang="en-IN" dirty="0"/>
              <a:t>, 1</a:t>
            </a:r>
          </a:p>
          <a:p>
            <a:r>
              <a:rPr lang="en-IN" dirty="0"/>
              <a:t>&lt;</a:t>
            </a:r>
            <a:r>
              <a:rPr lang="en-IN" dirty="0" err="1"/>
              <a:t>ol</a:t>
            </a:r>
            <a:r>
              <a:rPr lang="en-IN" dirty="0"/>
              <a:t> start="??"&gt;	Ordered list starting value</a:t>
            </a:r>
          </a:p>
          <a:p>
            <a:r>
              <a:rPr lang="en-IN" dirty="0"/>
              <a:t>&lt;ul type="?"&gt;	Unordered list bullet type: disc, circle, square</a:t>
            </a:r>
          </a:p>
          <a:p>
            <a:r>
              <a:rPr lang="en-IN" dirty="0"/>
              <a:t>&lt;li value="??"&gt;	List Item Value (changes current and subsequent items)</a:t>
            </a:r>
          </a:p>
          <a:p>
            <a:r>
              <a:rPr lang="en-IN" dirty="0"/>
              <a:t>&lt;li type="??"&gt;	List Item Type (changes only current item)</a:t>
            </a:r>
          </a:p>
          <a:p>
            <a:r>
              <a:rPr lang="en-IN" dirty="0"/>
              <a:t>&lt;dl&gt; ... &lt;/dl&gt;	Definition List</a:t>
            </a:r>
          </a:p>
          <a:p>
            <a:r>
              <a:rPr lang="en-IN" dirty="0"/>
              <a:t>&lt;dt&gt; ... &lt;/dt&gt;	Term or phrase being defined</a:t>
            </a:r>
          </a:p>
          <a:p>
            <a:r>
              <a:rPr lang="en-IN" dirty="0"/>
              <a:t>&lt;dd&gt; ... &lt;/dd&gt;	Detailed Definition of term</a:t>
            </a:r>
          </a:p>
        </p:txBody>
      </p:sp>
    </p:spTree>
    <p:extLst>
      <p:ext uri="{BB962C8B-B14F-4D97-AF65-F5344CB8AC3E}">
        <p14:creationId xmlns:p14="http://schemas.microsoft.com/office/powerpoint/2010/main" val="29000211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6E8B4-4064-4D28-8DF9-E55F3C20577F}"/>
              </a:ext>
            </a:extLst>
          </p:cNvPr>
          <p:cNvSpPr>
            <a:spLocks noGrp="1"/>
          </p:cNvSpPr>
          <p:nvPr>
            <p:ph type="title"/>
          </p:nvPr>
        </p:nvSpPr>
        <p:spPr>
          <a:xfrm>
            <a:off x="223520" y="364490"/>
            <a:ext cx="3169920" cy="559435"/>
          </a:xfrm>
        </p:spPr>
        <p:txBody>
          <a:bodyPr>
            <a:normAutofit fontScale="90000"/>
          </a:bodyPr>
          <a:lstStyle/>
          <a:p>
            <a:r>
              <a:rPr lang="en-US" b="1" dirty="0">
                <a:solidFill>
                  <a:srgbClr val="FF0000"/>
                </a:solidFill>
              </a:rPr>
              <a:t>HTML TABLES</a:t>
            </a:r>
            <a:endParaRPr lang="en-IN" b="1" dirty="0">
              <a:solidFill>
                <a:srgbClr val="FF0000"/>
              </a:solidFill>
            </a:endParaRPr>
          </a:p>
        </p:txBody>
      </p:sp>
      <p:sp>
        <p:nvSpPr>
          <p:cNvPr id="3" name="Content Placeholder 2">
            <a:extLst>
              <a:ext uri="{FF2B5EF4-FFF2-40B4-BE49-F238E27FC236}">
                <a16:creationId xmlns:a16="http://schemas.microsoft.com/office/drawing/2014/main" id="{9E85E99F-AEC3-4B64-9130-6379E2EEA263}"/>
              </a:ext>
            </a:extLst>
          </p:cNvPr>
          <p:cNvSpPr>
            <a:spLocks noGrp="1"/>
          </p:cNvSpPr>
          <p:nvPr>
            <p:ph idx="1"/>
          </p:nvPr>
        </p:nvSpPr>
        <p:spPr>
          <a:xfrm>
            <a:off x="152400" y="923925"/>
            <a:ext cx="11714480" cy="5253355"/>
          </a:xfrm>
        </p:spPr>
        <p:txBody>
          <a:bodyPr/>
          <a:lstStyle/>
          <a:p>
            <a:pPr>
              <a:lnSpc>
                <a:spcPct val="150000"/>
              </a:lnSpc>
              <a:spcBef>
                <a:spcPts val="0"/>
              </a:spcBef>
            </a:pPr>
            <a:r>
              <a:rPr lang="en-US" dirty="0"/>
              <a:t>The HTML tables allow web authors to arrange data like text, images, links, other tables, etc. into rows and  columns of cells.</a:t>
            </a:r>
          </a:p>
          <a:p>
            <a:pPr>
              <a:lnSpc>
                <a:spcPct val="150000"/>
              </a:lnSpc>
              <a:spcBef>
                <a:spcPts val="0"/>
              </a:spcBef>
            </a:pPr>
            <a:r>
              <a:rPr lang="en-US" b="1" dirty="0">
                <a:solidFill>
                  <a:srgbClr val="FF0000"/>
                </a:solidFill>
              </a:rPr>
              <a:t>&lt;table&gt; </a:t>
            </a:r>
            <a:r>
              <a:rPr lang="en-US" dirty="0"/>
              <a:t>tag is used to create table.</a:t>
            </a:r>
          </a:p>
          <a:p>
            <a:pPr>
              <a:lnSpc>
                <a:spcPct val="150000"/>
              </a:lnSpc>
              <a:spcBef>
                <a:spcPts val="0"/>
              </a:spcBef>
            </a:pPr>
            <a:r>
              <a:rPr lang="en-US" dirty="0"/>
              <a:t> </a:t>
            </a:r>
            <a:r>
              <a:rPr lang="en-US" b="1" dirty="0">
                <a:solidFill>
                  <a:srgbClr val="FF0000"/>
                </a:solidFill>
              </a:rPr>
              <a:t>&lt;</a:t>
            </a:r>
            <a:r>
              <a:rPr lang="en-US" b="1" dirty="0" err="1">
                <a:solidFill>
                  <a:srgbClr val="FF0000"/>
                </a:solidFill>
              </a:rPr>
              <a:t>th</a:t>
            </a:r>
            <a:r>
              <a:rPr lang="en-US" b="1" dirty="0">
                <a:solidFill>
                  <a:srgbClr val="FF0000"/>
                </a:solidFill>
              </a:rPr>
              <a:t>&gt; tag </a:t>
            </a:r>
            <a:r>
              <a:rPr lang="en-US" dirty="0"/>
              <a:t>is used to d</a:t>
            </a:r>
            <a:r>
              <a:rPr lang="en-US" sz="2800" dirty="0">
                <a:effectLst/>
              </a:rPr>
              <a:t>efine a table header with bold, centered table data</a:t>
            </a:r>
          </a:p>
          <a:p>
            <a:pPr>
              <a:lnSpc>
                <a:spcPct val="150000"/>
              </a:lnSpc>
              <a:spcBef>
                <a:spcPts val="0"/>
              </a:spcBef>
            </a:pPr>
            <a:r>
              <a:rPr lang="en-US" b="1" dirty="0">
                <a:solidFill>
                  <a:srgbClr val="FF0000"/>
                </a:solidFill>
              </a:rPr>
              <a:t>&lt;tr&gt; </a:t>
            </a:r>
            <a:r>
              <a:rPr lang="en-US" dirty="0"/>
              <a:t>tag is used to create table rows</a:t>
            </a:r>
          </a:p>
          <a:p>
            <a:pPr>
              <a:lnSpc>
                <a:spcPct val="150000"/>
              </a:lnSpc>
              <a:spcBef>
                <a:spcPts val="0"/>
              </a:spcBef>
            </a:pPr>
            <a:r>
              <a:rPr lang="en-US" b="1" dirty="0">
                <a:solidFill>
                  <a:srgbClr val="FF0000"/>
                </a:solidFill>
              </a:rPr>
              <a:t>&lt;td&gt; </a:t>
            </a:r>
            <a:r>
              <a:rPr lang="en-US" dirty="0"/>
              <a:t>tag is used to create data cells</a:t>
            </a:r>
            <a:endParaRPr lang="en-IN" sz="2800" dirty="0">
              <a:effectLst/>
              <a:latin typeface="Verdana" panose="020B0604030504040204" pitchFamily="34" charset="0"/>
              <a:ea typeface="Verdana" panose="020B0604030504040204" pitchFamily="34" charset="0"/>
              <a:cs typeface="Verdana" panose="020B0604030504040204" pitchFamily="34" charset="0"/>
            </a:endParaRPr>
          </a:p>
          <a:p>
            <a:pPr>
              <a:lnSpc>
                <a:spcPct val="200000"/>
              </a:lnSpc>
              <a:spcBef>
                <a:spcPts val="0"/>
              </a:spcBef>
            </a:pPr>
            <a:endParaRPr lang="en-IN" dirty="0"/>
          </a:p>
        </p:txBody>
      </p:sp>
      <p:pic>
        <p:nvPicPr>
          <p:cNvPr id="4" name="Picture 3">
            <a:extLst>
              <a:ext uri="{FF2B5EF4-FFF2-40B4-BE49-F238E27FC236}">
                <a16:creationId xmlns:a16="http://schemas.microsoft.com/office/drawing/2014/main" id="{82368E85-2BA5-409C-B7EC-68C91048B23E}"/>
              </a:ext>
            </a:extLst>
          </p:cNvPr>
          <p:cNvPicPr>
            <a:picLocks noChangeAspect="1"/>
          </p:cNvPicPr>
          <p:nvPr/>
        </p:nvPicPr>
        <p:blipFill>
          <a:blip r:embed="rId2"/>
          <a:stretch>
            <a:fillRect/>
          </a:stretch>
        </p:blipFill>
        <p:spPr>
          <a:xfrm>
            <a:off x="6640015" y="3504751"/>
            <a:ext cx="4847520" cy="2429324"/>
          </a:xfrm>
          <a:prstGeom prst="rect">
            <a:avLst/>
          </a:prstGeom>
        </p:spPr>
      </p:pic>
    </p:spTree>
    <p:extLst>
      <p:ext uri="{BB962C8B-B14F-4D97-AF65-F5344CB8AC3E}">
        <p14:creationId xmlns:p14="http://schemas.microsoft.com/office/powerpoint/2010/main" val="19532295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2F2D9A-CCB4-4E05-B01E-97C5EC57BE17}"/>
              </a:ext>
            </a:extLst>
          </p:cNvPr>
          <p:cNvSpPr>
            <a:spLocks noGrp="1"/>
          </p:cNvSpPr>
          <p:nvPr>
            <p:ph idx="1"/>
          </p:nvPr>
        </p:nvSpPr>
        <p:spPr>
          <a:xfrm>
            <a:off x="152400" y="142240"/>
            <a:ext cx="11907520" cy="6583680"/>
          </a:xfrm>
        </p:spPr>
        <p:txBody>
          <a:bodyPr>
            <a:normAutofit fontScale="55000" lnSpcReduction="20000"/>
          </a:bodyPr>
          <a:lstStyle/>
          <a:p>
            <a:r>
              <a:rPr lang="en-IN" b="1" dirty="0"/>
              <a:t>&lt;!DOCTYPE html&gt;</a:t>
            </a:r>
          </a:p>
          <a:p>
            <a:r>
              <a:rPr lang="en-IN" b="1" dirty="0"/>
              <a:t>&lt;html&gt;</a:t>
            </a:r>
          </a:p>
          <a:p>
            <a:r>
              <a:rPr lang="en-IN" b="1" dirty="0"/>
              <a:t>&lt;head&gt;</a:t>
            </a:r>
          </a:p>
          <a:p>
            <a:r>
              <a:rPr lang="en-IN" b="1" dirty="0"/>
              <a:t>&lt;title&gt;HTML Table Header&lt;/title&gt;</a:t>
            </a:r>
          </a:p>
          <a:p>
            <a:r>
              <a:rPr lang="en-IN" b="1" dirty="0"/>
              <a:t>&lt;/head&gt;</a:t>
            </a:r>
          </a:p>
          <a:p>
            <a:r>
              <a:rPr lang="en-IN" b="1" dirty="0"/>
              <a:t>&lt;body&gt;</a:t>
            </a:r>
          </a:p>
          <a:p>
            <a:r>
              <a:rPr lang="en-IN" b="1" dirty="0"/>
              <a:t>&lt;h1&gt; TABLE EXAMPLE&lt;/h1&gt;</a:t>
            </a:r>
          </a:p>
          <a:p>
            <a:r>
              <a:rPr lang="en-IN" b="1" dirty="0"/>
              <a:t>&lt;table border=1&gt;</a:t>
            </a:r>
          </a:p>
          <a:p>
            <a:r>
              <a:rPr lang="en-IN" b="1" dirty="0">
                <a:solidFill>
                  <a:srgbClr val="FF0000"/>
                </a:solidFill>
              </a:rPr>
              <a:t>&lt;</a:t>
            </a:r>
            <a:r>
              <a:rPr lang="en-IN" b="1" dirty="0" err="1">
                <a:solidFill>
                  <a:srgbClr val="FF0000"/>
                </a:solidFill>
              </a:rPr>
              <a:t>th</a:t>
            </a:r>
            <a:r>
              <a:rPr lang="en-IN" b="1" dirty="0">
                <a:solidFill>
                  <a:srgbClr val="FF0000"/>
                </a:solidFill>
              </a:rPr>
              <a:t>&gt; </a:t>
            </a:r>
            <a:r>
              <a:rPr lang="en-IN" b="1" dirty="0" err="1">
                <a:solidFill>
                  <a:srgbClr val="FF0000"/>
                </a:solidFill>
              </a:rPr>
              <a:t>rno</a:t>
            </a:r>
            <a:r>
              <a:rPr lang="en-IN" b="1" dirty="0">
                <a:solidFill>
                  <a:srgbClr val="FF0000"/>
                </a:solidFill>
              </a:rPr>
              <a:t> &lt;/</a:t>
            </a:r>
            <a:r>
              <a:rPr lang="en-IN" b="1" dirty="0" err="1">
                <a:solidFill>
                  <a:srgbClr val="FF0000"/>
                </a:solidFill>
              </a:rPr>
              <a:t>th</a:t>
            </a:r>
            <a:r>
              <a:rPr lang="en-IN" b="1" dirty="0">
                <a:solidFill>
                  <a:srgbClr val="FF0000"/>
                </a:solidFill>
              </a:rPr>
              <a:t>&gt;</a:t>
            </a:r>
          </a:p>
          <a:p>
            <a:r>
              <a:rPr lang="en-IN" b="1" dirty="0">
                <a:solidFill>
                  <a:srgbClr val="FF0000"/>
                </a:solidFill>
              </a:rPr>
              <a:t>&lt;</a:t>
            </a:r>
            <a:r>
              <a:rPr lang="en-IN" b="1" dirty="0" err="1">
                <a:solidFill>
                  <a:srgbClr val="FF0000"/>
                </a:solidFill>
              </a:rPr>
              <a:t>th</a:t>
            </a:r>
            <a:r>
              <a:rPr lang="en-IN" b="1" dirty="0">
                <a:solidFill>
                  <a:srgbClr val="FF0000"/>
                </a:solidFill>
              </a:rPr>
              <a:t>&gt; name &lt;/</a:t>
            </a:r>
            <a:r>
              <a:rPr lang="en-IN" b="1" dirty="0" err="1">
                <a:solidFill>
                  <a:srgbClr val="FF0000"/>
                </a:solidFill>
              </a:rPr>
              <a:t>th</a:t>
            </a:r>
            <a:r>
              <a:rPr lang="en-IN" b="1" dirty="0">
                <a:solidFill>
                  <a:srgbClr val="FF0000"/>
                </a:solidFill>
              </a:rPr>
              <a:t>&gt;</a:t>
            </a:r>
          </a:p>
          <a:p>
            <a:r>
              <a:rPr lang="en-IN" b="1" dirty="0">
                <a:solidFill>
                  <a:srgbClr val="C00000"/>
                </a:solidFill>
              </a:rPr>
              <a:t>&lt;tr&gt;</a:t>
            </a:r>
          </a:p>
          <a:p>
            <a:r>
              <a:rPr lang="en-IN" b="1" dirty="0">
                <a:solidFill>
                  <a:srgbClr val="C00000"/>
                </a:solidFill>
              </a:rPr>
              <a:t>&lt;td&gt;2001&lt;/td&gt;</a:t>
            </a:r>
          </a:p>
          <a:p>
            <a:r>
              <a:rPr lang="en-IN" b="1" dirty="0">
                <a:solidFill>
                  <a:srgbClr val="C00000"/>
                </a:solidFill>
              </a:rPr>
              <a:t>&lt;td&gt;</a:t>
            </a:r>
            <a:r>
              <a:rPr lang="en-IN" b="1" dirty="0" err="1">
                <a:solidFill>
                  <a:srgbClr val="C00000"/>
                </a:solidFill>
              </a:rPr>
              <a:t>adnan</a:t>
            </a:r>
            <a:r>
              <a:rPr lang="en-IN" b="1" dirty="0">
                <a:solidFill>
                  <a:srgbClr val="C00000"/>
                </a:solidFill>
              </a:rPr>
              <a:t> &lt;/td&gt;</a:t>
            </a:r>
          </a:p>
          <a:p>
            <a:r>
              <a:rPr lang="en-IN" b="1" dirty="0">
                <a:solidFill>
                  <a:srgbClr val="C00000"/>
                </a:solidFill>
              </a:rPr>
              <a:t>&lt;/tr&gt;</a:t>
            </a:r>
          </a:p>
          <a:p>
            <a:r>
              <a:rPr lang="en-IN" b="1" dirty="0"/>
              <a:t>&lt;tr&gt;</a:t>
            </a:r>
          </a:p>
          <a:p>
            <a:r>
              <a:rPr lang="en-IN" b="1" dirty="0"/>
              <a:t>&lt;td&gt;2002&lt;/td&gt;</a:t>
            </a:r>
          </a:p>
          <a:p>
            <a:r>
              <a:rPr lang="en-IN" b="1" dirty="0"/>
              <a:t>&lt;td&gt;</a:t>
            </a:r>
            <a:r>
              <a:rPr lang="en-IN" b="1" dirty="0" err="1"/>
              <a:t>amrutha</a:t>
            </a:r>
            <a:r>
              <a:rPr lang="en-IN" b="1" dirty="0"/>
              <a:t>&lt;/td&gt;</a:t>
            </a:r>
          </a:p>
          <a:p>
            <a:r>
              <a:rPr lang="en-IN" b="1" dirty="0"/>
              <a:t>&lt;/tr&gt;</a:t>
            </a:r>
          </a:p>
          <a:p>
            <a:r>
              <a:rPr lang="en-IN" b="1" dirty="0"/>
              <a:t>&lt;/table&gt;</a:t>
            </a:r>
          </a:p>
          <a:p>
            <a:r>
              <a:rPr lang="en-IN" b="1" dirty="0"/>
              <a:t>&lt;/body&gt;</a:t>
            </a:r>
          </a:p>
          <a:p>
            <a:r>
              <a:rPr lang="en-IN" b="1" dirty="0"/>
              <a:t>&lt;/html&gt;</a:t>
            </a:r>
          </a:p>
        </p:txBody>
      </p:sp>
      <p:pic>
        <p:nvPicPr>
          <p:cNvPr id="2" name="Picture 1">
            <a:extLst>
              <a:ext uri="{FF2B5EF4-FFF2-40B4-BE49-F238E27FC236}">
                <a16:creationId xmlns:a16="http://schemas.microsoft.com/office/drawing/2014/main" id="{2F992C72-6C6F-4A41-A556-3E476F72A8E5}"/>
              </a:ext>
            </a:extLst>
          </p:cNvPr>
          <p:cNvPicPr>
            <a:picLocks noChangeAspect="1"/>
          </p:cNvPicPr>
          <p:nvPr/>
        </p:nvPicPr>
        <p:blipFill>
          <a:blip r:embed="rId2"/>
          <a:stretch>
            <a:fillRect/>
          </a:stretch>
        </p:blipFill>
        <p:spPr>
          <a:xfrm>
            <a:off x="5201920" y="2214880"/>
            <a:ext cx="4246880" cy="3159759"/>
          </a:xfrm>
          <a:prstGeom prst="rect">
            <a:avLst/>
          </a:prstGeom>
        </p:spPr>
      </p:pic>
    </p:spTree>
    <p:extLst>
      <p:ext uri="{BB962C8B-B14F-4D97-AF65-F5344CB8AC3E}">
        <p14:creationId xmlns:p14="http://schemas.microsoft.com/office/powerpoint/2010/main" val="39278537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785C4DB-A3C2-4B81-97D5-B3AD270634FD}"/>
              </a:ext>
            </a:extLst>
          </p:cNvPr>
          <p:cNvGraphicFramePr>
            <a:graphicFrameLocks noGrp="1"/>
          </p:cNvGraphicFramePr>
          <p:nvPr>
            <p:ph idx="1"/>
            <p:extLst>
              <p:ext uri="{D42A27DB-BD31-4B8C-83A1-F6EECF244321}">
                <p14:modId xmlns:p14="http://schemas.microsoft.com/office/powerpoint/2010/main" val="1722868563"/>
              </p:ext>
            </p:extLst>
          </p:nvPr>
        </p:nvGraphicFramePr>
        <p:xfrm>
          <a:off x="71120" y="771525"/>
          <a:ext cx="12009120" cy="5995034"/>
        </p:xfrm>
        <a:graphic>
          <a:graphicData uri="http://schemas.openxmlformats.org/drawingml/2006/table">
            <a:tbl>
              <a:tblPr firstRow="1" firstCol="1" lastRow="1" lastCol="1" bandRow="1" bandCol="1">
                <a:tableStyleId>{5C22544A-7EE6-4342-B048-85BDC9FD1C3A}</a:tableStyleId>
              </a:tblPr>
              <a:tblGrid>
                <a:gridCol w="4424145">
                  <a:extLst>
                    <a:ext uri="{9D8B030D-6E8A-4147-A177-3AD203B41FA5}">
                      <a16:colId xmlns:a16="http://schemas.microsoft.com/office/drawing/2014/main" val="1383540039"/>
                    </a:ext>
                  </a:extLst>
                </a:gridCol>
                <a:gridCol w="7584975">
                  <a:extLst>
                    <a:ext uri="{9D8B030D-6E8A-4147-A177-3AD203B41FA5}">
                      <a16:colId xmlns:a16="http://schemas.microsoft.com/office/drawing/2014/main" val="1857328515"/>
                    </a:ext>
                  </a:extLst>
                </a:gridCol>
              </a:tblGrid>
              <a:tr h="395755">
                <a:tc>
                  <a:txBody>
                    <a:bodyPr/>
                    <a:lstStyle/>
                    <a:p>
                      <a:pPr marL="50165">
                        <a:spcBef>
                          <a:spcPts val="205"/>
                        </a:spcBef>
                      </a:pPr>
                      <a:r>
                        <a:rPr lang="en-US" sz="2000">
                          <a:effectLst/>
                        </a:rPr>
                        <a:t>&lt;TABLE&gt;...&lt;/TABLE&gt;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594995">
                        <a:spcBef>
                          <a:spcPts val="165"/>
                        </a:spcBef>
                        <a:spcAft>
                          <a:spcPts val="0"/>
                        </a:spcAft>
                      </a:pPr>
                      <a:r>
                        <a:rPr lang="en-US" sz="2000">
                          <a:effectLst/>
                        </a:rPr>
                        <a:t>Generates a table</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1408614689"/>
                  </a:ext>
                </a:extLst>
              </a:tr>
              <a:tr h="402949">
                <a:tc>
                  <a:txBody>
                    <a:bodyPr/>
                    <a:lstStyle/>
                    <a:p>
                      <a:pPr marL="50165">
                        <a:spcBef>
                          <a:spcPts val="230"/>
                        </a:spcBef>
                      </a:pPr>
                      <a:r>
                        <a:rPr lang="en-US" sz="2000" dirty="0">
                          <a:effectLst/>
                        </a:rPr>
                        <a:t>&lt;TABLE border=”pixels”&gt;</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594995">
                        <a:spcBef>
                          <a:spcPts val="190"/>
                        </a:spcBef>
                      </a:pPr>
                      <a:r>
                        <a:rPr lang="en-US" sz="2000">
                          <a:effectLst/>
                        </a:rPr>
                        <a:t>Sets the size of cell borders</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3454755933"/>
                  </a:ext>
                </a:extLst>
              </a:tr>
              <a:tr h="402949">
                <a:tc>
                  <a:txBody>
                    <a:bodyPr/>
                    <a:lstStyle/>
                    <a:p>
                      <a:pPr marL="50165">
                        <a:spcBef>
                          <a:spcPts val="230"/>
                        </a:spcBef>
                      </a:pPr>
                      <a:r>
                        <a:rPr lang="en-US" sz="2000">
                          <a:effectLst/>
                        </a:rPr>
                        <a:t>&lt;TABLE cellspacing=”pixels”&gt;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594995">
                        <a:spcBef>
                          <a:spcPts val="190"/>
                        </a:spcBef>
                      </a:pPr>
                      <a:r>
                        <a:rPr lang="en-US" sz="2000">
                          <a:effectLst/>
                        </a:rPr>
                        <a:t>Sets the amount of space between cells</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3340159768"/>
                  </a:ext>
                </a:extLst>
              </a:tr>
              <a:tr h="402949">
                <a:tc>
                  <a:txBody>
                    <a:bodyPr/>
                    <a:lstStyle/>
                    <a:p>
                      <a:pPr marL="50165">
                        <a:spcBef>
                          <a:spcPts val="230"/>
                        </a:spcBef>
                      </a:pPr>
                      <a:r>
                        <a:rPr lang="en-US" sz="2000">
                          <a:effectLst/>
                        </a:rPr>
                        <a:t>&lt;TABLE cellpadding=”pixels”&gt;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594995">
                        <a:spcBef>
                          <a:spcPts val="190"/>
                        </a:spcBef>
                      </a:pPr>
                      <a:r>
                        <a:rPr lang="en-US" sz="2000">
                          <a:effectLst/>
                        </a:rPr>
                        <a:t>Sets the amount of space between a border and cell content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168769864"/>
                  </a:ext>
                </a:extLst>
              </a:tr>
              <a:tr h="402949">
                <a:tc>
                  <a:txBody>
                    <a:bodyPr/>
                    <a:lstStyle/>
                    <a:p>
                      <a:pPr marL="50165">
                        <a:spcBef>
                          <a:spcPts val="230"/>
                        </a:spcBef>
                      </a:pPr>
                      <a:r>
                        <a:rPr lang="en-US" sz="2000">
                          <a:effectLst/>
                        </a:rPr>
                        <a:t>&lt;TABLE height=”pixels” or “%”&gt;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594995">
                        <a:spcBef>
                          <a:spcPts val="190"/>
                        </a:spcBef>
                      </a:pPr>
                      <a:r>
                        <a:rPr lang="en-US" sz="2000">
                          <a:effectLst/>
                        </a:rPr>
                        <a:t>Sets the height of a table</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287405398"/>
                  </a:ext>
                </a:extLst>
              </a:tr>
              <a:tr h="402949">
                <a:tc>
                  <a:txBody>
                    <a:bodyPr/>
                    <a:lstStyle/>
                    <a:p>
                      <a:pPr marL="50165">
                        <a:spcBef>
                          <a:spcPts val="230"/>
                        </a:spcBef>
                      </a:pPr>
                      <a:r>
                        <a:rPr lang="en-US" sz="2000">
                          <a:effectLst/>
                        </a:rPr>
                        <a:t>&lt;TABLE width=”pixels” or “%”&gt;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594995">
                        <a:spcBef>
                          <a:spcPts val="190"/>
                        </a:spcBef>
                      </a:pPr>
                      <a:r>
                        <a:rPr lang="en-US" sz="2000">
                          <a:effectLst/>
                        </a:rPr>
                        <a:t>Sets the width of a table</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193772392"/>
                  </a:ext>
                </a:extLst>
              </a:tr>
              <a:tr h="402949">
                <a:tc>
                  <a:txBody>
                    <a:bodyPr/>
                    <a:lstStyle/>
                    <a:p>
                      <a:pPr marL="50165">
                        <a:spcBef>
                          <a:spcPts val="230"/>
                        </a:spcBef>
                      </a:pPr>
                      <a:r>
                        <a:rPr lang="en-US" sz="2000">
                          <a:effectLst/>
                        </a:rPr>
                        <a:t>&lt;TD&gt;...&lt;/TD&gt;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594995">
                        <a:spcBef>
                          <a:spcPts val="190"/>
                        </a:spcBef>
                      </a:pPr>
                      <a:r>
                        <a:rPr lang="en-US" sz="2000">
                          <a:effectLst/>
                        </a:rPr>
                        <a:t>Defines a table data cell</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3675864864"/>
                  </a:ext>
                </a:extLst>
              </a:tr>
              <a:tr h="402949">
                <a:tc>
                  <a:txBody>
                    <a:bodyPr/>
                    <a:lstStyle/>
                    <a:p>
                      <a:pPr marL="50165">
                        <a:spcBef>
                          <a:spcPts val="230"/>
                        </a:spcBef>
                      </a:pPr>
                      <a:r>
                        <a:rPr lang="en-US" sz="2000">
                          <a:effectLst/>
                        </a:rPr>
                        <a:t>&lt;TD colspan=”columns”&gt;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594995">
                        <a:spcBef>
                          <a:spcPts val="190"/>
                        </a:spcBef>
                      </a:pPr>
                      <a:r>
                        <a:rPr lang="en-US" sz="2000">
                          <a:effectLst/>
                        </a:rPr>
                        <a:t>Sets a cell to span columns</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40255795"/>
                  </a:ext>
                </a:extLst>
              </a:tr>
              <a:tr h="402949">
                <a:tc>
                  <a:txBody>
                    <a:bodyPr/>
                    <a:lstStyle/>
                    <a:p>
                      <a:pPr marL="50165">
                        <a:spcBef>
                          <a:spcPts val="230"/>
                        </a:spcBef>
                      </a:pPr>
                      <a:r>
                        <a:rPr lang="en-US" sz="2000">
                          <a:effectLst/>
                        </a:rPr>
                        <a:t>&lt;TD rowspan=”rows”&gt;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594995">
                        <a:spcBef>
                          <a:spcPts val="190"/>
                        </a:spcBef>
                      </a:pPr>
                      <a:r>
                        <a:rPr lang="en-US" sz="2000">
                          <a:effectLst/>
                        </a:rPr>
                        <a:t>Sets a cell to span rows</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8266411"/>
                  </a:ext>
                </a:extLst>
              </a:tr>
              <a:tr h="402949">
                <a:tc>
                  <a:txBody>
                    <a:bodyPr/>
                    <a:lstStyle/>
                    <a:p>
                      <a:pPr marL="50165">
                        <a:spcBef>
                          <a:spcPts val="230"/>
                        </a:spcBef>
                      </a:pPr>
                      <a:r>
                        <a:rPr lang="en-US" sz="2000">
                          <a:effectLst/>
                        </a:rPr>
                        <a:t>&lt;TD nowrap&gt;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594995">
                        <a:spcBef>
                          <a:spcPts val="190"/>
                        </a:spcBef>
                      </a:pPr>
                      <a:r>
                        <a:rPr lang="en-US" sz="2000">
                          <a:effectLst/>
                        </a:rPr>
                        <a:t>Prevents the lines within a cell from wrapping</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617706975"/>
                  </a:ext>
                </a:extLst>
              </a:tr>
              <a:tr h="402949">
                <a:tc>
                  <a:txBody>
                    <a:bodyPr/>
                    <a:lstStyle/>
                    <a:p>
                      <a:pPr marL="50165">
                        <a:spcBef>
                          <a:spcPts val="230"/>
                        </a:spcBef>
                      </a:pPr>
                      <a:r>
                        <a:rPr lang="en-US" sz="2000">
                          <a:effectLst/>
                        </a:rPr>
                        <a:t>&lt;TH&gt;...&lt;/TH&gt;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594995">
                        <a:spcBef>
                          <a:spcPts val="190"/>
                        </a:spcBef>
                      </a:pPr>
                      <a:r>
                        <a:rPr lang="en-US" sz="2000" dirty="0">
                          <a:effectLst/>
                        </a:rPr>
                        <a:t>Defines a table header with bold, centered table data</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1965195125"/>
                  </a:ext>
                </a:extLst>
              </a:tr>
              <a:tr h="402949">
                <a:tc>
                  <a:txBody>
                    <a:bodyPr/>
                    <a:lstStyle/>
                    <a:p>
                      <a:pPr marL="50165">
                        <a:spcBef>
                          <a:spcPts val="230"/>
                        </a:spcBef>
                      </a:pPr>
                      <a:r>
                        <a:rPr lang="en-US" sz="2000">
                          <a:effectLst/>
                        </a:rPr>
                        <a:t>&lt;TR&gt;...&lt;/TR&gt;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594995">
                        <a:spcBef>
                          <a:spcPts val="190"/>
                        </a:spcBef>
                      </a:pPr>
                      <a:r>
                        <a:rPr lang="en-US" sz="2000">
                          <a:effectLst/>
                        </a:rPr>
                        <a:t>Defines a table row</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73479761"/>
                  </a:ext>
                </a:extLst>
              </a:tr>
              <a:tr h="402949">
                <a:tc>
                  <a:txBody>
                    <a:bodyPr/>
                    <a:lstStyle/>
                    <a:p>
                      <a:pPr marL="50165">
                        <a:spcBef>
                          <a:spcPts val="230"/>
                        </a:spcBef>
                      </a:pPr>
                      <a:r>
                        <a:rPr lang="en-US" sz="2000">
                          <a:effectLst/>
                        </a:rPr>
                        <a:t>&lt;TR align=”?”&gt; or &lt;TD align=”?”&gt;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594995">
                        <a:spcBef>
                          <a:spcPts val="190"/>
                        </a:spcBef>
                      </a:pPr>
                      <a:r>
                        <a:rPr lang="en-US" sz="2000">
                          <a:effectLst/>
                        </a:rPr>
                        <a:t>Aligns the contents of a row or cell to the left, right, or center</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3108947756"/>
                  </a:ext>
                </a:extLst>
              </a:tr>
              <a:tr h="763891">
                <a:tc>
                  <a:txBody>
                    <a:bodyPr/>
                    <a:lstStyle/>
                    <a:p>
                      <a:pPr marL="50165">
                        <a:spcBef>
                          <a:spcPts val="705"/>
                        </a:spcBef>
                      </a:pPr>
                      <a:r>
                        <a:rPr lang="en-US" sz="2000">
                          <a:effectLst/>
                        </a:rPr>
                        <a:t>&lt;TR valign=”?”&gt; or &lt;TD valign=”?”&gt;</a:t>
                      </a:r>
                      <a:endParaRPr lang="en-IN"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594995" marR="712470">
                        <a:lnSpc>
                          <a:spcPct val="98000"/>
                        </a:lnSpc>
                        <a:spcBef>
                          <a:spcPts val="190"/>
                        </a:spcBef>
                        <a:spcAft>
                          <a:spcPts val="0"/>
                        </a:spcAft>
                      </a:pPr>
                      <a:r>
                        <a:rPr lang="en-US" sz="2000" dirty="0">
                          <a:effectLst/>
                        </a:rPr>
                        <a:t>Sets</a:t>
                      </a:r>
                      <a:r>
                        <a:rPr lang="en-US" sz="2000" spc="-160" dirty="0">
                          <a:effectLst/>
                        </a:rPr>
                        <a:t> </a:t>
                      </a:r>
                      <a:r>
                        <a:rPr lang="en-US" sz="2000" dirty="0">
                          <a:effectLst/>
                        </a:rPr>
                        <a:t>the</a:t>
                      </a:r>
                      <a:r>
                        <a:rPr lang="en-US" sz="2000" spc="-160" dirty="0">
                          <a:effectLst/>
                        </a:rPr>
                        <a:t> </a:t>
                      </a:r>
                      <a:r>
                        <a:rPr lang="en-US" sz="2000" dirty="0">
                          <a:effectLst/>
                        </a:rPr>
                        <a:t>vertical</a:t>
                      </a:r>
                      <a:r>
                        <a:rPr lang="en-US" sz="2000" spc="-155" dirty="0">
                          <a:effectLst/>
                        </a:rPr>
                        <a:t> </a:t>
                      </a:r>
                      <a:r>
                        <a:rPr lang="en-US" sz="2000" dirty="0">
                          <a:effectLst/>
                        </a:rPr>
                        <a:t>alignment</a:t>
                      </a:r>
                      <a:r>
                        <a:rPr lang="en-US" sz="2000" spc="-160" dirty="0">
                          <a:effectLst/>
                        </a:rPr>
                        <a:t> </a:t>
                      </a:r>
                      <a:r>
                        <a:rPr lang="en-US" sz="2000" dirty="0">
                          <a:effectLst/>
                        </a:rPr>
                        <a:t>of</a:t>
                      </a:r>
                      <a:r>
                        <a:rPr lang="en-US" sz="2000" spc="-155" dirty="0">
                          <a:effectLst/>
                        </a:rPr>
                        <a:t> </a:t>
                      </a:r>
                      <a:r>
                        <a:rPr lang="en-US" sz="2000" dirty="0">
                          <a:effectLst/>
                        </a:rPr>
                        <a:t>a</a:t>
                      </a:r>
                      <a:r>
                        <a:rPr lang="en-US" sz="2000" spc="-160" dirty="0">
                          <a:effectLst/>
                        </a:rPr>
                        <a:t> </a:t>
                      </a:r>
                      <a:r>
                        <a:rPr lang="en-US" sz="2000" dirty="0">
                          <a:effectLst/>
                        </a:rPr>
                        <a:t>row</a:t>
                      </a:r>
                      <a:r>
                        <a:rPr lang="en-US" sz="2000" spc="-155" dirty="0">
                          <a:effectLst/>
                        </a:rPr>
                        <a:t> </a:t>
                      </a:r>
                      <a:r>
                        <a:rPr lang="en-US" sz="2000" dirty="0">
                          <a:effectLst/>
                        </a:rPr>
                        <a:t>or</a:t>
                      </a:r>
                      <a:r>
                        <a:rPr lang="en-US" sz="2000" spc="-160" dirty="0">
                          <a:effectLst/>
                        </a:rPr>
                        <a:t> </a:t>
                      </a:r>
                      <a:r>
                        <a:rPr lang="en-US" sz="2000" dirty="0">
                          <a:effectLst/>
                        </a:rPr>
                        <a:t>cell</a:t>
                      </a:r>
                      <a:r>
                        <a:rPr lang="en-US" sz="2000" spc="-155" dirty="0">
                          <a:effectLst/>
                        </a:rPr>
                        <a:t> </a:t>
                      </a:r>
                      <a:r>
                        <a:rPr lang="en-US" sz="2000" dirty="0">
                          <a:effectLst/>
                        </a:rPr>
                        <a:t>to</a:t>
                      </a:r>
                      <a:r>
                        <a:rPr lang="en-US" sz="2000" spc="-160" dirty="0">
                          <a:effectLst/>
                        </a:rPr>
                        <a:t> </a:t>
                      </a:r>
                      <a:r>
                        <a:rPr lang="en-US" sz="2000" dirty="0">
                          <a:effectLst/>
                        </a:rPr>
                        <a:t>the</a:t>
                      </a:r>
                      <a:r>
                        <a:rPr lang="en-US" sz="2000" spc="-155" dirty="0">
                          <a:effectLst/>
                        </a:rPr>
                        <a:t> </a:t>
                      </a:r>
                      <a:r>
                        <a:rPr lang="en-US" sz="2000" dirty="0">
                          <a:effectLst/>
                        </a:rPr>
                        <a:t>top,</a:t>
                      </a:r>
                      <a:r>
                        <a:rPr lang="en-US" sz="2000" spc="-160" dirty="0">
                          <a:effectLst/>
                        </a:rPr>
                        <a:t> </a:t>
                      </a:r>
                      <a:r>
                        <a:rPr lang="en-US" sz="2000" dirty="0">
                          <a:effectLst/>
                        </a:rPr>
                        <a:t>middle, or</a:t>
                      </a:r>
                      <a:r>
                        <a:rPr lang="en-US" sz="2000" spc="-85" dirty="0">
                          <a:effectLst/>
                        </a:rPr>
                        <a:t> </a:t>
                      </a:r>
                      <a:r>
                        <a:rPr lang="en-US" sz="2000" dirty="0">
                          <a:effectLst/>
                        </a:rPr>
                        <a:t>bottom</a:t>
                      </a:r>
                      <a:endParaRPr lang="en-IN"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4195185347"/>
                  </a:ext>
                </a:extLst>
              </a:tr>
            </a:tbl>
          </a:graphicData>
        </a:graphic>
      </p:graphicFrame>
      <p:sp>
        <p:nvSpPr>
          <p:cNvPr id="5" name="Text Box 13">
            <a:extLst>
              <a:ext uri="{FF2B5EF4-FFF2-40B4-BE49-F238E27FC236}">
                <a16:creationId xmlns:a16="http://schemas.microsoft.com/office/drawing/2014/main" id="{57C2C9D5-5388-4497-A1C4-BA1AC367FFE8}"/>
              </a:ext>
            </a:extLst>
          </p:cNvPr>
          <p:cNvSpPr txBox="1">
            <a:spLocks noChangeArrowheads="1"/>
          </p:cNvSpPr>
          <p:nvPr/>
        </p:nvSpPr>
        <p:spPr bwMode="auto">
          <a:xfrm>
            <a:off x="372109" y="354647"/>
            <a:ext cx="5009516" cy="90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ts val="1520"/>
              </a:lnSpc>
            </a:pPr>
            <a:r>
              <a:rPr lang="en-US" sz="2800" b="1" spc="-20" dirty="0">
                <a:solidFill>
                  <a:srgbClr val="FF0000"/>
                </a:solidFill>
                <a:effectLst/>
                <a:latin typeface="Arial" panose="020B0604020202020204" pitchFamily="34" charset="0"/>
                <a:ea typeface="Verdana" panose="020B0604030504040204" pitchFamily="34" charset="0"/>
                <a:cs typeface="Verdana" panose="020B0604030504040204" pitchFamily="34" charset="0"/>
              </a:rPr>
              <a:t>Table</a:t>
            </a:r>
            <a:r>
              <a:rPr lang="en-US" sz="2800" b="1" spc="-165" dirty="0">
                <a:solidFill>
                  <a:srgbClr val="FF0000"/>
                </a:solidFill>
                <a:effectLst/>
                <a:latin typeface="Arial" panose="020B0604020202020204" pitchFamily="34" charset="0"/>
                <a:ea typeface="Verdana" panose="020B0604030504040204" pitchFamily="34" charset="0"/>
                <a:cs typeface="Verdana" panose="020B0604030504040204" pitchFamily="34" charset="0"/>
              </a:rPr>
              <a:t> </a:t>
            </a:r>
            <a:r>
              <a:rPr lang="en-US" sz="2800" b="1" dirty="0">
                <a:solidFill>
                  <a:srgbClr val="FF0000"/>
                </a:solidFill>
                <a:effectLst/>
                <a:latin typeface="Arial" panose="020B0604020202020204" pitchFamily="34" charset="0"/>
                <a:ea typeface="Verdana" panose="020B0604030504040204" pitchFamily="34" charset="0"/>
                <a:cs typeface="Verdana" panose="020B0604030504040204" pitchFamily="34" charset="0"/>
              </a:rPr>
              <a:t>tags</a:t>
            </a:r>
            <a:r>
              <a:rPr lang="en-US" sz="2800" b="1" spc="-160" dirty="0">
                <a:solidFill>
                  <a:srgbClr val="FF0000"/>
                </a:solidFill>
                <a:effectLst/>
                <a:latin typeface="Arial" panose="020B0604020202020204" pitchFamily="34" charset="0"/>
                <a:ea typeface="Verdana" panose="020B0604030504040204" pitchFamily="34" charset="0"/>
                <a:cs typeface="Verdana" panose="020B0604030504040204" pitchFamily="34" charset="0"/>
              </a:rPr>
              <a:t> </a:t>
            </a:r>
            <a:r>
              <a:rPr lang="en-US" sz="2800" b="1" dirty="0">
                <a:solidFill>
                  <a:srgbClr val="FF0000"/>
                </a:solidFill>
                <a:effectLst/>
                <a:latin typeface="Arial" panose="020B0604020202020204" pitchFamily="34" charset="0"/>
                <a:ea typeface="Verdana" panose="020B0604030504040204" pitchFamily="34" charset="0"/>
                <a:cs typeface="Verdana" panose="020B0604030504040204" pitchFamily="34" charset="0"/>
              </a:rPr>
              <a:t>and</a:t>
            </a:r>
            <a:r>
              <a:rPr lang="en-US" sz="2800" b="1" spc="-160" dirty="0">
                <a:solidFill>
                  <a:srgbClr val="FF0000"/>
                </a:solidFill>
                <a:effectLst/>
                <a:latin typeface="Arial" panose="020B0604020202020204" pitchFamily="34" charset="0"/>
                <a:ea typeface="Verdana" panose="020B0604030504040204" pitchFamily="34" charset="0"/>
                <a:cs typeface="Verdana" panose="020B0604030504040204" pitchFamily="34" charset="0"/>
              </a:rPr>
              <a:t> </a:t>
            </a:r>
            <a:r>
              <a:rPr lang="en-US" sz="2800" b="1" dirty="0">
                <a:solidFill>
                  <a:srgbClr val="FF0000"/>
                </a:solidFill>
                <a:effectLst/>
                <a:latin typeface="Arial" panose="020B0604020202020204" pitchFamily="34" charset="0"/>
                <a:ea typeface="Verdana" panose="020B0604030504040204" pitchFamily="34" charset="0"/>
                <a:cs typeface="Verdana" panose="020B0604030504040204" pitchFamily="34" charset="0"/>
              </a:rPr>
              <a:t>attributes</a:t>
            </a:r>
            <a:endParaRPr lang="en-IN" sz="2800" b="1" dirty="0">
              <a:solidFill>
                <a:srgbClr val="FF0000"/>
              </a:solidFill>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417163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ED3BA-6248-4FF3-AB95-FEF0BA031EDD}"/>
              </a:ext>
            </a:extLst>
          </p:cNvPr>
          <p:cNvSpPr>
            <a:spLocks noGrp="1"/>
          </p:cNvSpPr>
          <p:nvPr>
            <p:ph idx="1"/>
          </p:nvPr>
        </p:nvSpPr>
        <p:spPr>
          <a:xfrm>
            <a:off x="193040" y="210184"/>
            <a:ext cx="11805920" cy="6454776"/>
          </a:xfrm>
        </p:spPr>
        <p:txBody>
          <a:bodyPr>
            <a:normAutofit fontScale="92500" lnSpcReduction="10000"/>
          </a:bodyPr>
          <a:lstStyle/>
          <a:p>
            <a:r>
              <a:rPr lang="en-US" b="1" dirty="0">
                <a:solidFill>
                  <a:srgbClr val="FF0000"/>
                </a:solidFill>
              </a:rPr>
              <a:t>Table attributes</a:t>
            </a:r>
          </a:p>
          <a:p>
            <a:r>
              <a:rPr lang="en-US" dirty="0"/>
              <a:t>1. border            // no border =0  border=1</a:t>
            </a:r>
          </a:p>
          <a:p>
            <a:r>
              <a:rPr lang="en-US" dirty="0"/>
              <a:t>2.bgcolor            //background color of table</a:t>
            </a:r>
          </a:p>
          <a:p>
            <a:r>
              <a:rPr lang="en-US" dirty="0"/>
              <a:t>3.background     // background image</a:t>
            </a:r>
          </a:p>
          <a:p>
            <a:r>
              <a:rPr lang="en-US" dirty="0"/>
              <a:t>4.cellspacing       // cell size  pixels or </a:t>
            </a:r>
          </a:p>
          <a:p>
            <a:r>
              <a:rPr lang="en-US" dirty="0"/>
              <a:t>5.cellpadding      // </a:t>
            </a:r>
            <a:r>
              <a:rPr lang="en-US" dirty="0" err="1"/>
              <a:t>spce</a:t>
            </a:r>
            <a:r>
              <a:rPr lang="en-US" dirty="0"/>
              <a:t> around cell </a:t>
            </a:r>
          </a:p>
          <a:p>
            <a:r>
              <a:rPr lang="en-US" dirty="0"/>
              <a:t>6.align                //left ,right, center ,</a:t>
            </a:r>
            <a:r>
              <a:rPr lang="en-US" dirty="0" err="1"/>
              <a:t>justify,char</a:t>
            </a:r>
            <a:r>
              <a:rPr lang="en-US" dirty="0"/>
              <a:t>        </a:t>
            </a:r>
          </a:p>
          <a:p>
            <a:r>
              <a:rPr lang="en-US" dirty="0"/>
              <a:t>7.valign              //  </a:t>
            </a:r>
            <a:r>
              <a:rPr lang="en-US" dirty="0" err="1"/>
              <a:t>top,middle</a:t>
            </a:r>
            <a:r>
              <a:rPr lang="en-US" dirty="0"/>
              <a:t> ,bottom  baseline</a:t>
            </a:r>
          </a:p>
          <a:p>
            <a:r>
              <a:rPr lang="en-US" dirty="0"/>
              <a:t>8.width              // width= 100px  or  width=100%</a:t>
            </a:r>
          </a:p>
          <a:p>
            <a:r>
              <a:rPr lang="en-US" dirty="0"/>
              <a:t>9.height             // height= 100px  or  height=100%</a:t>
            </a:r>
          </a:p>
          <a:p>
            <a:r>
              <a:rPr lang="en-US" dirty="0"/>
              <a:t>10.frame           // frame=“void” ,above, below, </a:t>
            </a:r>
            <a:r>
              <a:rPr lang="en-US" dirty="0" err="1"/>
              <a:t>hsides</a:t>
            </a:r>
            <a:r>
              <a:rPr lang="en-US" dirty="0"/>
              <a:t>, </a:t>
            </a:r>
            <a:r>
              <a:rPr lang="en-US" dirty="0" err="1"/>
              <a:t>vsides</a:t>
            </a:r>
            <a:r>
              <a:rPr lang="en-US" dirty="0"/>
              <a:t>, </a:t>
            </a:r>
            <a:r>
              <a:rPr lang="en-US" dirty="0" err="1"/>
              <a:t>rhs</a:t>
            </a:r>
            <a:r>
              <a:rPr lang="en-US" dirty="0"/>
              <a:t>, </a:t>
            </a:r>
            <a:r>
              <a:rPr lang="en-US" dirty="0" err="1"/>
              <a:t>lhs</a:t>
            </a:r>
            <a:r>
              <a:rPr lang="en-US" dirty="0"/>
              <a:t>, box, border</a:t>
            </a:r>
          </a:p>
          <a:p>
            <a:r>
              <a:rPr lang="en-US" dirty="0"/>
              <a:t>11.rules            // rules=“none”  , groups, cols, rows all</a:t>
            </a:r>
          </a:p>
          <a:p>
            <a:r>
              <a:rPr lang="en-US" dirty="0"/>
              <a:t>12. caption      //caption=“hello”</a:t>
            </a:r>
          </a:p>
          <a:p>
            <a:r>
              <a:rPr lang="en-US" dirty="0"/>
              <a:t>13. summary   // summary=“</a:t>
            </a:r>
            <a:r>
              <a:rPr lang="en-US" dirty="0" err="1"/>
              <a:t>hffjgjgjgj</a:t>
            </a:r>
            <a:r>
              <a:rPr lang="en-US" dirty="0"/>
              <a:t>”</a:t>
            </a:r>
          </a:p>
          <a:p>
            <a:endParaRPr lang="en-IN" dirty="0"/>
          </a:p>
        </p:txBody>
      </p:sp>
    </p:spTree>
    <p:extLst>
      <p:ext uri="{BB962C8B-B14F-4D97-AF65-F5344CB8AC3E}">
        <p14:creationId xmlns:p14="http://schemas.microsoft.com/office/powerpoint/2010/main" val="229509014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25C8DF-B866-4EDE-A95E-6F41A2C9BDB6}"/>
              </a:ext>
            </a:extLst>
          </p:cNvPr>
          <p:cNvSpPr>
            <a:spLocks noGrp="1"/>
          </p:cNvSpPr>
          <p:nvPr>
            <p:ph idx="1"/>
          </p:nvPr>
        </p:nvSpPr>
        <p:spPr>
          <a:xfrm>
            <a:off x="230777" y="259218"/>
            <a:ext cx="11730445" cy="6050142"/>
          </a:xfrm>
        </p:spPr>
        <p:txBody>
          <a:bodyPr>
            <a:normAutofit fontScale="92500" lnSpcReduction="10000"/>
          </a:bodyPr>
          <a:lstStyle/>
          <a:p>
            <a:r>
              <a:rPr lang="en-IN" sz="3500" b="1" dirty="0">
                <a:solidFill>
                  <a:srgbClr val="FF0000"/>
                </a:solidFill>
              </a:rPr>
              <a:t>&lt;tr&gt;  or &lt;td&gt; or &lt;</a:t>
            </a:r>
            <a:r>
              <a:rPr lang="en-IN" sz="3500" b="1" dirty="0" err="1">
                <a:solidFill>
                  <a:srgbClr val="FF0000"/>
                </a:solidFill>
              </a:rPr>
              <a:t>th</a:t>
            </a:r>
            <a:r>
              <a:rPr lang="en-IN" sz="3500" b="1" dirty="0">
                <a:solidFill>
                  <a:srgbClr val="FF0000"/>
                </a:solidFill>
              </a:rPr>
              <a:t>&gt;</a:t>
            </a:r>
            <a:r>
              <a:rPr lang="en-IN" b="1" dirty="0">
                <a:solidFill>
                  <a:srgbClr val="FF0000"/>
                </a:solidFill>
              </a:rPr>
              <a:t>			Tags Attributes:	</a:t>
            </a:r>
            <a:r>
              <a:rPr lang="en-IN" dirty="0"/>
              <a:t> </a:t>
            </a:r>
          </a:p>
          <a:p>
            <a:r>
              <a:rPr lang="en-IN" dirty="0" err="1"/>
              <a:t>colspan</a:t>
            </a:r>
            <a:r>
              <a:rPr lang="en-IN" dirty="0"/>
              <a:t>="?"		Number of columns the cell spans across (cell merge)</a:t>
            </a:r>
          </a:p>
          <a:p>
            <a:r>
              <a:rPr lang="en-IN" dirty="0" err="1"/>
              <a:t>rowspan</a:t>
            </a:r>
            <a:r>
              <a:rPr lang="en-IN" dirty="0"/>
              <a:t>="?"		Number of row a cell spans across (cell merge)</a:t>
            </a:r>
          </a:p>
          <a:p>
            <a:r>
              <a:rPr lang="en-IN" dirty="0"/>
              <a:t>width="??"			Cell Width (pixels or %) (*)</a:t>
            </a:r>
          </a:p>
          <a:p>
            <a:r>
              <a:rPr lang="en-IN" dirty="0"/>
              <a:t>height="??"			Cell Height (pixels or %) (*)</a:t>
            </a:r>
          </a:p>
          <a:p>
            <a:r>
              <a:rPr lang="en-IN" dirty="0" err="1"/>
              <a:t>bgcolor</a:t>
            </a:r>
            <a:r>
              <a:rPr lang="en-IN" dirty="0"/>
              <a:t>="#??????”	Background Colour (*)</a:t>
            </a:r>
          </a:p>
          <a:p>
            <a:r>
              <a:rPr lang="en-IN" dirty="0"/>
              <a:t>align="??"			Horizontal Alignment: left, </a:t>
            </a:r>
            <a:r>
              <a:rPr lang="en-IN" dirty="0" err="1"/>
              <a:t>center</a:t>
            </a:r>
            <a:r>
              <a:rPr lang="en-IN" dirty="0"/>
              <a:t>, right (*)</a:t>
            </a:r>
          </a:p>
          <a:p>
            <a:r>
              <a:rPr lang="en-IN" dirty="0" err="1"/>
              <a:t>valign</a:t>
            </a:r>
            <a:r>
              <a:rPr lang="en-IN" dirty="0"/>
              <a:t>="??"			Vertical Alignment: top, middle, bottom (*)</a:t>
            </a:r>
          </a:p>
          <a:p>
            <a:r>
              <a:rPr lang="en-IN" dirty="0" err="1"/>
              <a:t>nowrap</a:t>
            </a:r>
            <a:r>
              <a:rPr lang="en-IN" dirty="0"/>
              <a:t>			Force no line breaks in a particular cell</a:t>
            </a:r>
          </a:p>
          <a:p>
            <a:r>
              <a:rPr lang="en-IN" dirty="0"/>
              <a:t>Scope                                  // scope=“row”  </a:t>
            </a:r>
            <a:r>
              <a:rPr lang="en-IN" dirty="0" err="1"/>
              <a:t>row,col,rowgroup,colgroup</a:t>
            </a:r>
            <a:endParaRPr lang="en-IN" dirty="0"/>
          </a:p>
          <a:p>
            <a:r>
              <a:rPr lang="en-IN" dirty="0"/>
              <a:t>Axis                		// axis=“heavy old valuable”</a:t>
            </a:r>
          </a:p>
          <a:p>
            <a:r>
              <a:rPr lang="en-IN" dirty="0"/>
              <a:t>Header			// header=“</a:t>
            </a:r>
            <a:r>
              <a:rPr lang="en-IN" dirty="0" err="1"/>
              <a:t>vnvjgjhgj</a:t>
            </a:r>
            <a:r>
              <a:rPr lang="en-IN" dirty="0"/>
              <a:t>”</a:t>
            </a:r>
          </a:p>
          <a:p>
            <a:r>
              <a:rPr lang="en-IN" dirty="0" err="1"/>
              <a:t>Abbr</a:t>
            </a:r>
            <a:r>
              <a:rPr lang="en-IN" dirty="0"/>
              <a:t>				// </a:t>
            </a:r>
            <a:r>
              <a:rPr lang="en-IN" dirty="0" err="1"/>
              <a:t>abbr</a:t>
            </a:r>
            <a:r>
              <a:rPr lang="en-IN" dirty="0"/>
              <a:t>=“</a:t>
            </a:r>
            <a:r>
              <a:rPr lang="en-IN" dirty="0" err="1"/>
              <a:t>abbruvation</a:t>
            </a:r>
            <a:r>
              <a:rPr lang="en-IN" dirty="0"/>
              <a:t>”</a:t>
            </a:r>
          </a:p>
          <a:p>
            <a:endParaRPr lang="en-IN" dirty="0"/>
          </a:p>
        </p:txBody>
      </p:sp>
    </p:spTree>
    <p:extLst>
      <p:ext uri="{BB962C8B-B14F-4D97-AF65-F5344CB8AC3E}">
        <p14:creationId xmlns:p14="http://schemas.microsoft.com/office/powerpoint/2010/main" val="21714093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8F00-A62F-4F03-9883-4F83516DD0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880A4C-D787-4029-B0CD-132E2AC9A5A9}"/>
              </a:ext>
            </a:extLst>
          </p:cNvPr>
          <p:cNvSpPr>
            <a:spLocks noGrp="1"/>
          </p:cNvSpPr>
          <p:nvPr>
            <p:ph idx="1"/>
          </p:nvPr>
        </p:nvSpPr>
        <p:spPr/>
        <p:txBody>
          <a:bodyPr/>
          <a:lstStyle/>
          <a:p>
            <a:endParaRPr lang="en-IN"/>
          </a:p>
        </p:txBody>
      </p:sp>
      <p:sp>
        <p:nvSpPr>
          <p:cNvPr id="7" name="TextBox 6">
            <a:extLst>
              <a:ext uri="{FF2B5EF4-FFF2-40B4-BE49-F238E27FC236}">
                <a16:creationId xmlns:a16="http://schemas.microsoft.com/office/drawing/2014/main" id="{9EFC1001-B789-4A65-AAF0-03EDEF3C663A}"/>
              </a:ext>
            </a:extLst>
          </p:cNvPr>
          <p:cNvSpPr txBox="1"/>
          <p:nvPr/>
        </p:nvSpPr>
        <p:spPr>
          <a:xfrm>
            <a:off x="3048000" y="474345"/>
            <a:ext cx="6096000" cy="5909310"/>
          </a:xfrm>
          <a:prstGeom prst="rect">
            <a:avLst/>
          </a:prstGeom>
          <a:noFill/>
        </p:spPr>
        <p:txBody>
          <a:bodyPr wrap="square">
            <a:spAutoFit/>
          </a:bodyPr>
          <a:lstStyle/>
          <a:p>
            <a:r>
              <a:rPr lang="en-US" dirty="0"/>
              <a:t>&lt;h1&gt; </a:t>
            </a:r>
            <a:r>
              <a:rPr lang="en-US" dirty="0" err="1"/>
              <a:t>tbody</a:t>
            </a:r>
            <a:r>
              <a:rPr lang="en-US" dirty="0"/>
              <a:t> </a:t>
            </a:r>
            <a:r>
              <a:rPr lang="en-US" dirty="0" err="1"/>
              <a:t>thead</a:t>
            </a:r>
            <a:r>
              <a:rPr lang="en-US" dirty="0"/>
              <a:t> </a:t>
            </a:r>
            <a:r>
              <a:rPr lang="en-US" dirty="0" err="1"/>
              <a:t>tfoot</a:t>
            </a:r>
            <a:r>
              <a:rPr lang="en-US" dirty="0"/>
              <a:t> &lt;/h1&gt;</a:t>
            </a:r>
          </a:p>
          <a:p>
            <a:r>
              <a:rPr lang="en-US" dirty="0"/>
              <a:t>&lt;table border="1" &gt;</a:t>
            </a:r>
          </a:p>
          <a:p>
            <a:r>
              <a:rPr lang="en-US" dirty="0"/>
              <a:t>&lt;</a:t>
            </a:r>
            <a:r>
              <a:rPr lang="en-US" dirty="0" err="1"/>
              <a:t>thead</a:t>
            </a:r>
            <a:r>
              <a:rPr lang="en-US" dirty="0"/>
              <a:t>&gt;</a:t>
            </a:r>
          </a:p>
          <a:p>
            <a:r>
              <a:rPr lang="en-US" dirty="0"/>
              <a:t>&lt;tr&gt;</a:t>
            </a:r>
          </a:p>
          <a:p>
            <a:r>
              <a:rPr lang="en-US" dirty="0"/>
              <a:t>&lt;td </a:t>
            </a:r>
            <a:r>
              <a:rPr lang="en-US" dirty="0" err="1"/>
              <a:t>colspan</a:t>
            </a:r>
            <a:r>
              <a:rPr lang="en-US" dirty="0"/>
              <a:t>="4"&gt;This is the head of the table&lt;/td&gt;</a:t>
            </a:r>
          </a:p>
          <a:p>
            <a:r>
              <a:rPr lang="en-US" dirty="0"/>
              <a:t>&lt;/tr&gt;</a:t>
            </a:r>
          </a:p>
          <a:p>
            <a:r>
              <a:rPr lang="en-US" dirty="0"/>
              <a:t>&lt;/</a:t>
            </a:r>
            <a:r>
              <a:rPr lang="en-US" dirty="0" err="1"/>
              <a:t>thead</a:t>
            </a:r>
            <a:r>
              <a:rPr lang="en-US" dirty="0"/>
              <a:t>&gt;</a:t>
            </a:r>
          </a:p>
          <a:p>
            <a:r>
              <a:rPr lang="en-US" dirty="0"/>
              <a:t>&lt;</a:t>
            </a:r>
            <a:r>
              <a:rPr lang="en-US" dirty="0" err="1"/>
              <a:t>tbody</a:t>
            </a:r>
            <a:r>
              <a:rPr lang="en-US" dirty="0"/>
              <a:t>&gt;</a:t>
            </a:r>
          </a:p>
          <a:p>
            <a:r>
              <a:rPr lang="en-US" dirty="0"/>
              <a:t>&lt;tr&gt;</a:t>
            </a:r>
          </a:p>
          <a:p>
            <a:r>
              <a:rPr lang="en-US" dirty="0"/>
              <a:t>&lt;td&gt;Cell 1&lt;/td&gt;</a:t>
            </a:r>
          </a:p>
          <a:p>
            <a:r>
              <a:rPr lang="en-US" dirty="0"/>
              <a:t>&lt;td&gt;Cell 2&lt;/td&gt;</a:t>
            </a:r>
          </a:p>
          <a:p>
            <a:r>
              <a:rPr lang="en-US" dirty="0"/>
              <a:t>&lt;td&gt;Cell 3&lt;/td&gt;</a:t>
            </a:r>
          </a:p>
          <a:p>
            <a:r>
              <a:rPr lang="en-US" dirty="0"/>
              <a:t>&lt;td&gt;Cell 4&lt;/td&gt;</a:t>
            </a:r>
          </a:p>
          <a:p>
            <a:r>
              <a:rPr lang="en-US" dirty="0"/>
              <a:t>&lt;/tr&gt;</a:t>
            </a:r>
          </a:p>
          <a:p>
            <a:r>
              <a:rPr lang="en-US" dirty="0"/>
              <a:t>&lt;/</a:t>
            </a:r>
            <a:r>
              <a:rPr lang="en-US" dirty="0" err="1"/>
              <a:t>tbody</a:t>
            </a:r>
            <a:r>
              <a:rPr lang="en-US" dirty="0"/>
              <a:t>&gt;</a:t>
            </a:r>
          </a:p>
          <a:p>
            <a:r>
              <a:rPr lang="en-US" dirty="0"/>
              <a:t>&lt;</a:t>
            </a:r>
            <a:r>
              <a:rPr lang="en-US" dirty="0" err="1"/>
              <a:t>tfoot</a:t>
            </a:r>
            <a:r>
              <a:rPr lang="en-US" dirty="0"/>
              <a:t>&gt;</a:t>
            </a:r>
          </a:p>
          <a:p>
            <a:r>
              <a:rPr lang="en-US" dirty="0"/>
              <a:t>&lt;tr&gt;</a:t>
            </a:r>
          </a:p>
          <a:p>
            <a:r>
              <a:rPr lang="en-US" dirty="0"/>
              <a:t>&lt;td </a:t>
            </a:r>
            <a:r>
              <a:rPr lang="en-US" dirty="0" err="1"/>
              <a:t>colspan</a:t>
            </a:r>
            <a:r>
              <a:rPr lang="en-US" dirty="0"/>
              <a:t>="4"&gt;This is the foot of the table&lt;/td&gt;</a:t>
            </a:r>
          </a:p>
          <a:p>
            <a:r>
              <a:rPr lang="en-US" dirty="0"/>
              <a:t>&lt;/tr&gt;</a:t>
            </a:r>
          </a:p>
          <a:p>
            <a:r>
              <a:rPr lang="en-US" dirty="0"/>
              <a:t>&lt;/</a:t>
            </a:r>
            <a:r>
              <a:rPr lang="en-US" dirty="0" err="1"/>
              <a:t>tfoot</a:t>
            </a:r>
            <a:r>
              <a:rPr lang="en-US" dirty="0"/>
              <a:t>&gt;</a:t>
            </a:r>
          </a:p>
          <a:p>
            <a:r>
              <a:rPr lang="en-US" dirty="0"/>
              <a:t>&lt;/table&gt;</a:t>
            </a:r>
            <a:endParaRPr lang="en-IN" dirty="0"/>
          </a:p>
        </p:txBody>
      </p:sp>
      <p:pic>
        <p:nvPicPr>
          <p:cNvPr id="9" name="Picture 8">
            <a:extLst>
              <a:ext uri="{FF2B5EF4-FFF2-40B4-BE49-F238E27FC236}">
                <a16:creationId xmlns:a16="http://schemas.microsoft.com/office/drawing/2014/main" id="{5CB4BAD9-74E0-4C67-85F8-AD754358B45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22859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1788</TotalTime>
  <Words>13710</Words>
  <Application>Microsoft Office PowerPoint</Application>
  <PresentationFormat>Widescreen</PresentationFormat>
  <Paragraphs>1734</Paragraphs>
  <Slides>130</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130</vt:i4>
      </vt:variant>
    </vt:vector>
  </HeadingPairs>
  <TitlesOfParts>
    <vt:vector size="143" baseType="lpstr">
      <vt:lpstr>Arial</vt:lpstr>
      <vt:lpstr>Arial Narrow</vt:lpstr>
      <vt:lpstr>Arial Unicode MS</vt:lpstr>
      <vt:lpstr>Bookman Old Style</vt:lpstr>
      <vt:lpstr>Calibri</vt:lpstr>
      <vt:lpstr>Calibri Light</vt:lpstr>
      <vt:lpstr>Consolas</vt:lpstr>
      <vt:lpstr>Segoe UI</vt:lpstr>
      <vt:lpstr>Times New Roman</vt:lpstr>
      <vt:lpstr>Verdana</vt:lpstr>
      <vt:lpstr>Wingdings</vt:lpstr>
      <vt:lpstr>zillaslab</vt:lpstr>
      <vt:lpstr>Office Theme</vt:lpstr>
      <vt:lpstr>       INTRODUCTION TO HYPER TEXT MARKUP LANGUAGE </vt:lpstr>
      <vt:lpstr>I</vt:lpstr>
      <vt:lpstr>What is Web?</vt:lpstr>
      <vt:lpstr>Types of websites : 1)static  2)dynamic Static website</vt:lpstr>
      <vt:lpstr>Dynamic website</vt:lpstr>
      <vt:lpstr>How to access the Web?</vt:lpstr>
      <vt:lpstr>How to Addressing the Web:IP Address</vt:lpstr>
      <vt:lpstr>IP addresses</vt:lpstr>
      <vt:lpstr>Domain Name Addressing</vt:lpstr>
      <vt:lpstr>PowerPoint Presentation</vt:lpstr>
      <vt:lpstr>Uniform Resource Locators</vt:lpstr>
      <vt:lpstr>PowerPoint Presentation</vt:lpstr>
      <vt:lpstr>PROTOCALS GOVERING THE WEB</vt:lpstr>
      <vt:lpstr>Hyper Text Markup Language UNIT-I</vt:lpstr>
      <vt:lpstr>Brief History of HTML</vt:lpstr>
      <vt:lpstr>What is Hyper Text &amp; what is Markup Language? </vt:lpstr>
      <vt:lpstr>HTML Versions</vt:lpstr>
      <vt:lpstr>Features of HTML</vt:lpstr>
      <vt:lpstr>Structure of  HTML Web Page</vt:lpstr>
      <vt:lpstr>Description of HTML Example</vt:lpstr>
      <vt:lpstr>HTML text Editors</vt:lpstr>
      <vt:lpstr>Building blocks of HTML</vt:lpstr>
      <vt:lpstr>PowerPoint Presentation</vt:lpstr>
      <vt:lpstr>PowerPoint Presentation</vt:lpstr>
      <vt:lpstr>PowerPoint Presentation</vt:lpstr>
      <vt:lpstr>PowerPoint Presentation</vt:lpstr>
      <vt:lpstr>HTML – Header Related Tags </vt:lpstr>
      <vt:lpstr>The HTML &lt;title&gt; Tag </vt:lpstr>
      <vt:lpstr>The HTML &lt;meta&gt; Tag </vt:lpstr>
      <vt:lpstr>The HTML &lt;base&gt; Tag </vt:lpstr>
      <vt:lpstr>The HTML &lt;link&gt; Tag </vt:lpstr>
      <vt:lpstr>The HTML &lt;style&gt; Tag </vt:lpstr>
      <vt:lpstr>The HTML &lt;script&gt; Tag </vt:lpstr>
      <vt:lpstr>PowerPoint Presentation</vt:lpstr>
      <vt:lpstr>Basic Text formatting</vt:lpstr>
      <vt:lpstr>PowerPoint Presentation</vt:lpstr>
      <vt:lpstr>PowerPoint Presentation</vt:lpstr>
      <vt:lpstr>Presentational Elements</vt:lpstr>
      <vt:lpstr>HTML - Marquees </vt:lpstr>
      <vt:lpstr>The &lt;marquee&gt; Tag Attributes </vt:lpstr>
      <vt:lpstr>PowerPoint Presentation</vt:lpstr>
      <vt:lpstr>Phrase elements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Setting Font Color -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Disadvantages of Frames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Text Input Controls </vt:lpstr>
      <vt:lpstr>PowerPoint Presentation</vt:lpstr>
      <vt:lpstr>PowerPoint Presentation</vt:lpstr>
      <vt:lpstr>PowerPoint Presentation</vt:lpstr>
      <vt:lpstr>PowerPoint Presentation</vt:lpstr>
      <vt:lpstr>PowerPoint Presentation</vt:lpstr>
      <vt:lpstr>PowerPoint Presentation</vt:lpstr>
      <vt:lpstr>Attributes of &lt;select&gt; tag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Dr.C.Nagharaju</dc:creator>
  <cp:lastModifiedBy>nagaraju</cp:lastModifiedBy>
  <cp:revision>251</cp:revision>
  <dcterms:created xsi:type="dcterms:W3CDTF">2020-01-14T14:34:30Z</dcterms:created>
  <dcterms:modified xsi:type="dcterms:W3CDTF">2021-09-06T08:38:54Z</dcterms:modified>
</cp:coreProperties>
</file>