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8" r:id="rId12"/>
    <p:sldId id="269" r:id="rId13"/>
    <p:sldId id="270" r:id="rId14"/>
    <p:sldId id="271" r:id="rId15"/>
    <p:sldId id="267" r:id="rId16"/>
    <p:sldId id="274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1B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8D8D1CD-5272-4450-BCFC-C7D00825A9E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1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4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9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5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1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6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1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5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3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0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8D1CD-5272-4450-BCFC-C7D00825A9E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0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wling.com/blog/2014/11/does-shortwave-radio-have-a-future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sa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affaircare.com/2010/09/" TargetMode="External"/><Relationship Id="rId3" Type="http://schemas.openxmlformats.org/officeDocument/2006/relationships/hyperlink" Target="https://creativecommons.org/licenses/by/3.0/" TargetMode="External"/><Relationship Id="rId7" Type="http://schemas.openxmlformats.org/officeDocument/2006/relationships/image" Target="../media/image5.jpg"/><Relationship Id="rId2" Type="http://schemas.openxmlformats.org/officeDocument/2006/relationships/hyperlink" Target="http://2016.igem.org/Team:Valencia_UPV/Integrated_Practic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5AB785-7966-4B7A-B9FD-AE50F4A70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7776" y="934376"/>
            <a:ext cx="3412810" cy="3115075"/>
          </a:xfrm>
        </p:spPr>
        <p:txBody>
          <a:bodyPr>
            <a:normAutofit/>
          </a:bodyPr>
          <a:lstStyle/>
          <a:p>
            <a:pPr algn="l"/>
            <a:r>
              <a:rPr lang="en-US" sz="7200" dirty="0">
                <a:solidFill>
                  <a:schemeClr val="accent1"/>
                </a:solidFill>
              </a:rPr>
              <a:t>Energy Poverty In Texas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4FF40-7D0F-47D2-974B-374F00A0A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D977EDB-BDD0-4B84-BC3B-3DF30EE0B90E}"/>
              </a:ext>
            </a:extLst>
          </p:cNvPr>
          <p:cNvGrpSpPr/>
          <p:nvPr/>
        </p:nvGrpSpPr>
        <p:grpSpPr>
          <a:xfrm>
            <a:off x="444720" y="957774"/>
            <a:ext cx="9047240" cy="5032316"/>
            <a:chOff x="13554594" y="139958"/>
            <a:chExt cx="12250451" cy="5588158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AB5FCC4-1B18-40C4-999A-0A61DD4B9B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10725" r="5666" b="13071"/>
            <a:stretch/>
          </p:blipFill>
          <p:spPr>
            <a:xfrm>
              <a:off x="13554594" y="139958"/>
              <a:ext cx="10193657" cy="5299207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04F5C7F-8073-442E-AE32-B6328CF83E94}"/>
                </a:ext>
              </a:extLst>
            </p:cNvPr>
            <p:cNvSpPr txBox="1"/>
            <p:nvPr/>
          </p:nvSpPr>
          <p:spPr>
            <a:xfrm>
              <a:off x="13613045" y="5497284"/>
              <a:ext cx="12192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>
                  <a:hlinkClick r:id="rId3" tooltip="http://swling.com/blog/2014/11/does-shortwave-radio-have-a-future/"/>
                </a:rPr>
                <a:t>This Photo</a:t>
              </a:r>
              <a:r>
                <a:rPr lang="en-US" sz="900"/>
                <a:t> by Unknown Author is licensed under </a:t>
              </a:r>
              <a:r>
                <a:rPr lang="en-US" sz="900">
                  <a:hlinkClick r:id="rId4" tooltip="https://creativecommons.org/licenses/by-nc-sa/3.0/"/>
                </a:rPr>
                <a:t>CC BY-SA-NC</a:t>
              </a:r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890537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24CB-D3B3-44E1-9CE3-14E8968D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Analysis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701A-5194-49BE-974E-45D1DEB19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22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1A160-FB6B-4779-8E36-F8039EA9A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Validation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271CC-4266-49E0-9166-50D8531D3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634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3F42-34D8-4AF6-B6AA-FBDB2471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Map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C0D949-FD4D-4801-AE87-6BB8897D8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4" t="17426" r="8464" b="6334"/>
          <a:stretch/>
        </p:blipFill>
        <p:spPr>
          <a:xfrm>
            <a:off x="5512479" y="571176"/>
            <a:ext cx="5046445" cy="6013939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4670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A57A4-7337-47E5-8905-5228F824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DC4E2-4DCB-4D91-93D2-77602C492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35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5AB785-7966-4B7A-B9FD-AE50F4A70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214" y="450058"/>
            <a:ext cx="3412810" cy="742692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accent1"/>
                </a:solidFill>
              </a:rPr>
              <a:t>Data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4FF40-7D0F-47D2-974B-374F00A0A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00AF37E-4CFC-4EDB-8DD9-6E065281314E}"/>
              </a:ext>
            </a:extLst>
          </p:cNvPr>
          <p:cNvSpPr txBox="1">
            <a:spLocks/>
          </p:cNvSpPr>
          <p:nvPr/>
        </p:nvSpPr>
        <p:spPr>
          <a:xfrm>
            <a:off x="1981769" y="1517896"/>
            <a:ext cx="6265088" cy="685800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b="0" kern="1200">
                <a:solidFill>
                  <a:srgbClr val="FFFEFF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dirty="0">
                <a:solidFill>
                  <a:schemeClr val="tx1"/>
                </a:solidFill>
              </a:rPr>
              <a:t>Publicly available </a:t>
            </a:r>
            <a:r>
              <a:rPr lang="en-US" sz="2400" dirty="0" err="1">
                <a:solidFill>
                  <a:schemeClr val="tx1"/>
                </a:solidFill>
              </a:rPr>
              <a:t>Github</a:t>
            </a:r>
            <a:r>
              <a:rPr lang="en-US" sz="2400" dirty="0">
                <a:solidFill>
                  <a:schemeClr val="tx1"/>
                </a:solidFill>
              </a:rPr>
              <a:t> and desktop repository were used to hold data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701494C-0DAF-485F-A7A0-78A09BB07996}"/>
              </a:ext>
            </a:extLst>
          </p:cNvPr>
          <p:cNvSpPr txBox="1">
            <a:spLocks/>
          </p:cNvSpPr>
          <p:nvPr/>
        </p:nvSpPr>
        <p:spPr>
          <a:xfrm>
            <a:off x="3979398" y="3075719"/>
            <a:ext cx="3924886" cy="1044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Folders were named based on their function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56DD03FC-032E-40AA-91DE-AA2791B77127}"/>
              </a:ext>
            </a:extLst>
          </p:cNvPr>
          <p:cNvSpPr txBox="1">
            <a:spLocks/>
          </p:cNvSpPr>
          <p:nvPr/>
        </p:nvSpPr>
        <p:spPr>
          <a:xfrm>
            <a:off x="5253480" y="4450975"/>
            <a:ext cx="3924886" cy="13376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Files were named based on version number or function:</a:t>
            </a:r>
          </a:p>
          <a:p>
            <a:pPr marL="0" indent="0">
              <a:buNone/>
            </a:pPr>
            <a:r>
              <a:rPr lang="en-US" dirty="0"/>
              <a:t>“clean_analysis_v1.csv”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7" name="Picture 2" descr="Image result for github">
            <a:extLst>
              <a:ext uri="{FF2B5EF4-FFF2-40B4-BE49-F238E27FC236}">
                <a16:creationId xmlns:a16="http://schemas.microsoft.com/office/drawing/2014/main" id="{E96FD8B9-F15D-40A1-BCD2-7760C85CB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098" y="727575"/>
            <a:ext cx="2438400" cy="2438400"/>
          </a:xfrm>
          <a:prstGeom prst="rect">
            <a:avLst/>
          </a:prstGeom>
          <a:noFill/>
          <a:ln w="28575">
            <a:solidFill>
              <a:srgbClr val="F81B0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7BE861C-6CE1-494C-887F-F5434E07B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86" y="2795151"/>
            <a:ext cx="3719879" cy="3285441"/>
          </a:xfrm>
          <a:prstGeom prst="rect">
            <a:avLst/>
          </a:prstGeom>
          <a:ln w="19050">
            <a:solidFill>
              <a:srgbClr val="F81B02"/>
            </a:solidFill>
          </a:ln>
        </p:spPr>
      </p:pic>
    </p:spTree>
    <p:extLst>
      <p:ext uri="{BB962C8B-B14F-4D97-AF65-F5344CB8AC3E}">
        <p14:creationId xmlns:p14="http://schemas.microsoft.com/office/powerpoint/2010/main" val="1322212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C247-931E-4790-8DC3-E47AFA97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Validation and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5901D-88FF-477B-8F72-79447CAE1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Replication Strengths:</a:t>
            </a:r>
          </a:p>
          <a:p>
            <a:pPr lvl="1"/>
            <a:r>
              <a:rPr lang="en-US" dirty="0"/>
              <a:t>All datasets were publicly available</a:t>
            </a:r>
          </a:p>
          <a:p>
            <a:pPr lvl="1"/>
            <a:r>
              <a:rPr lang="en-US" dirty="0"/>
              <a:t>R and R studio are publicly available</a:t>
            </a:r>
          </a:p>
          <a:p>
            <a:r>
              <a:rPr lang="en-US" dirty="0"/>
              <a:t>Issues:</a:t>
            </a:r>
          </a:p>
          <a:p>
            <a:pPr lvl="1"/>
            <a:r>
              <a:rPr lang="en-US" dirty="0"/>
              <a:t>Used excel to filter out variables I didn’t need</a:t>
            </a:r>
          </a:p>
          <a:p>
            <a:pPr lvl="1"/>
            <a:r>
              <a:rPr lang="en-US" dirty="0"/>
              <a:t>Literature used in literature review is not publicly available</a:t>
            </a:r>
          </a:p>
          <a:p>
            <a:pPr lvl="1"/>
            <a:r>
              <a:rPr lang="en-US" dirty="0"/>
              <a:t>ArcMap (ArcGIS) is not a publicly available program</a:t>
            </a:r>
          </a:p>
        </p:txBody>
      </p:sp>
    </p:spTree>
    <p:extLst>
      <p:ext uri="{BB962C8B-B14F-4D97-AF65-F5344CB8AC3E}">
        <p14:creationId xmlns:p14="http://schemas.microsoft.com/office/powerpoint/2010/main" val="757419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7F4B-599C-4787-92FF-6C4C3D09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D99C3-578C-42BC-805F-E07A1FC33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98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7F4B-599C-4787-92FF-6C4C3D09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D99C3-578C-42BC-805F-E07A1FC33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03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5AB785-7966-4B7A-B9FD-AE50F4A70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214" y="450058"/>
            <a:ext cx="3412810" cy="742692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accent1"/>
                </a:solidFill>
              </a:rPr>
              <a:t>Data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4FF40-7D0F-47D2-974B-374F00A0A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4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1E61-BF8D-4A3A-8550-D22DC13D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BB458-4D8C-4DBB-A4D1-ACD464DC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Energy Burdened 101</a:t>
            </a:r>
          </a:p>
          <a:p>
            <a:r>
              <a:rPr lang="en-US" dirty="0"/>
              <a:t>Energy Burden in Texas</a:t>
            </a:r>
          </a:p>
          <a:p>
            <a:r>
              <a:rPr lang="en-US" dirty="0"/>
              <a:t>Research Questions</a:t>
            </a:r>
          </a:p>
          <a:p>
            <a:r>
              <a:rPr lang="en-US" dirty="0"/>
              <a:t>Data Resources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Analysis vs Validation</a:t>
            </a:r>
          </a:p>
          <a:p>
            <a:pPr lvl="1"/>
            <a:r>
              <a:rPr lang="en-US" dirty="0"/>
              <a:t>Linear Regression</a:t>
            </a:r>
          </a:p>
          <a:p>
            <a:r>
              <a:rPr lang="en-US" dirty="0"/>
              <a:t>Data Management and Replications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86B76-4D48-42F3-AD4A-A4DAA078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Energy Burden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FC6BE-515C-4542-8E3D-DDE765FA4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Literature dates back to 1991 in Europe</a:t>
            </a:r>
          </a:p>
          <a:p>
            <a:pPr lvl="1"/>
            <a:r>
              <a:rPr lang="en-US" dirty="0"/>
              <a:t>Measure of energy poverty: “objective” energy burden</a:t>
            </a:r>
          </a:p>
          <a:p>
            <a:pPr lvl="1"/>
            <a:r>
              <a:rPr lang="en-US" dirty="0"/>
              <a:t>Critiques: doesn’t account for regional difference, socio economic and behavioral characteristics</a:t>
            </a:r>
          </a:p>
          <a:p>
            <a:r>
              <a:rPr lang="en-US" dirty="0"/>
              <a:t>In U.S. focus is primarily energy efficiency</a:t>
            </a:r>
          </a:p>
        </p:txBody>
      </p:sp>
    </p:spTree>
    <p:extLst>
      <p:ext uri="{BB962C8B-B14F-4D97-AF65-F5344CB8AC3E}">
        <p14:creationId xmlns:p14="http://schemas.microsoft.com/office/powerpoint/2010/main" val="99686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33CF5-CA41-4A3D-910E-9B56F85A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235" y="6065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1 in 5 Texas households energy burdened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7DF09-0F31-43F5-935E-4D416BE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417" y="1386217"/>
            <a:ext cx="3483820" cy="435852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Causes of energy poverty beginning to be studied</a:t>
            </a:r>
          </a:p>
          <a:p>
            <a:r>
              <a:rPr lang="en-US" dirty="0">
                <a:solidFill>
                  <a:schemeClr val="bg1"/>
                </a:solidFill>
              </a:rPr>
              <a:t>Still no geographic component</a:t>
            </a:r>
          </a:p>
          <a:p>
            <a:r>
              <a:rPr lang="en-US" dirty="0" err="1">
                <a:solidFill>
                  <a:schemeClr val="bg1"/>
                </a:solidFill>
              </a:rPr>
              <a:t>Eventhough</a:t>
            </a:r>
            <a:r>
              <a:rPr lang="en-US" dirty="0">
                <a:solidFill>
                  <a:schemeClr val="bg1"/>
                </a:solidFill>
              </a:rPr>
              <a:t> speculated in studies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F1F137-CBB5-46BB-87C7-EFDEACC7EEB3}"/>
              </a:ext>
            </a:extLst>
          </p:cNvPr>
          <p:cNvGrpSpPr/>
          <p:nvPr/>
        </p:nvGrpSpPr>
        <p:grpSpPr>
          <a:xfrm>
            <a:off x="4598504" y="1285462"/>
            <a:ext cx="7301949" cy="5207414"/>
            <a:chOff x="188296" y="126125"/>
            <a:chExt cx="9093836" cy="625453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00C373D-01E1-4C31-964E-ACDD880F83CC}"/>
                </a:ext>
              </a:extLst>
            </p:cNvPr>
            <p:cNvGrpSpPr/>
            <p:nvPr/>
          </p:nvGrpSpPr>
          <p:grpSpPr>
            <a:xfrm>
              <a:off x="6197440" y="3690514"/>
              <a:ext cx="3084692" cy="2643153"/>
              <a:chOff x="6197440" y="3690514"/>
              <a:chExt cx="3084692" cy="2643153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BE3E15-748F-46A5-B1A9-E30695042167}"/>
                  </a:ext>
                </a:extLst>
              </p:cNvPr>
              <p:cNvSpPr txBox="1"/>
              <p:nvPr/>
            </p:nvSpPr>
            <p:spPr>
              <a:xfrm>
                <a:off x="6254718" y="6102835"/>
                <a:ext cx="302741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hlinkClick r:id="rId2" tooltip="http://2016.igem.org/Team:Valencia_UPV/Integrated_Practices"/>
                  </a:rPr>
                  <a:t>This Photo</a:t>
                </a:r>
                <a:r>
                  <a:rPr lang="en-US" sz="900" dirty="0"/>
                  <a:t> by Unknown Author is licensed under </a:t>
                </a:r>
                <a:r>
                  <a:rPr lang="en-US" sz="900" dirty="0">
                    <a:hlinkClick r:id="rId3" tooltip="https://creativecommons.org/licenses/by/3.0/"/>
                  </a:rPr>
                  <a:t>CC BY</a:t>
                </a:r>
                <a:endParaRPr lang="en-US" sz="900" dirty="0"/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CFBAADBE-4EBE-4173-BC37-67E2E51AF4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837473B0-CC2E-450A-ABE3-18F120FF3D39}">
                    <a1611:picAttrSrcUrl xmlns:a1611="http://schemas.microsoft.com/office/drawing/2016/11/main" r:id="rId2"/>
                  </a:ext>
                </a:extLst>
              </a:blip>
              <a:stretch>
                <a:fillRect/>
              </a:stretch>
            </p:blipFill>
            <p:spPr>
              <a:xfrm>
                <a:off x="6197440" y="3690514"/>
                <a:ext cx="2520380" cy="2358714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0CF1D63-2BFE-43CE-8B9E-9E2DBD6F99D7}"/>
                </a:ext>
              </a:extLst>
            </p:cNvPr>
            <p:cNvSpPr/>
            <p:nvPr/>
          </p:nvSpPr>
          <p:spPr>
            <a:xfrm>
              <a:off x="3607673" y="2235872"/>
              <a:ext cx="1805109" cy="171658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Energy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Poverty</a:t>
              </a:r>
            </a:p>
          </p:txBody>
        </p:sp>
        <p:sp>
          <p:nvSpPr>
            <p:cNvPr id="7" name="Arrow: Up-Down 6">
              <a:extLst>
                <a:ext uri="{FF2B5EF4-FFF2-40B4-BE49-F238E27FC236}">
                  <a16:creationId xmlns:a16="http://schemas.microsoft.com/office/drawing/2014/main" id="{B390109B-2F02-4734-8252-D21340FFECC2}"/>
                </a:ext>
              </a:extLst>
            </p:cNvPr>
            <p:cNvSpPr/>
            <p:nvPr/>
          </p:nvSpPr>
          <p:spPr>
            <a:xfrm rot="5400000">
              <a:off x="4206247" y="-444470"/>
              <a:ext cx="456249" cy="2769739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8" name="Arrow: Up-Down 7">
              <a:extLst>
                <a:ext uri="{FF2B5EF4-FFF2-40B4-BE49-F238E27FC236}">
                  <a16:creationId xmlns:a16="http://schemas.microsoft.com/office/drawing/2014/main" id="{7403FCBD-C249-4704-A830-2BCCD2053DA6}"/>
                </a:ext>
              </a:extLst>
            </p:cNvPr>
            <p:cNvSpPr/>
            <p:nvPr/>
          </p:nvSpPr>
          <p:spPr>
            <a:xfrm rot="5400000">
              <a:off x="4364166" y="3671295"/>
              <a:ext cx="456249" cy="3324855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" name="Arrow: Up-Down 8">
              <a:extLst>
                <a:ext uri="{FF2B5EF4-FFF2-40B4-BE49-F238E27FC236}">
                  <a16:creationId xmlns:a16="http://schemas.microsoft.com/office/drawing/2014/main" id="{CCE7429F-118B-49F1-8FDD-C26C2A88F150}"/>
                </a:ext>
              </a:extLst>
            </p:cNvPr>
            <p:cNvSpPr/>
            <p:nvPr/>
          </p:nvSpPr>
          <p:spPr>
            <a:xfrm rot="10800000">
              <a:off x="7186084" y="2524465"/>
              <a:ext cx="403465" cy="1177906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Arrow: Up-Down 9">
              <a:extLst>
                <a:ext uri="{FF2B5EF4-FFF2-40B4-BE49-F238E27FC236}">
                  <a16:creationId xmlns:a16="http://schemas.microsoft.com/office/drawing/2014/main" id="{83DFDF35-5B3E-4645-B3E4-9B4A50AE011D}"/>
                </a:ext>
              </a:extLst>
            </p:cNvPr>
            <p:cNvSpPr/>
            <p:nvPr/>
          </p:nvSpPr>
          <p:spPr>
            <a:xfrm rot="10800000">
              <a:off x="1402551" y="2305718"/>
              <a:ext cx="403465" cy="1050993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" name="Arrow: Up-Down 10">
              <a:extLst>
                <a:ext uri="{FF2B5EF4-FFF2-40B4-BE49-F238E27FC236}">
                  <a16:creationId xmlns:a16="http://schemas.microsoft.com/office/drawing/2014/main" id="{AEDE3D06-F783-45CD-89A2-058C66B123A8}"/>
                </a:ext>
              </a:extLst>
            </p:cNvPr>
            <p:cNvSpPr/>
            <p:nvPr/>
          </p:nvSpPr>
          <p:spPr>
            <a:xfrm rot="13786155">
              <a:off x="5418052" y="1943201"/>
              <a:ext cx="456249" cy="1002078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" name="Arrow: Up-Down 11">
              <a:extLst>
                <a:ext uri="{FF2B5EF4-FFF2-40B4-BE49-F238E27FC236}">
                  <a16:creationId xmlns:a16="http://schemas.microsoft.com/office/drawing/2014/main" id="{06999F90-B7A9-4617-A822-910CB9800696}"/>
                </a:ext>
              </a:extLst>
            </p:cNvPr>
            <p:cNvSpPr/>
            <p:nvPr/>
          </p:nvSpPr>
          <p:spPr>
            <a:xfrm rot="13730590">
              <a:off x="3230771" y="3427722"/>
              <a:ext cx="456249" cy="1122368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" name="Arrow: Up-Down 12">
              <a:extLst>
                <a:ext uri="{FF2B5EF4-FFF2-40B4-BE49-F238E27FC236}">
                  <a16:creationId xmlns:a16="http://schemas.microsoft.com/office/drawing/2014/main" id="{739D2DD4-AD2A-4258-958E-9A142F925999}"/>
                </a:ext>
              </a:extLst>
            </p:cNvPr>
            <p:cNvSpPr/>
            <p:nvPr/>
          </p:nvSpPr>
          <p:spPr>
            <a:xfrm rot="18373827">
              <a:off x="3131323" y="1627009"/>
              <a:ext cx="456249" cy="1258484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" name="Arrow: Up-Down 13">
              <a:extLst>
                <a:ext uri="{FF2B5EF4-FFF2-40B4-BE49-F238E27FC236}">
                  <a16:creationId xmlns:a16="http://schemas.microsoft.com/office/drawing/2014/main" id="{1C5D2FCE-F60B-44A4-BEF1-F8ECE91407BA}"/>
                </a:ext>
              </a:extLst>
            </p:cNvPr>
            <p:cNvSpPr/>
            <p:nvPr/>
          </p:nvSpPr>
          <p:spPr>
            <a:xfrm rot="18373827">
              <a:off x="5563228" y="3319308"/>
              <a:ext cx="456249" cy="1412142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7C3E8E6-58E1-4A42-B7AE-E9B5417292BE}"/>
                </a:ext>
              </a:extLst>
            </p:cNvPr>
            <p:cNvGrpSpPr/>
            <p:nvPr/>
          </p:nvGrpSpPr>
          <p:grpSpPr>
            <a:xfrm>
              <a:off x="5757983" y="343145"/>
              <a:ext cx="3005792" cy="2786191"/>
              <a:chOff x="5757983" y="343145"/>
              <a:chExt cx="3005792" cy="2786191"/>
            </a:xfrm>
          </p:grpSpPr>
          <p:pic>
            <p:nvPicPr>
              <p:cNvPr id="22" name="Picture 2" descr="Image result for energy burden">
                <a:extLst>
                  <a:ext uri="{FF2B5EF4-FFF2-40B4-BE49-F238E27FC236}">
                    <a16:creationId xmlns:a16="http://schemas.microsoft.com/office/drawing/2014/main" id="{B63D0F40-9358-4ECE-B0E4-A674DC2A12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7983" y="343145"/>
                <a:ext cx="2711066" cy="2232662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BB8F73-BBB3-4DAC-B3EA-DE89DC45E9FE}"/>
                  </a:ext>
                </a:extLst>
              </p:cNvPr>
              <p:cNvSpPr txBox="1"/>
              <p:nvPr/>
            </p:nvSpPr>
            <p:spPr>
              <a:xfrm>
                <a:off x="7589549" y="2575338"/>
                <a:ext cx="117422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Source: Renewable Energy Transition Initiative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7D8349C-A6D3-451B-B74D-4A8B4F98BFD3}"/>
                </a:ext>
              </a:extLst>
            </p:cNvPr>
            <p:cNvGrpSpPr/>
            <p:nvPr/>
          </p:nvGrpSpPr>
          <p:grpSpPr>
            <a:xfrm>
              <a:off x="299795" y="126125"/>
              <a:ext cx="2732947" cy="2490068"/>
              <a:chOff x="299795" y="126125"/>
              <a:chExt cx="2732947" cy="2490068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7C908FC9-DB1A-4488-A949-C11D50BD71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8092" t="3725" r="17950" b="50821"/>
              <a:stretch/>
            </p:blipFill>
            <p:spPr>
              <a:xfrm>
                <a:off x="321676" y="126125"/>
                <a:ext cx="2711066" cy="2258442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68EABBD-D672-4C65-A140-6E3583A51749}"/>
                  </a:ext>
                </a:extLst>
              </p:cNvPr>
              <p:cNvSpPr txBox="1"/>
              <p:nvPr/>
            </p:nvSpPr>
            <p:spPr>
              <a:xfrm>
                <a:off x="299795" y="2216083"/>
                <a:ext cx="11818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Source: dreamstime.com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9EFAFF-C632-4533-AFB0-5C355F001F90}"/>
                </a:ext>
              </a:extLst>
            </p:cNvPr>
            <p:cNvGrpSpPr/>
            <p:nvPr/>
          </p:nvGrpSpPr>
          <p:grpSpPr>
            <a:xfrm>
              <a:off x="188296" y="3297286"/>
              <a:ext cx="2895629" cy="3083377"/>
              <a:chOff x="188296" y="3297286"/>
              <a:chExt cx="2895629" cy="3083377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99EBEDB4-50E9-4EB8-8200-63048A0EB6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837473B0-CC2E-450A-ABE3-18F120FF3D39}">
                    <a1611:picAttrSrcUrl xmlns:a1611="http://schemas.microsoft.com/office/drawing/2016/11/main" r:id="rId8"/>
                  </a:ext>
                </a:extLst>
              </a:blip>
              <a:srcRect l="20739" t="16194" r="27636" b="23011"/>
              <a:stretch/>
            </p:blipFill>
            <p:spPr>
              <a:xfrm>
                <a:off x="188296" y="3297286"/>
                <a:ext cx="2895629" cy="2774014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DB5F20-45DA-447C-957D-F972788EEB9E}"/>
                  </a:ext>
                </a:extLst>
              </p:cNvPr>
              <p:cNvSpPr txBox="1"/>
              <p:nvPr/>
            </p:nvSpPr>
            <p:spPr>
              <a:xfrm>
                <a:off x="495832" y="6134442"/>
                <a:ext cx="25880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Source: pintrest.com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50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6361-B262-4D0F-A15F-4CDAD7D3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0382-3B20-48AA-9D82-60B3290F6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Regional concentrations of energy poverty in Texas?</a:t>
            </a:r>
          </a:p>
          <a:p>
            <a:pPr lvl="1"/>
            <a:r>
              <a:rPr lang="en-US" dirty="0"/>
              <a:t>Method: ArcGIS mapping</a:t>
            </a:r>
          </a:p>
          <a:p>
            <a:r>
              <a:rPr lang="en-US" dirty="0"/>
              <a:t>2) How much of energy poverty can be explained by variables outside of structural energy efficiency?</a:t>
            </a:r>
          </a:p>
          <a:p>
            <a:r>
              <a:rPr lang="en-US" dirty="0"/>
              <a:t>(choosing Texas b/c….)</a:t>
            </a:r>
          </a:p>
        </p:txBody>
      </p:sp>
    </p:spTree>
    <p:extLst>
      <p:ext uri="{BB962C8B-B14F-4D97-AF65-F5344CB8AC3E}">
        <p14:creationId xmlns:p14="http://schemas.microsoft.com/office/powerpoint/2010/main" val="360975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245AFCF7-D56E-484B-B5F4-9A54FD8D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B20F32F-3CCD-4366-B3EF-EA4C98307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8822DBE5-562B-42B8-A520-B6D65F47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99F04310-FE01-4B7B-84B1-1629176D4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67E02EC7-B32C-441D-A34E-E3BB8A569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B0889EB5-1935-4206-AA9A-8A46FE194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F3798839-6225-43B1-AC3C-8681B2F61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5D857A83-A3CE-4201-BB4B-1C2A43FDE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A9FB5E00-50DF-4A25-9597-0374778DD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C82C8BB9-8021-4188-8F14-5D1BEEDCD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F97D45BC-C6C8-4D87-B8CA-EA6F7500E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39F97A4E-EFD5-4A9A-BF90-10D067E3F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7D840D15-3A3D-464B-84F9-D6482B52F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6">
              <a:extLst>
                <a:ext uri="{FF2B5EF4-FFF2-40B4-BE49-F238E27FC236}">
                  <a16:creationId xmlns:a16="http://schemas.microsoft.com/office/drawing/2014/main" id="{8E7CBF7B-0DCE-4344-AF55-3287E5E7D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60B09488-8729-470A-BE01-1ABBEBD15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B14155BC-F121-476B-81D0-6338BEC70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2F9D0FAF-A329-4630-A49B-C7FCEA3B7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9EC6A963-336B-47C2-A763-0B8E99487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1">
              <a:extLst>
                <a:ext uri="{FF2B5EF4-FFF2-40B4-BE49-F238E27FC236}">
                  <a16:creationId xmlns:a16="http://schemas.microsoft.com/office/drawing/2014/main" id="{7FB2158F-AF45-4974-8EDB-4EDB4E2DF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A2635280-613D-4BC2-8F1C-305BFBF95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B92C3353-4908-49D3-932B-3ECFBA632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1DAF3B55-9396-4E33-A592-BA6A2027B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7DD0A813-146C-4864-906D-36E7F802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40AAE03-54FD-4D7B-9FB8-7E8C46A0F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3" y="1047102"/>
            <a:ext cx="4484074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F0B78553-255B-4354-8025-C26A5E36C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389" y="0"/>
            <a:ext cx="6096611" cy="6858000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30" name="Picture 6" descr="Image result for usda">
            <a:extLst>
              <a:ext uri="{FF2B5EF4-FFF2-40B4-BE49-F238E27FC236}">
                <a16:creationId xmlns:a16="http://schemas.microsoft.com/office/drawing/2014/main" id="{9CDDC192-FB53-4412-B61E-63237FDE7E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7" b="11574"/>
          <a:stretch/>
        </p:blipFill>
        <p:spPr bwMode="auto">
          <a:xfrm>
            <a:off x="6414257" y="1026171"/>
            <a:ext cx="2566432" cy="153606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ommunity health rankings">
            <a:extLst>
              <a:ext uri="{FF2B5EF4-FFF2-40B4-BE49-F238E27FC236}">
                <a16:creationId xmlns:a16="http://schemas.microsoft.com/office/drawing/2014/main" id="{1EE42450-D72B-40B3-9D66-635190A72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31"/>
          <a:stretch/>
        </p:blipFill>
        <p:spPr bwMode="auto">
          <a:xfrm>
            <a:off x="9299162" y="1370910"/>
            <a:ext cx="2571538" cy="849522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Isosceles Triangle 22">
            <a:extLst>
              <a:ext uri="{FF2B5EF4-FFF2-40B4-BE49-F238E27FC236}">
                <a16:creationId xmlns:a16="http://schemas.microsoft.com/office/drawing/2014/main" id="{C5CA00F8-3EF3-49C7-9836-F7BEC3D00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75727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A8594A9-C07C-4CDA-AF52-65EFEE555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4483251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9A196-05E3-426E-9F99-0D87CB04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1718735"/>
            <a:ext cx="4318879" cy="1072378"/>
          </a:xfrm>
        </p:spPr>
        <p:txBody>
          <a:bodyPr anchor="ctr">
            <a:normAutofit/>
          </a:bodyPr>
          <a:lstStyle/>
          <a:p>
            <a:r>
              <a:rPr lang="en-US" sz="2300"/>
              <a:t>4 Data sources used to create 2 data sets: analysis and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27852-5CCA-4F80-885A-45A26DA18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02" y="2789239"/>
            <a:ext cx="4319535" cy="2683606"/>
          </a:xfrm>
        </p:spPr>
        <p:txBody>
          <a:bodyPr>
            <a:normAutofit/>
          </a:bodyPr>
          <a:lstStyle/>
          <a:p>
            <a:endParaRPr lang="en-US" sz="1600">
              <a:solidFill>
                <a:srgbClr val="FFFFFE"/>
              </a:solidFill>
            </a:endParaRPr>
          </a:p>
        </p:txBody>
      </p:sp>
      <p:pic>
        <p:nvPicPr>
          <p:cNvPr id="1028" name="Picture 4" descr="Image result for us census bureau">
            <a:extLst>
              <a:ext uri="{FF2B5EF4-FFF2-40B4-BE49-F238E27FC236}">
                <a16:creationId xmlns:a16="http://schemas.microsoft.com/office/drawing/2014/main" id="{2ACCC7BF-7ED7-42A3-BEE8-44983FE56B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57" b="28401"/>
          <a:stretch/>
        </p:blipFill>
        <p:spPr bwMode="auto">
          <a:xfrm>
            <a:off x="6414136" y="4482977"/>
            <a:ext cx="2565464" cy="1165798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nrel">
            <a:extLst>
              <a:ext uri="{FF2B5EF4-FFF2-40B4-BE49-F238E27FC236}">
                <a16:creationId xmlns:a16="http://schemas.microsoft.com/office/drawing/2014/main" id="{B58B810D-DEB5-4E1C-827B-D15B7A48A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6195" y="4689609"/>
            <a:ext cx="2575766" cy="749201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688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A470-30AE-4470-96F8-668E6BEF6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D18F3-3155-4504-8C66-1ACE9627A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09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84F9-6136-4D34-97A4-B192909D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A293A-45D9-4C01-9F06-F4A6A19B1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9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47C1-ADCF-4E76-92D7-D77233FE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38CBB-60E1-4CAD-9280-ECE03D3D0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5217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286</Words>
  <Application>Microsoft Office PowerPoint</Application>
  <PresentationFormat>Widescreen</PresentationFormat>
  <Paragraphs>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 Light</vt:lpstr>
      <vt:lpstr>Rockwell</vt:lpstr>
      <vt:lpstr>Wingdings</vt:lpstr>
      <vt:lpstr>Atlas</vt:lpstr>
      <vt:lpstr>Energy Poverty In Texas</vt:lpstr>
      <vt:lpstr>Outline</vt:lpstr>
      <vt:lpstr>Energy Burden</vt:lpstr>
      <vt:lpstr>1 in 5 Texas households energy burdened</vt:lpstr>
      <vt:lpstr>2 Research Questions</vt:lpstr>
      <vt:lpstr>4 Data sources used to create 2 data sets: analysis and validation</vt:lpstr>
      <vt:lpstr>Variables </vt:lpstr>
      <vt:lpstr>Workflow</vt:lpstr>
      <vt:lpstr>Regression</vt:lpstr>
      <vt:lpstr>Analysis Results</vt:lpstr>
      <vt:lpstr>Validation Results</vt:lpstr>
      <vt:lpstr>Map Results</vt:lpstr>
      <vt:lpstr>Conclusions</vt:lpstr>
      <vt:lpstr>Data management</vt:lpstr>
      <vt:lpstr>Validation and replication</vt:lpstr>
      <vt:lpstr>Study Limitations</vt:lpstr>
      <vt:lpstr>Sources</vt:lpstr>
      <vt:lpstr>Data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Poverty In Texas</dc:title>
  <dc:creator>Agbim, Chinelo</dc:creator>
  <cp:lastModifiedBy>Agbim, Chinelo</cp:lastModifiedBy>
  <cp:revision>8</cp:revision>
  <dcterms:created xsi:type="dcterms:W3CDTF">2019-04-24T16:48:59Z</dcterms:created>
  <dcterms:modified xsi:type="dcterms:W3CDTF">2019-04-24T19:08:39Z</dcterms:modified>
</cp:coreProperties>
</file>