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62" r:id="rId10"/>
    <p:sldId id="264" r:id="rId11"/>
    <p:sldId id="265" r:id="rId12"/>
    <p:sldId id="268" r:id="rId13"/>
    <p:sldId id="269" r:id="rId14"/>
    <p:sldId id="270" r:id="rId15"/>
    <p:sldId id="271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ffaircare.com/2010/0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6.igem.org/Team:Valencia_UPV/Integrated_Practices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Energy Poverty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389" y="4858242"/>
            <a:ext cx="3659723" cy="15823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Chinelo Agbim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MPAff</a:t>
            </a:r>
            <a:r>
              <a:rPr lang="en-US" sz="2400" dirty="0">
                <a:solidFill>
                  <a:schemeClr val="tx1"/>
                </a:solidFill>
              </a:rPr>
              <a:t>/M.S. EER Aug 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Email: cnagbim@utexas.edu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8CBB-60E1-4CAD-9280-ECE03D3D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701A-5194-49BE-974E-45D1DEB1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71CC-4266-49E0-9166-50D8531D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17426" r="8464" b="6334"/>
          <a:stretch/>
        </p:blipFill>
        <p:spPr>
          <a:xfrm>
            <a:off x="5512479" y="571176"/>
            <a:ext cx="5046445" cy="601393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35" y="17331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55459" y="1318522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4023100" y="2768281"/>
            <a:ext cx="3924886" cy="136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function. A “README File is included in each functionality folder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6272446" y="4505703"/>
            <a:ext cx="3924886" cy="1337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“merge_code_v1.R”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36" y="354421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Strengths:</a:t>
            </a:r>
          </a:p>
          <a:p>
            <a:pPr lvl="1"/>
            <a:r>
              <a:rPr lang="en-US" dirty="0"/>
              <a:t>All datasets were publicly available</a:t>
            </a:r>
          </a:p>
          <a:p>
            <a:pPr lvl="1"/>
            <a:r>
              <a:rPr lang="en-US" dirty="0"/>
              <a:t>R and R studio are publicly available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Used excel to filter out variables I didn’t need</a:t>
            </a:r>
          </a:p>
          <a:p>
            <a:pPr lvl="1"/>
            <a:r>
              <a:rPr lang="en-US" dirty="0"/>
              <a:t>Literature used in literature review is not publicly available</a:t>
            </a:r>
          </a:p>
          <a:p>
            <a:pPr lvl="1"/>
            <a:r>
              <a:rPr lang="en-US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Burdened 101</a:t>
            </a:r>
          </a:p>
          <a:p>
            <a:r>
              <a:rPr lang="en-US" dirty="0"/>
              <a:t>Energy Burden in Texas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 Resources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Analysis vs Validation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Data Management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dates back to 1991 in Europe</a:t>
            </a:r>
          </a:p>
          <a:p>
            <a:pPr lvl="1"/>
            <a:r>
              <a:rPr lang="en-US" dirty="0"/>
              <a:t>Measure of energy poverty: “objective” energy burden</a:t>
            </a:r>
          </a:p>
          <a:p>
            <a:pPr lvl="1"/>
            <a:r>
              <a:rPr lang="en-US" dirty="0"/>
              <a:t>Critiques: doesn’t account for regional difference, socio economic and behavioral characteristics</a:t>
            </a:r>
          </a:p>
          <a:p>
            <a:r>
              <a:rPr lang="en-US" dirty="0"/>
              <a:t>In U.S. focus is primarily 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3CF5-CA41-4A3D-910E-9B56F85A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35" y="606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 in 5 Texas households energy burdened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DF09-0F31-43F5-935E-4D416BE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17" y="1386217"/>
            <a:ext cx="3483820" cy="43585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Causes of energy poverty beginning to be studied</a:t>
            </a:r>
          </a:p>
          <a:p>
            <a:r>
              <a:rPr lang="en-US" dirty="0">
                <a:solidFill>
                  <a:schemeClr val="bg1"/>
                </a:solidFill>
              </a:rPr>
              <a:t>Still no geographic component</a:t>
            </a:r>
          </a:p>
          <a:p>
            <a:r>
              <a:rPr lang="en-US" dirty="0" err="1">
                <a:solidFill>
                  <a:schemeClr val="bg1"/>
                </a:solidFill>
              </a:rPr>
              <a:t>Eventhough</a:t>
            </a:r>
            <a:r>
              <a:rPr lang="en-US" dirty="0">
                <a:solidFill>
                  <a:schemeClr val="bg1"/>
                </a:solidFill>
              </a:rPr>
              <a:t> speculated in studies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1F137-CBB5-46BB-87C7-EFDEACC7EEB3}"/>
              </a:ext>
            </a:extLst>
          </p:cNvPr>
          <p:cNvGrpSpPr/>
          <p:nvPr/>
        </p:nvGrpSpPr>
        <p:grpSpPr>
          <a:xfrm>
            <a:off x="4598504" y="1285462"/>
            <a:ext cx="7301949" cy="5207414"/>
            <a:chOff x="188296" y="126125"/>
            <a:chExt cx="9093836" cy="62545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0C373D-01E1-4C31-964E-ACDD880F83CC}"/>
                </a:ext>
              </a:extLst>
            </p:cNvPr>
            <p:cNvGrpSpPr/>
            <p:nvPr/>
          </p:nvGrpSpPr>
          <p:grpSpPr>
            <a:xfrm>
              <a:off x="6197440" y="3690514"/>
              <a:ext cx="3084692" cy="2643153"/>
              <a:chOff x="6197440" y="3690514"/>
              <a:chExt cx="3084692" cy="264315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BE3E15-748F-46A5-B1A9-E30695042167}"/>
                  </a:ext>
                </a:extLst>
              </p:cNvPr>
              <p:cNvSpPr txBox="1"/>
              <p:nvPr/>
            </p:nvSpPr>
            <p:spPr>
              <a:xfrm>
                <a:off x="6254718" y="6102835"/>
                <a:ext cx="3027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FBAADBE-4EBE-4173-BC37-67E2E51AF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CF1D63-2BFE-43CE-8B9E-9E2DBD6F99D7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7" name="Arrow: Up-Down 6">
              <a:extLst>
                <a:ext uri="{FF2B5EF4-FFF2-40B4-BE49-F238E27FC236}">
                  <a16:creationId xmlns:a16="http://schemas.microsoft.com/office/drawing/2014/main" id="{B390109B-2F02-4734-8252-D21340FFECC2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7403FCBD-C249-4704-A830-2BCCD2053DA6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Arrow: Up-Down 8">
              <a:extLst>
                <a:ext uri="{FF2B5EF4-FFF2-40B4-BE49-F238E27FC236}">
                  <a16:creationId xmlns:a16="http://schemas.microsoft.com/office/drawing/2014/main" id="{CCE7429F-118B-49F1-8FDD-C26C2A88F150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83DFDF35-5B3E-4645-B3E4-9B4A50AE011D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AEDE3D06-F783-45CD-89A2-058C66B123A8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6999F90-B7A9-4617-A822-910CB9800696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739D2DD4-AD2A-4258-958E-9A142F92599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1C5D2FCE-F60B-44A4-BEF1-F8ECE91407BA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C3E8E6-58E1-4A42-B7AE-E9B5417292BE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22" name="Picture 2" descr="Image result for energy burden">
                <a:extLst>
                  <a:ext uri="{FF2B5EF4-FFF2-40B4-BE49-F238E27FC236}">
                    <a16:creationId xmlns:a16="http://schemas.microsoft.com/office/drawing/2014/main" id="{B63D0F40-9358-4ECE-B0E4-A674DC2A1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B8F73-BBB3-4DAC-B3EA-DE89DC45E9FE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D8349C-A6D3-451B-B74D-4A8B4F98BFD3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908FC9-DB1A-4488-A949-C11D50BD7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8EABBD-D672-4C65-A140-6E3583A51749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9EFAFF-C632-4533-AFB0-5C355F001F90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EBEDB4-50E9-4EB8-8200-63048A0E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B5F20-45DA-447C-957D-F972788EEB9E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Regional concentrations of energy poverty in Texas?</a:t>
            </a:r>
          </a:p>
          <a:p>
            <a:pPr lvl="1"/>
            <a:r>
              <a:rPr lang="en-US" dirty="0"/>
              <a:t>Method: ArcGIS mapping</a:t>
            </a:r>
          </a:p>
          <a:p>
            <a:r>
              <a:rPr lang="en-US" dirty="0"/>
              <a:t>2) How much of energy poverty can be explained by variables outside of structural energy efficiency?</a:t>
            </a:r>
          </a:p>
          <a:p>
            <a:r>
              <a:rPr lang="en-US" dirty="0"/>
              <a:t>(choosing Texas b/c….)</a:t>
            </a:r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6414257" y="1026171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9299162" y="1370910"/>
            <a:ext cx="2571538" cy="84952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A196-05E3-426E-9F99-0D87CB04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anchor="ctr">
            <a:normAutofit/>
          </a:bodyPr>
          <a:lstStyle/>
          <a:p>
            <a:r>
              <a:rPr lang="en-US" sz="2300"/>
              <a:t>4 Data sources used to create 2 data sets: analysis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7852-5CCA-4F80-885A-45A26DA1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4319535" cy="2683606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E"/>
              </a:solidFill>
            </a:endParaRPr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6414136" y="4482977"/>
            <a:ext cx="2565464" cy="116579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6195" y="4689609"/>
            <a:ext cx="2575766" cy="74920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F4A470-30AE-4470-96F8-668E6BEF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98" y="238381"/>
            <a:ext cx="8673427" cy="10489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Variables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2428F-D2FC-44BA-92C2-A8B1C65E1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583827"/>
              </p:ext>
            </p:extLst>
          </p:nvPr>
        </p:nvGraphicFramePr>
        <p:xfrm>
          <a:off x="3520800" y="376238"/>
          <a:ext cx="5093625" cy="6344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523">
                  <a:extLst>
                    <a:ext uri="{9D8B030D-6E8A-4147-A177-3AD203B41FA5}">
                      <a16:colId xmlns:a16="http://schemas.microsoft.com/office/drawing/2014/main" val="3411579560"/>
                    </a:ext>
                  </a:extLst>
                </a:gridCol>
                <a:gridCol w="2768102">
                  <a:extLst>
                    <a:ext uri="{9D8B030D-6E8A-4147-A177-3AD203B41FA5}">
                      <a16:colId xmlns:a16="http://schemas.microsoft.com/office/drawing/2014/main" val="288273637"/>
                    </a:ext>
                  </a:extLst>
                </a:gridCol>
              </a:tblGrid>
              <a:tr h="272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Variable Prefix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780073870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En_burden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11545233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fip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50775974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cnty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51799967"/>
                  </a:ext>
                </a:extLst>
              </a:tr>
              <a:tr h="2818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51730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pcnt_hisp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17554520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pcnt_blk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054004482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pcnt_rural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562108884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pcnt_sr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076663579"/>
                  </a:ext>
                </a:extLst>
              </a:tr>
              <a:tr h="2818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5522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pcnt_unemp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4790263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pcnt_pov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890784996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pcnt_income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66577819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41619756"/>
                  </a:ext>
                </a:extLst>
              </a:tr>
              <a:tr h="27281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93383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pcnt_lw_access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199309544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pcnt_obese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266315575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food_insec</a:t>
                      </a:r>
                      <a:r>
                        <a:rPr lang="en-US" sz="1400" dirty="0">
                          <a:effectLst/>
                        </a:rPr>
                        <a:t> or </a:t>
                      </a:r>
                      <a:r>
                        <a:rPr lang="en-US" sz="1400" dirty="0" err="1">
                          <a:effectLst/>
                        </a:rPr>
                        <a:t>food_rank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686802102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pcnt_uninsured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76399650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57878C3A-5C08-4390-BE03-A8905BB16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39" t="16194" r="27636" b="23011"/>
          <a:stretch/>
        </p:blipFill>
        <p:spPr>
          <a:xfrm>
            <a:off x="2012797" y="5291699"/>
            <a:ext cx="1459563" cy="14498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4" name="Picture 2" descr="Image result for energy burden">
            <a:extLst>
              <a:ext uri="{FF2B5EF4-FFF2-40B4-BE49-F238E27FC236}">
                <a16:creationId xmlns:a16="http://schemas.microsoft.com/office/drawing/2014/main" id="{95660E83-A053-49E6-8F61-B4FA8AFF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6" y="3635762"/>
            <a:ext cx="1489842" cy="13252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48D4E80-E7B1-4062-8A90-FE7C39C60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613" y="1791999"/>
            <a:ext cx="1459563" cy="14163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71B77CD-779F-4365-94B7-CC03B2EE9CA7}"/>
              </a:ext>
            </a:extLst>
          </p:cNvPr>
          <p:cNvSpPr txBox="1">
            <a:spLocks/>
          </p:cNvSpPr>
          <p:nvPr/>
        </p:nvSpPr>
        <p:spPr>
          <a:xfrm>
            <a:off x="209257" y="179081"/>
            <a:ext cx="3924886" cy="13376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 are named with 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148" y="2894593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B09A1D-6BCE-4C8C-978D-60246A22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36025"/>
              </p:ext>
            </p:extLst>
          </p:nvPr>
        </p:nvGraphicFramePr>
        <p:xfrm>
          <a:off x="975251" y="491530"/>
          <a:ext cx="7531621" cy="6291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102">
                  <a:extLst>
                    <a:ext uri="{9D8B030D-6E8A-4147-A177-3AD203B41FA5}">
                      <a16:colId xmlns:a16="http://schemas.microsoft.com/office/drawing/2014/main" val="3099312768"/>
                    </a:ext>
                  </a:extLst>
                </a:gridCol>
                <a:gridCol w="2343978">
                  <a:extLst>
                    <a:ext uri="{9D8B030D-6E8A-4147-A177-3AD203B41FA5}">
                      <a16:colId xmlns:a16="http://schemas.microsoft.com/office/drawing/2014/main" val="462369711"/>
                    </a:ext>
                  </a:extLst>
                </a:gridCol>
                <a:gridCol w="2510541">
                  <a:extLst>
                    <a:ext uri="{9D8B030D-6E8A-4147-A177-3AD203B41FA5}">
                      <a16:colId xmlns:a16="http://schemas.microsoft.com/office/drawing/2014/main" val="3995369174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Source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Variable Source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618084370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449509464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91823250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895668977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407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04386903"/>
                  </a:ext>
                </a:extLst>
              </a:tr>
              <a:tr h="4614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28370865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3392596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076349893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4641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46763737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63291839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23948438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88870689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4844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8014203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897011737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4145439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3495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293A-45D9-4C01-9F06-F4A6A19B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521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Wingdings</vt:lpstr>
      <vt:lpstr>Atlas</vt:lpstr>
      <vt:lpstr>Energy Poverty In Texas</vt:lpstr>
      <vt:lpstr>Outline</vt:lpstr>
      <vt:lpstr>Energy Burden</vt:lpstr>
      <vt:lpstr>1 in 5 Texas households energy burdened</vt:lpstr>
      <vt:lpstr>2 Research Questions</vt:lpstr>
      <vt:lpstr>4 Data sources used to create 2 data sets: analysis and validation</vt:lpstr>
      <vt:lpstr>Variables </vt:lpstr>
      <vt:lpstr>Validation</vt:lpstr>
      <vt:lpstr>Workflow</vt:lpstr>
      <vt:lpstr>Regression</vt:lpstr>
      <vt:lpstr>Analysis Results</vt:lpstr>
      <vt:lpstr>Validation Results</vt:lpstr>
      <vt:lpstr>Map Results</vt:lpstr>
      <vt:lpstr>Conclusions</vt:lpstr>
      <vt:lpstr>Data management</vt:lpstr>
      <vt:lpstr>Replication</vt:lpstr>
      <vt:lpstr>Study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1</cp:revision>
  <dcterms:created xsi:type="dcterms:W3CDTF">2019-04-24T20:05:55Z</dcterms:created>
  <dcterms:modified xsi:type="dcterms:W3CDTF">2019-04-24T20:13:33Z</dcterms:modified>
</cp:coreProperties>
</file>