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8" r:id="rId13"/>
    <p:sldId id="269" r:id="rId14"/>
    <p:sldId id="270" r:id="rId15"/>
    <p:sldId id="271" r:id="rId16"/>
    <p:sldId id="267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578D-5DD6-45D0-A00C-236E4CA7518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2BC2-6844-4C9C-BE5D-4A09F7D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4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structure----types of data and how you link them. Also talk about type like continuous or cat. Don’t need to discuss but make </a:t>
            </a:r>
            <a:r>
              <a:rPr lang="en-US" dirty="0" err="1"/>
              <a:t>usre</a:t>
            </a:r>
            <a:r>
              <a:rPr lang="en-US"/>
              <a:t>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2BC2-6844-4C9C-BE5D-4A09F7DBD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1CD-5272-4450-BCFC-C7D00825A9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DD588-77EE-4CDE-A0E8-9B491519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wling.com/blog/2014/11/does-shortwave-radio-have-a-futur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ffaircare.com/2010/09/" TargetMode="External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://2016.igem.org/Team:Valencia_UPV/Integrated_Practic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faircare.com/2010/09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016.igem.org/Team:Valencia_UPV/Integrated_Practices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776" y="934376"/>
            <a:ext cx="3412810" cy="311507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Energy Poverty In Texas: Explanatory Power of Social, Economic, and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0689" y="4883585"/>
            <a:ext cx="3659723" cy="15823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Chinelo Agbim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MPAff</a:t>
            </a:r>
            <a:r>
              <a:rPr lang="en-US" sz="2400" dirty="0">
                <a:solidFill>
                  <a:schemeClr val="tx1"/>
                </a:solidFill>
              </a:rPr>
              <a:t>/M.S. EER Aug 2019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Email: cnagbim@utexas.edu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77EDB-BDD0-4B84-BC3B-3DF30EE0B90E}"/>
              </a:ext>
            </a:extLst>
          </p:cNvPr>
          <p:cNvGrpSpPr/>
          <p:nvPr/>
        </p:nvGrpSpPr>
        <p:grpSpPr>
          <a:xfrm>
            <a:off x="444720" y="957774"/>
            <a:ext cx="9047240" cy="5032316"/>
            <a:chOff x="13554594" y="139958"/>
            <a:chExt cx="12250451" cy="55881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B5FCC4-1B18-40C4-999A-0A61DD4B9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0725" r="5666" b="13071"/>
            <a:stretch/>
          </p:blipFill>
          <p:spPr>
            <a:xfrm>
              <a:off x="13554594" y="139958"/>
              <a:ext cx="10193657" cy="529920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4F5C7F-8073-442E-AE32-B6328CF83E94}"/>
                </a:ext>
              </a:extLst>
            </p:cNvPr>
            <p:cNvSpPr txBox="1"/>
            <p:nvPr/>
          </p:nvSpPr>
          <p:spPr>
            <a:xfrm>
              <a:off x="13613045" y="5497284"/>
              <a:ext cx="1219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3" tooltip="http://swling.com/blog/2014/11/does-shortwave-radio-have-a-future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4" tooltip="https://creativecommons.org/licenses/by-nc-sa/3.0/"/>
                </a:rPr>
                <a:t>CC BY-SA-NC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9053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47C1-ADCF-4E76-92D7-D77233FE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Method: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independent variables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P=12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38CBB-60E1-4CAD-9280-ECE03D3D0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699" y="-36095"/>
                <a:ext cx="6281873" cy="3600837"/>
              </a:xfrm>
              <a:blipFill>
                <a:blip r:embed="rId2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1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b="1" dirty="0">
                    <a:latin typeface="Cambria Math" panose="02040503050406030204" pitchFamily="18" charset="0"/>
                  </a:rPr>
                  <a:t>Question 2)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80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Y=% of income spent on energy (i.e. energy burden)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D=dummy variable (1=“yes part of regional energy burden”; 0=“not”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FF8AB8-7160-4F6A-9824-01D39EA4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99" y="3056021"/>
                <a:ext cx="6865006" cy="3535349"/>
              </a:xfrm>
              <a:prstGeom prst="rect">
                <a:avLst/>
              </a:prstGeom>
              <a:blipFill>
                <a:blip r:embed="rId3"/>
                <a:stretch>
                  <a:fillRect l="-177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93A52E-647D-470D-8DEF-3E0527F1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C8120-877B-4487-A5B8-BC103CBB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FB249A7-5F6F-4DD1-96FD-493062D1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C2D0D8B-9978-478E-89FB-91B144434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4E2ECB-5C66-43FF-ACFB-8D42C58C1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D13CD93-8644-4A98-A584-10AC08218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8EFD5-DAFC-46D4-B70F-E4F0CC2D7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A261180-C889-41D9-8A84-9E3F49FA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DC6FB4C-7171-4EA6-9F70-AFE777DA2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6D8CA9D-CFF7-4BC4-9948-BE4E6FDA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73A0B86-79F1-479C-8C5C-E228C5E8E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F56767-F3CF-47D2-A7BE-D1209949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CB4A1F6-52AD-4C89-A9A3-541E7273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11D4709-5BBA-4E50-B5D1-B0B4AC2E2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C830EF2-0A36-41D4-AC29-394A57EB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F5C6B2F-03D9-4925-9434-07D56172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D428C44-5E09-48B6-8727-617E14B2C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5A3425B-A0CC-4B15-989F-46824EFD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1153898-69A9-4A05-ADFE-8FD1E0B36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F258938-A716-44A2-94E8-B07D51AA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9BB5DF8-B858-4C47-B6CA-DFB85EB3F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752E0C3-0BCE-4C77-B159-EAEEDACD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EE7DA20-D247-4B16-8F1E-DF2804C41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910019-1077-407F-84B7-71C4E8D70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12605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611EC-21BB-462D-AD20-3AABAE133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939FF147-FDDB-40D1-954F-165FF6B7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50523E-B5D4-4360-9E06-2A48C8780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7824CB-D3B3-44E1-9CE3-14E8968D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sz="3200" dirty="0"/>
              <a:t>Analysis Results: 6/12 variables were significant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504DA4-F91C-4901-BD99-87485F9F2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598122"/>
              </p:ext>
            </p:extLst>
          </p:nvPr>
        </p:nvGraphicFramePr>
        <p:xfrm>
          <a:off x="1096446" y="1432957"/>
          <a:ext cx="5638802" cy="3988913"/>
        </p:xfrm>
        <a:graphic>
          <a:graphicData uri="http://schemas.openxmlformats.org/drawingml/2006/table">
            <a:tbl>
              <a:tblPr/>
              <a:tblGrid>
                <a:gridCol w="1435797">
                  <a:extLst>
                    <a:ext uri="{9D8B030D-6E8A-4147-A177-3AD203B41FA5}">
                      <a16:colId xmlns:a16="http://schemas.microsoft.com/office/drawing/2014/main" val="2709296056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425789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3646830"/>
                    </a:ext>
                  </a:extLst>
                </a:gridCol>
                <a:gridCol w="1336632">
                  <a:extLst>
                    <a:ext uri="{9D8B030D-6E8A-4147-A177-3AD203B41FA5}">
                      <a16:colId xmlns:a16="http://schemas.microsoft.com/office/drawing/2014/main" val="2932172542"/>
                    </a:ext>
                  </a:extLst>
                </a:gridCol>
              </a:tblGrid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β, </a:t>
                      </a: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 value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Significance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0159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-19.630353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9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Hispanic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3565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%Black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-0.09656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4567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Rural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0.014041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0.04488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22105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Poverty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0.244563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65833"/>
                  </a:ext>
                </a:extLst>
              </a:tr>
              <a:tr h="35135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Ownership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0.115634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1.33E-05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067389"/>
                  </a:ext>
                </a:extLst>
              </a:tr>
              <a:tr h="62692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Food Insecure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0.631695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3.27E-06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92308"/>
                  </a:ext>
                </a:extLst>
              </a:tr>
              <a:tr h="902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R-squared:  0.5187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R-squared:  0.4947 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p-value: &lt; 2.2e-16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58" marR="15658" marT="15658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85373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2C2B5787-B4ED-4B64-822B-189B922FDDB3}"/>
              </a:ext>
            </a:extLst>
          </p:cNvPr>
          <p:cNvSpPr txBox="1">
            <a:spLocks/>
          </p:cNvSpPr>
          <p:nvPr/>
        </p:nvSpPr>
        <p:spPr>
          <a:xfrm>
            <a:off x="7254568" y="1565567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138502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1A160-FB6B-4779-8E36-F8039EA9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Validation Results: 7/12 variables were significant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9B626C-1A22-4C2B-85A9-BE957EA69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22868"/>
              </p:ext>
            </p:extLst>
          </p:nvPr>
        </p:nvGraphicFramePr>
        <p:xfrm>
          <a:off x="320574" y="782475"/>
          <a:ext cx="6106933" cy="53058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260">
                  <a:extLst>
                    <a:ext uri="{9D8B030D-6E8A-4147-A177-3AD203B41FA5}">
                      <a16:colId xmlns:a16="http://schemas.microsoft.com/office/drawing/2014/main" val="1652873407"/>
                    </a:ext>
                  </a:extLst>
                </a:gridCol>
                <a:gridCol w="1216181">
                  <a:extLst>
                    <a:ext uri="{9D8B030D-6E8A-4147-A177-3AD203B41FA5}">
                      <a16:colId xmlns:a16="http://schemas.microsoft.com/office/drawing/2014/main" val="219655425"/>
                    </a:ext>
                  </a:extLst>
                </a:gridCol>
                <a:gridCol w="2027774">
                  <a:extLst>
                    <a:ext uri="{9D8B030D-6E8A-4147-A177-3AD203B41FA5}">
                      <a16:colId xmlns:a16="http://schemas.microsoft.com/office/drawing/2014/main" val="3050769730"/>
                    </a:ext>
                  </a:extLst>
                </a:gridCol>
                <a:gridCol w="1139718">
                  <a:extLst>
                    <a:ext uri="{9D8B030D-6E8A-4147-A177-3AD203B41FA5}">
                      <a16:colId xmlns:a16="http://schemas.microsoft.com/office/drawing/2014/main" val="3757645502"/>
                    </a:ext>
                  </a:extLst>
                </a:gridCol>
              </a:tblGrid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u="none" strike="noStrike" dirty="0">
                          <a:effectLst/>
                        </a:rPr>
                        <a:t>β, </a:t>
                      </a:r>
                      <a:r>
                        <a:rPr lang="en-US" sz="1400" u="none" strike="noStrike" dirty="0">
                          <a:effectLst/>
                        </a:rPr>
                        <a:t>Estimate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 value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Significant</a:t>
                      </a: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01134173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Intercept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18.022066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0.007509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129197646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Hispanic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0.083995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0.003676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559077799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%Black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-0.096749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0.022043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326110731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Rural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0.014977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0.036748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569277984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Poverty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0.298564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4.79E-05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083571578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Ownership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0.106677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4.75E-05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2630187412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% Low Access to Grocery Store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-0.272347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0.000392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3064384445"/>
                  </a:ext>
                </a:extLst>
              </a:tr>
              <a:tr h="468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Food Rank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-3.270252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5.64E-05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***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extLst>
                  <a:ext uri="{0D108BD9-81ED-4DB2-BD59-A6C34878D82A}">
                    <a16:rowId xmlns:a16="http://schemas.microsoft.com/office/drawing/2014/main" val="4133674887"/>
                  </a:ext>
                </a:extLst>
              </a:tr>
              <a:tr h="67481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R-squared:  0.5088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Adjusted R-squared:  0.4843 </a:t>
                      </a:r>
                      <a:endParaRPr lang="en-US" sz="14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3172" marR="115903" marT="115903" marB="115903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p-value: &lt; 2.2e-16</a:t>
                      </a:r>
                      <a:endParaRPr lang="en-US" sz="14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93172" marR="115903" marT="115903" marB="115903" anchor="ctr"/>
                </a:tc>
                <a:extLst>
                  <a:ext uri="{0D108BD9-81ED-4DB2-BD59-A6C34878D82A}">
                    <a16:rowId xmlns:a16="http://schemas.microsoft.com/office/drawing/2014/main" val="4158810275"/>
                  </a:ext>
                </a:extLst>
              </a:tr>
            </a:tbl>
          </a:graphicData>
        </a:graphic>
      </p:graphicFrame>
      <p:sp>
        <p:nvSpPr>
          <p:cNvPr id="57" name="Title 1">
            <a:extLst>
              <a:ext uri="{FF2B5EF4-FFF2-40B4-BE49-F238E27FC236}">
                <a16:creationId xmlns:a16="http://schemas.microsoft.com/office/drawing/2014/main" id="{8DD0BA07-3DD5-4073-B91F-21FC1DDEB756}"/>
              </a:ext>
            </a:extLst>
          </p:cNvPr>
          <p:cNvSpPr txBox="1">
            <a:spLocks/>
          </p:cNvSpPr>
          <p:nvPr/>
        </p:nvSpPr>
        <p:spPr>
          <a:xfrm>
            <a:off x="7253392" y="1185134"/>
            <a:ext cx="3378373" cy="79221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Question 1)</a:t>
            </a:r>
          </a:p>
        </p:txBody>
      </p:sp>
    </p:spTree>
    <p:extLst>
      <p:ext uri="{BB962C8B-B14F-4D97-AF65-F5344CB8AC3E}">
        <p14:creationId xmlns:p14="http://schemas.microsoft.com/office/powerpoint/2010/main" val="6266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F42-34D8-4AF6-B6AA-FBDB2471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D949-FD4D-4801-AE87-6BB8897D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4" t="20342" r="8464" b="6334"/>
          <a:stretch/>
        </p:blipFill>
        <p:spPr>
          <a:xfrm>
            <a:off x="362964" y="102180"/>
            <a:ext cx="5733036" cy="6570841"/>
          </a:xfr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E96D02-A843-43B5-A66F-66C3D5D2CBB2}"/>
              </a:ext>
            </a:extLst>
          </p:cNvPr>
          <p:cNvGrpSpPr/>
          <p:nvPr/>
        </p:nvGrpSpPr>
        <p:grpSpPr>
          <a:xfrm>
            <a:off x="6181374" y="2747468"/>
            <a:ext cx="5647662" cy="3925553"/>
            <a:chOff x="6181374" y="2747468"/>
            <a:chExt cx="5647662" cy="39255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110506-3DA2-438C-A1BF-A5C3E17D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374" y="2747468"/>
              <a:ext cx="5647662" cy="392555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104039-CD0A-41FC-B4F9-AD39007BD08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400" y="2897356"/>
              <a:ext cx="0" cy="31826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2B312A7-7098-4F7E-9FDD-C80CA6C0110D}"/>
              </a:ext>
            </a:extLst>
          </p:cNvPr>
          <p:cNvSpPr txBox="1">
            <a:spLocks/>
          </p:cNvSpPr>
          <p:nvPr/>
        </p:nvSpPr>
        <p:spPr>
          <a:xfrm>
            <a:off x="7284581" y="102180"/>
            <a:ext cx="4682829" cy="16303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81B02"/>
                </a:solidFill>
              </a:rPr>
              <a:t>Question 2) Energy poverty may be concentrated in border region</a:t>
            </a:r>
          </a:p>
        </p:txBody>
      </p:sp>
    </p:spTree>
    <p:extLst>
      <p:ext uri="{BB962C8B-B14F-4D97-AF65-F5344CB8AC3E}">
        <p14:creationId xmlns:p14="http://schemas.microsoft.com/office/powerpoint/2010/main" val="30646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57A4-7337-47E5-8905-5228F824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4E2-4DCB-4D91-93D2-77602C4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 demographic, economic, and health indicators explain~50% of variation in energy burden</a:t>
            </a:r>
          </a:p>
          <a:p>
            <a:r>
              <a:rPr lang="en-US" dirty="0"/>
              <a:t>Median low-moderate income person in Texas is spending ~9% of there income on energy</a:t>
            </a:r>
          </a:p>
          <a:p>
            <a:pPr lvl="1"/>
            <a:r>
              <a:rPr lang="en-US" dirty="0"/>
              <a:t>Compared to 4% overall (</a:t>
            </a:r>
            <a:r>
              <a:rPr lang="en-US" dirty="0" err="1"/>
              <a:t>Wible</a:t>
            </a:r>
            <a:r>
              <a:rPr lang="en-US" dirty="0"/>
              <a:t>&amp; King)</a:t>
            </a:r>
          </a:p>
          <a:p>
            <a:r>
              <a:rPr lang="en-US" dirty="0"/>
              <a:t>USDA and County Health Ranking may have different ways of measuring access to grocery stores</a:t>
            </a:r>
          </a:p>
        </p:txBody>
      </p:sp>
    </p:spTree>
    <p:extLst>
      <p:ext uri="{BB962C8B-B14F-4D97-AF65-F5344CB8AC3E}">
        <p14:creationId xmlns:p14="http://schemas.microsoft.com/office/powerpoint/2010/main" val="340473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35" y="173318"/>
            <a:ext cx="3412810" cy="742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Data management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0AF37E-4CFC-4EDB-8DD9-6E065281314E}"/>
              </a:ext>
            </a:extLst>
          </p:cNvPr>
          <p:cNvSpPr txBox="1">
            <a:spLocks/>
          </p:cNvSpPr>
          <p:nvPr/>
        </p:nvSpPr>
        <p:spPr>
          <a:xfrm>
            <a:off x="1955459" y="1318522"/>
            <a:ext cx="6265088" cy="6858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</a:rPr>
              <a:t>Publicly available </a:t>
            </a:r>
            <a:r>
              <a:rPr lang="en-US" sz="2400" dirty="0" err="1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 and desktop repository were used to hold data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701494C-0DAF-485F-A7A0-78A09BB07996}"/>
              </a:ext>
            </a:extLst>
          </p:cNvPr>
          <p:cNvSpPr txBox="1">
            <a:spLocks/>
          </p:cNvSpPr>
          <p:nvPr/>
        </p:nvSpPr>
        <p:spPr>
          <a:xfrm>
            <a:off x="4023100" y="2768281"/>
            <a:ext cx="3924886" cy="1362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Folders were named based on their function. A “README File is included in each functionality folder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6DD03FC-032E-40AA-91DE-AA2791B77127}"/>
              </a:ext>
            </a:extLst>
          </p:cNvPr>
          <p:cNvSpPr txBox="1">
            <a:spLocks/>
          </p:cNvSpPr>
          <p:nvPr/>
        </p:nvSpPr>
        <p:spPr>
          <a:xfrm>
            <a:off x="6272446" y="4505703"/>
            <a:ext cx="4668270" cy="1997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Files were named based on version number or function:</a:t>
            </a:r>
          </a:p>
          <a:p>
            <a:pPr marL="0" indent="0">
              <a:buNone/>
            </a:pPr>
            <a:r>
              <a:rPr lang="en-US" dirty="0"/>
              <a:t>“clean_merge_code_v1.R” is the 1</a:t>
            </a:r>
            <a:r>
              <a:rPr lang="en-US" baseline="30000" dirty="0"/>
              <a:t>st</a:t>
            </a:r>
            <a:r>
              <a:rPr lang="en-US" dirty="0"/>
              <a:t> draft of the code used to clean and merge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7" name="Picture 2" descr="Image result for github">
            <a:extLst>
              <a:ext uri="{FF2B5EF4-FFF2-40B4-BE49-F238E27FC236}">
                <a16:creationId xmlns:a16="http://schemas.microsoft.com/office/drawing/2014/main" id="{E96FD8B9-F15D-40A1-BCD2-7760C85C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36" y="354421"/>
            <a:ext cx="2438400" cy="2438400"/>
          </a:xfrm>
          <a:prstGeom prst="rect">
            <a:avLst/>
          </a:prstGeom>
          <a:noFill/>
          <a:ln w="28575">
            <a:solidFill>
              <a:srgbClr val="F81B0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BE861C-6CE1-494C-887F-F5434E0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" y="2795151"/>
            <a:ext cx="3719879" cy="3285441"/>
          </a:xfrm>
          <a:prstGeom prst="rect">
            <a:avLst/>
          </a:prstGeom>
          <a:ln w="19050">
            <a:solidFill>
              <a:srgbClr val="F81B02"/>
            </a:solidFill>
          </a:ln>
        </p:spPr>
      </p:pic>
    </p:spTree>
    <p:extLst>
      <p:ext uri="{BB962C8B-B14F-4D97-AF65-F5344CB8AC3E}">
        <p14:creationId xmlns:p14="http://schemas.microsoft.com/office/powerpoint/2010/main" val="132221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247-931E-4790-8DC3-E47AFA97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01D-88FF-477B-8F72-79447CA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Replication Strengths:</a:t>
            </a:r>
          </a:p>
          <a:p>
            <a:pPr lvl="1"/>
            <a:r>
              <a:rPr lang="en-US" sz="2400" dirty="0"/>
              <a:t>All datasets were publicly available</a:t>
            </a:r>
          </a:p>
          <a:p>
            <a:pPr lvl="1"/>
            <a:r>
              <a:rPr lang="en-US" sz="2400" dirty="0"/>
              <a:t>R and R studio are publicly available</a:t>
            </a:r>
          </a:p>
          <a:p>
            <a:r>
              <a:rPr lang="en-US" sz="2400" dirty="0"/>
              <a:t>Issues:</a:t>
            </a:r>
          </a:p>
          <a:p>
            <a:pPr lvl="1"/>
            <a:r>
              <a:rPr lang="en-US" sz="2400" dirty="0"/>
              <a:t>Used excel to filter out variables I didn’t need</a:t>
            </a:r>
          </a:p>
          <a:p>
            <a:pPr lvl="1"/>
            <a:r>
              <a:rPr lang="en-US" sz="2400" dirty="0"/>
              <a:t>Literature used in literature review is not publicly available</a:t>
            </a:r>
          </a:p>
          <a:p>
            <a:pPr lvl="1"/>
            <a:r>
              <a:rPr lang="en-US" sz="2400" dirty="0"/>
              <a:t>ArcMap (ArcGIS) is not a publicly available program</a:t>
            </a:r>
          </a:p>
        </p:txBody>
      </p:sp>
    </p:spTree>
    <p:extLst>
      <p:ext uri="{BB962C8B-B14F-4D97-AF65-F5344CB8AC3E}">
        <p14:creationId xmlns:p14="http://schemas.microsoft.com/office/powerpoint/2010/main" val="7574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County is a very large and diverse region</a:t>
            </a:r>
          </a:p>
          <a:p>
            <a:r>
              <a:rPr lang="en-US" sz="2400" dirty="0"/>
              <a:t>Energy burden data was only available from one data source. Potential validation issues</a:t>
            </a:r>
          </a:p>
          <a:p>
            <a:r>
              <a:rPr lang="en-US" sz="2400" dirty="0"/>
              <a:t>Data source documentation on creation of certain metrics was lacking (e.g. precision on how energy burden was calculated)</a:t>
            </a:r>
          </a:p>
        </p:txBody>
      </p:sp>
    </p:spTree>
    <p:extLst>
      <p:ext uri="{BB962C8B-B14F-4D97-AF65-F5344CB8AC3E}">
        <p14:creationId xmlns:p14="http://schemas.microsoft.com/office/powerpoint/2010/main" val="378419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97F4B-599C-4787-92FF-6C4C3D09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852" y="171526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Sources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99C3-578C-42BC-805F-E07A1FC3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786063"/>
            <a:ext cx="7400164" cy="562935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Boardman, B. (1991). </a:t>
            </a:r>
            <a:r>
              <a:rPr lang="en-US" i="1" dirty="0"/>
              <a:t>Fuel Poverty: From Cold Homes to Affordable Warmth.</a:t>
            </a:r>
            <a:r>
              <a:rPr lang="en-US" dirty="0"/>
              <a:t> London: Belhaven Press.</a:t>
            </a:r>
          </a:p>
          <a:p>
            <a:r>
              <a:rPr lang="en-US" dirty="0"/>
              <a:t>Boardman, B. (2010). </a:t>
            </a:r>
            <a:r>
              <a:rPr lang="en-US" i="1" dirty="0"/>
              <a:t>Fixing Fuel Poverty: Challenges and Solutions.</a:t>
            </a:r>
            <a:r>
              <a:rPr lang="en-US" dirty="0"/>
              <a:t> London: Routledge.</a:t>
            </a:r>
          </a:p>
          <a:p>
            <a:r>
              <a:rPr lang="en-US" dirty="0"/>
              <a:t>Bird, S., &amp; Hernández, D. (2010). Energy Burden and the Need for Integrated Low-Income Housing and Energy Policy. </a:t>
            </a:r>
            <a:r>
              <a:rPr lang="en-US" i="1" dirty="0"/>
              <a:t>Poverty Public Policy</a:t>
            </a:r>
            <a:r>
              <a:rPr lang="en-US" dirty="0"/>
              <a:t>.</a:t>
            </a:r>
          </a:p>
          <a:p>
            <a:r>
              <a:rPr lang="en-US" dirty="0"/>
              <a:t>MALEWITZ, J. (2016, </a:t>
            </a:r>
            <a:r>
              <a:rPr lang="en-US" dirty="0" err="1"/>
              <a:t>Saptember</a:t>
            </a:r>
            <a:r>
              <a:rPr lang="en-US" dirty="0"/>
              <a:t> 6). </a:t>
            </a:r>
            <a:r>
              <a:rPr lang="en-US" i="1" dirty="0"/>
              <a:t>Texas Stops Helping Poor Families Pay Their Electric Bills</a:t>
            </a:r>
            <a:r>
              <a:rPr lang="en-US" dirty="0"/>
              <a:t>. Retrieved from The Texas Tribune: https://www.texastribune.org/2016/09/02/texas-stops-helping-poor-families-pay-their-electr/</a:t>
            </a:r>
          </a:p>
          <a:p>
            <a:r>
              <a:rPr lang="en-US" dirty="0" err="1"/>
              <a:t>Reames</a:t>
            </a:r>
            <a:r>
              <a:rPr lang="en-US" dirty="0"/>
              <a:t>, T. (2016). Targeting energy justice: Exploring spatial, racial/ethnic and socioeconomic disparities in urban residential heating energy efficiency. </a:t>
            </a:r>
            <a:r>
              <a:rPr lang="en-US" i="1" dirty="0"/>
              <a:t>Energy Policy</a:t>
            </a:r>
            <a:r>
              <a:rPr lang="en-US" dirty="0"/>
              <a:t>.</a:t>
            </a:r>
          </a:p>
          <a:p>
            <a:r>
              <a:rPr lang="en-US" dirty="0"/>
              <a:t>Ross, L., &amp; </a:t>
            </a:r>
            <a:r>
              <a:rPr lang="en-US" dirty="0" err="1"/>
              <a:t>Drehobl</a:t>
            </a:r>
            <a:r>
              <a:rPr lang="en-US" dirty="0"/>
              <a:t>, A. (2016). </a:t>
            </a:r>
            <a:r>
              <a:rPr lang="en-US" i="1" dirty="0"/>
              <a:t>Lifting the High Energy Burden in America's Largest Cities: How Energy Efficiency Can Improve Low Income and Underserved Communities.</a:t>
            </a:r>
            <a:r>
              <a:rPr lang="en-US" dirty="0"/>
              <a:t> American Council for Energy Efficient Economy.</a:t>
            </a:r>
          </a:p>
          <a:p>
            <a:r>
              <a:rPr lang="en-US" dirty="0" err="1"/>
              <a:t>Wible</a:t>
            </a:r>
            <a:r>
              <a:rPr lang="en-US" dirty="0"/>
              <a:t>, J., &amp; King, C. (2016). </a:t>
            </a:r>
            <a:r>
              <a:rPr lang="en-US" i="1" dirty="0"/>
              <a:t>Household Energy Costs for Texans.</a:t>
            </a:r>
            <a:r>
              <a:rPr lang="en-US" dirty="0"/>
              <a:t> Austin, Texas: University of Texas Energy Institute.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17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1E61-BF8D-4A3A-8550-D22DC13D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458-4D8C-4DBB-A4D1-ACD464DC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Burdened 101</a:t>
            </a:r>
          </a:p>
          <a:p>
            <a:r>
              <a:rPr lang="en-US" sz="2400" dirty="0"/>
              <a:t>Motivation: Energy Burden in Texas</a:t>
            </a:r>
          </a:p>
          <a:p>
            <a:r>
              <a:rPr lang="en-US" sz="2400" dirty="0"/>
              <a:t>Research Questions</a:t>
            </a:r>
          </a:p>
          <a:p>
            <a:r>
              <a:rPr lang="en-US" sz="2400" dirty="0"/>
              <a:t>Data Resources</a:t>
            </a:r>
          </a:p>
          <a:p>
            <a:r>
              <a:rPr lang="en-US" sz="2400" dirty="0"/>
              <a:t>Workflow</a:t>
            </a:r>
          </a:p>
          <a:p>
            <a:r>
              <a:rPr lang="en-US" sz="2400" dirty="0"/>
              <a:t>Methods</a:t>
            </a:r>
          </a:p>
          <a:p>
            <a:pPr lvl="1"/>
            <a:r>
              <a:rPr lang="en-US" sz="2400" dirty="0"/>
              <a:t>Analysis vs Validation</a:t>
            </a:r>
          </a:p>
          <a:p>
            <a:pPr lvl="1"/>
            <a:r>
              <a:rPr lang="en-US" sz="2400" dirty="0"/>
              <a:t>Linear Regression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Data Management and Replications</a:t>
            </a:r>
          </a:p>
        </p:txBody>
      </p:sp>
    </p:spTree>
    <p:extLst>
      <p:ext uri="{BB962C8B-B14F-4D97-AF65-F5344CB8AC3E}">
        <p14:creationId xmlns:p14="http://schemas.microsoft.com/office/powerpoint/2010/main" val="41728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B76-4D48-42F3-AD4A-A4DAA078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Energy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6BE-515C-4542-8E3D-DDE765F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Energy poverty: inadequate energy services</a:t>
            </a:r>
          </a:p>
          <a:p>
            <a:r>
              <a:rPr lang="en-US" sz="2400" dirty="0"/>
              <a:t>Energy burden </a:t>
            </a:r>
          </a:p>
          <a:p>
            <a:r>
              <a:rPr lang="en-US" sz="2400" dirty="0"/>
              <a:t>Literature dates back to 1991 in Europe</a:t>
            </a:r>
          </a:p>
          <a:p>
            <a:pPr lvl="1"/>
            <a:r>
              <a:rPr lang="en-US" sz="2400" dirty="0"/>
              <a:t>Measure of energy poverty: “objective” energy burden</a:t>
            </a:r>
          </a:p>
          <a:p>
            <a:pPr lvl="1"/>
            <a:r>
              <a:rPr lang="en-US" sz="2400" dirty="0"/>
              <a:t>Critiques: doesn’t account for regional difference, socio economic and behavioral characteristics</a:t>
            </a:r>
          </a:p>
          <a:p>
            <a:r>
              <a:rPr lang="en-US" sz="2400" dirty="0"/>
              <a:t>In U.S. literature is newer ~2010. Still focused on energy burden</a:t>
            </a:r>
          </a:p>
        </p:txBody>
      </p:sp>
    </p:spTree>
    <p:extLst>
      <p:ext uri="{BB962C8B-B14F-4D97-AF65-F5344CB8AC3E}">
        <p14:creationId xmlns:p14="http://schemas.microsoft.com/office/powerpoint/2010/main" val="9968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96ABE-7C0F-4158-9E17-C51221749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D44796-FC0C-453E-A0D9-90BA55FDFA17}"/>
              </a:ext>
            </a:extLst>
          </p:cNvPr>
          <p:cNvSpPr txBox="1">
            <a:spLocks/>
          </p:cNvSpPr>
          <p:nvPr/>
        </p:nvSpPr>
        <p:spPr>
          <a:xfrm>
            <a:off x="240088" y="826963"/>
            <a:ext cx="4643103" cy="4737146"/>
          </a:xfrm>
          <a:prstGeom prst="rect">
            <a:avLst/>
          </a:prstGeom>
          <a:solidFill>
            <a:schemeClr val="bg1"/>
          </a:solidFill>
          <a:ln>
            <a:solidFill>
              <a:srgbClr val="F81B02"/>
            </a:solidFill>
          </a:ln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+mj-lt"/>
              </a:rPr>
              <a:t>Motivation: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1 in 5 Texas Households are energy burden(spend &gt;8% income on energy)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Wible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&amp; King, 2016)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LITE UP Texas ended 2018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Only served &lt;800,000 people (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Malewitz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2017)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Energy efficiency continues to dominate literature in U.S.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B28182-F21B-4EC7-BCE2-A08428071C76}"/>
              </a:ext>
            </a:extLst>
          </p:cNvPr>
          <p:cNvGrpSpPr/>
          <p:nvPr/>
        </p:nvGrpSpPr>
        <p:grpSpPr>
          <a:xfrm>
            <a:off x="5110170" y="762607"/>
            <a:ext cx="6885731" cy="5345430"/>
            <a:chOff x="188296" y="126125"/>
            <a:chExt cx="8575479" cy="64203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FCD264-222F-4036-BC1A-75632172DA61}"/>
                </a:ext>
              </a:extLst>
            </p:cNvPr>
            <p:cNvGrpSpPr/>
            <p:nvPr/>
          </p:nvGrpSpPr>
          <p:grpSpPr>
            <a:xfrm>
              <a:off x="6197440" y="3690514"/>
              <a:ext cx="2520380" cy="2855918"/>
              <a:chOff x="6197440" y="3690514"/>
              <a:chExt cx="2520380" cy="28559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499A07-C606-4368-A9EB-23048AD0059D}"/>
                  </a:ext>
                </a:extLst>
              </p:cNvPr>
              <p:cNvSpPr txBox="1"/>
              <p:nvPr/>
            </p:nvSpPr>
            <p:spPr>
              <a:xfrm>
                <a:off x="6254718" y="6102834"/>
                <a:ext cx="2407945" cy="44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hlinkClick r:id="rId2" tooltip="http://2016.igem.org/Team:Valencia_UPV/Integrated_Practices"/>
                  </a:rPr>
                  <a:t>This Photo</a:t>
                </a:r>
                <a:r>
                  <a:rPr lang="en-US" sz="900" dirty="0"/>
                  <a:t> by Unknown Author is licensed under </a:t>
                </a:r>
                <a:r>
                  <a:rPr lang="en-US" sz="900" dirty="0">
                    <a:hlinkClick r:id="rId3" tooltip="https://creativecommons.org/licenses/by/3.0/"/>
                  </a:rPr>
                  <a:t>CC BY</a:t>
                </a:r>
                <a:endParaRPr lang="en-US" sz="900" dirty="0"/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61EA9E9-2509-46B3-8BE3-25EB360BB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2"/>
                  </a:ext>
                </a:extLst>
              </a:blip>
              <a:stretch>
                <a:fillRect/>
              </a:stretch>
            </p:blipFill>
            <p:spPr>
              <a:xfrm>
                <a:off x="6197440" y="3690514"/>
                <a:ext cx="2520380" cy="23587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78A890A-FA6A-4D98-9D9A-CAA114FF2EFA}"/>
                </a:ext>
              </a:extLst>
            </p:cNvPr>
            <p:cNvSpPr/>
            <p:nvPr/>
          </p:nvSpPr>
          <p:spPr>
            <a:xfrm>
              <a:off x="3607673" y="2235872"/>
              <a:ext cx="1805109" cy="17165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Energy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Poverty</a:t>
              </a:r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14C61FD0-653F-45DF-99BB-8820CF5DC654}"/>
                </a:ext>
              </a:extLst>
            </p:cNvPr>
            <p:cNvSpPr/>
            <p:nvPr/>
          </p:nvSpPr>
          <p:spPr>
            <a:xfrm rot="5400000">
              <a:off x="4206247" y="-444470"/>
              <a:ext cx="456249" cy="2769739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05F8C5D8-073E-44DD-A826-A9CEDDAC4E01}"/>
                </a:ext>
              </a:extLst>
            </p:cNvPr>
            <p:cNvSpPr/>
            <p:nvPr/>
          </p:nvSpPr>
          <p:spPr>
            <a:xfrm rot="5400000">
              <a:off x="4364166" y="3671295"/>
              <a:ext cx="456249" cy="3324855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7016668B-9623-4702-A048-BD8074584898}"/>
                </a:ext>
              </a:extLst>
            </p:cNvPr>
            <p:cNvSpPr/>
            <p:nvPr/>
          </p:nvSpPr>
          <p:spPr>
            <a:xfrm rot="10800000">
              <a:off x="7186084" y="2524465"/>
              <a:ext cx="403465" cy="1177906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4" name="Arrow: Up-Down 43">
              <a:extLst>
                <a:ext uri="{FF2B5EF4-FFF2-40B4-BE49-F238E27FC236}">
                  <a16:creationId xmlns:a16="http://schemas.microsoft.com/office/drawing/2014/main" id="{5D7D4C17-D2C4-4C85-B22D-B42FF1F655CC}"/>
                </a:ext>
              </a:extLst>
            </p:cNvPr>
            <p:cNvSpPr/>
            <p:nvPr/>
          </p:nvSpPr>
          <p:spPr>
            <a:xfrm rot="10800000">
              <a:off x="1402551" y="2305718"/>
              <a:ext cx="403465" cy="1050993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Arrow: Up-Down 44">
              <a:extLst>
                <a:ext uri="{FF2B5EF4-FFF2-40B4-BE49-F238E27FC236}">
                  <a16:creationId xmlns:a16="http://schemas.microsoft.com/office/drawing/2014/main" id="{756B5530-D2F3-4019-AD7B-E22730029C1D}"/>
                </a:ext>
              </a:extLst>
            </p:cNvPr>
            <p:cNvSpPr/>
            <p:nvPr/>
          </p:nvSpPr>
          <p:spPr>
            <a:xfrm rot="13786155">
              <a:off x="5418052" y="1943201"/>
              <a:ext cx="456249" cy="100207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6" name="Arrow: Up-Down 45">
              <a:extLst>
                <a:ext uri="{FF2B5EF4-FFF2-40B4-BE49-F238E27FC236}">
                  <a16:creationId xmlns:a16="http://schemas.microsoft.com/office/drawing/2014/main" id="{E2BB0230-4C18-4643-81AD-0D000EF06D72}"/>
                </a:ext>
              </a:extLst>
            </p:cNvPr>
            <p:cNvSpPr/>
            <p:nvPr/>
          </p:nvSpPr>
          <p:spPr>
            <a:xfrm rot="13730590">
              <a:off x="3230771" y="3427722"/>
              <a:ext cx="456249" cy="1122368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7" name="Arrow: Up-Down 46">
              <a:extLst>
                <a:ext uri="{FF2B5EF4-FFF2-40B4-BE49-F238E27FC236}">
                  <a16:creationId xmlns:a16="http://schemas.microsoft.com/office/drawing/2014/main" id="{1B11684A-B340-4F7F-9437-E1104C040CC9}"/>
                </a:ext>
              </a:extLst>
            </p:cNvPr>
            <p:cNvSpPr/>
            <p:nvPr/>
          </p:nvSpPr>
          <p:spPr>
            <a:xfrm rot="18373827">
              <a:off x="3131323" y="1627009"/>
              <a:ext cx="456249" cy="1258484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8" name="Arrow: Up-Down 47">
              <a:extLst>
                <a:ext uri="{FF2B5EF4-FFF2-40B4-BE49-F238E27FC236}">
                  <a16:creationId xmlns:a16="http://schemas.microsoft.com/office/drawing/2014/main" id="{04A7081F-5CEF-465A-8E6D-7A700F74E7A7}"/>
                </a:ext>
              </a:extLst>
            </p:cNvPr>
            <p:cNvSpPr/>
            <p:nvPr/>
          </p:nvSpPr>
          <p:spPr>
            <a:xfrm rot="18373827">
              <a:off x="5563228" y="3319308"/>
              <a:ext cx="456249" cy="1412142"/>
            </a:xfrm>
            <a:prstGeom prst="upDown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396CA8F-80A1-4850-A173-C2EF52C16824}"/>
                </a:ext>
              </a:extLst>
            </p:cNvPr>
            <p:cNvGrpSpPr/>
            <p:nvPr/>
          </p:nvGrpSpPr>
          <p:grpSpPr>
            <a:xfrm>
              <a:off x="5757983" y="343145"/>
              <a:ext cx="3005792" cy="2786191"/>
              <a:chOff x="5757983" y="343145"/>
              <a:chExt cx="3005792" cy="2786191"/>
            </a:xfrm>
          </p:grpSpPr>
          <p:pic>
            <p:nvPicPr>
              <p:cNvPr id="56" name="Picture 2" descr="Image result for energy burden">
                <a:extLst>
                  <a:ext uri="{FF2B5EF4-FFF2-40B4-BE49-F238E27FC236}">
                    <a16:creationId xmlns:a16="http://schemas.microsoft.com/office/drawing/2014/main" id="{4CEAAA15-3AA3-4082-8832-533AEBFB3D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983" y="343145"/>
                <a:ext cx="2711066" cy="223266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8468DE9-9984-4F9E-8512-9FDD4DE1F619}"/>
                  </a:ext>
                </a:extLst>
              </p:cNvPr>
              <p:cNvSpPr txBox="1"/>
              <p:nvPr/>
            </p:nvSpPr>
            <p:spPr>
              <a:xfrm>
                <a:off x="7589549" y="2575338"/>
                <a:ext cx="11742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Renewable Energy Transition Initiative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09F139-8A6E-4A54-90EB-35F882C61ECC}"/>
                </a:ext>
              </a:extLst>
            </p:cNvPr>
            <p:cNvGrpSpPr/>
            <p:nvPr/>
          </p:nvGrpSpPr>
          <p:grpSpPr>
            <a:xfrm>
              <a:off x="299795" y="126125"/>
              <a:ext cx="2732947" cy="2490068"/>
              <a:chOff x="299795" y="126125"/>
              <a:chExt cx="2732947" cy="249006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8935A5B-6DBB-4EAD-BE72-058EDE8A5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092" t="3725" r="17950" b="50821"/>
              <a:stretch/>
            </p:blipFill>
            <p:spPr>
              <a:xfrm>
                <a:off x="321676" y="126125"/>
                <a:ext cx="2711066" cy="2258442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705193-E027-47A6-95B8-B6DC970D41D2}"/>
                  </a:ext>
                </a:extLst>
              </p:cNvPr>
              <p:cNvSpPr txBox="1"/>
              <p:nvPr/>
            </p:nvSpPr>
            <p:spPr>
              <a:xfrm>
                <a:off x="299795" y="2216083"/>
                <a:ext cx="1181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dreamstime.com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D6D333-AA5B-42B9-AB59-4C0B156581CD}"/>
                </a:ext>
              </a:extLst>
            </p:cNvPr>
            <p:cNvGrpSpPr/>
            <p:nvPr/>
          </p:nvGrpSpPr>
          <p:grpSpPr>
            <a:xfrm>
              <a:off x="188296" y="3297286"/>
              <a:ext cx="2895629" cy="3083377"/>
              <a:chOff x="188296" y="3297286"/>
              <a:chExt cx="2895629" cy="308337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51F80C0-0D27-4283-85AC-1A6C5202B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 l="20739" t="16194" r="27636" b="23011"/>
              <a:stretch/>
            </p:blipFill>
            <p:spPr>
              <a:xfrm>
                <a:off x="188296" y="3297286"/>
                <a:ext cx="2895629" cy="2774014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001C50-7906-43D0-9E74-169C66CFB3E3}"/>
                  </a:ext>
                </a:extLst>
              </p:cNvPr>
              <p:cNvSpPr txBox="1"/>
              <p:nvPr/>
            </p:nvSpPr>
            <p:spPr>
              <a:xfrm>
                <a:off x="495832" y="6134442"/>
                <a:ext cx="2588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Source: pintrest.com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6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6361-B262-4D0F-A15F-4CDAD7D3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0382-3B20-48AA-9D82-60B3290F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How much of energy poverty can be explained by variables outside of structural energy efficiency?</a:t>
            </a:r>
          </a:p>
          <a:p>
            <a:pPr lvl="1"/>
            <a:r>
              <a:rPr lang="en-US" sz="2000" dirty="0"/>
              <a:t>Status: Completed</a:t>
            </a:r>
          </a:p>
          <a:p>
            <a:pPr lvl="1"/>
            <a:r>
              <a:rPr lang="en-US" sz="2000" dirty="0"/>
              <a:t>Method: Linear regression w/o dummy variable</a:t>
            </a:r>
          </a:p>
          <a:p>
            <a:pPr lvl="1"/>
            <a:endParaRPr lang="en-US" sz="2000" dirty="0"/>
          </a:p>
          <a:p>
            <a:r>
              <a:rPr lang="en-US" sz="2000" dirty="0"/>
              <a:t>2) Regional concentrations of energy poverty in Texas? </a:t>
            </a:r>
          </a:p>
          <a:p>
            <a:pPr lvl="1"/>
            <a:r>
              <a:rPr lang="en-US" sz="2000" dirty="0"/>
              <a:t>Status: In progress</a:t>
            </a:r>
          </a:p>
          <a:p>
            <a:pPr lvl="1"/>
            <a:r>
              <a:rPr lang="en-US" sz="2000" dirty="0"/>
              <a:t>Method: ArcGIS mapping &amp; linear regression w/ dummy variable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975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45AFCF7-D56E-484B-B5F4-9A54FD8D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B20F32F-3CCD-4366-B3EF-EA4C9830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8822DBE5-562B-42B8-A520-B6D65F47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99F04310-FE01-4B7B-84B1-1629176D4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67E02EC7-B32C-441D-A34E-E3BB8A569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B0889EB5-1935-4206-AA9A-8A46FE19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F3798839-6225-43B1-AC3C-8681B2F6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5D857A83-A3CE-4201-BB4B-1C2A43FDE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A9FB5E00-50DF-4A25-9597-0374778DD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C82C8BB9-8021-4188-8F14-5D1BEEDCD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97D45BC-C6C8-4D87-B8CA-EA6F7500E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39F97A4E-EFD5-4A9A-BF90-10D067E3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840D15-3A3D-464B-84F9-D6482B52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8E7CBF7B-0DCE-4344-AF55-3287E5E7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60B09488-8729-470A-BE01-1ABBEBD1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14155BC-F121-476B-81D0-6338BEC70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F9D0FAF-A329-4630-A49B-C7FCEA3B7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EC6A963-336B-47C2-A763-0B8E9948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7FB2158F-AF45-4974-8EDB-4EDB4E2DF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A2635280-613D-4BC2-8F1C-305BFBF95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B92C3353-4908-49D3-932B-3ECFBA632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1DAF3B55-9396-4E33-A592-BA6A2027B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DD0A813-146C-4864-906D-36E7F802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0AAE03-54FD-4D7B-9FB8-7E8C46A0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3" y="1047102"/>
            <a:ext cx="448407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0B78553-255B-4354-8025-C26A5E36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389" y="0"/>
            <a:ext cx="6096611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Image result for usda">
            <a:extLst>
              <a:ext uri="{FF2B5EF4-FFF2-40B4-BE49-F238E27FC236}">
                <a16:creationId xmlns:a16="http://schemas.microsoft.com/office/drawing/2014/main" id="{9CDDC192-FB53-4412-B61E-63237FDE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b="11574"/>
          <a:stretch/>
        </p:blipFill>
        <p:spPr bwMode="auto">
          <a:xfrm>
            <a:off x="5931601" y="424775"/>
            <a:ext cx="2566432" cy="153606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mmunity health rankings">
            <a:extLst>
              <a:ext uri="{FF2B5EF4-FFF2-40B4-BE49-F238E27FC236}">
                <a16:creationId xmlns:a16="http://schemas.microsoft.com/office/drawing/2014/main" id="{1EE42450-D72B-40B3-9D66-635190A72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1"/>
          <a:stretch/>
        </p:blipFill>
        <p:spPr bwMode="auto">
          <a:xfrm>
            <a:off x="8719503" y="917821"/>
            <a:ext cx="3024359" cy="99911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Isosceles Triangle 22">
            <a:extLst>
              <a:ext uri="{FF2B5EF4-FFF2-40B4-BE49-F238E27FC236}">
                <a16:creationId xmlns:a16="http://schemas.microsoft.com/office/drawing/2014/main" id="{C5CA00F8-3EF3-49C7-9836-F7BEC3D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75727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A8594A9-C07C-4CDA-AF52-65EFEE555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4483251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us census bureau">
            <a:extLst>
              <a:ext uri="{FF2B5EF4-FFF2-40B4-BE49-F238E27FC236}">
                <a16:creationId xmlns:a16="http://schemas.microsoft.com/office/drawing/2014/main" id="{2ACCC7BF-7ED7-42A3-BEE8-44983FE56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7" b="28401"/>
          <a:stretch/>
        </p:blipFill>
        <p:spPr bwMode="auto">
          <a:xfrm>
            <a:off x="5981953" y="4474832"/>
            <a:ext cx="2940505" cy="133622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rel">
            <a:extLst>
              <a:ext uri="{FF2B5EF4-FFF2-40B4-BE49-F238E27FC236}">
                <a16:creationId xmlns:a16="http://schemas.microsoft.com/office/drawing/2014/main" id="{B58B810D-DEB5-4E1C-827B-D15B7A48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2458" y="4819154"/>
            <a:ext cx="3238719" cy="94203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0404-2755-4633-9675-092C88683459}"/>
              </a:ext>
            </a:extLst>
          </p:cNvPr>
          <p:cNvSpPr txBox="1"/>
          <p:nvPr/>
        </p:nvSpPr>
        <p:spPr>
          <a:xfrm>
            <a:off x="835514" y="1539379"/>
            <a:ext cx="4496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data sources used to create 2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key: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 county Federal Information Processing ID ( FIP) in each 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 used to join NREL GIS shapefiles  to energy burden data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88AD87DA-ABC1-494C-BA17-ED503734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34" y="2066592"/>
            <a:ext cx="2874786" cy="20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6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84F9-6136-4D34-97A4-B192909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293A-45D9-4C01-9F06-F4A6A19B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B2428F-D2FC-44BA-92C2-A8B1C65E1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301869"/>
              </p:ext>
            </p:extLst>
          </p:nvPr>
        </p:nvGraphicFramePr>
        <p:xfrm>
          <a:off x="4570532" y="107499"/>
          <a:ext cx="6295907" cy="650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5910">
                  <a:extLst>
                    <a:ext uri="{9D8B030D-6E8A-4147-A177-3AD203B41FA5}">
                      <a16:colId xmlns:a16="http://schemas.microsoft.com/office/drawing/2014/main" val="3411579560"/>
                    </a:ext>
                  </a:extLst>
                </a:gridCol>
                <a:gridCol w="1559904">
                  <a:extLst>
                    <a:ext uri="{9D8B030D-6E8A-4147-A177-3AD203B41FA5}">
                      <a16:colId xmlns:a16="http://schemas.microsoft.com/office/drawing/2014/main" val="4169420181"/>
                    </a:ext>
                  </a:extLst>
                </a:gridCol>
                <a:gridCol w="2280093">
                  <a:extLst>
                    <a:ext uri="{9D8B030D-6E8A-4147-A177-3AD203B41FA5}">
                      <a16:colId xmlns:a16="http://schemas.microsoft.com/office/drawing/2014/main" val="3098581652"/>
                    </a:ext>
                  </a:extLst>
                </a:gridCol>
              </a:tblGrid>
              <a:tr h="52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Variable Prefix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Data Type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78007387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(county 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En_burden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nominal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45233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Federal Identification #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fip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7597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cnty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Nominal, 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799967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33151730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pcnt_hisp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554520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pcnt_blk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0448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pcnt_rural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10888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pcnt_sr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63579"/>
                  </a:ext>
                </a:extLst>
              </a:tr>
              <a:tr h="27098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2103552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pcnt_unemp</a:t>
                      </a:r>
                      <a:endParaRPr lang="en-US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790263"/>
                  </a:ext>
                </a:extLst>
              </a:tr>
              <a:tr h="4174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pcnt_pov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784996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pcnt_income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577819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pcnt_own</a:t>
                      </a:r>
                      <a:endParaRPr lang="en-US" dirty="0"/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19756"/>
                  </a:ext>
                </a:extLst>
              </a:tr>
              <a:tr h="2696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 marL="86320" marR="8632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79493383"/>
                  </a:ext>
                </a:extLst>
              </a:tr>
              <a:tr h="429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pcnt_lw_access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309544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pcnt_obese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15575"/>
                  </a:ext>
                </a:extLst>
              </a:tr>
              <a:tr h="428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food_insec or food_rank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02102"/>
                  </a:ext>
                </a:extLst>
              </a:tr>
              <a:tr h="2516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pcnt_uninsured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Continuous, numerical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399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C8BEC1-D2E1-4D7A-8C2E-6ED53B7BB518}"/>
              </a:ext>
            </a:extLst>
          </p:cNvPr>
          <p:cNvSpPr txBox="1"/>
          <p:nvPr/>
        </p:nvSpPr>
        <p:spPr>
          <a:xfrm>
            <a:off x="269876" y="2994442"/>
            <a:ext cx="139420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6FB661-FE6A-4424-A78F-42A6070E9FDC}"/>
              </a:ext>
            </a:extLst>
          </p:cNvPr>
          <p:cNvGrpSpPr/>
          <p:nvPr/>
        </p:nvGrpSpPr>
        <p:grpSpPr>
          <a:xfrm>
            <a:off x="1769253" y="1665779"/>
            <a:ext cx="2888767" cy="4915240"/>
            <a:chOff x="2427468" y="1698286"/>
            <a:chExt cx="2888767" cy="491524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7878C3A-5C08-4390-BE03-A8905BB16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20739" t="16194" r="27636" b="23011"/>
            <a:stretch/>
          </p:blipFill>
          <p:spPr>
            <a:xfrm>
              <a:off x="2454714" y="5163674"/>
              <a:ext cx="1459563" cy="144985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4" name="Picture 2" descr="Image result for energy burden">
              <a:extLst>
                <a:ext uri="{FF2B5EF4-FFF2-40B4-BE49-F238E27FC236}">
                  <a16:creationId xmlns:a16="http://schemas.microsoft.com/office/drawing/2014/main" id="{95660E83-A053-49E6-8F61-B4FA8AFF8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7468" y="3459384"/>
              <a:ext cx="1489842" cy="132521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8D4E80-E7B1-4062-8A90-FE7C39C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4126" y="1698286"/>
              <a:ext cx="1459563" cy="141633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751EF83A-6778-42EA-9A80-6BE52AE1005B}"/>
                </a:ext>
              </a:extLst>
            </p:cNvPr>
            <p:cNvSpPr/>
            <p:nvPr/>
          </p:nvSpPr>
          <p:spPr>
            <a:xfrm>
              <a:off x="3929368" y="1769351"/>
              <a:ext cx="1386867" cy="4814092"/>
            </a:xfrm>
            <a:prstGeom prst="leftBrace">
              <a:avLst>
                <a:gd name="adj1" fmla="val 8333"/>
                <a:gd name="adj2" fmla="val 44399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E8003-A91A-42E5-AE90-63EB2717E2E2}"/>
              </a:ext>
            </a:extLst>
          </p:cNvPr>
          <p:cNvGrpSpPr/>
          <p:nvPr/>
        </p:nvGrpSpPr>
        <p:grpSpPr>
          <a:xfrm>
            <a:off x="10890790" y="1070152"/>
            <a:ext cx="1156831" cy="595627"/>
            <a:chOff x="8499072" y="1048812"/>
            <a:chExt cx="1156831" cy="595627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25EDFE33-AD04-4311-B422-80821E589397}"/>
                </a:ext>
              </a:extLst>
            </p:cNvPr>
            <p:cNvSpPr/>
            <p:nvPr/>
          </p:nvSpPr>
          <p:spPr>
            <a:xfrm rot="10800000">
              <a:off x="8499072" y="1048812"/>
              <a:ext cx="421974" cy="595627"/>
            </a:xfrm>
            <a:prstGeom prst="leftBrace">
              <a:avLst>
                <a:gd name="adj1" fmla="val 8333"/>
                <a:gd name="adj2" fmla="val 4439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D7B1B0-09D4-464D-8E96-7B53DD49A151}"/>
                </a:ext>
              </a:extLst>
            </p:cNvPr>
            <p:cNvSpPr txBox="1"/>
            <p:nvPr/>
          </p:nvSpPr>
          <p:spPr>
            <a:xfrm>
              <a:off x="9031938" y="1147376"/>
              <a:ext cx="6239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FF037-3ECC-40E0-BB4B-59F2621C48A5}"/>
              </a:ext>
            </a:extLst>
          </p:cNvPr>
          <p:cNvGrpSpPr/>
          <p:nvPr/>
        </p:nvGrpSpPr>
        <p:grpSpPr>
          <a:xfrm>
            <a:off x="2309931" y="542813"/>
            <a:ext cx="2283500" cy="646331"/>
            <a:chOff x="1141666" y="531542"/>
            <a:chExt cx="2283500" cy="646331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60804222-6500-4785-AA85-1B14F275EC5C}"/>
                </a:ext>
              </a:extLst>
            </p:cNvPr>
            <p:cNvSpPr/>
            <p:nvPr/>
          </p:nvSpPr>
          <p:spPr>
            <a:xfrm>
              <a:off x="3003192" y="667065"/>
              <a:ext cx="421974" cy="341575"/>
            </a:xfrm>
            <a:prstGeom prst="leftBrace">
              <a:avLst>
                <a:gd name="adj1" fmla="val 8333"/>
                <a:gd name="adj2" fmla="val 5273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A6EBD4-4A85-4284-9992-A786B03B3EA5}"/>
                </a:ext>
              </a:extLst>
            </p:cNvPr>
            <p:cNvSpPr txBox="1"/>
            <p:nvPr/>
          </p:nvSpPr>
          <p:spPr>
            <a:xfrm>
              <a:off x="1141666" y="531542"/>
              <a:ext cx="181118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Independent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30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AB785-7966-4B7A-B9FD-AE50F4A70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52" y="1639395"/>
            <a:ext cx="2354899" cy="205526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Validation through different 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4FF40-7D0F-47D2-974B-374F00A0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B09A1D-6BCE-4C8C-978D-60246A22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2332"/>
              </p:ext>
            </p:extLst>
          </p:nvPr>
        </p:nvGraphicFramePr>
        <p:xfrm>
          <a:off x="1393830" y="87966"/>
          <a:ext cx="8226946" cy="6566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086">
                  <a:extLst>
                    <a:ext uri="{9D8B030D-6E8A-4147-A177-3AD203B41FA5}">
                      <a16:colId xmlns:a16="http://schemas.microsoft.com/office/drawing/2014/main" val="3099312768"/>
                    </a:ext>
                  </a:extLst>
                </a:gridCol>
                <a:gridCol w="2766544">
                  <a:extLst>
                    <a:ext uri="{9D8B030D-6E8A-4147-A177-3AD203B41FA5}">
                      <a16:colId xmlns:a16="http://schemas.microsoft.com/office/drawing/2014/main" val="394363850"/>
                    </a:ext>
                  </a:extLst>
                </a:gridCol>
                <a:gridCol w="2742316">
                  <a:extLst>
                    <a:ext uri="{9D8B030D-6E8A-4147-A177-3AD203B41FA5}">
                      <a16:colId xmlns:a16="http://schemas.microsoft.com/office/drawing/2014/main" val="3995369174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Source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Source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618084370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Burden (energy expenditures as %of LMI) 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449509464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FIP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91823250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Name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Renewable Energy Lab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895668977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Demographic/Economic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60407"/>
                  </a:ext>
                </a:extLst>
              </a:tr>
              <a:tr h="3189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Hispanic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3904386903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Black African American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728370865"/>
                  </a:ext>
                </a:extLst>
              </a:tr>
              <a:tr h="332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Rural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43392596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over 65 years old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076349893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Economic Indicators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94641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Unemployment Rate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Bureau Labor Statistics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446763737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Under Poverty Line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263291839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TX State Median Income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Census, SAIPE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123948438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of Residential Units Owned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 Census Bureau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2688870689"/>
                  </a:ext>
                </a:extLst>
              </a:tr>
              <a:tr h="2924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and Health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54844"/>
                  </a:ext>
                </a:extLst>
              </a:tr>
              <a:tr h="357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with Low Grocery Access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4178014203"/>
                  </a:ext>
                </a:extLst>
              </a:tr>
              <a:tr h="1880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Obese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USDA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1897011737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Food Insecure/Rank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(%)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 Ranking (rank)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541454398"/>
                  </a:ext>
                </a:extLst>
              </a:tr>
              <a:tr h="3053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pop Uninsured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County Health</a:t>
                      </a:r>
                    </a:p>
                  </a:txBody>
                  <a:tcPr marL="86320" marR="8632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marL="86320" marR="86320" marT="0" marB="0"/>
                </a:tc>
                <a:extLst>
                  <a:ext uri="{0D108BD9-81ED-4DB2-BD59-A6C34878D82A}">
                    <a16:rowId xmlns:a16="http://schemas.microsoft.com/office/drawing/2014/main" val="73495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4433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1345</Words>
  <Application>Microsoft Office PowerPoint</Application>
  <PresentationFormat>Widescreen</PresentationFormat>
  <Paragraphs>277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Console</vt:lpstr>
      <vt:lpstr>Rockwell</vt:lpstr>
      <vt:lpstr>Wingdings</vt:lpstr>
      <vt:lpstr>Atlas</vt:lpstr>
      <vt:lpstr>Energy Poverty In Texas: Explanatory Power of Social, Economic, and Health Indicators</vt:lpstr>
      <vt:lpstr>Outline</vt:lpstr>
      <vt:lpstr>Energy Burden</vt:lpstr>
      <vt:lpstr>PowerPoint Presentation</vt:lpstr>
      <vt:lpstr>2 Research Questions</vt:lpstr>
      <vt:lpstr>PowerPoint Presentation</vt:lpstr>
      <vt:lpstr>Workflow</vt:lpstr>
      <vt:lpstr>PowerPoint Presentation</vt:lpstr>
      <vt:lpstr>Validation through different data sources</vt:lpstr>
      <vt:lpstr>Method: Linear Regression</vt:lpstr>
      <vt:lpstr>Analysis Results: 6/12 variables were significant</vt:lpstr>
      <vt:lpstr>Validation Results: 7/12 variables were significant </vt:lpstr>
      <vt:lpstr>Map Results</vt:lpstr>
      <vt:lpstr>Conclusions</vt:lpstr>
      <vt:lpstr>Data management</vt:lpstr>
      <vt:lpstr>Replication</vt:lpstr>
      <vt:lpstr>Study 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Poverty In Texas</dc:title>
  <dc:creator>Agbim, Chinelo</dc:creator>
  <cp:lastModifiedBy>Agbim, Chinelo</cp:lastModifiedBy>
  <cp:revision>2</cp:revision>
  <dcterms:created xsi:type="dcterms:W3CDTF">2019-04-26T05:32:13Z</dcterms:created>
  <dcterms:modified xsi:type="dcterms:W3CDTF">2019-04-26T05:47:57Z</dcterms:modified>
</cp:coreProperties>
</file>