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3079877"/>
              <a:ext cx="0" cy="3000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6663790" y="524038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 (preliminary)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D35A49-7B15-4806-8314-2AE8F40C7BFF}"/>
              </a:ext>
            </a:extLst>
          </p:cNvPr>
          <p:cNvSpPr txBox="1">
            <a:spLocks/>
          </p:cNvSpPr>
          <p:nvPr/>
        </p:nvSpPr>
        <p:spPr>
          <a:xfrm>
            <a:off x="9247722" y="3079877"/>
            <a:ext cx="2719688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Median amount LMI people spend  on energy is 9%</a:t>
            </a:r>
            <a:r>
              <a:rPr lang="en-US" sz="3200" dirty="0">
                <a:solidFill>
                  <a:schemeClr val="tx1"/>
                </a:solidFill>
              </a:rPr>
              <a:t> vs 4.5% Texas overall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18B6E-97A0-4413-A10B-C2CB74DE0C50}"/>
              </a:ext>
            </a:extLst>
          </p:cNvPr>
          <p:cNvCxnSpPr>
            <a:cxnSpLocks/>
          </p:cNvCxnSpPr>
          <p:nvPr/>
        </p:nvCxnSpPr>
        <p:spPr>
          <a:xfrm>
            <a:off x="7676147" y="3079877"/>
            <a:ext cx="0" cy="3000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Socio demographic, economic, and health indicators explain~50% of variation in energy burden</a:t>
            </a:r>
          </a:p>
          <a:p>
            <a:r>
              <a:rPr lang="en-US" sz="2200" dirty="0"/>
              <a:t>Median low-moderate income person in Texas is spending ~9% of there income on energy</a:t>
            </a:r>
          </a:p>
          <a:p>
            <a:pPr lvl="1"/>
            <a:r>
              <a:rPr lang="en-US" sz="2200" dirty="0"/>
              <a:t>Compared to 4.5% overall (</a:t>
            </a:r>
            <a:r>
              <a:rPr lang="en-US" sz="2200" dirty="0" err="1"/>
              <a:t>Wible</a:t>
            </a:r>
            <a:r>
              <a:rPr lang="en-US" sz="2200" dirty="0"/>
              <a:t>&amp; King)</a:t>
            </a:r>
          </a:p>
          <a:p>
            <a:r>
              <a:rPr lang="en-US" sz="2200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burden: a measure of energy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burden=%income spent on energy</a:t>
            </a:r>
          </a:p>
          <a:p>
            <a:r>
              <a:rPr lang="en-US" sz="2400" dirty="0"/>
              <a:t>In U.S. literature is newer ~2010. Still focused on energy burden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1210" y="457227"/>
            <a:ext cx="4685329" cy="5858426"/>
          </a:xfrm>
          <a:prstGeom prst="rect">
            <a:avLst/>
          </a:prstGeom>
          <a:solidFill>
            <a:schemeClr val="bg1"/>
          </a:solidFill>
          <a:ln w="28575"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Inadequate policy programs: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Qualitative report shows ~18% of income spent on energy in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Colonias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(Olmedo, 2014)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397A5-3CB2-429C-88BF-077ABB4E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0"/>
            <a:ext cx="8997784" cy="6858000"/>
          </a:xfrm>
          <a:ln w="28575">
            <a:solidFill>
              <a:srgbClr val="F81B02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3BB9751A-A675-4A0E-8C0C-466D30B9E517}"/>
              </a:ext>
            </a:extLst>
          </p:cNvPr>
          <p:cNvSpPr txBox="1">
            <a:spLocks/>
          </p:cNvSpPr>
          <p:nvPr/>
        </p:nvSpPr>
        <p:spPr>
          <a:xfrm>
            <a:off x="9783979" y="2200779"/>
            <a:ext cx="1990926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1869"/>
              </p:ext>
            </p:extLst>
          </p:nvPr>
        </p:nvGraphicFramePr>
        <p:xfrm>
          <a:off x="4570532" y="107499"/>
          <a:ext cx="6295907" cy="650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910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559904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280093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07659" y="468094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sp>
        <p:nvSpPr>
          <p:cNvPr id="39" name="Left Brace 38">
            <a:extLst>
              <a:ext uri="{FF2B5EF4-FFF2-40B4-BE49-F238E27FC236}">
                <a16:creationId xmlns:a16="http://schemas.microsoft.com/office/drawing/2014/main" id="{60804222-6500-4785-AA85-1B14F275EC5C}"/>
              </a:ext>
            </a:extLst>
          </p:cNvPr>
          <p:cNvSpPr/>
          <p:nvPr/>
        </p:nvSpPr>
        <p:spPr>
          <a:xfrm>
            <a:off x="4123376" y="676888"/>
            <a:ext cx="421974" cy="341575"/>
          </a:xfrm>
          <a:prstGeom prst="leftBrace">
            <a:avLst>
              <a:gd name="adj1" fmla="val 8333"/>
              <a:gd name="adj2" fmla="val 527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6EBD4-4A85-4284-9992-A786B03B3EA5}"/>
              </a:ext>
            </a:extLst>
          </p:cNvPr>
          <p:cNvSpPr txBox="1"/>
          <p:nvPr/>
        </p:nvSpPr>
        <p:spPr>
          <a:xfrm>
            <a:off x="271757" y="2894697"/>
            <a:ext cx="15621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09198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1398</Words>
  <Application>Microsoft Office PowerPoint</Application>
  <PresentationFormat>Widescreen</PresentationFormat>
  <Paragraphs>281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burden: a measure of energy poverty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16</cp:revision>
  <dcterms:created xsi:type="dcterms:W3CDTF">2019-04-26T05:32:13Z</dcterms:created>
  <dcterms:modified xsi:type="dcterms:W3CDTF">2019-05-06T03:23:51Z</dcterms:modified>
</cp:coreProperties>
</file>