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Energy Poverty In Texas: Explanatory Power of Social, Economic, and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0689" y="4883585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independent variables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P=12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  <a:blipFill>
                <a:blip r:embed="rId2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2)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D=dummy variable (1=“yes part of regional energy burden”; 0=“not”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  <a:blipFill>
                <a:blip r:embed="rId3"/>
                <a:stretch>
                  <a:fillRect l="-177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Analysis Results: 6/12 variables were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04DA4-F91C-4901-BD99-87485F9F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98122"/>
              </p:ext>
            </p:extLst>
          </p:nvPr>
        </p:nvGraphicFramePr>
        <p:xfrm>
          <a:off x="1096446" y="1432957"/>
          <a:ext cx="5638802" cy="3988913"/>
        </p:xfrm>
        <a:graphic>
          <a:graphicData uri="http://schemas.openxmlformats.org/drawingml/2006/table">
            <a:tbl>
              <a:tblPr/>
              <a:tblGrid>
                <a:gridCol w="1435797">
                  <a:extLst>
                    <a:ext uri="{9D8B030D-6E8A-4147-A177-3AD203B41FA5}">
                      <a16:colId xmlns:a16="http://schemas.microsoft.com/office/drawing/2014/main" val="2709296056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425789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3646830"/>
                    </a:ext>
                  </a:extLst>
                </a:gridCol>
                <a:gridCol w="1336632">
                  <a:extLst>
                    <a:ext uri="{9D8B030D-6E8A-4147-A177-3AD203B41FA5}">
                      <a16:colId xmlns:a16="http://schemas.microsoft.com/office/drawing/2014/main" val="2932172542"/>
                    </a:ext>
                  </a:extLst>
                </a:gridCol>
              </a:tblGrid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β, 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0159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-19.630353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9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Hispanic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356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%Black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-0.09656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4567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Rural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0.04488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2210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Poverty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0.244563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6583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Ownership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0.115634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67389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Food Insecure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0.631695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92308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R-squared:  0.5187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0.4947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p-value: &lt; 2.2e-16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85373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2C2B5787-B4ED-4B64-822B-189B922FDDB3}"/>
              </a:ext>
            </a:extLst>
          </p:cNvPr>
          <p:cNvSpPr txBox="1">
            <a:spLocks/>
          </p:cNvSpPr>
          <p:nvPr/>
        </p:nvSpPr>
        <p:spPr>
          <a:xfrm>
            <a:off x="7254568" y="1565567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Validation Results: 7/12 variables were significant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626C-1A22-4C2B-85A9-BE957EA69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22868"/>
              </p:ext>
            </p:extLst>
          </p:nvPr>
        </p:nvGraphicFramePr>
        <p:xfrm>
          <a:off x="320574" y="782475"/>
          <a:ext cx="6106933" cy="5305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260">
                  <a:extLst>
                    <a:ext uri="{9D8B030D-6E8A-4147-A177-3AD203B41FA5}">
                      <a16:colId xmlns:a16="http://schemas.microsoft.com/office/drawing/2014/main" val="1652873407"/>
                    </a:ext>
                  </a:extLst>
                </a:gridCol>
                <a:gridCol w="1216181">
                  <a:extLst>
                    <a:ext uri="{9D8B030D-6E8A-4147-A177-3AD203B41FA5}">
                      <a16:colId xmlns:a16="http://schemas.microsoft.com/office/drawing/2014/main" val="219655425"/>
                    </a:ext>
                  </a:extLst>
                </a:gridCol>
                <a:gridCol w="2027774">
                  <a:extLst>
                    <a:ext uri="{9D8B030D-6E8A-4147-A177-3AD203B41FA5}">
                      <a16:colId xmlns:a16="http://schemas.microsoft.com/office/drawing/2014/main" val="3050769730"/>
                    </a:ext>
                  </a:extLst>
                </a:gridCol>
                <a:gridCol w="1139718">
                  <a:extLst>
                    <a:ext uri="{9D8B030D-6E8A-4147-A177-3AD203B41FA5}">
                      <a16:colId xmlns:a16="http://schemas.microsoft.com/office/drawing/2014/main" val="3757645502"/>
                    </a:ext>
                  </a:extLst>
                </a:gridCol>
              </a:tblGrid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 dirty="0">
                          <a:effectLst/>
                        </a:rPr>
                        <a:t>β, </a:t>
                      </a:r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 value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01134173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18.022066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0.007509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129197646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Hispanic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0.083995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0.003676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559077799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%Black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-0.096749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0.022043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326110731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Rural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0.014977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0.036748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69277984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Poverty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0.298564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4.79E-05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083571578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Ownership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0.106677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4.75E-05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630187412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Low Access to Grocery Store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-0.272347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0.000392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064384445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Food Rank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-3.270252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5.64E-05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4133674887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R-squared:  0.5088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R-squared:  0.4843 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p-value: &lt; 2.2e-16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extLst>
                  <a:ext uri="{0D108BD9-81ED-4DB2-BD59-A6C34878D82A}">
                    <a16:rowId xmlns:a16="http://schemas.microsoft.com/office/drawing/2014/main" val="4158810275"/>
                  </a:ext>
                </a:extLst>
              </a:tr>
            </a:tbl>
          </a:graphicData>
        </a:graphic>
      </p:graphicFrame>
      <p:sp>
        <p:nvSpPr>
          <p:cNvPr id="57" name="Title 1">
            <a:extLst>
              <a:ext uri="{FF2B5EF4-FFF2-40B4-BE49-F238E27FC236}">
                <a16:creationId xmlns:a16="http://schemas.microsoft.com/office/drawing/2014/main" id="{8DD0BA07-3DD5-4073-B91F-21FC1DDEB756}"/>
              </a:ext>
            </a:extLst>
          </p:cNvPr>
          <p:cNvSpPr txBox="1">
            <a:spLocks/>
          </p:cNvSpPr>
          <p:nvPr/>
        </p:nvSpPr>
        <p:spPr>
          <a:xfrm>
            <a:off x="7253392" y="1185134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96D02-A843-43B5-A66F-66C3D5D2CBB2}"/>
              </a:ext>
            </a:extLst>
          </p:cNvPr>
          <p:cNvGrpSpPr/>
          <p:nvPr/>
        </p:nvGrpSpPr>
        <p:grpSpPr>
          <a:xfrm>
            <a:off x="6181374" y="2747468"/>
            <a:ext cx="5647662" cy="3925553"/>
            <a:chOff x="6181374" y="2747468"/>
            <a:chExt cx="5647662" cy="39255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110506-3DA2-438C-A1BF-A5C3E17D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374" y="2747468"/>
              <a:ext cx="5647662" cy="39255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104039-CD0A-41FC-B4F9-AD39007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3079877"/>
              <a:ext cx="0" cy="3000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2B312A7-7098-4F7E-9FDD-C80CA6C0110D}"/>
              </a:ext>
            </a:extLst>
          </p:cNvPr>
          <p:cNvSpPr txBox="1">
            <a:spLocks/>
          </p:cNvSpPr>
          <p:nvPr/>
        </p:nvSpPr>
        <p:spPr>
          <a:xfrm>
            <a:off x="6663790" y="524038"/>
            <a:ext cx="4682829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Question 2) Energy poverty may be concentrated in border region (preliminary)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D35A49-7B15-4806-8314-2AE8F40C7BFF}"/>
              </a:ext>
            </a:extLst>
          </p:cNvPr>
          <p:cNvSpPr txBox="1">
            <a:spLocks/>
          </p:cNvSpPr>
          <p:nvPr/>
        </p:nvSpPr>
        <p:spPr>
          <a:xfrm>
            <a:off x="9247722" y="3079877"/>
            <a:ext cx="2719688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Median amount LMI people spend  on energy is 9%</a:t>
            </a:r>
            <a:r>
              <a:rPr lang="en-US" sz="3200" dirty="0">
                <a:solidFill>
                  <a:schemeClr val="tx1"/>
                </a:solidFill>
              </a:rPr>
              <a:t> vs 4.5% Texas overall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18B6E-97A0-4413-A10B-C2CB74DE0C50}"/>
              </a:ext>
            </a:extLst>
          </p:cNvPr>
          <p:cNvCxnSpPr>
            <a:cxnSpLocks/>
          </p:cNvCxnSpPr>
          <p:nvPr/>
        </p:nvCxnSpPr>
        <p:spPr>
          <a:xfrm>
            <a:off x="7676147" y="3079877"/>
            <a:ext cx="0" cy="3000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Socio demographic, economic, and health indicators explain~50% of variation in energy burden</a:t>
            </a:r>
          </a:p>
          <a:p>
            <a:r>
              <a:rPr lang="en-US" sz="2200" dirty="0"/>
              <a:t>Median low-moderate income person in Texas is spending ~9% of there income on energy</a:t>
            </a:r>
          </a:p>
          <a:p>
            <a:pPr lvl="1"/>
            <a:r>
              <a:rPr lang="en-US" sz="2200" dirty="0"/>
              <a:t>Compared to 4.5% overall (</a:t>
            </a:r>
            <a:r>
              <a:rPr lang="en-US" sz="2200" dirty="0" err="1"/>
              <a:t>Wible</a:t>
            </a:r>
            <a:r>
              <a:rPr lang="en-US" sz="2200" dirty="0"/>
              <a:t>&amp; King)</a:t>
            </a:r>
          </a:p>
          <a:p>
            <a:r>
              <a:rPr lang="en-US" sz="2200" dirty="0"/>
              <a:t>USDA and County Health Ranking may have different ways of measuring access to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4668270" cy="199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“clean_merge_code_v1.R” is the 1</a:t>
            </a:r>
            <a:r>
              <a:rPr lang="en-US" baseline="30000" dirty="0"/>
              <a:t>st</a:t>
            </a:r>
            <a:r>
              <a:rPr lang="en-US" dirty="0"/>
              <a:t> draft of the code used to clean and merge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Strengths:</a:t>
            </a:r>
          </a:p>
          <a:p>
            <a:pPr lvl="1"/>
            <a:r>
              <a:rPr lang="en-US" sz="2400" dirty="0"/>
              <a:t>All datasets were publicly available</a:t>
            </a:r>
          </a:p>
          <a:p>
            <a:pPr lvl="1"/>
            <a:r>
              <a:rPr lang="en-US" sz="2400" dirty="0"/>
              <a:t>R and R studio are publicly available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400" dirty="0"/>
              <a:t>Used excel to filter out variables I didn’t need</a:t>
            </a:r>
          </a:p>
          <a:p>
            <a:pPr lvl="1"/>
            <a:r>
              <a:rPr lang="en-US" sz="2400" dirty="0"/>
              <a:t>Literature used in literature review is not publicly available</a:t>
            </a:r>
          </a:p>
          <a:p>
            <a:pPr lvl="1"/>
            <a:r>
              <a:rPr lang="en-US" sz="2400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 is a very large and diverse region</a:t>
            </a:r>
          </a:p>
          <a:p>
            <a:r>
              <a:rPr lang="en-US" sz="2400" dirty="0"/>
              <a:t>Energy burden data was only available from one data source. Potential validation issues</a:t>
            </a:r>
          </a:p>
          <a:p>
            <a:r>
              <a:rPr lang="en-US" sz="2400" dirty="0"/>
              <a:t>Data source documentation on creation of certain metrics was lacking (e.g. precision on how energy burden was calculated)</a:t>
            </a:r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52" y="17152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86063"/>
            <a:ext cx="7400164" cy="562935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Boardman, B. (1991). </a:t>
            </a:r>
            <a:r>
              <a:rPr lang="en-US" i="1" dirty="0"/>
              <a:t>Fuel Poverty: From Cold Homes to Affordable Warmth.</a:t>
            </a:r>
            <a:r>
              <a:rPr lang="en-US" dirty="0"/>
              <a:t> London: Belhaven Press.</a:t>
            </a:r>
          </a:p>
          <a:p>
            <a:r>
              <a:rPr lang="en-US" dirty="0"/>
              <a:t>Boardman, B. (2010). </a:t>
            </a:r>
            <a:r>
              <a:rPr lang="en-US" i="1" dirty="0"/>
              <a:t>Fixing Fuel Poverty: Challenges and Solutions.</a:t>
            </a:r>
            <a:r>
              <a:rPr lang="en-US" dirty="0"/>
              <a:t> London: Routledge.</a:t>
            </a:r>
          </a:p>
          <a:p>
            <a:r>
              <a:rPr lang="en-US" dirty="0"/>
              <a:t>Bird, S., &amp; Hernández, D. (2010). Energy Burden and the Need for Integrated Low-Income Housing and Energy Policy. </a:t>
            </a:r>
            <a:r>
              <a:rPr lang="en-US" i="1" dirty="0"/>
              <a:t>Poverty Public Policy</a:t>
            </a:r>
            <a:r>
              <a:rPr lang="en-US" dirty="0"/>
              <a:t>.</a:t>
            </a:r>
          </a:p>
          <a:p>
            <a:r>
              <a:rPr lang="en-US" dirty="0"/>
              <a:t>MALEWITZ, J. (2016, </a:t>
            </a:r>
            <a:r>
              <a:rPr lang="en-US" dirty="0" err="1"/>
              <a:t>Saptember</a:t>
            </a:r>
            <a:r>
              <a:rPr lang="en-US" dirty="0"/>
              <a:t> 6). </a:t>
            </a:r>
            <a:r>
              <a:rPr lang="en-US" i="1" dirty="0"/>
              <a:t>Texas Stops Helping Poor Families Pay Their Electric Bills</a:t>
            </a:r>
            <a:r>
              <a:rPr lang="en-US" dirty="0"/>
              <a:t>. Retrieved from The Texas Tribune: https://www.texastribune.org/2016/09/02/texas-stops-helping-poor-families-pay-their-electr/</a:t>
            </a:r>
          </a:p>
          <a:p>
            <a:r>
              <a:rPr lang="en-US" dirty="0" err="1"/>
              <a:t>Reames</a:t>
            </a:r>
            <a:r>
              <a:rPr lang="en-US" dirty="0"/>
              <a:t>, T. (2016). Targeting energy justice: Exploring spatial, racial/ethnic and socioeconomic disparities in urban residential heating energy efficiency. </a:t>
            </a:r>
            <a:r>
              <a:rPr lang="en-US" i="1" dirty="0"/>
              <a:t>Energy Policy</a:t>
            </a:r>
            <a:r>
              <a:rPr lang="en-US" dirty="0"/>
              <a:t>.</a:t>
            </a:r>
          </a:p>
          <a:p>
            <a:r>
              <a:rPr lang="en-US" dirty="0"/>
              <a:t>Ross, L., &amp; </a:t>
            </a:r>
            <a:r>
              <a:rPr lang="en-US" dirty="0" err="1"/>
              <a:t>Drehobl</a:t>
            </a:r>
            <a:r>
              <a:rPr lang="en-US" dirty="0"/>
              <a:t>, A. (2016). </a:t>
            </a:r>
            <a:r>
              <a:rPr lang="en-US" i="1" dirty="0"/>
              <a:t>Lifting the High Energy Burden in America's Largest Cities: How Energy Efficiency Can Improve Low Income and Underserved Communities.</a:t>
            </a:r>
            <a:r>
              <a:rPr lang="en-US" dirty="0"/>
              <a:t> American Council for Energy Efficient Economy.</a:t>
            </a:r>
          </a:p>
          <a:p>
            <a:r>
              <a:rPr lang="en-US" dirty="0" err="1"/>
              <a:t>Wible</a:t>
            </a:r>
            <a:r>
              <a:rPr lang="en-US" dirty="0"/>
              <a:t>, J., &amp; King, C. (2016). </a:t>
            </a:r>
            <a:r>
              <a:rPr lang="en-US" i="1" dirty="0"/>
              <a:t>Household Energy Costs for Texans.</a:t>
            </a:r>
            <a:r>
              <a:rPr lang="en-US" dirty="0"/>
              <a:t> Austin, Texas: University of Texas Energy Institute.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Burdened 101</a:t>
            </a:r>
          </a:p>
          <a:p>
            <a:r>
              <a:rPr lang="en-US" sz="2400" dirty="0"/>
              <a:t>Motivation: Energy Burden in Texas</a:t>
            </a:r>
          </a:p>
          <a:p>
            <a:r>
              <a:rPr lang="en-US" sz="2400" dirty="0"/>
              <a:t>Research Questions</a:t>
            </a:r>
          </a:p>
          <a:p>
            <a:r>
              <a:rPr lang="en-US" sz="2400" dirty="0"/>
              <a:t>Data Resources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Analysis vs Validation</a:t>
            </a:r>
          </a:p>
          <a:p>
            <a:pPr lvl="1"/>
            <a:r>
              <a:rPr lang="en-US" sz="2400" dirty="0"/>
              <a:t>Linear Regression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Data Management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burden: a measure of energy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poverty: inadequate energy services</a:t>
            </a:r>
          </a:p>
          <a:p>
            <a:r>
              <a:rPr lang="en-US" sz="2400" dirty="0"/>
              <a:t>Energy burden=%income spent on energy</a:t>
            </a:r>
          </a:p>
          <a:p>
            <a:r>
              <a:rPr lang="en-US" sz="2400" dirty="0"/>
              <a:t>In U.S. literature is newer ~2010. Still focused on energy burden</a:t>
            </a:r>
          </a:p>
          <a:p>
            <a:r>
              <a:rPr lang="en-US" sz="2400" dirty="0"/>
              <a:t>Literature dates back to 1991 in Europe</a:t>
            </a:r>
          </a:p>
          <a:p>
            <a:pPr lvl="1"/>
            <a:r>
              <a:rPr lang="en-US" sz="2400" dirty="0"/>
              <a:t>Measure of energy poverty: “objective” energy burden</a:t>
            </a:r>
          </a:p>
          <a:p>
            <a:pPr lvl="1"/>
            <a:r>
              <a:rPr lang="en-US" sz="2400" dirty="0"/>
              <a:t>Critiques: doesn’t account for regional difference, socio economic and behavioral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6ABE-7C0F-4158-9E17-C51221749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D44796-FC0C-453E-A0D9-90BA55FDFA17}"/>
              </a:ext>
            </a:extLst>
          </p:cNvPr>
          <p:cNvSpPr txBox="1">
            <a:spLocks/>
          </p:cNvSpPr>
          <p:nvPr/>
        </p:nvSpPr>
        <p:spPr>
          <a:xfrm>
            <a:off x="241210" y="457227"/>
            <a:ext cx="4685329" cy="5858426"/>
          </a:xfrm>
          <a:prstGeom prst="rect">
            <a:avLst/>
          </a:prstGeom>
          <a:solidFill>
            <a:schemeClr val="bg1"/>
          </a:solidFill>
          <a:ln w="28575">
            <a:solidFill>
              <a:srgbClr val="F81B02"/>
            </a:solidFill>
          </a:ln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Motivation: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 in 5 Texas Households are energy burden(spend &gt;8% income on energy)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Wible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King, 2016)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Inadequate policy programs: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LITE UP Texas ended 2018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Only served &lt;800,000 people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Malewitz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2017)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Energy efficiency continues to dominate literature in U.S.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Qualitative report shows ~18% of income spent on energy in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Colonias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(Olmedo, 2014)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B28182-F21B-4EC7-BCE2-A08428071C76}"/>
              </a:ext>
            </a:extLst>
          </p:cNvPr>
          <p:cNvGrpSpPr/>
          <p:nvPr/>
        </p:nvGrpSpPr>
        <p:grpSpPr>
          <a:xfrm>
            <a:off x="5110170" y="762607"/>
            <a:ext cx="6885731" cy="5345430"/>
            <a:chOff x="188296" y="126125"/>
            <a:chExt cx="8575479" cy="64203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FCD264-222F-4036-BC1A-75632172DA61}"/>
                </a:ext>
              </a:extLst>
            </p:cNvPr>
            <p:cNvGrpSpPr/>
            <p:nvPr/>
          </p:nvGrpSpPr>
          <p:grpSpPr>
            <a:xfrm>
              <a:off x="6197440" y="3690514"/>
              <a:ext cx="2520380" cy="2855918"/>
              <a:chOff x="6197440" y="3690514"/>
              <a:chExt cx="2520380" cy="2855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499A07-C606-4368-A9EB-23048AD0059D}"/>
                  </a:ext>
                </a:extLst>
              </p:cNvPr>
              <p:cNvSpPr txBox="1"/>
              <p:nvPr/>
            </p:nvSpPr>
            <p:spPr>
              <a:xfrm>
                <a:off x="6254718" y="6102834"/>
                <a:ext cx="2407945" cy="4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61EA9E9-2509-46B3-8BE3-25EB360BB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A890A-FA6A-4D98-9D9A-CAA114FF2EFA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4C61FD0-653F-45DF-99BB-8820CF5DC654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05F8C5D8-073E-44DD-A826-A9CEDDAC4E01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7016668B-9623-4702-A048-BD8074584898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5D7D4C17-D2C4-4C85-B22D-B42FF1F655CC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Arrow: Up-Down 44">
              <a:extLst>
                <a:ext uri="{FF2B5EF4-FFF2-40B4-BE49-F238E27FC236}">
                  <a16:creationId xmlns:a16="http://schemas.microsoft.com/office/drawing/2014/main" id="{756B5530-D2F3-4019-AD7B-E22730029C1D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Arrow: Up-Down 45">
              <a:extLst>
                <a:ext uri="{FF2B5EF4-FFF2-40B4-BE49-F238E27FC236}">
                  <a16:creationId xmlns:a16="http://schemas.microsoft.com/office/drawing/2014/main" id="{E2BB0230-4C18-4643-81AD-0D000EF06D72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B11684A-B340-4F7F-9437-E1104C040CC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04A7081F-5CEF-465A-8E6D-7A700F74E7A7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6CA8F-80A1-4850-A173-C2EF52C16824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56" name="Picture 2" descr="Image result for energy burden">
                <a:extLst>
                  <a:ext uri="{FF2B5EF4-FFF2-40B4-BE49-F238E27FC236}">
                    <a16:creationId xmlns:a16="http://schemas.microsoft.com/office/drawing/2014/main" id="{4CEAAA15-3AA3-4082-8832-533AEBFB3D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468DE9-9984-4F9E-8512-9FDD4DE1F619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09F139-8A6E-4A54-90EB-35F882C61ECC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8935A5B-6DBB-4EAD-BE72-058EDE8A5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705193-E027-47A6-95B8-B6DC970D41D2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D6D333-AA5B-42B9-AB59-4C0B156581CD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51F80C0-0D27-4283-85AC-1A6C5202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01C50-7906-43D0-9E74-169C66CFB3E3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How much of energy poverty can be explained by variables outside of structural energy efficiency?</a:t>
            </a:r>
          </a:p>
          <a:p>
            <a:pPr lvl="1"/>
            <a:r>
              <a:rPr lang="en-US" sz="2000" dirty="0"/>
              <a:t>Status: Completed</a:t>
            </a:r>
          </a:p>
          <a:p>
            <a:pPr lvl="1"/>
            <a:r>
              <a:rPr lang="en-US" sz="2000" dirty="0"/>
              <a:t>Method: Linear regression w/o dummy variable</a:t>
            </a:r>
          </a:p>
          <a:p>
            <a:pPr lvl="1"/>
            <a:endParaRPr lang="en-US" sz="2000" dirty="0"/>
          </a:p>
          <a:p>
            <a:r>
              <a:rPr lang="en-US" sz="2000" dirty="0"/>
              <a:t>2) Regional concentrations of energy poverty in Texas? </a:t>
            </a:r>
          </a:p>
          <a:p>
            <a:pPr lvl="1"/>
            <a:r>
              <a:rPr lang="en-US" sz="2000" dirty="0"/>
              <a:t>Status: In progress</a:t>
            </a:r>
          </a:p>
          <a:p>
            <a:pPr lvl="1"/>
            <a:r>
              <a:rPr lang="en-US" sz="2000" dirty="0"/>
              <a:t>Method: ArcGIS mapping &amp; linear regression w/ dummy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835514" y="1539379"/>
            <a:ext cx="4496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 used to join NREL GIS shapefiles  to energy burden data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/>
              <a:t>Workflow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397A5-3CB2-429C-88BF-077ABB4E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0"/>
            <a:ext cx="8997784" cy="6858000"/>
          </a:xfrm>
          <a:ln w="28575">
            <a:solidFill>
              <a:srgbClr val="F81B02"/>
            </a:solidFill>
          </a:ln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3BB9751A-A675-4A0E-8C0C-466D30B9E517}"/>
              </a:ext>
            </a:extLst>
          </p:cNvPr>
          <p:cNvSpPr txBox="1">
            <a:spLocks/>
          </p:cNvSpPr>
          <p:nvPr/>
        </p:nvSpPr>
        <p:spPr>
          <a:xfrm>
            <a:off x="9783979" y="2200779"/>
            <a:ext cx="1990926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01869"/>
              </p:ext>
            </p:extLst>
          </p:nvPr>
        </p:nvGraphicFramePr>
        <p:xfrm>
          <a:off x="4570532" y="107499"/>
          <a:ext cx="6295907" cy="650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910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559904">
                  <a:extLst>
                    <a:ext uri="{9D8B030D-6E8A-4147-A177-3AD203B41FA5}">
                      <a16:colId xmlns:a16="http://schemas.microsoft.com/office/drawing/2014/main" val="4169420181"/>
                    </a:ext>
                  </a:extLst>
                </a:gridCol>
                <a:gridCol w="2280093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 Prefix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(county 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En_burden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fip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pcnt_hisp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pcnt_blk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pcnt_rural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pcnt_unemp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17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pcnt_pov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pcnt_income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696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food_insec or 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9876" y="2994442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FB661-FE6A-4424-A78F-42A6070E9FDC}"/>
              </a:ext>
            </a:extLst>
          </p:cNvPr>
          <p:cNvGrpSpPr/>
          <p:nvPr/>
        </p:nvGrpSpPr>
        <p:grpSpPr>
          <a:xfrm>
            <a:off x="1769253" y="1665779"/>
            <a:ext cx="2888767" cy="4915240"/>
            <a:chOff x="2427468" y="1698286"/>
            <a:chExt cx="2888767" cy="49152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878C3A-5C08-4390-BE03-A8905BB16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0739" t="16194" r="27636" b="23011"/>
            <a:stretch/>
          </p:blipFill>
          <p:spPr>
            <a:xfrm>
              <a:off x="2454714" y="5163674"/>
              <a:ext cx="1459563" cy="144985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2" descr="Image result for energy burden">
              <a:extLst>
                <a:ext uri="{FF2B5EF4-FFF2-40B4-BE49-F238E27FC236}">
                  <a16:creationId xmlns:a16="http://schemas.microsoft.com/office/drawing/2014/main" id="{95660E83-A053-49E6-8F61-B4FA8AFF8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68" y="3459384"/>
              <a:ext cx="1489842" cy="13252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8D4E80-E7B1-4062-8A90-FE7C39C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4126" y="1698286"/>
              <a:ext cx="1459563" cy="14163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51EF83A-6778-42EA-9A80-6BE52AE1005B}"/>
                </a:ext>
              </a:extLst>
            </p:cNvPr>
            <p:cNvSpPr/>
            <p:nvPr/>
          </p:nvSpPr>
          <p:spPr>
            <a:xfrm>
              <a:off x="3929368" y="1769351"/>
              <a:ext cx="1386867" cy="4814092"/>
            </a:xfrm>
            <a:prstGeom prst="leftBrace">
              <a:avLst>
                <a:gd name="adj1" fmla="val 8333"/>
                <a:gd name="adj2" fmla="val 44399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890790" y="1070152"/>
            <a:ext cx="1156831" cy="59562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FF037-3ECC-40E0-BB4B-59F2621C48A5}"/>
              </a:ext>
            </a:extLst>
          </p:cNvPr>
          <p:cNvGrpSpPr/>
          <p:nvPr/>
        </p:nvGrpSpPr>
        <p:grpSpPr>
          <a:xfrm>
            <a:off x="2309931" y="542813"/>
            <a:ext cx="2283500" cy="646331"/>
            <a:chOff x="1141666" y="531542"/>
            <a:chExt cx="2283500" cy="646331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60804222-6500-4785-AA85-1B14F275EC5C}"/>
                </a:ext>
              </a:extLst>
            </p:cNvPr>
            <p:cNvSpPr/>
            <p:nvPr/>
          </p:nvSpPr>
          <p:spPr>
            <a:xfrm>
              <a:off x="3003192" y="667065"/>
              <a:ext cx="421974" cy="341575"/>
            </a:xfrm>
            <a:prstGeom prst="leftBrace">
              <a:avLst>
                <a:gd name="adj1" fmla="val 8333"/>
                <a:gd name="adj2" fmla="val 5273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A6EBD4-4A85-4284-9992-A786B03B3EA5}"/>
                </a:ext>
              </a:extLst>
            </p:cNvPr>
            <p:cNvSpPr txBox="1"/>
            <p:nvPr/>
          </p:nvSpPr>
          <p:spPr>
            <a:xfrm>
              <a:off x="1141666" y="531542"/>
              <a:ext cx="181118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Independent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09198"/>
              </p:ext>
            </p:extLst>
          </p:nvPr>
        </p:nvGraphicFramePr>
        <p:xfrm>
          <a:off x="1393830" y="87966"/>
          <a:ext cx="8226946" cy="656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1398</Words>
  <Application>Microsoft Office PowerPoint</Application>
  <PresentationFormat>Widescreen</PresentationFormat>
  <Paragraphs>281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Rockwell</vt:lpstr>
      <vt:lpstr>Wingdings</vt:lpstr>
      <vt:lpstr>Atlas</vt:lpstr>
      <vt:lpstr>Energy Poverty In Texas: Explanatory Power of Social, Economic, and Health Indicators</vt:lpstr>
      <vt:lpstr>Outline</vt:lpstr>
      <vt:lpstr>Energy burden: a measure of energy poverty</vt:lpstr>
      <vt:lpstr>PowerPoint Presentation</vt:lpstr>
      <vt:lpstr>2 Research Questions</vt:lpstr>
      <vt:lpstr>PowerPoint Presentation</vt:lpstr>
      <vt:lpstr>Workflow</vt:lpstr>
      <vt:lpstr>PowerPoint Presentation</vt:lpstr>
      <vt:lpstr>Validation through different data sources</vt:lpstr>
      <vt:lpstr>Method: Linear Regression</vt:lpstr>
      <vt:lpstr>Analysis Results: 6/12 variables were significant</vt:lpstr>
      <vt:lpstr>Validation Results: 7/12 variables were significant 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15</cp:revision>
  <dcterms:created xsi:type="dcterms:W3CDTF">2019-04-26T05:32:13Z</dcterms:created>
  <dcterms:modified xsi:type="dcterms:W3CDTF">2019-04-26T15:39:09Z</dcterms:modified>
</cp:coreProperties>
</file>