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8" r:id="rId12"/>
    <p:sldId id="269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999FB-5956-439E-8453-93AB9A333E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DEBC89-823F-4353-8588-B08EEE4CB0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0126C-C84F-47CB-8CCD-6256E88AC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8D1CD-5272-4450-BCFC-C7D00825A9E1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6B2756-60A7-409F-BB6B-758B4E351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079E31-7D4E-45A2-AEF3-E9633FFDC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DD588-77EE-4CDE-A0E8-9B4915195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550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9F9C5-48E3-4791-9CBD-352B9B9F1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733741-A362-4810-8377-34A3DB9D90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EB5B9-3812-4F0F-BBA7-BB03EAD3D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8D1CD-5272-4450-BCFC-C7D00825A9E1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C7302A-2744-4112-A1BD-62574D072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233795-8BAA-4C16-8110-19C34CF54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DD588-77EE-4CDE-A0E8-9B4915195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402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BE869F-D12A-44EC-A8A4-A985082CEF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2B08A7-74E5-4098-8134-1C731DDEA0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FE32A-81E1-420B-9FEF-5F5C21084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8D1CD-5272-4450-BCFC-C7D00825A9E1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6F8731-B85F-4E36-80DD-799B1F938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D65E2-B6A5-4FE0-A468-E62749A64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DD588-77EE-4CDE-A0E8-9B4915195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658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86058-6489-4FA3-8C2E-0752EA625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C39BE-533C-4B2C-B2D0-9DCACBF7C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8F414-514D-4FE3-9F41-FD0EF8C16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8D1CD-5272-4450-BCFC-C7D00825A9E1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2E6F1D-96A5-40DE-81E8-393939D83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D9AC5-E7C5-4F36-8C5D-7764F77BC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DD588-77EE-4CDE-A0E8-9B4915195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254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87E0B-A1F1-4B14-9A6E-E49BDB44A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812EBC-BB8B-4F22-A5DD-2B54D4A8DE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12C4BF-22B2-4182-9E13-8071CE11A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8D1CD-5272-4450-BCFC-C7D00825A9E1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45047-4FCD-42DE-B2DB-9CA66A683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F38FC-D591-404B-AB0D-613282437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DD588-77EE-4CDE-A0E8-9B4915195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586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A56B5-ED01-4E73-861A-27C73FD86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FD448-2593-414E-ACBD-B4920FDCA0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947680-87A6-4807-8378-D58DA8DF6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D7C5E2-4239-4A3B-A26F-D7E25B1EE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8D1CD-5272-4450-BCFC-C7D00825A9E1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B26BA3-2EAF-4C7A-BB71-E0FEEBC0D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9D3975-51FD-42E1-A8BC-1139B7F77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DD588-77EE-4CDE-A0E8-9B4915195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096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7C753-B576-468A-ACAA-B5742556B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D2DBD7-E448-494D-A081-88675743C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6E630E-CDAF-4047-BA2B-D1B67B054E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1ABFDF-FD20-427A-8470-25103A4D36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ED5F0A-ADCA-48D2-B611-3994C225D0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C2975B-48ED-4676-888A-B9625DA1D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8D1CD-5272-4450-BCFC-C7D00825A9E1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7AF1C3-953F-4265-94C7-B39A4EA83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1FD2A2-8F47-4A5D-8601-488B9E33E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DD588-77EE-4CDE-A0E8-9B4915195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383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63286-46BA-45D7-B7F8-54FE15474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032FDA-1FD8-4B31-BE5D-42230B993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8D1CD-5272-4450-BCFC-C7D00825A9E1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CB8E33-5166-456D-9C5B-E57B3DE41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2CF603-CFB7-4A2E-AA59-67663F91A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DD588-77EE-4CDE-A0E8-9B4915195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170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DD1AF8-36A2-4DC5-AE64-50FDBF039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8D1CD-5272-4450-BCFC-C7D00825A9E1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15D43D-8155-43B8-A9C9-69C6BF7A7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06A05F-635D-4D6A-B5AA-683593EBF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DD588-77EE-4CDE-A0E8-9B4915195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82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63A86-76AB-4E50-B98E-475C4FD90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D966F-4DF8-4DD4-A8D9-6CED66DF82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6A8FB0-A06F-4635-B52A-D3A7053B32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D288BF-7FEB-41C1-A280-C6B0632A2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8D1CD-5272-4450-BCFC-C7D00825A9E1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6077B2-D989-401E-89DE-B00936313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63609F-9AEC-48A3-AAB1-57365B9D6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DD588-77EE-4CDE-A0E8-9B4915195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217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E55C8-10B1-4D4C-877A-A6E9711BC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20C104-4FA4-4F70-AD6E-6B8635A38A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154622-C691-4CA2-BBBC-A4D7D13E02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F8F54D-D32C-44D0-9C89-0DBD22F81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8D1CD-5272-4450-BCFC-C7D00825A9E1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86D038-8925-4866-B9F0-33D413C5D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73BF29-09A4-4419-BA05-7786F4B81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DD588-77EE-4CDE-A0E8-9B4915195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228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196E19-1407-4663-84A4-D7A64CB2B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1D0ADD-F2D5-410E-9C58-25A070824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50B47C-145E-4E02-BCA4-FE032B618E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8D1CD-5272-4450-BCFC-C7D00825A9E1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616DF5-46C7-4159-9D3E-D5260407EE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16483-B5E3-4D4B-BBE5-57D0EAC97C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ADD588-77EE-4CDE-A0E8-9B4915195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520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affaircare.com/2010/09/" TargetMode="External"/><Relationship Id="rId3" Type="http://schemas.openxmlformats.org/officeDocument/2006/relationships/hyperlink" Target="https://creativecommons.org/licenses/by/3.0/" TargetMode="External"/><Relationship Id="rId7" Type="http://schemas.openxmlformats.org/officeDocument/2006/relationships/image" Target="../media/image4.jpg"/><Relationship Id="rId2" Type="http://schemas.openxmlformats.org/officeDocument/2006/relationships/hyperlink" Target="http://2016.igem.org/Team:Valencia_UPV/Integrated_Practice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g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AB785-7966-4B7A-B9FD-AE50F4A706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Energy Poverty In Texas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A4FF40-7D0F-47D2-974B-374F00A0AD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537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824CB-D3B3-44E1-9CE3-14E8968D6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Analysis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7701A-5194-49BE-974E-45D1DEB19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022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1A160-FB6B-4779-8E36-F8039EA9A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Validation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271CC-4266-49E0-9166-50D8531D3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634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63F42-34D8-4AF6-B6AA-FBDB2471A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Map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C492F-7C83-4FA1-96E7-66967549F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670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F8B2D-8963-49D3-B599-38BE27F02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Data management: </a:t>
            </a:r>
            <a:r>
              <a:rPr lang="en-US" sz="3200" dirty="0" err="1"/>
              <a:t>Github</a:t>
            </a:r>
            <a:r>
              <a:rPr lang="en-US" sz="3200" dirty="0"/>
              <a:t> and file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9DE9E-8AC5-4D39-A7C3-AAF882F01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Publicly available </a:t>
            </a:r>
            <a:r>
              <a:rPr lang="en-US" dirty="0" err="1"/>
              <a:t>Github</a:t>
            </a:r>
            <a:r>
              <a:rPr lang="en-US" dirty="0"/>
              <a:t> and desktop repository were used to hold data</a:t>
            </a:r>
          </a:p>
          <a:p>
            <a:r>
              <a:rPr lang="en-US" dirty="0"/>
              <a:t>Folder and file naming convention </a:t>
            </a:r>
          </a:p>
        </p:txBody>
      </p:sp>
      <p:pic>
        <p:nvPicPr>
          <p:cNvPr id="2050" name="Picture 2" descr="Image result for github">
            <a:extLst>
              <a:ext uri="{FF2B5EF4-FFF2-40B4-BE49-F238E27FC236}">
                <a16:creationId xmlns:a16="http://schemas.microsoft.com/office/drawing/2014/main" id="{D78B3FB7-7E5E-4005-902E-72ACBFCBD5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298" y="1286021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6924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0C247-931E-4790-8DC3-E47AFA97E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Validation and replication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5901D-88FF-477B-8F72-79447CAE1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419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31E61-BF8D-4A3A-8550-D22DC13D4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BB458-4D8C-4DBB-A4D1-ACD464DCB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Energy Burdened 101</a:t>
            </a:r>
          </a:p>
          <a:p>
            <a:r>
              <a:rPr lang="en-US" dirty="0"/>
              <a:t>Energy Burden in Texas</a:t>
            </a:r>
          </a:p>
          <a:p>
            <a:r>
              <a:rPr lang="en-US" dirty="0"/>
              <a:t>Research Questions</a:t>
            </a:r>
          </a:p>
          <a:p>
            <a:r>
              <a:rPr lang="en-US" dirty="0"/>
              <a:t>Data Resources</a:t>
            </a:r>
          </a:p>
          <a:p>
            <a:r>
              <a:rPr lang="en-US" dirty="0"/>
              <a:t>Methods</a:t>
            </a:r>
          </a:p>
          <a:p>
            <a:pPr lvl="1"/>
            <a:r>
              <a:rPr lang="en-US" dirty="0"/>
              <a:t>Analysis vs Validation</a:t>
            </a:r>
          </a:p>
          <a:p>
            <a:pPr lvl="1"/>
            <a:r>
              <a:rPr lang="en-US" dirty="0"/>
              <a:t>Linear Regression</a:t>
            </a:r>
          </a:p>
          <a:p>
            <a:r>
              <a:rPr lang="en-US" dirty="0"/>
              <a:t>Data Management and Replications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81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86B76-4D48-42F3-AD4A-A4DAA078E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Energy Burden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FC6BE-515C-4542-8E3D-DDE765FA4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Literature dates back to 1991 in Europe</a:t>
            </a:r>
          </a:p>
          <a:p>
            <a:pPr lvl="1"/>
            <a:r>
              <a:rPr lang="en-US" dirty="0"/>
              <a:t>Measure of energy poverty: “objective” energy burden</a:t>
            </a:r>
          </a:p>
          <a:p>
            <a:pPr lvl="1"/>
            <a:r>
              <a:rPr lang="en-US" dirty="0"/>
              <a:t>Critiques: doesn’t account for regional difference, socio economic and behavioral characteristics</a:t>
            </a:r>
          </a:p>
          <a:p>
            <a:r>
              <a:rPr lang="en-US" dirty="0"/>
              <a:t>In U.S. focus is primarily energy efficiency</a:t>
            </a:r>
          </a:p>
        </p:txBody>
      </p:sp>
    </p:spTree>
    <p:extLst>
      <p:ext uri="{BB962C8B-B14F-4D97-AF65-F5344CB8AC3E}">
        <p14:creationId xmlns:p14="http://schemas.microsoft.com/office/powerpoint/2010/main" val="996860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33CF5-CA41-4A3D-910E-9B56F85A6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235" y="60654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1 in 5 Texas households energy burdened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7DF09-0F31-43F5-935E-4D416BE26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275" y="1937566"/>
            <a:ext cx="4341741" cy="4248839"/>
          </a:xfrm>
        </p:spPr>
        <p:txBody>
          <a:bodyPr/>
          <a:lstStyle/>
          <a:p>
            <a:r>
              <a:rPr lang="en-US" dirty="0"/>
              <a:t>Causes of energy poverty beginning to be studied</a:t>
            </a:r>
          </a:p>
          <a:p>
            <a:r>
              <a:rPr lang="en-US" dirty="0"/>
              <a:t>Still no geographic component</a:t>
            </a:r>
          </a:p>
          <a:p>
            <a:r>
              <a:rPr lang="en-US" dirty="0" err="1"/>
              <a:t>Eventhough</a:t>
            </a:r>
            <a:r>
              <a:rPr lang="en-US" dirty="0"/>
              <a:t> speculated in studies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1F1F137-CBB5-46BB-87C7-EFDEACC7EEB3}"/>
              </a:ext>
            </a:extLst>
          </p:cNvPr>
          <p:cNvGrpSpPr/>
          <p:nvPr/>
        </p:nvGrpSpPr>
        <p:grpSpPr>
          <a:xfrm>
            <a:off x="4598504" y="1285462"/>
            <a:ext cx="7301949" cy="5207414"/>
            <a:chOff x="188296" y="126125"/>
            <a:chExt cx="9093836" cy="625453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00C373D-01E1-4C31-964E-ACDD880F83CC}"/>
                </a:ext>
              </a:extLst>
            </p:cNvPr>
            <p:cNvGrpSpPr/>
            <p:nvPr/>
          </p:nvGrpSpPr>
          <p:grpSpPr>
            <a:xfrm>
              <a:off x="6197440" y="3690514"/>
              <a:ext cx="3084692" cy="2643153"/>
              <a:chOff x="6197440" y="3690514"/>
              <a:chExt cx="3084692" cy="2643153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EBE3E15-748F-46A5-B1A9-E30695042167}"/>
                  </a:ext>
                </a:extLst>
              </p:cNvPr>
              <p:cNvSpPr txBox="1"/>
              <p:nvPr/>
            </p:nvSpPr>
            <p:spPr>
              <a:xfrm>
                <a:off x="6254718" y="6102835"/>
                <a:ext cx="302741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hlinkClick r:id="rId2" tooltip="http://2016.igem.org/Team:Valencia_UPV/Integrated_Practices"/>
                  </a:rPr>
                  <a:t>This Photo</a:t>
                </a:r>
                <a:r>
                  <a:rPr lang="en-US" sz="900" dirty="0"/>
                  <a:t> by Unknown Author is licensed under </a:t>
                </a:r>
                <a:r>
                  <a:rPr lang="en-US" sz="900" dirty="0">
                    <a:hlinkClick r:id="rId3" tooltip="https://creativecommons.org/licenses/by/3.0/"/>
                  </a:rPr>
                  <a:t>CC BY</a:t>
                </a:r>
                <a:endParaRPr lang="en-US" sz="900" dirty="0"/>
              </a:p>
            </p:txBody>
          </p:sp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CFBAADBE-4EBE-4173-BC37-67E2E51AF4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837473B0-CC2E-450A-ABE3-18F120FF3D39}">
                    <a1611:picAttrSrcUrl xmlns:a1611="http://schemas.microsoft.com/office/drawing/2016/11/main" r:id="rId2"/>
                  </a:ext>
                </a:extLst>
              </a:blip>
              <a:stretch>
                <a:fillRect/>
              </a:stretch>
            </p:blipFill>
            <p:spPr>
              <a:xfrm>
                <a:off x="6197440" y="3690514"/>
                <a:ext cx="2520380" cy="2358714"/>
              </a:xfrm>
              <a:prstGeom prst="ellipse">
                <a:avLst/>
              </a:prstGeom>
              <a:ln w="63500" cap="rnd">
                <a:solidFill>
                  <a:srgbClr val="333333"/>
                </a:solidFill>
              </a:ln>
              <a:effectLst/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</p:grp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0CF1D63-2BFE-43CE-8B9E-9E2DBD6F99D7}"/>
                </a:ext>
              </a:extLst>
            </p:cNvPr>
            <p:cNvSpPr/>
            <p:nvPr/>
          </p:nvSpPr>
          <p:spPr>
            <a:xfrm>
              <a:off x="3751424" y="2400306"/>
              <a:ext cx="1610856" cy="153236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Energy</a:t>
              </a:r>
            </a:p>
            <a:p>
              <a:pPr algn="ctr"/>
              <a:r>
                <a:rPr lang="en-US" dirty="0">
                  <a:solidFill>
                    <a:srgbClr val="FF0000"/>
                  </a:solidFill>
                </a:rPr>
                <a:t>Poverty</a:t>
              </a:r>
            </a:p>
          </p:txBody>
        </p:sp>
        <p:sp>
          <p:nvSpPr>
            <p:cNvPr id="7" name="Arrow: Up-Down 6">
              <a:extLst>
                <a:ext uri="{FF2B5EF4-FFF2-40B4-BE49-F238E27FC236}">
                  <a16:creationId xmlns:a16="http://schemas.microsoft.com/office/drawing/2014/main" id="{B390109B-2F02-4734-8252-D21340FFECC2}"/>
                </a:ext>
              </a:extLst>
            </p:cNvPr>
            <p:cNvSpPr/>
            <p:nvPr/>
          </p:nvSpPr>
          <p:spPr>
            <a:xfrm rot="5400000">
              <a:off x="4206247" y="-444470"/>
              <a:ext cx="456249" cy="2769739"/>
            </a:xfrm>
            <a:prstGeom prst="upDownArrow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8" name="Arrow: Up-Down 7">
              <a:extLst>
                <a:ext uri="{FF2B5EF4-FFF2-40B4-BE49-F238E27FC236}">
                  <a16:creationId xmlns:a16="http://schemas.microsoft.com/office/drawing/2014/main" id="{7403FCBD-C249-4704-A830-2BCCD2053DA6}"/>
                </a:ext>
              </a:extLst>
            </p:cNvPr>
            <p:cNvSpPr/>
            <p:nvPr/>
          </p:nvSpPr>
          <p:spPr>
            <a:xfrm rot="5400000">
              <a:off x="4364166" y="3671295"/>
              <a:ext cx="456249" cy="3324855"/>
            </a:xfrm>
            <a:prstGeom prst="upDownArrow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9" name="Arrow: Up-Down 8">
              <a:extLst>
                <a:ext uri="{FF2B5EF4-FFF2-40B4-BE49-F238E27FC236}">
                  <a16:creationId xmlns:a16="http://schemas.microsoft.com/office/drawing/2014/main" id="{CCE7429F-118B-49F1-8FDD-C26C2A88F150}"/>
                </a:ext>
              </a:extLst>
            </p:cNvPr>
            <p:cNvSpPr/>
            <p:nvPr/>
          </p:nvSpPr>
          <p:spPr>
            <a:xfrm rot="10800000">
              <a:off x="7186084" y="2524465"/>
              <a:ext cx="403465" cy="1177906"/>
            </a:xfrm>
            <a:prstGeom prst="upDownArrow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0" name="Arrow: Up-Down 9">
              <a:extLst>
                <a:ext uri="{FF2B5EF4-FFF2-40B4-BE49-F238E27FC236}">
                  <a16:creationId xmlns:a16="http://schemas.microsoft.com/office/drawing/2014/main" id="{83DFDF35-5B3E-4645-B3E4-9B4A50AE011D}"/>
                </a:ext>
              </a:extLst>
            </p:cNvPr>
            <p:cNvSpPr/>
            <p:nvPr/>
          </p:nvSpPr>
          <p:spPr>
            <a:xfrm rot="10800000">
              <a:off x="1402551" y="2305718"/>
              <a:ext cx="403465" cy="1050993"/>
            </a:xfrm>
            <a:prstGeom prst="upDownArrow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1" name="Arrow: Up-Down 10">
              <a:extLst>
                <a:ext uri="{FF2B5EF4-FFF2-40B4-BE49-F238E27FC236}">
                  <a16:creationId xmlns:a16="http://schemas.microsoft.com/office/drawing/2014/main" id="{AEDE3D06-F783-45CD-89A2-058C66B123A8}"/>
                </a:ext>
              </a:extLst>
            </p:cNvPr>
            <p:cNvSpPr/>
            <p:nvPr/>
          </p:nvSpPr>
          <p:spPr>
            <a:xfrm rot="13786155">
              <a:off x="5418052" y="1943201"/>
              <a:ext cx="456249" cy="1002078"/>
            </a:xfrm>
            <a:prstGeom prst="upDownArrow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2" name="Arrow: Up-Down 11">
              <a:extLst>
                <a:ext uri="{FF2B5EF4-FFF2-40B4-BE49-F238E27FC236}">
                  <a16:creationId xmlns:a16="http://schemas.microsoft.com/office/drawing/2014/main" id="{06999F90-B7A9-4617-A822-910CB9800696}"/>
                </a:ext>
              </a:extLst>
            </p:cNvPr>
            <p:cNvSpPr/>
            <p:nvPr/>
          </p:nvSpPr>
          <p:spPr>
            <a:xfrm rot="13730590">
              <a:off x="3230771" y="3427722"/>
              <a:ext cx="456249" cy="1122368"/>
            </a:xfrm>
            <a:prstGeom prst="upDownArrow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3" name="Arrow: Up-Down 12">
              <a:extLst>
                <a:ext uri="{FF2B5EF4-FFF2-40B4-BE49-F238E27FC236}">
                  <a16:creationId xmlns:a16="http://schemas.microsoft.com/office/drawing/2014/main" id="{739D2DD4-AD2A-4258-958E-9A142F925999}"/>
                </a:ext>
              </a:extLst>
            </p:cNvPr>
            <p:cNvSpPr/>
            <p:nvPr/>
          </p:nvSpPr>
          <p:spPr>
            <a:xfrm rot="18373827">
              <a:off x="3131323" y="1627009"/>
              <a:ext cx="456249" cy="1258484"/>
            </a:xfrm>
            <a:prstGeom prst="upDownArrow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4" name="Arrow: Up-Down 13">
              <a:extLst>
                <a:ext uri="{FF2B5EF4-FFF2-40B4-BE49-F238E27FC236}">
                  <a16:creationId xmlns:a16="http://schemas.microsoft.com/office/drawing/2014/main" id="{1C5D2FCE-F60B-44A4-BEF1-F8ECE91407BA}"/>
                </a:ext>
              </a:extLst>
            </p:cNvPr>
            <p:cNvSpPr/>
            <p:nvPr/>
          </p:nvSpPr>
          <p:spPr>
            <a:xfrm rot="18373827">
              <a:off x="5563228" y="3319308"/>
              <a:ext cx="456249" cy="1412142"/>
            </a:xfrm>
            <a:prstGeom prst="upDownArrow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7C3E8E6-58E1-4A42-B7AE-E9B5417292BE}"/>
                </a:ext>
              </a:extLst>
            </p:cNvPr>
            <p:cNvGrpSpPr/>
            <p:nvPr/>
          </p:nvGrpSpPr>
          <p:grpSpPr>
            <a:xfrm>
              <a:off x="5757983" y="343145"/>
              <a:ext cx="3005792" cy="2786191"/>
              <a:chOff x="5757983" y="343145"/>
              <a:chExt cx="3005792" cy="2786191"/>
            </a:xfrm>
          </p:grpSpPr>
          <p:pic>
            <p:nvPicPr>
              <p:cNvPr id="22" name="Picture 2" descr="Image result for energy burden">
                <a:extLst>
                  <a:ext uri="{FF2B5EF4-FFF2-40B4-BE49-F238E27FC236}">
                    <a16:creationId xmlns:a16="http://schemas.microsoft.com/office/drawing/2014/main" id="{B63D0F40-9358-4ECE-B0E4-A674DC2A124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57983" y="343145"/>
                <a:ext cx="2711066" cy="2232662"/>
              </a:xfrm>
              <a:prstGeom prst="ellipse">
                <a:avLst/>
              </a:prstGeom>
              <a:ln w="63500" cap="rnd">
                <a:solidFill>
                  <a:srgbClr val="333333"/>
                </a:solidFill>
              </a:ln>
              <a:effectLst/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EBB8F73-BBB3-4DAC-B3EA-DE89DC45E9FE}"/>
                  </a:ext>
                </a:extLst>
              </p:cNvPr>
              <p:cNvSpPr txBox="1"/>
              <p:nvPr/>
            </p:nvSpPr>
            <p:spPr>
              <a:xfrm>
                <a:off x="7589549" y="2575338"/>
                <a:ext cx="1174226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Source: Renewable Energy Transition Initiative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27D8349C-A6D3-451B-B74D-4A8B4F98BFD3}"/>
                </a:ext>
              </a:extLst>
            </p:cNvPr>
            <p:cNvGrpSpPr/>
            <p:nvPr/>
          </p:nvGrpSpPr>
          <p:grpSpPr>
            <a:xfrm>
              <a:off x="299795" y="126125"/>
              <a:ext cx="2732947" cy="2490068"/>
              <a:chOff x="299795" y="126125"/>
              <a:chExt cx="2732947" cy="2490068"/>
            </a:xfrm>
          </p:grpSpPr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7C908FC9-DB1A-4488-A949-C11D50BD712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8092" t="3725" r="17950" b="50821"/>
              <a:stretch/>
            </p:blipFill>
            <p:spPr>
              <a:xfrm>
                <a:off x="321676" y="126125"/>
                <a:ext cx="2711066" cy="2258442"/>
              </a:xfrm>
              <a:prstGeom prst="ellipse">
                <a:avLst/>
              </a:prstGeom>
              <a:ln w="63500" cap="rnd">
                <a:solidFill>
                  <a:srgbClr val="333333"/>
                </a:solidFill>
              </a:ln>
              <a:effectLst/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68EABBD-D672-4C65-A140-6E3583A51749}"/>
                  </a:ext>
                </a:extLst>
              </p:cNvPr>
              <p:cNvSpPr txBox="1"/>
              <p:nvPr/>
            </p:nvSpPr>
            <p:spPr>
              <a:xfrm>
                <a:off x="299795" y="2216083"/>
                <a:ext cx="118185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Source: dreamstime.com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9EFAFF-C632-4533-AFB0-5C355F001F90}"/>
                </a:ext>
              </a:extLst>
            </p:cNvPr>
            <p:cNvGrpSpPr/>
            <p:nvPr/>
          </p:nvGrpSpPr>
          <p:grpSpPr>
            <a:xfrm>
              <a:off x="188296" y="3297286"/>
              <a:ext cx="2895629" cy="3083377"/>
              <a:chOff x="188296" y="3297286"/>
              <a:chExt cx="2895629" cy="3083377"/>
            </a:xfrm>
          </p:grpSpPr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99EBEDB4-50E9-4EB8-8200-63048A0EB6E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837473B0-CC2E-450A-ABE3-18F120FF3D39}">
                    <a1611:picAttrSrcUrl xmlns:a1611="http://schemas.microsoft.com/office/drawing/2016/11/main" r:id="rId8"/>
                  </a:ext>
                </a:extLst>
              </a:blip>
              <a:srcRect l="20739" t="16194" r="27636" b="23011"/>
              <a:stretch/>
            </p:blipFill>
            <p:spPr>
              <a:xfrm>
                <a:off x="188296" y="3297286"/>
                <a:ext cx="2895629" cy="2774014"/>
              </a:xfrm>
              <a:prstGeom prst="ellipse">
                <a:avLst/>
              </a:prstGeom>
              <a:ln w="63500" cap="rnd">
                <a:solidFill>
                  <a:srgbClr val="333333"/>
                </a:solidFill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2DB5F20-45DA-447C-957D-F972788EEB9E}"/>
                  </a:ext>
                </a:extLst>
              </p:cNvPr>
              <p:cNvSpPr txBox="1"/>
              <p:nvPr/>
            </p:nvSpPr>
            <p:spPr>
              <a:xfrm>
                <a:off x="495832" y="6134442"/>
                <a:ext cx="258809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Source: pintrest.com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3501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06361-B262-4D0F-A15F-4CDAD7D3F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2 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90382-3B20-48AA-9D82-60B3290F6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1) Regional concentrations of energy poverty in Texas?</a:t>
            </a:r>
          </a:p>
          <a:p>
            <a:pPr lvl="1"/>
            <a:r>
              <a:rPr lang="en-US" dirty="0"/>
              <a:t>Method: ArcGIS mapping</a:t>
            </a:r>
          </a:p>
          <a:p>
            <a:r>
              <a:rPr lang="en-US" dirty="0"/>
              <a:t>2) How much of energy poverty can be explained by variables outside of structural energy efficiency?</a:t>
            </a:r>
          </a:p>
          <a:p>
            <a:r>
              <a:rPr lang="en-US" dirty="0"/>
              <a:t>(choosing Texas b/c….)</a:t>
            </a:r>
          </a:p>
        </p:txBody>
      </p:sp>
    </p:spTree>
    <p:extLst>
      <p:ext uri="{BB962C8B-B14F-4D97-AF65-F5344CB8AC3E}">
        <p14:creationId xmlns:p14="http://schemas.microsoft.com/office/powerpoint/2010/main" val="3609759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9A196-05E3-426E-9F99-0D87CB04E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989366" cy="1325563"/>
          </a:xfrm>
        </p:spPr>
        <p:txBody>
          <a:bodyPr>
            <a:normAutofit/>
          </a:bodyPr>
          <a:lstStyle/>
          <a:p>
            <a:r>
              <a:rPr lang="en-US" sz="3200" dirty="0"/>
              <a:t>4 Data sources used to create 2 data sets: analysis and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27852-5CCA-4F80-885A-45A26DA18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Image result for nrel">
            <a:extLst>
              <a:ext uri="{FF2B5EF4-FFF2-40B4-BE49-F238E27FC236}">
                <a16:creationId xmlns:a16="http://schemas.microsoft.com/office/drawing/2014/main" id="{B58B810D-DEB5-4E1C-827B-D15B7A48A5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433" y="1545538"/>
            <a:ext cx="3962400" cy="115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us census bureau">
            <a:extLst>
              <a:ext uri="{FF2B5EF4-FFF2-40B4-BE49-F238E27FC236}">
                <a16:creationId xmlns:a16="http://schemas.microsoft.com/office/drawing/2014/main" id="{2ACCC7BF-7ED7-42A3-BEE8-44983FE56B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57" b="28401"/>
          <a:stretch/>
        </p:blipFill>
        <p:spPr bwMode="auto">
          <a:xfrm>
            <a:off x="502790" y="3933761"/>
            <a:ext cx="3685687" cy="1674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usda">
            <a:extLst>
              <a:ext uri="{FF2B5EF4-FFF2-40B4-BE49-F238E27FC236}">
                <a16:creationId xmlns:a16="http://schemas.microsoft.com/office/drawing/2014/main" id="{9CDDC192-FB53-4412-B61E-63237FDE7E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7" b="11574"/>
          <a:stretch/>
        </p:blipFill>
        <p:spPr bwMode="auto">
          <a:xfrm>
            <a:off x="8003525" y="4073816"/>
            <a:ext cx="3512185" cy="2103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community health rankings">
            <a:extLst>
              <a:ext uri="{FF2B5EF4-FFF2-40B4-BE49-F238E27FC236}">
                <a16:creationId xmlns:a16="http://schemas.microsoft.com/office/drawing/2014/main" id="{1EE42450-D72B-40B3-9D66-635190A729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931"/>
          <a:stretch/>
        </p:blipFill>
        <p:spPr bwMode="auto">
          <a:xfrm>
            <a:off x="7754296" y="1459419"/>
            <a:ext cx="4010642" cy="1324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5688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4A470-30AE-4470-96F8-668E6BEF6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Variables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D18F3-3155-4504-8C66-1ACE9627A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309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784F9-6136-4D34-97A4-B192909D9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A293A-45D9-4C01-9F06-F4A6A19B1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39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647C1-ADCF-4E76-92D7-D77233FEE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38CBB-60E1-4CAD-9280-ECE03D3D0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252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209</Words>
  <Application>Microsoft Office PowerPoint</Application>
  <PresentationFormat>Widescreen</PresentationFormat>
  <Paragraphs>41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Energy Poverty In Texas</vt:lpstr>
      <vt:lpstr>Outline</vt:lpstr>
      <vt:lpstr>Energy Burden</vt:lpstr>
      <vt:lpstr>1 in 5 Texas households energy burdened</vt:lpstr>
      <vt:lpstr>2 Research Questions</vt:lpstr>
      <vt:lpstr>4 Data sources used to create 2 data sets: analysis and validation</vt:lpstr>
      <vt:lpstr>Variables </vt:lpstr>
      <vt:lpstr>Workflow</vt:lpstr>
      <vt:lpstr>Analysis</vt:lpstr>
      <vt:lpstr>Analysis Results</vt:lpstr>
      <vt:lpstr>Validation Results</vt:lpstr>
      <vt:lpstr>Map Results</vt:lpstr>
      <vt:lpstr>Data management: Github and file structure</vt:lpstr>
      <vt:lpstr>Validation and replication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Energy Poverty In Texas</dc:title>
  <dc:creator>Agbim, Chinelo</dc:creator>
  <cp:lastModifiedBy>Agbim, Chinelo</cp:lastModifiedBy>
  <cp:revision>10</cp:revision>
  <dcterms:created xsi:type="dcterms:W3CDTF">2019-04-23T23:58:58Z</dcterms:created>
  <dcterms:modified xsi:type="dcterms:W3CDTF">2019-04-24T15:51:14Z</dcterms:modified>
</cp:coreProperties>
</file>