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72" r:id="rId10"/>
    <p:sldId id="264" r:id="rId11"/>
    <p:sldId id="265" r:id="rId12"/>
    <p:sldId id="268" r:id="rId13"/>
    <p:sldId id="269" r:id="rId14"/>
    <p:sldId id="270" r:id="rId15"/>
    <p:sldId id="271" r:id="rId16"/>
    <p:sldId id="267" r:id="rId17"/>
    <p:sldId id="274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1B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78479" autoAdjust="0"/>
  </p:normalViewPr>
  <p:slideViewPr>
    <p:cSldViewPr snapToGrid="0">
      <p:cViewPr varScale="1">
        <p:scale>
          <a:sx n="35" d="100"/>
          <a:sy n="35" d="100"/>
        </p:scale>
        <p:origin x="1224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F7578D-5DD6-45D0-A00C-236E4CA75183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932BC2-6844-4C9C-BE5D-4A09F7DBD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9454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structure----types of data and how you link them. Also talk about type like continuous or cat. Don’t need to discuss but make </a:t>
            </a:r>
            <a:r>
              <a:rPr lang="en-US" dirty="0" err="1"/>
              <a:t>usre</a:t>
            </a:r>
            <a:r>
              <a:rPr lang="en-US"/>
              <a:t> present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932BC2-6844-4C9C-BE5D-4A09F7DBD0C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0937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B8D8D1CD-5272-4450-BCFC-C7D00825A9E1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BFADD588-77EE-4CDE-A0E8-9B4915195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115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8D1CD-5272-4450-BCFC-C7D00825A9E1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DD588-77EE-4CDE-A0E8-9B4915195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848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B8D8D1CD-5272-4450-BCFC-C7D00825A9E1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BFADD588-77EE-4CDE-A0E8-9B4915195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790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8D1CD-5272-4450-BCFC-C7D00825A9E1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DD588-77EE-4CDE-A0E8-9B4915195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357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B8D8D1CD-5272-4450-BCFC-C7D00825A9E1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BFADD588-77EE-4CDE-A0E8-9B4915195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14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B8D8D1CD-5272-4450-BCFC-C7D00825A9E1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BFADD588-77EE-4CDE-A0E8-9B4915195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264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B8D8D1CD-5272-4450-BCFC-C7D00825A9E1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BFADD588-77EE-4CDE-A0E8-9B4915195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94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8D1CD-5272-4450-BCFC-C7D00825A9E1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DD588-77EE-4CDE-A0E8-9B4915195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516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B8D8D1CD-5272-4450-BCFC-C7D00825A9E1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BFADD588-77EE-4CDE-A0E8-9B4915195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151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8D1CD-5272-4450-BCFC-C7D00825A9E1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DD588-77EE-4CDE-A0E8-9B4915195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336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B8D8D1CD-5272-4450-BCFC-C7D00825A9E1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BFADD588-77EE-4CDE-A0E8-9B4915195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300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D8D1CD-5272-4450-BCFC-C7D00825A9E1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ADD588-77EE-4CDE-A0E8-9B4915195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506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wling.com/blog/2014/11/does-shortwave-radio-have-a-future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reativecommons.org/licenses/by-nc-sa/3.0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://affaircare.com/2010/09/" TargetMode="External"/><Relationship Id="rId3" Type="http://schemas.openxmlformats.org/officeDocument/2006/relationships/hyperlink" Target="https://creativecommons.org/licenses/by/3.0/" TargetMode="External"/><Relationship Id="rId7" Type="http://schemas.openxmlformats.org/officeDocument/2006/relationships/image" Target="../media/image5.jpg"/><Relationship Id="rId2" Type="http://schemas.openxmlformats.org/officeDocument/2006/relationships/hyperlink" Target="http://2016.igem.org/Team:Valencia_UPV/Integrated_Practices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affaircare.com/2010/09/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2016.igem.org/Team:Valencia_UPV/Integrated_Practices" TargetMode="External"/><Relationship Id="rId5" Type="http://schemas.openxmlformats.org/officeDocument/2006/relationships/image" Target="../media/image2.jp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CE3618-1D7A-4256-B2AF-9DB692996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91A9185-A7D5-460B-98BC-0BF2EBD3E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8AFC1764-6516-4F77-BF30-B8ADB3C9F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FCAFF9F9-F806-47EC-BCAC-9921E719F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09D92491-36BD-4861-BA54-DD88E60898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23740E15-AB86-4E5C-A137-07E0DDC03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1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BE097852-1F54-4EF0-A1BE-561272FCD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5C2DF1F9-21CC-430E-84C8-356C73C6F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7F11B45B-3EDE-4B6A-903B-0AE6E9DD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7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F77FDDC5-477E-420D-B98F-42ABA24772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A92C0474-B573-45C5-84C5-194CE1715F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2FBC62F8-64D0-4025-99AE-A04E291D9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7632F945-80B5-4575-A538-29495BF8F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562CC17-43D4-4E57-AE08-83952EE59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E1D78CFE-04CA-4101-AFCF-196940B2D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41F2A149-A64E-4690-B049-18C156A8E2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D9313C72-D62D-4416-A6AE-7EB7D6B54A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77B03BEA-76E5-4ECB-B9BB-D89D27509E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6AF6BECE-416D-4C3A-AD6F-68B08F3CA7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B9197E2A-A098-480D-A2A6-3F3B889EDA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5A493EDB-6C9E-483F-86A6-0F473E5908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65AB785-7966-4B7A-B9FD-AE50F4A706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77776" y="934376"/>
            <a:ext cx="3412810" cy="3115075"/>
          </a:xfrm>
        </p:spPr>
        <p:txBody>
          <a:bodyPr>
            <a:normAutofit/>
          </a:bodyPr>
          <a:lstStyle/>
          <a:p>
            <a:pPr algn="l"/>
            <a:r>
              <a:rPr lang="en-US" sz="7200" dirty="0">
                <a:solidFill>
                  <a:schemeClr val="accent1"/>
                </a:solidFill>
              </a:rPr>
              <a:t>Energy Poverty In Texas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A4FF40-7D0F-47D2-974B-374F00A0AD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4389" y="4858242"/>
            <a:ext cx="3659723" cy="1582315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sz="2400" dirty="0">
                <a:solidFill>
                  <a:schemeClr val="tx1"/>
                </a:solidFill>
              </a:rPr>
              <a:t>Chinelo Agbim</a:t>
            </a:r>
          </a:p>
          <a:p>
            <a:pPr algn="l"/>
            <a:r>
              <a:rPr lang="en-US" sz="2400" dirty="0" err="1">
                <a:solidFill>
                  <a:schemeClr val="tx1"/>
                </a:solidFill>
              </a:rPr>
              <a:t>MPAff</a:t>
            </a:r>
            <a:r>
              <a:rPr lang="en-US" sz="2400" dirty="0">
                <a:solidFill>
                  <a:schemeClr val="tx1"/>
                </a:solidFill>
              </a:rPr>
              <a:t>/M.S. EER Aug 2019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</a:rPr>
              <a:t>Email: cnagbim@utexas.edu</a:t>
            </a:r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3F39476B-1A6D-47CB-AC7A-FB87EF003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490253" y="3276595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9D977EDB-BDD0-4B84-BC3B-3DF30EE0B90E}"/>
              </a:ext>
            </a:extLst>
          </p:cNvPr>
          <p:cNvGrpSpPr/>
          <p:nvPr/>
        </p:nvGrpSpPr>
        <p:grpSpPr>
          <a:xfrm>
            <a:off x="444720" y="957774"/>
            <a:ext cx="9047240" cy="5032316"/>
            <a:chOff x="13554594" y="139958"/>
            <a:chExt cx="12250451" cy="5588158"/>
          </a:xfrm>
        </p:grpSpPr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6AB5FCC4-1B18-40C4-999A-0A61DD4B9B6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rcRect l="10725" r="5666" b="13071"/>
            <a:stretch/>
          </p:blipFill>
          <p:spPr>
            <a:xfrm>
              <a:off x="13554594" y="139958"/>
              <a:ext cx="10193657" cy="5299207"/>
            </a:xfrm>
            <a:prstGeom prst="rect">
              <a:avLst/>
            </a:prstGeom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04F5C7F-8073-442E-AE32-B6328CF83E94}"/>
                </a:ext>
              </a:extLst>
            </p:cNvPr>
            <p:cNvSpPr txBox="1"/>
            <p:nvPr/>
          </p:nvSpPr>
          <p:spPr>
            <a:xfrm>
              <a:off x="13613045" y="5497284"/>
              <a:ext cx="121920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>
                  <a:hlinkClick r:id="rId3" tooltip="http://swling.com/blog/2014/11/does-shortwave-radio-have-a-future/"/>
                </a:rPr>
                <a:t>This Photo</a:t>
              </a:r>
              <a:r>
                <a:rPr lang="en-US" sz="900"/>
                <a:t> by Unknown Author is licensed under </a:t>
              </a:r>
              <a:r>
                <a:rPr lang="en-US" sz="900">
                  <a:hlinkClick r:id="rId4" tooltip="https://creativecommons.org/licenses/by-nc-sa/3.0/"/>
                </a:rPr>
                <a:t>CC BY-SA-NC</a:t>
              </a:r>
              <a:endParaRPr lang="en-US" sz="900"/>
            </a:p>
          </p:txBody>
        </p:sp>
      </p:grpSp>
    </p:spTree>
    <p:extLst>
      <p:ext uri="{BB962C8B-B14F-4D97-AF65-F5344CB8AC3E}">
        <p14:creationId xmlns:p14="http://schemas.microsoft.com/office/powerpoint/2010/main" val="8905379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647C1-ADCF-4E76-92D7-D77233FEE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438CBB-60E1-4CAD-9280-ECE03D3D00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2521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824CB-D3B3-44E1-9CE3-14E8968D6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Analysis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D7701A-5194-49BE-974E-45D1DEB19C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0221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1A160-FB6B-4779-8E36-F8039EA9A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Validation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F271CC-4266-49E0-9166-50D8531D35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6341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63F42-34D8-4AF6-B6AA-FBDB2471A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Map 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2C0D949-FD4D-4801-AE87-6BB8897D85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44" t="17426" r="8464" b="6334"/>
          <a:stretch/>
        </p:blipFill>
        <p:spPr>
          <a:xfrm>
            <a:off x="5512479" y="571176"/>
            <a:ext cx="5046445" cy="6013939"/>
          </a:xfr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646703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A57A4-7337-47E5-8905-5228F8241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FDC4E2-4DCB-4D91-93D2-77602C4928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7358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CE3618-1D7A-4256-B2AF-9DB692996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91A9185-A7D5-460B-98BC-0BF2EBD3E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8AFC1764-6516-4F77-BF30-B8ADB3C9F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FCAFF9F9-F806-47EC-BCAC-9921E719F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09D92491-36BD-4861-BA54-DD88E60898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23740E15-AB86-4E5C-A137-07E0DDC03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1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BE097852-1F54-4EF0-A1BE-561272FCD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5C2DF1F9-21CC-430E-84C8-356C73C6F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7F11B45B-3EDE-4B6A-903B-0AE6E9DD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7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F77FDDC5-477E-420D-B98F-42ABA24772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A92C0474-B573-45C5-84C5-194CE1715F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2FBC62F8-64D0-4025-99AE-A04E291D9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7632F945-80B5-4575-A538-29495BF8F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562CC17-43D4-4E57-AE08-83952EE59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E1D78CFE-04CA-4101-AFCF-196940B2D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41F2A149-A64E-4690-B049-18C156A8E2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D9313C72-D62D-4416-A6AE-7EB7D6B54A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77B03BEA-76E5-4ECB-B9BB-D89D27509E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6AF6BECE-416D-4C3A-AD6F-68B08F3CA7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B9197E2A-A098-480D-A2A6-3F3B889EDA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5A493EDB-6C9E-483F-86A6-0F473E5908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65AB785-7966-4B7A-B9FD-AE50F4A706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9835" y="173318"/>
            <a:ext cx="3412810" cy="742692"/>
          </a:xfrm>
        </p:spPr>
        <p:txBody>
          <a:bodyPr>
            <a:normAutofit/>
          </a:bodyPr>
          <a:lstStyle/>
          <a:p>
            <a:pPr algn="l"/>
            <a:r>
              <a:rPr lang="en-US" sz="3200" dirty="0">
                <a:solidFill>
                  <a:schemeClr val="accent1"/>
                </a:solidFill>
              </a:rPr>
              <a:t>Data management</a:t>
            </a:r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3F39476B-1A6D-47CB-AC7A-FB87EF003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490253" y="3276595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300AF37E-4CFC-4EDB-8DD9-6E065281314E}"/>
              </a:ext>
            </a:extLst>
          </p:cNvPr>
          <p:cNvSpPr txBox="1">
            <a:spLocks/>
          </p:cNvSpPr>
          <p:nvPr/>
        </p:nvSpPr>
        <p:spPr>
          <a:xfrm>
            <a:off x="1955459" y="1318522"/>
            <a:ext cx="6265088" cy="685800"/>
          </a:xfrm>
          <a:prstGeom prst="rect">
            <a:avLst/>
          </a:prstGeom>
        </p:spPr>
        <p:txBody>
          <a:bodyPr vert="horz" lIns="91440" tIns="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1800" b="0" kern="1200">
                <a:solidFill>
                  <a:srgbClr val="FFFEFF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400" dirty="0">
                <a:solidFill>
                  <a:schemeClr val="tx1"/>
                </a:solidFill>
              </a:rPr>
              <a:t>Publicly available </a:t>
            </a:r>
            <a:r>
              <a:rPr lang="en-US" sz="2400" dirty="0" err="1">
                <a:solidFill>
                  <a:schemeClr val="tx1"/>
                </a:solidFill>
              </a:rPr>
              <a:t>Github</a:t>
            </a:r>
            <a:r>
              <a:rPr lang="en-US" sz="2400" dirty="0">
                <a:solidFill>
                  <a:schemeClr val="tx1"/>
                </a:solidFill>
              </a:rPr>
              <a:t> and desktop repository were used to hold data</a:t>
            </a:r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5701494C-0DAF-485F-A7A0-78A09BB07996}"/>
              </a:ext>
            </a:extLst>
          </p:cNvPr>
          <p:cNvSpPr txBox="1">
            <a:spLocks/>
          </p:cNvSpPr>
          <p:nvPr/>
        </p:nvSpPr>
        <p:spPr>
          <a:xfrm>
            <a:off x="4023100" y="2768281"/>
            <a:ext cx="3924886" cy="136252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Folders were named based on their function. A “README File is included in each functionality folder</a:t>
            </a:r>
          </a:p>
        </p:txBody>
      </p: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56DD03FC-032E-40AA-91DE-AA2791B77127}"/>
              </a:ext>
            </a:extLst>
          </p:cNvPr>
          <p:cNvSpPr txBox="1">
            <a:spLocks/>
          </p:cNvSpPr>
          <p:nvPr/>
        </p:nvSpPr>
        <p:spPr>
          <a:xfrm>
            <a:off x="6272446" y="4505703"/>
            <a:ext cx="3924886" cy="133762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Files were named based on version number or function:</a:t>
            </a:r>
          </a:p>
          <a:p>
            <a:pPr marL="0" indent="0">
              <a:buNone/>
            </a:pPr>
            <a:r>
              <a:rPr lang="en-US" dirty="0"/>
              <a:t>“merge_code_v1.R”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7" name="Picture 2" descr="Image result for github">
            <a:extLst>
              <a:ext uri="{FF2B5EF4-FFF2-40B4-BE49-F238E27FC236}">
                <a16:creationId xmlns:a16="http://schemas.microsoft.com/office/drawing/2014/main" id="{E96FD8B9-F15D-40A1-BCD2-7760C85CBA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3536" y="354421"/>
            <a:ext cx="2438400" cy="2438400"/>
          </a:xfrm>
          <a:prstGeom prst="rect">
            <a:avLst/>
          </a:prstGeom>
          <a:noFill/>
          <a:ln w="28575">
            <a:solidFill>
              <a:srgbClr val="F81B0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17BE861C-6CE1-494C-887F-F5434E07B5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286" y="2795151"/>
            <a:ext cx="3719879" cy="3285441"/>
          </a:xfrm>
          <a:prstGeom prst="rect">
            <a:avLst/>
          </a:prstGeom>
          <a:ln w="19050">
            <a:solidFill>
              <a:srgbClr val="F81B02"/>
            </a:solidFill>
          </a:ln>
        </p:spPr>
      </p:pic>
    </p:spTree>
    <p:extLst>
      <p:ext uri="{BB962C8B-B14F-4D97-AF65-F5344CB8AC3E}">
        <p14:creationId xmlns:p14="http://schemas.microsoft.com/office/powerpoint/2010/main" val="13222126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0C247-931E-4790-8DC3-E47AFA97E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Replication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65901D-88FF-477B-8F72-79447CAE1E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Replication Strengths:</a:t>
            </a:r>
          </a:p>
          <a:p>
            <a:pPr lvl="1"/>
            <a:r>
              <a:rPr lang="en-US" dirty="0"/>
              <a:t>All datasets were publicly available</a:t>
            </a:r>
          </a:p>
          <a:p>
            <a:pPr lvl="1"/>
            <a:r>
              <a:rPr lang="en-US" dirty="0"/>
              <a:t>R and R studio are publicly available</a:t>
            </a:r>
          </a:p>
          <a:p>
            <a:r>
              <a:rPr lang="en-US" dirty="0"/>
              <a:t>Issues:</a:t>
            </a:r>
          </a:p>
          <a:p>
            <a:pPr lvl="1"/>
            <a:r>
              <a:rPr lang="en-US" dirty="0"/>
              <a:t>Used excel to filter out variables I didn’t need</a:t>
            </a:r>
          </a:p>
          <a:p>
            <a:pPr lvl="1"/>
            <a:r>
              <a:rPr lang="en-US" dirty="0"/>
              <a:t>Literature used in literature review is not publicly available</a:t>
            </a:r>
          </a:p>
          <a:p>
            <a:pPr lvl="1"/>
            <a:r>
              <a:rPr lang="en-US" dirty="0"/>
              <a:t>ArcMap (ArcGIS) is not a publicly available program</a:t>
            </a:r>
          </a:p>
        </p:txBody>
      </p:sp>
    </p:spTree>
    <p:extLst>
      <p:ext uri="{BB962C8B-B14F-4D97-AF65-F5344CB8AC3E}">
        <p14:creationId xmlns:p14="http://schemas.microsoft.com/office/powerpoint/2010/main" val="7574195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97F4B-599C-4787-92FF-6C4C3D09D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Study 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2D99C3-578C-42BC-805F-E07A1FC33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1985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B97F4B-599C-4787-92FF-6C4C3D09D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0485" y="841375"/>
            <a:ext cx="6230857" cy="1230570"/>
          </a:xfrm>
        </p:spPr>
        <p:txBody>
          <a:bodyPr anchor="t">
            <a:normAutofit/>
          </a:bodyPr>
          <a:lstStyle/>
          <a:p>
            <a:pPr algn="l"/>
            <a:r>
              <a:rPr lang="en-US" sz="3600">
                <a:solidFill>
                  <a:schemeClr val="accent1"/>
                </a:solidFill>
              </a:rPr>
              <a:t>Sources</a:t>
            </a: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2D99C3-578C-42BC-805F-E07A1FC33D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0487" y="2249046"/>
            <a:ext cx="6123783" cy="3802762"/>
          </a:xfrm>
        </p:spPr>
        <p:txBody>
          <a:bodyPr anchor="t">
            <a:normAutofit/>
          </a:bodyPr>
          <a:lstStyle/>
          <a:p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2721703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31E61-BF8D-4A3A-8550-D22DC13D4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FBB458-4D8C-4DBB-A4D1-ACD464DCBD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Energy Burdened 101</a:t>
            </a:r>
          </a:p>
          <a:p>
            <a:r>
              <a:rPr lang="en-US" dirty="0"/>
              <a:t>Energy Burden in Texas</a:t>
            </a:r>
          </a:p>
          <a:p>
            <a:r>
              <a:rPr lang="en-US" dirty="0"/>
              <a:t>Research Questions</a:t>
            </a:r>
          </a:p>
          <a:p>
            <a:r>
              <a:rPr lang="en-US" dirty="0"/>
              <a:t>Data Resources</a:t>
            </a:r>
          </a:p>
          <a:p>
            <a:r>
              <a:rPr lang="en-US" dirty="0"/>
              <a:t>Methods</a:t>
            </a:r>
          </a:p>
          <a:p>
            <a:pPr lvl="1"/>
            <a:r>
              <a:rPr lang="en-US" dirty="0"/>
              <a:t>Analysis vs Validation</a:t>
            </a:r>
          </a:p>
          <a:p>
            <a:pPr lvl="1"/>
            <a:r>
              <a:rPr lang="en-US" dirty="0"/>
              <a:t>Linear Regression</a:t>
            </a:r>
          </a:p>
          <a:p>
            <a:r>
              <a:rPr lang="en-US" dirty="0"/>
              <a:t>Data Management and Replications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81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86B76-4D48-42F3-AD4A-A4DAA078E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Energy Burden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5FC6BE-515C-4542-8E3D-DDE765FA41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Literature dates back to 1991 in Europe</a:t>
            </a:r>
          </a:p>
          <a:p>
            <a:pPr lvl="1"/>
            <a:r>
              <a:rPr lang="en-US" dirty="0"/>
              <a:t>Measure of energy poverty: “objective” energy burden</a:t>
            </a:r>
          </a:p>
          <a:p>
            <a:pPr lvl="1"/>
            <a:r>
              <a:rPr lang="en-US" dirty="0"/>
              <a:t>Critiques: doesn’t account for regional difference, socio economic and behavioral characteristics</a:t>
            </a:r>
          </a:p>
          <a:p>
            <a:r>
              <a:rPr lang="en-US" dirty="0"/>
              <a:t>In U.S. focus is primarily energy efficiency</a:t>
            </a:r>
          </a:p>
        </p:txBody>
      </p:sp>
    </p:spTree>
    <p:extLst>
      <p:ext uri="{BB962C8B-B14F-4D97-AF65-F5344CB8AC3E}">
        <p14:creationId xmlns:p14="http://schemas.microsoft.com/office/powerpoint/2010/main" val="996860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33CF5-CA41-4A3D-910E-9B56F85A6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235" y="60654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1 in 5 Texas households energy burdened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47DF09-0F31-43F5-935E-4D416BE26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4417" y="1386217"/>
            <a:ext cx="3483820" cy="4358529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Causes of energy poverty beginning to be studied</a:t>
            </a:r>
          </a:p>
          <a:p>
            <a:r>
              <a:rPr lang="en-US" dirty="0">
                <a:solidFill>
                  <a:schemeClr val="bg1"/>
                </a:solidFill>
              </a:rPr>
              <a:t>Still no geographic component</a:t>
            </a:r>
          </a:p>
          <a:p>
            <a:r>
              <a:rPr lang="en-US" dirty="0" err="1">
                <a:solidFill>
                  <a:schemeClr val="bg1"/>
                </a:solidFill>
              </a:rPr>
              <a:t>Eventhough</a:t>
            </a:r>
            <a:r>
              <a:rPr lang="en-US" dirty="0">
                <a:solidFill>
                  <a:schemeClr val="bg1"/>
                </a:solidFill>
              </a:rPr>
              <a:t> speculated in studies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1F1F137-CBB5-46BB-87C7-EFDEACC7EEB3}"/>
              </a:ext>
            </a:extLst>
          </p:cNvPr>
          <p:cNvGrpSpPr/>
          <p:nvPr/>
        </p:nvGrpSpPr>
        <p:grpSpPr>
          <a:xfrm>
            <a:off x="4598504" y="1285462"/>
            <a:ext cx="7301949" cy="5207414"/>
            <a:chOff x="188296" y="126125"/>
            <a:chExt cx="9093836" cy="6254538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400C373D-01E1-4C31-964E-ACDD880F83CC}"/>
                </a:ext>
              </a:extLst>
            </p:cNvPr>
            <p:cNvGrpSpPr/>
            <p:nvPr/>
          </p:nvGrpSpPr>
          <p:grpSpPr>
            <a:xfrm>
              <a:off x="6197440" y="3690514"/>
              <a:ext cx="3084692" cy="2643153"/>
              <a:chOff x="6197440" y="3690514"/>
              <a:chExt cx="3084692" cy="2643153"/>
            </a:xfrm>
          </p:grpSpPr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EBE3E15-748F-46A5-B1A9-E30695042167}"/>
                  </a:ext>
                </a:extLst>
              </p:cNvPr>
              <p:cNvSpPr txBox="1"/>
              <p:nvPr/>
            </p:nvSpPr>
            <p:spPr>
              <a:xfrm>
                <a:off x="6254718" y="6102835"/>
                <a:ext cx="302741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hlinkClick r:id="rId2" tooltip="http://2016.igem.org/Team:Valencia_UPV/Integrated_Practices"/>
                  </a:rPr>
                  <a:t>This Photo</a:t>
                </a:r>
                <a:r>
                  <a:rPr lang="en-US" sz="900" dirty="0"/>
                  <a:t> by Unknown Author is licensed under </a:t>
                </a:r>
                <a:r>
                  <a:rPr lang="en-US" sz="900" dirty="0">
                    <a:hlinkClick r:id="rId3" tooltip="https://creativecommons.org/licenses/by/3.0/"/>
                  </a:rPr>
                  <a:t>CC BY</a:t>
                </a:r>
                <a:endParaRPr lang="en-US" sz="900" dirty="0"/>
              </a:p>
            </p:txBody>
          </p:sp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CFBAADBE-4EBE-4173-BC37-67E2E51AF42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837473B0-CC2E-450A-ABE3-18F120FF3D39}">
                    <a1611:picAttrSrcUrl xmlns:a1611="http://schemas.microsoft.com/office/drawing/2016/11/main" r:id="rId2"/>
                  </a:ext>
                </a:extLst>
              </a:blip>
              <a:stretch>
                <a:fillRect/>
              </a:stretch>
            </p:blipFill>
            <p:spPr>
              <a:xfrm>
                <a:off x="6197440" y="3690514"/>
                <a:ext cx="2520380" cy="2358714"/>
              </a:xfrm>
              <a:prstGeom prst="ellipse">
                <a:avLst/>
              </a:prstGeom>
              <a:ln w="63500" cap="rnd">
                <a:solidFill>
                  <a:srgbClr val="333333"/>
                </a:solidFill>
              </a:ln>
              <a:effectLst/>
              <a:scene3d>
                <a:camera prst="orthographicFront"/>
                <a:lightRig rig="contrasting" dir="t">
                  <a:rot lat="0" lon="0" rev="3000000"/>
                </a:lightRig>
              </a:scene3d>
              <a:sp3d contourW="7620">
                <a:bevelT w="95250" h="31750"/>
                <a:contourClr>
                  <a:srgbClr val="333333"/>
                </a:contourClr>
              </a:sp3d>
            </p:spPr>
          </p:pic>
        </p:grp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D0CF1D63-2BFE-43CE-8B9E-9E2DBD6F99D7}"/>
                </a:ext>
              </a:extLst>
            </p:cNvPr>
            <p:cNvSpPr/>
            <p:nvPr/>
          </p:nvSpPr>
          <p:spPr>
            <a:xfrm>
              <a:off x="3607673" y="2235872"/>
              <a:ext cx="1805109" cy="1716589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Energy</a:t>
              </a:r>
            </a:p>
            <a:p>
              <a:pPr algn="ctr"/>
              <a:r>
                <a:rPr lang="en-US" dirty="0">
                  <a:solidFill>
                    <a:srgbClr val="FF0000"/>
                  </a:solidFill>
                </a:rPr>
                <a:t>Poverty</a:t>
              </a:r>
            </a:p>
          </p:txBody>
        </p:sp>
        <p:sp>
          <p:nvSpPr>
            <p:cNvPr id="7" name="Arrow: Up-Down 6">
              <a:extLst>
                <a:ext uri="{FF2B5EF4-FFF2-40B4-BE49-F238E27FC236}">
                  <a16:creationId xmlns:a16="http://schemas.microsoft.com/office/drawing/2014/main" id="{B390109B-2F02-4734-8252-D21340FFECC2}"/>
                </a:ext>
              </a:extLst>
            </p:cNvPr>
            <p:cNvSpPr/>
            <p:nvPr/>
          </p:nvSpPr>
          <p:spPr>
            <a:xfrm rot="5400000">
              <a:off x="4206247" y="-444470"/>
              <a:ext cx="456249" cy="2769739"/>
            </a:xfrm>
            <a:prstGeom prst="upDownArrow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8" name="Arrow: Up-Down 7">
              <a:extLst>
                <a:ext uri="{FF2B5EF4-FFF2-40B4-BE49-F238E27FC236}">
                  <a16:creationId xmlns:a16="http://schemas.microsoft.com/office/drawing/2014/main" id="{7403FCBD-C249-4704-A830-2BCCD2053DA6}"/>
                </a:ext>
              </a:extLst>
            </p:cNvPr>
            <p:cNvSpPr/>
            <p:nvPr/>
          </p:nvSpPr>
          <p:spPr>
            <a:xfrm rot="5400000">
              <a:off x="4364166" y="3671295"/>
              <a:ext cx="456249" cy="3324855"/>
            </a:xfrm>
            <a:prstGeom prst="upDownArrow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9" name="Arrow: Up-Down 8">
              <a:extLst>
                <a:ext uri="{FF2B5EF4-FFF2-40B4-BE49-F238E27FC236}">
                  <a16:creationId xmlns:a16="http://schemas.microsoft.com/office/drawing/2014/main" id="{CCE7429F-118B-49F1-8FDD-C26C2A88F150}"/>
                </a:ext>
              </a:extLst>
            </p:cNvPr>
            <p:cNvSpPr/>
            <p:nvPr/>
          </p:nvSpPr>
          <p:spPr>
            <a:xfrm rot="10800000">
              <a:off x="7186084" y="2524465"/>
              <a:ext cx="403465" cy="1177906"/>
            </a:xfrm>
            <a:prstGeom prst="upDownArrow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0" name="Arrow: Up-Down 9">
              <a:extLst>
                <a:ext uri="{FF2B5EF4-FFF2-40B4-BE49-F238E27FC236}">
                  <a16:creationId xmlns:a16="http://schemas.microsoft.com/office/drawing/2014/main" id="{83DFDF35-5B3E-4645-B3E4-9B4A50AE011D}"/>
                </a:ext>
              </a:extLst>
            </p:cNvPr>
            <p:cNvSpPr/>
            <p:nvPr/>
          </p:nvSpPr>
          <p:spPr>
            <a:xfrm rot="10800000">
              <a:off x="1402551" y="2305718"/>
              <a:ext cx="403465" cy="1050993"/>
            </a:xfrm>
            <a:prstGeom prst="upDownArrow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1" name="Arrow: Up-Down 10">
              <a:extLst>
                <a:ext uri="{FF2B5EF4-FFF2-40B4-BE49-F238E27FC236}">
                  <a16:creationId xmlns:a16="http://schemas.microsoft.com/office/drawing/2014/main" id="{AEDE3D06-F783-45CD-89A2-058C66B123A8}"/>
                </a:ext>
              </a:extLst>
            </p:cNvPr>
            <p:cNvSpPr/>
            <p:nvPr/>
          </p:nvSpPr>
          <p:spPr>
            <a:xfrm rot="13786155">
              <a:off x="5418052" y="1943201"/>
              <a:ext cx="456249" cy="1002078"/>
            </a:xfrm>
            <a:prstGeom prst="upDownArrow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2" name="Arrow: Up-Down 11">
              <a:extLst>
                <a:ext uri="{FF2B5EF4-FFF2-40B4-BE49-F238E27FC236}">
                  <a16:creationId xmlns:a16="http://schemas.microsoft.com/office/drawing/2014/main" id="{06999F90-B7A9-4617-A822-910CB9800696}"/>
                </a:ext>
              </a:extLst>
            </p:cNvPr>
            <p:cNvSpPr/>
            <p:nvPr/>
          </p:nvSpPr>
          <p:spPr>
            <a:xfrm rot="13730590">
              <a:off x="3230771" y="3427722"/>
              <a:ext cx="456249" cy="1122368"/>
            </a:xfrm>
            <a:prstGeom prst="upDownArrow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3" name="Arrow: Up-Down 12">
              <a:extLst>
                <a:ext uri="{FF2B5EF4-FFF2-40B4-BE49-F238E27FC236}">
                  <a16:creationId xmlns:a16="http://schemas.microsoft.com/office/drawing/2014/main" id="{739D2DD4-AD2A-4258-958E-9A142F925999}"/>
                </a:ext>
              </a:extLst>
            </p:cNvPr>
            <p:cNvSpPr/>
            <p:nvPr/>
          </p:nvSpPr>
          <p:spPr>
            <a:xfrm rot="18373827">
              <a:off x="3131323" y="1627009"/>
              <a:ext cx="456249" cy="1258484"/>
            </a:xfrm>
            <a:prstGeom prst="upDownArrow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4" name="Arrow: Up-Down 13">
              <a:extLst>
                <a:ext uri="{FF2B5EF4-FFF2-40B4-BE49-F238E27FC236}">
                  <a16:creationId xmlns:a16="http://schemas.microsoft.com/office/drawing/2014/main" id="{1C5D2FCE-F60B-44A4-BEF1-F8ECE91407BA}"/>
                </a:ext>
              </a:extLst>
            </p:cNvPr>
            <p:cNvSpPr/>
            <p:nvPr/>
          </p:nvSpPr>
          <p:spPr>
            <a:xfrm rot="18373827">
              <a:off x="5563228" y="3319308"/>
              <a:ext cx="456249" cy="1412142"/>
            </a:xfrm>
            <a:prstGeom prst="upDownArrow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A7C3E8E6-58E1-4A42-B7AE-E9B5417292BE}"/>
                </a:ext>
              </a:extLst>
            </p:cNvPr>
            <p:cNvGrpSpPr/>
            <p:nvPr/>
          </p:nvGrpSpPr>
          <p:grpSpPr>
            <a:xfrm>
              <a:off x="5757983" y="343145"/>
              <a:ext cx="3005792" cy="2786191"/>
              <a:chOff x="5757983" y="343145"/>
              <a:chExt cx="3005792" cy="2786191"/>
            </a:xfrm>
          </p:grpSpPr>
          <p:pic>
            <p:nvPicPr>
              <p:cNvPr id="22" name="Picture 2" descr="Image result for energy burden">
                <a:extLst>
                  <a:ext uri="{FF2B5EF4-FFF2-40B4-BE49-F238E27FC236}">
                    <a16:creationId xmlns:a16="http://schemas.microsoft.com/office/drawing/2014/main" id="{B63D0F40-9358-4ECE-B0E4-A674DC2A124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57983" y="343145"/>
                <a:ext cx="2711066" cy="2232662"/>
              </a:xfrm>
              <a:prstGeom prst="ellipse">
                <a:avLst/>
              </a:prstGeom>
              <a:ln w="63500" cap="rnd">
                <a:solidFill>
                  <a:srgbClr val="333333"/>
                </a:solidFill>
              </a:ln>
              <a:effectLst/>
              <a:scene3d>
                <a:camera prst="orthographicFront"/>
                <a:lightRig rig="contrasting" dir="t">
                  <a:rot lat="0" lon="0" rev="3000000"/>
                </a:lightRig>
              </a:scene3d>
              <a:sp3d contourW="7620">
                <a:bevelT w="95250" h="31750"/>
                <a:contourClr>
                  <a:srgbClr val="333333"/>
                </a:contourClr>
              </a:sp3d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EBB8F73-BBB3-4DAC-B3EA-DE89DC45E9FE}"/>
                  </a:ext>
                </a:extLst>
              </p:cNvPr>
              <p:cNvSpPr txBox="1"/>
              <p:nvPr/>
            </p:nvSpPr>
            <p:spPr>
              <a:xfrm>
                <a:off x="7589549" y="2575338"/>
                <a:ext cx="1174226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/>
                  <a:t>Source: Renewable Energy Transition Initiative</a:t>
                </a:r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27D8349C-A6D3-451B-B74D-4A8B4F98BFD3}"/>
                </a:ext>
              </a:extLst>
            </p:cNvPr>
            <p:cNvGrpSpPr/>
            <p:nvPr/>
          </p:nvGrpSpPr>
          <p:grpSpPr>
            <a:xfrm>
              <a:off x="299795" y="126125"/>
              <a:ext cx="2732947" cy="2490068"/>
              <a:chOff x="299795" y="126125"/>
              <a:chExt cx="2732947" cy="2490068"/>
            </a:xfrm>
          </p:grpSpPr>
          <p:pic>
            <p:nvPicPr>
              <p:cNvPr id="20" name="Picture 19">
                <a:extLst>
                  <a:ext uri="{FF2B5EF4-FFF2-40B4-BE49-F238E27FC236}">
                    <a16:creationId xmlns:a16="http://schemas.microsoft.com/office/drawing/2014/main" id="{7C908FC9-DB1A-4488-A949-C11D50BD712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l="8092" t="3725" r="17950" b="50821"/>
              <a:stretch/>
            </p:blipFill>
            <p:spPr>
              <a:xfrm>
                <a:off x="321676" y="126125"/>
                <a:ext cx="2711066" cy="2258442"/>
              </a:xfrm>
              <a:prstGeom prst="ellipse">
                <a:avLst/>
              </a:prstGeom>
              <a:ln w="63500" cap="rnd">
                <a:solidFill>
                  <a:srgbClr val="333333"/>
                </a:solidFill>
              </a:ln>
              <a:effectLst/>
              <a:scene3d>
                <a:camera prst="orthographicFront"/>
                <a:lightRig rig="contrasting" dir="t">
                  <a:rot lat="0" lon="0" rev="3000000"/>
                </a:lightRig>
              </a:scene3d>
              <a:sp3d contourW="7620">
                <a:bevelT w="95250" h="31750"/>
                <a:contourClr>
                  <a:srgbClr val="333333"/>
                </a:contourClr>
              </a:sp3d>
            </p:spPr>
          </p:pic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68EABBD-D672-4C65-A140-6E3583A51749}"/>
                  </a:ext>
                </a:extLst>
              </p:cNvPr>
              <p:cNvSpPr txBox="1"/>
              <p:nvPr/>
            </p:nvSpPr>
            <p:spPr>
              <a:xfrm>
                <a:off x="299795" y="2216083"/>
                <a:ext cx="118185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/>
                  <a:t>Source: dreamstime.com</a:t>
                </a:r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519EFAFF-C632-4533-AFB0-5C355F001F90}"/>
                </a:ext>
              </a:extLst>
            </p:cNvPr>
            <p:cNvGrpSpPr/>
            <p:nvPr/>
          </p:nvGrpSpPr>
          <p:grpSpPr>
            <a:xfrm>
              <a:off x="188296" y="3297286"/>
              <a:ext cx="2895629" cy="3083377"/>
              <a:chOff x="188296" y="3297286"/>
              <a:chExt cx="2895629" cy="3083377"/>
            </a:xfrm>
          </p:grpSpPr>
          <p:pic>
            <p:nvPicPr>
              <p:cNvPr id="18" name="Picture 17">
                <a:extLst>
                  <a:ext uri="{FF2B5EF4-FFF2-40B4-BE49-F238E27FC236}">
                    <a16:creationId xmlns:a16="http://schemas.microsoft.com/office/drawing/2014/main" id="{99EBEDB4-50E9-4EB8-8200-63048A0EB6E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837473B0-CC2E-450A-ABE3-18F120FF3D39}">
                    <a1611:picAttrSrcUrl xmlns:a1611="http://schemas.microsoft.com/office/drawing/2016/11/main" r:id="rId8"/>
                  </a:ext>
                </a:extLst>
              </a:blip>
              <a:srcRect l="20739" t="16194" r="27636" b="23011"/>
              <a:stretch/>
            </p:blipFill>
            <p:spPr>
              <a:xfrm>
                <a:off x="188296" y="3297286"/>
                <a:ext cx="2895629" cy="2774014"/>
              </a:xfrm>
              <a:prstGeom prst="ellipse">
                <a:avLst/>
              </a:prstGeom>
              <a:ln w="63500" cap="rnd">
                <a:solidFill>
                  <a:srgbClr val="333333"/>
                </a:solidFill>
              </a:ln>
              <a:effectLst/>
              <a:scene3d>
                <a:camera prst="orthographicFront"/>
                <a:lightRig rig="contrasting" dir="t">
                  <a:rot lat="0" lon="0" rev="3000000"/>
                </a:lightRig>
              </a:scene3d>
              <a:sp3d contourW="7620">
                <a:bevelT w="95250" h="31750"/>
                <a:contourClr>
                  <a:srgbClr val="333333"/>
                </a:contourClr>
              </a:sp3d>
            </p:spPr>
          </p:pic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2DB5F20-45DA-447C-957D-F972788EEB9E}"/>
                  </a:ext>
                </a:extLst>
              </p:cNvPr>
              <p:cNvSpPr txBox="1"/>
              <p:nvPr/>
            </p:nvSpPr>
            <p:spPr>
              <a:xfrm>
                <a:off x="495832" y="6134442"/>
                <a:ext cx="258809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/>
                  <a:t>Source: pintrest.com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3501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06361-B262-4D0F-A15F-4CDAD7D3F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2 Research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90382-3B20-48AA-9D82-60B3290F6C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1) Regional concentrations of energy poverty in Texas?</a:t>
            </a:r>
          </a:p>
          <a:p>
            <a:pPr lvl="1"/>
            <a:r>
              <a:rPr lang="en-US" dirty="0"/>
              <a:t>Method: ArcGIS mapping</a:t>
            </a:r>
          </a:p>
          <a:p>
            <a:r>
              <a:rPr lang="en-US" dirty="0"/>
              <a:t>2) How much of energy poverty can be explained by variables outside of structural energy efficiency?</a:t>
            </a:r>
          </a:p>
          <a:p>
            <a:r>
              <a:rPr lang="en-US" dirty="0"/>
              <a:t>(choosing Texas b/c….)</a:t>
            </a:r>
          </a:p>
        </p:txBody>
      </p:sp>
    </p:spTree>
    <p:extLst>
      <p:ext uri="{BB962C8B-B14F-4D97-AF65-F5344CB8AC3E}">
        <p14:creationId xmlns:p14="http://schemas.microsoft.com/office/powerpoint/2010/main" val="36097595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784F9-6136-4D34-97A4-B192909D9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Workflow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6A293A-45D9-4C01-9F06-F4A6A19B1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9391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245AFCF7-D56E-484B-B5F4-9A54FD8DD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CB20F32F-3CCD-4366-B3EF-EA4C98307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0" name="Freeform 5">
              <a:extLst>
                <a:ext uri="{FF2B5EF4-FFF2-40B4-BE49-F238E27FC236}">
                  <a16:creationId xmlns:a16="http://schemas.microsoft.com/office/drawing/2014/main" id="{8822DBE5-562B-42B8-A520-B6D65F4703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6">
              <a:extLst>
                <a:ext uri="{FF2B5EF4-FFF2-40B4-BE49-F238E27FC236}">
                  <a16:creationId xmlns:a16="http://schemas.microsoft.com/office/drawing/2014/main" id="{99F04310-FE01-4B7B-84B1-1629176D4C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7">
              <a:extLst>
                <a:ext uri="{FF2B5EF4-FFF2-40B4-BE49-F238E27FC236}">
                  <a16:creationId xmlns:a16="http://schemas.microsoft.com/office/drawing/2014/main" id="{67E02EC7-B32C-441D-A34E-E3BB8A5699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8">
              <a:extLst>
                <a:ext uri="{FF2B5EF4-FFF2-40B4-BE49-F238E27FC236}">
                  <a16:creationId xmlns:a16="http://schemas.microsoft.com/office/drawing/2014/main" id="{B0889EB5-1935-4206-AA9A-8A46FE194F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9">
              <a:extLst>
                <a:ext uri="{FF2B5EF4-FFF2-40B4-BE49-F238E27FC236}">
                  <a16:creationId xmlns:a16="http://schemas.microsoft.com/office/drawing/2014/main" id="{F3798839-6225-43B1-AC3C-8681B2F61C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10">
              <a:extLst>
                <a:ext uri="{FF2B5EF4-FFF2-40B4-BE49-F238E27FC236}">
                  <a16:creationId xmlns:a16="http://schemas.microsoft.com/office/drawing/2014/main" id="{5D857A83-A3CE-4201-BB4B-1C2A43FDE4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11">
              <a:extLst>
                <a:ext uri="{FF2B5EF4-FFF2-40B4-BE49-F238E27FC236}">
                  <a16:creationId xmlns:a16="http://schemas.microsoft.com/office/drawing/2014/main" id="{A9FB5E00-50DF-4A25-9597-0374778DD0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12">
              <a:extLst>
                <a:ext uri="{FF2B5EF4-FFF2-40B4-BE49-F238E27FC236}">
                  <a16:creationId xmlns:a16="http://schemas.microsoft.com/office/drawing/2014/main" id="{C82C8BB9-8021-4188-8F14-5D1BEEDCD6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13">
              <a:extLst>
                <a:ext uri="{FF2B5EF4-FFF2-40B4-BE49-F238E27FC236}">
                  <a16:creationId xmlns:a16="http://schemas.microsoft.com/office/drawing/2014/main" id="{F97D45BC-C6C8-4D87-B8CA-EA6F7500E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14">
              <a:extLst>
                <a:ext uri="{FF2B5EF4-FFF2-40B4-BE49-F238E27FC236}">
                  <a16:creationId xmlns:a16="http://schemas.microsoft.com/office/drawing/2014/main" id="{39F97A4E-EFD5-4A9A-BF90-10D067E3FC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15">
              <a:extLst>
                <a:ext uri="{FF2B5EF4-FFF2-40B4-BE49-F238E27FC236}">
                  <a16:creationId xmlns:a16="http://schemas.microsoft.com/office/drawing/2014/main" id="{7D840D15-3A3D-464B-84F9-D6482B52FD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16">
              <a:extLst>
                <a:ext uri="{FF2B5EF4-FFF2-40B4-BE49-F238E27FC236}">
                  <a16:creationId xmlns:a16="http://schemas.microsoft.com/office/drawing/2014/main" id="{8E7CBF7B-0DCE-4344-AF55-3287E5E7DB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17">
              <a:extLst>
                <a:ext uri="{FF2B5EF4-FFF2-40B4-BE49-F238E27FC236}">
                  <a16:creationId xmlns:a16="http://schemas.microsoft.com/office/drawing/2014/main" id="{60B09488-8729-470A-BE01-1ABBEBD155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18">
              <a:extLst>
                <a:ext uri="{FF2B5EF4-FFF2-40B4-BE49-F238E27FC236}">
                  <a16:creationId xmlns:a16="http://schemas.microsoft.com/office/drawing/2014/main" id="{B14155BC-F121-476B-81D0-6338BEC704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19">
              <a:extLst>
                <a:ext uri="{FF2B5EF4-FFF2-40B4-BE49-F238E27FC236}">
                  <a16:creationId xmlns:a16="http://schemas.microsoft.com/office/drawing/2014/main" id="{2F9D0FAF-A329-4630-A49B-C7FCEA3B7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20">
              <a:extLst>
                <a:ext uri="{FF2B5EF4-FFF2-40B4-BE49-F238E27FC236}">
                  <a16:creationId xmlns:a16="http://schemas.microsoft.com/office/drawing/2014/main" id="{9EC6A963-336B-47C2-A763-0B8E994875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21">
              <a:extLst>
                <a:ext uri="{FF2B5EF4-FFF2-40B4-BE49-F238E27FC236}">
                  <a16:creationId xmlns:a16="http://schemas.microsoft.com/office/drawing/2014/main" id="{7FB2158F-AF45-4974-8EDB-4EDB4E2DF4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22">
              <a:extLst>
                <a:ext uri="{FF2B5EF4-FFF2-40B4-BE49-F238E27FC236}">
                  <a16:creationId xmlns:a16="http://schemas.microsoft.com/office/drawing/2014/main" id="{A2635280-613D-4BC2-8F1C-305BFBF954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23">
              <a:extLst>
                <a:ext uri="{FF2B5EF4-FFF2-40B4-BE49-F238E27FC236}">
                  <a16:creationId xmlns:a16="http://schemas.microsoft.com/office/drawing/2014/main" id="{B92C3353-4908-49D3-932B-3ECFBA6322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24">
              <a:extLst>
                <a:ext uri="{FF2B5EF4-FFF2-40B4-BE49-F238E27FC236}">
                  <a16:creationId xmlns:a16="http://schemas.microsoft.com/office/drawing/2014/main" id="{1DAF3B55-9396-4E33-A592-BA6A2027BF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25">
              <a:extLst>
                <a:ext uri="{FF2B5EF4-FFF2-40B4-BE49-F238E27FC236}">
                  <a16:creationId xmlns:a16="http://schemas.microsoft.com/office/drawing/2014/main" id="{7DD0A813-146C-4864-906D-36E7F8029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2" name="Rectangle 101">
            <a:extLst>
              <a:ext uri="{FF2B5EF4-FFF2-40B4-BE49-F238E27FC236}">
                <a16:creationId xmlns:a16="http://schemas.microsoft.com/office/drawing/2014/main" id="{E40AAE03-54FD-4D7B-9FB8-7E8C46A0F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683" y="1047102"/>
            <a:ext cx="4484074" cy="5029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4" name="Rectangle 103">
            <a:extLst>
              <a:ext uri="{FF2B5EF4-FFF2-40B4-BE49-F238E27FC236}">
                <a16:creationId xmlns:a16="http://schemas.microsoft.com/office/drawing/2014/main" id="{F0B78553-255B-4354-8025-C26A5E36C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389" y="0"/>
            <a:ext cx="6096611" cy="6858000"/>
          </a:xfrm>
          <a:prstGeom prst="rect">
            <a:avLst/>
          </a:prstGeom>
          <a:ln w="9525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030" name="Picture 6" descr="Image result for usda">
            <a:extLst>
              <a:ext uri="{FF2B5EF4-FFF2-40B4-BE49-F238E27FC236}">
                <a16:creationId xmlns:a16="http://schemas.microsoft.com/office/drawing/2014/main" id="{9CDDC192-FB53-4412-B61E-63237FDE7E0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07" b="11574"/>
          <a:stretch/>
        </p:blipFill>
        <p:spPr bwMode="auto">
          <a:xfrm>
            <a:off x="6414257" y="1026171"/>
            <a:ext cx="2566432" cy="1536060"/>
          </a:xfrm>
          <a:prstGeom prst="rect">
            <a:avLst/>
          </a:prstGeom>
          <a:noFill/>
          <a:ln w="952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community health rankings">
            <a:extLst>
              <a:ext uri="{FF2B5EF4-FFF2-40B4-BE49-F238E27FC236}">
                <a16:creationId xmlns:a16="http://schemas.microsoft.com/office/drawing/2014/main" id="{1EE42450-D72B-40B3-9D66-635190A7297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931"/>
          <a:stretch/>
        </p:blipFill>
        <p:spPr bwMode="auto">
          <a:xfrm>
            <a:off x="9299162" y="1370910"/>
            <a:ext cx="2571538" cy="849522"/>
          </a:xfrm>
          <a:prstGeom prst="rect">
            <a:avLst/>
          </a:prstGeom>
          <a:noFill/>
          <a:ln w="952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6" name="Isosceles Triangle 22">
            <a:extLst>
              <a:ext uri="{FF2B5EF4-FFF2-40B4-BE49-F238E27FC236}">
                <a16:creationId xmlns:a16="http://schemas.microsoft.com/office/drawing/2014/main" id="{C5CA00F8-3EF3-49C7-9836-F7BEC3D003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2875727" y="5546507"/>
            <a:ext cx="315988" cy="272403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EA8594A9-C07C-4CDA-AF52-65EFEE5550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682" y="1634393"/>
            <a:ext cx="4483251" cy="391730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B9A196-05E3-426E-9F99-0D87CB04E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3978" y="1718735"/>
            <a:ext cx="4318879" cy="1072378"/>
          </a:xfrm>
        </p:spPr>
        <p:txBody>
          <a:bodyPr anchor="ctr">
            <a:normAutofit/>
          </a:bodyPr>
          <a:lstStyle/>
          <a:p>
            <a:r>
              <a:rPr lang="en-US" sz="2300"/>
              <a:t>4 Data sources used to create 2 data sets: analysis and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827852-5CCA-4F80-885A-45A26DA182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3102" y="2789239"/>
            <a:ext cx="4319535" cy="2683606"/>
          </a:xfrm>
        </p:spPr>
        <p:txBody>
          <a:bodyPr>
            <a:normAutofit/>
          </a:bodyPr>
          <a:lstStyle/>
          <a:p>
            <a:endParaRPr lang="en-US" sz="1600" dirty="0">
              <a:solidFill>
                <a:srgbClr val="FFFFFE"/>
              </a:solidFill>
            </a:endParaRPr>
          </a:p>
        </p:txBody>
      </p:sp>
      <p:pic>
        <p:nvPicPr>
          <p:cNvPr id="1028" name="Picture 4" descr="Image result for us census bureau">
            <a:extLst>
              <a:ext uri="{FF2B5EF4-FFF2-40B4-BE49-F238E27FC236}">
                <a16:creationId xmlns:a16="http://schemas.microsoft.com/office/drawing/2014/main" id="{2ACCC7BF-7ED7-42A3-BEE8-44983FE56BA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157" b="28401"/>
          <a:stretch/>
        </p:blipFill>
        <p:spPr bwMode="auto">
          <a:xfrm>
            <a:off x="6414136" y="4482977"/>
            <a:ext cx="2565464" cy="1165798"/>
          </a:xfrm>
          <a:prstGeom prst="rect">
            <a:avLst/>
          </a:prstGeom>
          <a:noFill/>
          <a:ln w="952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mage result for nrel">
            <a:extLst>
              <a:ext uri="{FF2B5EF4-FFF2-40B4-BE49-F238E27FC236}">
                <a16:creationId xmlns:a16="http://schemas.microsoft.com/office/drawing/2014/main" id="{B58B810D-DEB5-4E1C-827B-D15B7A48A5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296195" y="4689609"/>
            <a:ext cx="2575766" cy="749201"/>
          </a:xfrm>
          <a:prstGeom prst="rect">
            <a:avLst/>
          </a:prstGeom>
          <a:noFill/>
          <a:ln w="952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56885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82413CC-69E6-4BDA-A88D-E4EF8F95B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F1F7357-8633-4CE7-BF80-475EE8A2FA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E402FE4E-C12D-497C-AF81-F08E4E02B4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59247B10-170D-4E62-849A-38FCB43C6A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9A587A7-1BEF-45AA-9EFC-6558A8749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AC25B5A1-6EF7-44EC-A2F0-1EDC96A79B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80B8582C-7E17-4115-9FF1-979C8405CB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6C4AB66-7A18-4E51-935B-237F4CA827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CDF12911-A240-4580-8788-0C49DB1FE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EAE0F5DE-442D-4F6C-B02C-2568ED1958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4F24A002-AFDE-4034-85BE-CBF005AE92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36F0721E-B4B0-4A6C-A92C-F8DE92D3AC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54D2DC98-69F8-4F2F-9D45-BDFFA5E2B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0A636E33-DC38-40B9-B941-037E5D8603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03D30690-68C2-4AEC-9789-1495D97E1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1020B1B9-821B-49FB-BDC9-57DA08CBC3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720EDCE4-8B18-413F-989E-E79628E5AF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8563351E-0DDD-4FC8-8D0C-1E446E3C1B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15E8B705-64E7-4513-B3CB-BF46C35732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30DAEE1C-EBB5-47F5-9E76-564FCFDBFC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EDB255E9-A3E2-4098-99A1-FE38FAD15D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D2507F2A-27AF-4833-8273-5FC9A98863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8DFB8904-0CB8-45AD-ABD2-F7A582365E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6F4A470-30AE-4470-96F8-668E6BEF6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7198" y="238381"/>
            <a:ext cx="8673427" cy="1048945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Variables 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AB2428F-D2FC-44BA-92C2-A8B1C65E19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42583827"/>
              </p:ext>
            </p:extLst>
          </p:nvPr>
        </p:nvGraphicFramePr>
        <p:xfrm>
          <a:off x="3520800" y="376238"/>
          <a:ext cx="5093625" cy="634417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25523">
                  <a:extLst>
                    <a:ext uri="{9D8B030D-6E8A-4147-A177-3AD203B41FA5}">
                      <a16:colId xmlns:a16="http://schemas.microsoft.com/office/drawing/2014/main" val="3411579560"/>
                    </a:ext>
                  </a:extLst>
                </a:gridCol>
                <a:gridCol w="2768102">
                  <a:extLst>
                    <a:ext uri="{9D8B030D-6E8A-4147-A177-3AD203B41FA5}">
                      <a16:colId xmlns:a16="http://schemas.microsoft.com/office/drawing/2014/main" val="288273637"/>
                    </a:ext>
                  </a:extLst>
                </a:gridCol>
              </a:tblGrid>
              <a:tr h="27281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 marL="86320" marR="8632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</a:rPr>
                        <a:t>Variable Prefix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320" marR="86320" marT="0" marB="0"/>
                </a:tc>
                <a:extLst>
                  <a:ext uri="{0D108BD9-81ED-4DB2-BD59-A6C34878D82A}">
                    <a16:rowId xmlns:a16="http://schemas.microsoft.com/office/drawing/2014/main" val="3780073870"/>
                  </a:ext>
                </a:extLst>
              </a:tr>
              <a:tr h="4342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Energy Burden (energy expenditures as %of LMI) </a:t>
                      </a:r>
                    </a:p>
                  </a:txBody>
                  <a:tcPr marL="86320" marR="8632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>
                          <a:effectLst/>
                        </a:rPr>
                        <a:t>En_burden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320" marR="86320" marT="0" marB="0"/>
                </a:tc>
                <a:extLst>
                  <a:ext uri="{0D108BD9-81ED-4DB2-BD59-A6C34878D82A}">
                    <a16:rowId xmlns:a16="http://schemas.microsoft.com/office/drawing/2014/main" val="1211545233"/>
                  </a:ext>
                </a:extLst>
              </a:tr>
              <a:tr h="26177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Federal Identification</a:t>
                      </a:r>
                    </a:p>
                  </a:txBody>
                  <a:tcPr marL="86320" marR="8632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>
                          <a:effectLst/>
                        </a:rPr>
                        <a:t>fip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320" marR="86320" marT="0" marB="0"/>
                </a:tc>
                <a:extLst>
                  <a:ext uri="{0D108BD9-81ED-4DB2-BD59-A6C34878D82A}">
                    <a16:rowId xmlns:a16="http://schemas.microsoft.com/office/drawing/2014/main" val="550775974"/>
                  </a:ext>
                </a:extLst>
              </a:tr>
              <a:tr h="26177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County Name</a:t>
                      </a:r>
                    </a:p>
                  </a:txBody>
                  <a:tcPr marL="86320" marR="8632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>
                          <a:effectLst/>
                        </a:rPr>
                        <a:t>cnty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320" marR="86320" marT="0" marB="0"/>
                </a:tc>
                <a:extLst>
                  <a:ext uri="{0D108BD9-81ED-4DB2-BD59-A6C34878D82A}">
                    <a16:rowId xmlns:a16="http://schemas.microsoft.com/office/drawing/2014/main" val="2451799967"/>
                  </a:ext>
                </a:extLst>
              </a:tr>
              <a:tr h="281873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Socio Demographic/Economic Indicators</a:t>
                      </a:r>
                    </a:p>
                  </a:txBody>
                  <a:tcPr marL="86320" marR="8632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3151730"/>
                  </a:ext>
                </a:extLst>
              </a:tr>
              <a:tr h="43426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% pop Hispanic</a:t>
                      </a:r>
                    </a:p>
                  </a:txBody>
                  <a:tcPr marL="86320" marR="8632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>
                          <a:effectLst/>
                        </a:rPr>
                        <a:t>pcnt_hisp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320" marR="86320" marT="0" marB="0"/>
                </a:tc>
                <a:extLst>
                  <a:ext uri="{0D108BD9-81ED-4DB2-BD59-A6C34878D82A}">
                    <a16:rowId xmlns:a16="http://schemas.microsoft.com/office/drawing/2014/main" val="717554520"/>
                  </a:ext>
                </a:extLst>
              </a:tr>
              <a:tr h="43426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% pop Black African American</a:t>
                      </a:r>
                    </a:p>
                  </a:txBody>
                  <a:tcPr marL="86320" marR="8632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>
                          <a:effectLst/>
                        </a:rPr>
                        <a:t>pcnt_blk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320" marR="86320" marT="0" marB="0"/>
                </a:tc>
                <a:extLst>
                  <a:ext uri="{0D108BD9-81ED-4DB2-BD59-A6C34878D82A}">
                    <a16:rowId xmlns:a16="http://schemas.microsoft.com/office/drawing/2014/main" val="4054004482"/>
                  </a:ext>
                </a:extLst>
              </a:tr>
              <a:tr h="26177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% Rural</a:t>
                      </a:r>
                    </a:p>
                  </a:txBody>
                  <a:tcPr marL="86320" marR="8632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>
                          <a:effectLst/>
                        </a:rPr>
                        <a:t>pcnt_rural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320" marR="86320" marT="0" marB="0"/>
                </a:tc>
                <a:extLst>
                  <a:ext uri="{0D108BD9-81ED-4DB2-BD59-A6C34878D82A}">
                    <a16:rowId xmlns:a16="http://schemas.microsoft.com/office/drawing/2014/main" val="3562108884"/>
                  </a:ext>
                </a:extLst>
              </a:tr>
              <a:tr h="26177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% pop over 65 years old</a:t>
                      </a:r>
                    </a:p>
                  </a:txBody>
                  <a:tcPr marL="86320" marR="8632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>
                          <a:effectLst/>
                        </a:rPr>
                        <a:t>pcnt_sr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320" marR="86320" marT="0" marB="0"/>
                </a:tc>
                <a:extLst>
                  <a:ext uri="{0D108BD9-81ED-4DB2-BD59-A6C34878D82A}">
                    <a16:rowId xmlns:a16="http://schemas.microsoft.com/office/drawing/2014/main" val="3076663579"/>
                  </a:ext>
                </a:extLst>
              </a:tr>
              <a:tr h="281873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Economic Indicators</a:t>
                      </a:r>
                    </a:p>
                  </a:txBody>
                  <a:tcPr marL="86320" marR="8632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035522"/>
                  </a:ext>
                </a:extLst>
              </a:tr>
              <a:tr h="26177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Unemployment Rate</a:t>
                      </a:r>
                    </a:p>
                  </a:txBody>
                  <a:tcPr marL="86320" marR="8632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>
                          <a:effectLst/>
                        </a:rPr>
                        <a:t>pcnt_unemp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320" marR="86320" marT="0" marB="0"/>
                </a:tc>
                <a:extLst>
                  <a:ext uri="{0D108BD9-81ED-4DB2-BD59-A6C34878D82A}">
                    <a16:rowId xmlns:a16="http://schemas.microsoft.com/office/drawing/2014/main" val="4174790263"/>
                  </a:ext>
                </a:extLst>
              </a:tr>
              <a:tr h="43426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% pop Under Poverty Line</a:t>
                      </a:r>
                    </a:p>
                  </a:txBody>
                  <a:tcPr marL="86320" marR="8632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>
                          <a:effectLst/>
                        </a:rPr>
                        <a:t>pcnt_pov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320" marR="86320" marT="0" marB="0"/>
                </a:tc>
                <a:extLst>
                  <a:ext uri="{0D108BD9-81ED-4DB2-BD59-A6C34878D82A}">
                    <a16:rowId xmlns:a16="http://schemas.microsoft.com/office/drawing/2014/main" val="3890784996"/>
                  </a:ext>
                </a:extLst>
              </a:tr>
              <a:tr h="43426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% of TX State Median Income</a:t>
                      </a:r>
                    </a:p>
                  </a:txBody>
                  <a:tcPr marL="86320" marR="8632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>
                          <a:effectLst/>
                        </a:rPr>
                        <a:t>pcnt_income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320" marR="86320" marT="0" marB="0"/>
                </a:tc>
                <a:extLst>
                  <a:ext uri="{0D108BD9-81ED-4DB2-BD59-A6C34878D82A}">
                    <a16:rowId xmlns:a16="http://schemas.microsoft.com/office/drawing/2014/main" val="566577819"/>
                  </a:ext>
                </a:extLst>
              </a:tr>
              <a:tr h="43426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% of Residential Units Owned</a:t>
                      </a:r>
                    </a:p>
                  </a:txBody>
                  <a:tcPr marL="86320" marR="8632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>
                          <a:effectLst/>
                        </a:rPr>
                        <a:t>pcnt_own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320" marR="86320" marT="0" marB="0"/>
                </a:tc>
                <a:extLst>
                  <a:ext uri="{0D108BD9-81ED-4DB2-BD59-A6C34878D82A}">
                    <a16:rowId xmlns:a16="http://schemas.microsoft.com/office/drawing/2014/main" val="1441619756"/>
                  </a:ext>
                </a:extLst>
              </a:tr>
              <a:tr h="272811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Food and Health</a:t>
                      </a:r>
                    </a:p>
                  </a:txBody>
                  <a:tcPr marL="86320" marR="8632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9493383"/>
                  </a:ext>
                </a:extLst>
              </a:tr>
              <a:tr h="43426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% pop with Low Grocery Access</a:t>
                      </a:r>
                    </a:p>
                  </a:txBody>
                  <a:tcPr marL="86320" marR="863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pcnt_lw_access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320" marR="86320" marT="0" marB="0"/>
                </a:tc>
                <a:extLst>
                  <a:ext uri="{0D108BD9-81ED-4DB2-BD59-A6C34878D82A}">
                    <a16:rowId xmlns:a16="http://schemas.microsoft.com/office/drawing/2014/main" val="2199309544"/>
                  </a:ext>
                </a:extLst>
              </a:tr>
              <a:tr h="26177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% pop Obese</a:t>
                      </a:r>
                    </a:p>
                  </a:txBody>
                  <a:tcPr marL="86320" marR="863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pcnt_obese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320" marR="86320" marT="0" marB="0"/>
                </a:tc>
                <a:extLst>
                  <a:ext uri="{0D108BD9-81ED-4DB2-BD59-A6C34878D82A}">
                    <a16:rowId xmlns:a16="http://schemas.microsoft.com/office/drawing/2014/main" val="4266315575"/>
                  </a:ext>
                </a:extLst>
              </a:tr>
              <a:tr h="26177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% pop Food Insecure</a:t>
                      </a:r>
                    </a:p>
                  </a:txBody>
                  <a:tcPr marL="86320" marR="863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food_insec</a:t>
                      </a:r>
                      <a:r>
                        <a:rPr lang="en-US" sz="1400" dirty="0">
                          <a:effectLst/>
                        </a:rPr>
                        <a:t> or </a:t>
                      </a:r>
                      <a:r>
                        <a:rPr lang="en-US" sz="1400" dirty="0" err="1">
                          <a:effectLst/>
                        </a:rPr>
                        <a:t>food_rank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320" marR="86320" marT="0" marB="0"/>
                </a:tc>
                <a:extLst>
                  <a:ext uri="{0D108BD9-81ED-4DB2-BD59-A6C34878D82A}">
                    <a16:rowId xmlns:a16="http://schemas.microsoft.com/office/drawing/2014/main" val="686802102"/>
                  </a:ext>
                </a:extLst>
              </a:tr>
              <a:tr h="26177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% pop Uninsured</a:t>
                      </a:r>
                    </a:p>
                  </a:txBody>
                  <a:tcPr marL="86320" marR="863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pcnt_uninsured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320" marR="86320" marT="0" marB="0"/>
                </a:tc>
                <a:extLst>
                  <a:ext uri="{0D108BD9-81ED-4DB2-BD59-A6C34878D82A}">
                    <a16:rowId xmlns:a16="http://schemas.microsoft.com/office/drawing/2014/main" val="1176399650"/>
                  </a:ext>
                </a:extLst>
              </a:tr>
            </a:tbl>
          </a:graphicData>
        </a:graphic>
      </p:graphicFrame>
      <p:pic>
        <p:nvPicPr>
          <p:cNvPr id="33" name="Picture 32">
            <a:extLst>
              <a:ext uri="{FF2B5EF4-FFF2-40B4-BE49-F238E27FC236}">
                <a16:creationId xmlns:a16="http://schemas.microsoft.com/office/drawing/2014/main" id="{57878C3A-5C08-4390-BE03-A8905BB1634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20739" t="16194" r="27636" b="23011"/>
          <a:stretch/>
        </p:blipFill>
        <p:spPr>
          <a:xfrm>
            <a:off x="2012797" y="5291699"/>
            <a:ext cx="1459563" cy="144985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34" name="Picture 2" descr="Image result for energy burden">
            <a:extLst>
              <a:ext uri="{FF2B5EF4-FFF2-40B4-BE49-F238E27FC236}">
                <a16:creationId xmlns:a16="http://schemas.microsoft.com/office/drawing/2014/main" id="{95660E83-A053-49E6-8F61-B4FA8AFF89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6226" y="3635762"/>
            <a:ext cx="1489842" cy="132521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348D4E80-E7B1-4062-8A90-FE7C39C60D2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1886613" y="1791999"/>
            <a:ext cx="1459563" cy="1416339"/>
          </a:xfrm>
          <a:prstGeom prst="ellipse">
            <a:avLst/>
          </a:prstGeom>
          <a:ln w="6350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571B77CD-779F-4365-94B7-CC03B2EE9CA7}"/>
              </a:ext>
            </a:extLst>
          </p:cNvPr>
          <p:cNvSpPr txBox="1">
            <a:spLocks/>
          </p:cNvSpPr>
          <p:nvPr/>
        </p:nvSpPr>
        <p:spPr>
          <a:xfrm>
            <a:off x="209257" y="179081"/>
            <a:ext cx="3924886" cy="133762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Variables are named with sources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3092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CE3618-1D7A-4256-B2AF-9DB692996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91A9185-A7D5-460B-98BC-0BF2EBD3E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8AFC1764-6516-4F77-BF30-B8ADB3C9F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FCAFF9F9-F806-47EC-BCAC-9921E719F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09D92491-36BD-4861-BA54-DD88E60898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23740E15-AB86-4E5C-A137-07E0DDC03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1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BE097852-1F54-4EF0-A1BE-561272FCD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5C2DF1F9-21CC-430E-84C8-356C73C6F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7F11B45B-3EDE-4B6A-903B-0AE6E9DD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7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F77FDDC5-477E-420D-B98F-42ABA24772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A92C0474-B573-45C5-84C5-194CE1715F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2FBC62F8-64D0-4025-99AE-A04E291D9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7632F945-80B5-4575-A538-29495BF8F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562CC17-43D4-4E57-AE08-83952EE59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E1D78CFE-04CA-4101-AFCF-196940B2D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41F2A149-A64E-4690-B049-18C156A8E2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D9313C72-D62D-4416-A6AE-7EB7D6B54A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77B03BEA-76E5-4ECB-B9BB-D89D27509E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6AF6BECE-416D-4C3A-AD6F-68B08F3CA7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B9197E2A-A098-480D-A2A6-3F3B889EDA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5A493EDB-6C9E-483F-86A6-0F473E5908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65AB785-7966-4B7A-B9FD-AE50F4A706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47148" y="2894593"/>
            <a:ext cx="3412810" cy="742692"/>
          </a:xfrm>
        </p:spPr>
        <p:txBody>
          <a:bodyPr>
            <a:normAutofit/>
          </a:bodyPr>
          <a:lstStyle/>
          <a:p>
            <a:pPr algn="l"/>
            <a:r>
              <a:rPr lang="en-US" sz="3200" dirty="0">
                <a:solidFill>
                  <a:schemeClr val="accent1"/>
                </a:solidFill>
              </a:rPr>
              <a:t>Validation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A4FF40-7D0F-47D2-974B-374F00A0AD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37374" y="4560432"/>
            <a:ext cx="8300202" cy="1228171"/>
          </a:xfrm>
        </p:spPr>
        <p:txBody>
          <a:bodyPr>
            <a:normAutofit/>
          </a:bodyPr>
          <a:lstStyle/>
          <a:p>
            <a:pPr algn="l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3F39476B-1A6D-47CB-AC7A-FB87EF003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490253" y="3276595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C0B09A1D-6BCE-4C8C-978D-60246A228E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8636025"/>
              </p:ext>
            </p:extLst>
          </p:nvPr>
        </p:nvGraphicFramePr>
        <p:xfrm>
          <a:off x="975251" y="491530"/>
          <a:ext cx="7531621" cy="629151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77102">
                  <a:extLst>
                    <a:ext uri="{9D8B030D-6E8A-4147-A177-3AD203B41FA5}">
                      <a16:colId xmlns:a16="http://schemas.microsoft.com/office/drawing/2014/main" val="3099312768"/>
                    </a:ext>
                  </a:extLst>
                </a:gridCol>
                <a:gridCol w="2343978">
                  <a:extLst>
                    <a:ext uri="{9D8B030D-6E8A-4147-A177-3AD203B41FA5}">
                      <a16:colId xmlns:a16="http://schemas.microsoft.com/office/drawing/2014/main" val="462369711"/>
                    </a:ext>
                  </a:extLst>
                </a:gridCol>
                <a:gridCol w="2510541">
                  <a:extLst>
                    <a:ext uri="{9D8B030D-6E8A-4147-A177-3AD203B41FA5}">
                      <a16:colId xmlns:a16="http://schemas.microsoft.com/office/drawing/2014/main" val="3995369174"/>
                    </a:ext>
                  </a:extLst>
                </a:gridCol>
              </a:tblGrid>
              <a:tr h="45898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 marL="86320" marR="863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Validation Source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320" marR="863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Analysis Variable Source</a:t>
                      </a:r>
                    </a:p>
                  </a:txBody>
                  <a:tcPr marL="86320" marR="86320" marT="0" marB="0"/>
                </a:tc>
                <a:extLst>
                  <a:ext uri="{0D108BD9-81ED-4DB2-BD59-A6C34878D82A}">
                    <a16:rowId xmlns:a16="http://schemas.microsoft.com/office/drawing/2014/main" val="1618084370"/>
                  </a:ext>
                </a:extLst>
              </a:tr>
              <a:tr h="35702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Energy Burden (energy expenditures as %of LMI) </a:t>
                      </a:r>
                    </a:p>
                  </a:txBody>
                  <a:tcPr marL="86320" marR="863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320" marR="863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320" marR="86320" marT="0" marB="0"/>
                </a:tc>
                <a:extLst>
                  <a:ext uri="{0D108BD9-81ED-4DB2-BD59-A6C34878D82A}">
                    <a16:rowId xmlns:a16="http://schemas.microsoft.com/office/drawing/2014/main" val="3449509464"/>
                  </a:ext>
                </a:extLst>
              </a:tr>
              <a:tr h="30530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Federal Identification</a:t>
                      </a:r>
                    </a:p>
                  </a:txBody>
                  <a:tcPr marL="86320" marR="863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320" marR="863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320" marR="86320" marT="0" marB="0"/>
                </a:tc>
                <a:extLst>
                  <a:ext uri="{0D108BD9-81ED-4DB2-BD59-A6C34878D82A}">
                    <a16:rowId xmlns:a16="http://schemas.microsoft.com/office/drawing/2014/main" val="2791823250"/>
                  </a:ext>
                </a:extLst>
              </a:tr>
              <a:tr h="1880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County Name</a:t>
                      </a:r>
                    </a:p>
                  </a:txBody>
                  <a:tcPr marL="86320" marR="863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320" marR="863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320" marR="86320" marT="0" marB="0"/>
                </a:tc>
                <a:extLst>
                  <a:ext uri="{0D108BD9-81ED-4DB2-BD59-A6C34878D82A}">
                    <a16:rowId xmlns:a16="http://schemas.microsoft.com/office/drawing/2014/main" val="895668977"/>
                  </a:ext>
                </a:extLst>
              </a:tr>
              <a:tr h="292483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Socio Demographic/Economic Indicators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0360407"/>
                  </a:ext>
                </a:extLst>
              </a:tr>
              <a:tr h="1880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% pop Hispanic</a:t>
                      </a:r>
                    </a:p>
                  </a:txBody>
                  <a:tcPr marL="86320" marR="863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320" marR="863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320" marR="86320" marT="0" marB="0"/>
                </a:tc>
                <a:extLst>
                  <a:ext uri="{0D108BD9-81ED-4DB2-BD59-A6C34878D82A}">
                    <a16:rowId xmlns:a16="http://schemas.microsoft.com/office/drawing/2014/main" val="3904386903"/>
                  </a:ext>
                </a:extLst>
              </a:tr>
              <a:tr h="46140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% pop Black African American</a:t>
                      </a:r>
                    </a:p>
                  </a:txBody>
                  <a:tcPr marL="86320" marR="863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320" marR="863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320" marR="86320" marT="0" marB="0"/>
                </a:tc>
                <a:extLst>
                  <a:ext uri="{0D108BD9-81ED-4DB2-BD59-A6C34878D82A}">
                    <a16:rowId xmlns:a16="http://schemas.microsoft.com/office/drawing/2014/main" val="2728370865"/>
                  </a:ext>
                </a:extLst>
              </a:tr>
              <a:tr h="1880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% Rural</a:t>
                      </a:r>
                    </a:p>
                  </a:txBody>
                  <a:tcPr marL="86320" marR="863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320" marR="863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320" marR="86320" marT="0" marB="0"/>
                </a:tc>
                <a:extLst>
                  <a:ext uri="{0D108BD9-81ED-4DB2-BD59-A6C34878D82A}">
                    <a16:rowId xmlns:a16="http://schemas.microsoft.com/office/drawing/2014/main" val="1433925968"/>
                  </a:ext>
                </a:extLst>
              </a:tr>
              <a:tr h="30530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% pop over 65 years old</a:t>
                      </a:r>
                    </a:p>
                  </a:txBody>
                  <a:tcPr marL="86320" marR="863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320" marR="863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320" marR="86320" marT="0" marB="0"/>
                </a:tc>
                <a:extLst>
                  <a:ext uri="{0D108BD9-81ED-4DB2-BD59-A6C34878D82A}">
                    <a16:rowId xmlns:a16="http://schemas.microsoft.com/office/drawing/2014/main" val="1076349893"/>
                  </a:ext>
                </a:extLst>
              </a:tr>
              <a:tr h="292483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Economic Indicators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0194641"/>
                  </a:ext>
                </a:extLst>
              </a:tr>
              <a:tr h="30530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Unemployment Rate</a:t>
                      </a:r>
                    </a:p>
                  </a:txBody>
                  <a:tcPr marL="86320" marR="863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320" marR="863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320" marR="86320" marT="0" marB="0"/>
                </a:tc>
                <a:extLst>
                  <a:ext uri="{0D108BD9-81ED-4DB2-BD59-A6C34878D82A}">
                    <a16:rowId xmlns:a16="http://schemas.microsoft.com/office/drawing/2014/main" val="2446763737"/>
                  </a:ext>
                </a:extLst>
              </a:tr>
              <a:tr h="35702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% pop Under Poverty Line</a:t>
                      </a:r>
                    </a:p>
                  </a:txBody>
                  <a:tcPr marL="86320" marR="863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320" marR="863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320" marR="86320" marT="0" marB="0"/>
                </a:tc>
                <a:extLst>
                  <a:ext uri="{0D108BD9-81ED-4DB2-BD59-A6C34878D82A}">
                    <a16:rowId xmlns:a16="http://schemas.microsoft.com/office/drawing/2014/main" val="1263291839"/>
                  </a:ext>
                </a:extLst>
              </a:tr>
              <a:tr h="35702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% of TX State Median Income</a:t>
                      </a:r>
                    </a:p>
                  </a:txBody>
                  <a:tcPr marL="86320" marR="863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320" marR="863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320" marR="86320" marT="0" marB="0"/>
                </a:tc>
                <a:extLst>
                  <a:ext uri="{0D108BD9-81ED-4DB2-BD59-A6C34878D82A}">
                    <a16:rowId xmlns:a16="http://schemas.microsoft.com/office/drawing/2014/main" val="1123948438"/>
                  </a:ext>
                </a:extLst>
              </a:tr>
              <a:tr h="35702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% of Residential Units Owned</a:t>
                      </a:r>
                    </a:p>
                  </a:txBody>
                  <a:tcPr marL="86320" marR="863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320" marR="863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320" marR="86320" marT="0" marB="0"/>
                </a:tc>
                <a:extLst>
                  <a:ext uri="{0D108BD9-81ED-4DB2-BD59-A6C34878D82A}">
                    <a16:rowId xmlns:a16="http://schemas.microsoft.com/office/drawing/2014/main" val="2688870689"/>
                  </a:ext>
                </a:extLst>
              </a:tr>
              <a:tr h="292483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Food and Health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7254844"/>
                  </a:ext>
                </a:extLst>
              </a:tr>
              <a:tr h="35702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% pop with Low Grocery Access</a:t>
                      </a:r>
                    </a:p>
                  </a:txBody>
                  <a:tcPr marL="86320" marR="863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320" marR="863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320" marR="86320" marT="0" marB="0"/>
                </a:tc>
                <a:extLst>
                  <a:ext uri="{0D108BD9-81ED-4DB2-BD59-A6C34878D82A}">
                    <a16:rowId xmlns:a16="http://schemas.microsoft.com/office/drawing/2014/main" val="4178014203"/>
                  </a:ext>
                </a:extLst>
              </a:tr>
              <a:tr h="1880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% pop Obese</a:t>
                      </a:r>
                    </a:p>
                  </a:txBody>
                  <a:tcPr marL="86320" marR="863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320" marR="863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320" marR="86320" marT="0" marB="0"/>
                </a:tc>
                <a:extLst>
                  <a:ext uri="{0D108BD9-81ED-4DB2-BD59-A6C34878D82A}">
                    <a16:rowId xmlns:a16="http://schemas.microsoft.com/office/drawing/2014/main" val="1897011737"/>
                  </a:ext>
                </a:extLst>
              </a:tr>
              <a:tr h="30530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% pop Food Insecure</a:t>
                      </a:r>
                    </a:p>
                  </a:txBody>
                  <a:tcPr marL="86320" marR="863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320" marR="863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320" marR="86320" marT="0" marB="0"/>
                </a:tc>
                <a:extLst>
                  <a:ext uri="{0D108BD9-81ED-4DB2-BD59-A6C34878D82A}">
                    <a16:rowId xmlns:a16="http://schemas.microsoft.com/office/drawing/2014/main" val="541454398"/>
                  </a:ext>
                </a:extLst>
              </a:tr>
              <a:tr h="30530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% pop Uninsured</a:t>
                      </a:r>
                    </a:p>
                  </a:txBody>
                  <a:tcPr marL="86320" marR="863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320" marR="863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320" marR="86320" marT="0" marB="0"/>
                </a:tc>
                <a:extLst>
                  <a:ext uri="{0D108BD9-81ED-4DB2-BD59-A6C34878D82A}">
                    <a16:rowId xmlns:a16="http://schemas.microsoft.com/office/drawing/2014/main" val="7349557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5544335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551</Words>
  <Application>Microsoft Office PowerPoint</Application>
  <PresentationFormat>Widescreen</PresentationFormat>
  <Paragraphs>118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Rockwell</vt:lpstr>
      <vt:lpstr>Wingdings</vt:lpstr>
      <vt:lpstr>Atlas</vt:lpstr>
      <vt:lpstr>Energy Poverty In Texas</vt:lpstr>
      <vt:lpstr>Outline</vt:lpstr>
      <vt:lpstr>Energy Burden</vt:lpstr>
      <vt:lpstr>1 in 5 Texas households energy burdened</vt:lpstr>
      <vt:lpstr>2 Research Questions</vt:lpstr>
      <vt:lpstr>Workflow</vt:lpstr>
      <vt:lpstr>4 Data sources used to create 2 data sets: analysis and validation</vt:lpstr>
      <vt:lpstr>Variables </vt:lpstr>
      <vt:lpstr>Validation</vt:lpstr>
      <vt:lpstr>Regression</vt:lpstr>
      <vt:lpstr>Analysis Results</vt:lpstr>
      <vt:lpstr>Validation Results</vt:lpstr>
      <vt:lpstr>Map Results</vt:lpstr>
      <vt:lpstr>Conclusions</vt:lpstr>
      <vt:lpstr>Data management</vt:lpstr>
      <vt:lpstr>Replication</vt:lpstr>
      <vt:lpstr>Study Limitations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Energy Poverty In Texas</dc:title>
  <dc:creator>Agbim, Chinelo</dc:creator>
  <cp:lastModifiedBy>Agbim, Chinelo</cp:lastModifiedBy>
  <cp:revision>4</cp:revision>
  <dcterms:created xsi:type="dcterms:W3CDTF">2019-04-24T20:05:55Z</dcterms:created>
  <dcterms:modified xsi:type="dcterms:W3CDTF">2019-04-24T21:46:41Z</dcterms:modified>
</cp:coreProperties>
</file>