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86" r:id="rId3"/>
    <p:sldId id="287" r:id="rId4"/>
    <p:sldId id="288" r:id="rId5"/>
    <p:sldId id="289" r:id="rId6"/>
    <p:sldId id="290" r:id="rId7"/>
    <p:sldId id="272" r:id="rId8"/>
    <p:sldId id="271" r:id="rId9"/>
    <p:sldId id="268" r:id="rId10"/>
    <p:sldId id="269" r:id="rId11"/>
    <p:sldId id="270" r:id="rId12"/>
    <p:sldId id="283" r:id="rId13"/>
    <p:sldId id="273" r:id="rId14"/>
    <p:sldId id="274" r:id="rId15"/>
    <p:sldId id="275" r:id="rId16"/>
    <p:sldId id="276" r:id="rId17"/>
    <p:sldId id="277" r:id="rId18"/>
    <p:sldId id="282" r:id="rId19"/>
    <p:sldId id="284" r:id="rId20"/>
    <p:sldId id="278" r:id="rId21"/>
    <p:sldId id="279" r:id="rId22"/>
    <p:sldId id="280" r:id="rId23"/>
    <p:sldId id="281" r:id="rId24"/>
    <p:sldId id="26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14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28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65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98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66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2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72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31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52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72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11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27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58F06-F08A-4581-9382-C6FEB46FADBD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73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lobal.gotomeeting.com/meeting/join/55423752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Clinical Quality Language (CQL)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Bryn Rhodes</a:t>
            </a:r>
          </a:p>
          <a:p>
            <a:r>
              <a:rPr lang="en-US" dirty="0" smtClean="0"/>
              <a:t>Chris Moesel</a:t>
            </a:r>
          </a:p>
          <a:p>
            <a:r>
              <a:rPr lang="en-US" dirty="0" smtClean="0"/>
              <a:t>Mark Kramer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703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Logic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(B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C)</a:t>
            </a:r>
            <a:endParaRPr lang="en-US" dirty="0" smtClean="0"/>
          </a:p>
          <a:p>
            <a:r>
              <a:rPr lang="en-US" dirty="0" smtClean="0"/>
              <a:t>Comparison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&gt;=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&lt;&gt; B</a:t>
            </a:r>
            <a:endParaRPr lang="en-US" dirty="0" smtClean="0"/>
          </a:p>
          <a:p>
            <a:r>
              <a:rPr lang="en-US" dirty="0" smtClean="0"/>
              <a:t>Arithmetic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+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+ B * C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470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Timing/Interval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Full set from QDM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before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concurrent with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Timing Phrases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days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before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days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before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days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endParaRPr lang="en-US" dirty="0" smtClean="0"/>
          </a:p>
          <a:p>
            <a:r>
              <a:rPr lang="en-US" dirty="0" smtClean="0"/>
              <a:t>Interval operators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meets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overlaps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during</a:t>
            </a:r>
            <a:endParaRPr lang="en-US" dirty="0" smtClean="0"/>
          </a:p>
          <a:p>
            <a:r>
              <a:rPr lang="en-US" dirty="0" smtClean="0"/>
              <a:t>Point access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MeasurementPeriod</a:t>
            </a:r>
            <a:endParaRPr lang="en-US" dirty="0" smtClean="0"/>
          </a:p>
          <a:p>
            <a:r>
              <a:rPr lang="en-US" dirty="0" smtClean="0"/>
              <a:t>Membership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1, 2, 3, 4, 5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174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Date/Time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Date </a:t>
            </a:r>
            <a:r>
              <a:rPr lang="en-US" dirty="0" smtClean="0"/>
              <a:t>Construction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Date(2014, 1, 1, 12, 0, 0, -6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"20140101120000-0600"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Timestamp</a:t>
            </a:r>
            <a:endParaRPr lang="en-US" sz="2000" dirty="0" smtClean="0"/>
          </a:p>
          <a:p>
            <a:r>
              <a:rPr lang="en-US" dirty="0" smtClean="0"/>
              <a:t>Date </a:t>
            </a:r>
            <a:r>
              <a:rPr lang="en-US" dirty="0" smtClean="0"/>
              <a:t>Arithmetic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today + 3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- 2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days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between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endParaRPr lang="en-US" sz="2000" dirty="0" smtClean="0"/>
          </a:p>
          <a:p>
            <a:r>
              <a:rPr lang="en-US" dirty="0" smtClean="0"/>
              <a:t>Date/Time </a:t>
            </a:r>
            <a:r>
              <a:rPr lang="en-US" dirty="0" smtClean="0"/>
              <a:t>extraction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endParaRPr lang="en-US" sz="2000" dirty="0" smtClean="0"/>
          </a:p>
          <a:p>
            <a:r>
              <a:rPr lang="en-US" dirty="0" smtClean="0"/>
              <a:t>Component </a:t>
            </a:r>
            <a:r>
              <a:rPr lang="en-US" dirty="0" smtClean="0"/>
              <a:t>extraction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35497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“where” clause returns only those elements that satisfy the condition: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[Encounter, Performed: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"Inpatient"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E </a:t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E.lengthOfStay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120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days</a:t>
            </a:r>
            <a:endParaRPr lang="en-US" sz="2000" dirty="0" smtClean="0"/>
          </a:p>
          <a:p>
            <a:r>
              <a:rPr lang="en-US" dirty="0" smtClean="0"/>
              <a:t>“E” in the above example is an alias for the results in the retrieve and can be used anywhere within the query.</a:t>
            </a:r>
          </a:p>
        </p:txBody>
      </p:sp>
    </p:spTree>
    <p:extLst>
      <p:ext uri="{BB962C8B-B14F-4D97-AF65-F5344CB8AC3E}">
        <p14:creationId xmlns:p14="http://schemas.microsoft.com/office/powerpoint/2010/main" val="1271474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by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“with” keyword to introduce a filtering relationship: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575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30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54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65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44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863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CQL Background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Part of CQM-CDS harmonization </a:t>
            </a:r>
            <a:r>
              <a:rPr lang="en-US" smtClean="0"/>
              <a:t>project</a:t>
            </a:r>
          </a:p>
          <a:p>
            <a:r>
              <a:rPr lang="en-US" smtClean="0"/>
              <a:t>Objective is to define an author-friendly and human-readable language to define quality measures and decision support rules (QDM heritage)</a:t>
            </a:r>
          </a:p>
          <a:p>
            <a:r>
              <a:rPr lang="en-US" smtClean="0"/>
              <a:t>Must be computable and implementable (HeD heritage)</a:t>
            </a:r>
          </a:p>
          <a:p>
            <a:r>
              <a:rPr lang="en-US" smtClean="0"/>
              <a:t>Functional requirements </a:t>
            </a:r>
            <a:r>
              <a:rPr lang="en-US"/>
              <a:t>defined in “Harmonization of Health Quality Artifact Reasoning and Expression Logic”</a:t>
            </a:r>
          </a:p>
          <a:p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27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Constructs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79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44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Retrieves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9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910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Still very much a work in progress</a:t>
            </a:r>
          </a:p>
          <a:p>
            <a:pPr lvl="1"/>
            <a:r>
              <a:rPr lang="en-US" dirty="0" smtClean="0"/>
              <a:t>Completing/Refining the syntax</a:t>
            </a:r>
          </a:p>
          <a:p>
            <a:pPr lvl="1"/>
            <a:r>
              <a:rPr lang="en-US" dirty="0" smtClean="0"/>
              <a:t>Mapping QLIM to FHIR</a:t>
            </a:r>
          </a:p>
          <a:p>
            <a:pPr lvl="1"/>
            <a:r>
              <a:rPr lang="en-US" dirty="0" smtClean="0"/>
              <a:t>Performance/Implementation implications</a:t>
            </a:r>
          </a:p>
          <a:p>
            <a:pPr lvl="1"/>
            <a:r>
              <a:rPr lang="en-US" dirty="0" smtClean="0"/>
              <a:t>Representation in XML artifacts</a:t>
            </a:r>
          </a:p>
          <a:p>
            <a:pPr lvl="1"/>
            <a:r>
              <a:rPr lang="en-US" dirty="0" smtClean="0"/>
              <a:t>Clinical Quality Language Specification (ballot materials)</a:t>
            </a:r>
          </a:p>
          <a:p>
            <a:r>
              <a:rPr lang="en-US" dirty="0" smtClean="0"/>
              <a:t>Sub-team meets weekly, Wed 11:00 Eastern</a:t>
            </a:r>
          </a:p>
          <a:p>
            <a:pPr lvl="1"/>
            <a:r>
              <a:rPr lang="en-US" u="sng" dirty="0">
                <a:hlinkClick r:id="rId2"/>
              </a:rPr>
              <a:t>https://</a:t>
            </a:r>
            <a:r>
              <a:rPr lang="en-US" u="sng" dirty="0" smtClean="0">
                <a:hlinkClick r:id="rId2"/>
              </a:rPr>
              <a:t>global.gotomeeting.com/meeting/join/554237525</a:t>
            </a:r>
            <a:endParaRPr lang="en-US" u="sng" dirty="0" smtClean="0"/>
          </a:p>
          <a:p>
            <a:pPr lvl="1"/>
            <a:r>
              <a:rPr lang="en-US" dirty="0"/>
              <a:t>Dial +1 770-657-9270, Participant Code: 6870541 </a:t>
            </a:r>
            <a:endParaRPr lang="en-US" dirty="0" smtClean="0"/>
          </a:p>
          <a:p>
            <a:r>
              <a:rPr lang="en-US" dirty="0" smtClean="0"/>
              <a:t>Using a common </a:t>
            </a:r>
            <a:r>
              <a:rPr lang="en-US" dirty="0" err="1" smtClean="0"/>
              <a:t>cqframework</a:t>
            </a:r>
            <a:r>
              <a:rPr lang="en-US" smtClean="0"/>
              <a:t> repository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6832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64327" y="2028814"/>
            <a:ext cx="1422273" cy="6885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Probably Sexually Active</a:t>
            </a:r>
            <a:endParaRPr lang="en-US" sz="1400"/>
          </a:p>
        </p:txBody>
      </p:sp>
      <p:sp>
        <p:nvSpPr>
          <p:cNvPr id="5" name="Rectangle 4"/>
          <p:cNvSpPr/>
          <p:nvPr/>
        </p:nvSpPr>
        <p:spPr>
          <a:xfrm>
            <a:off x="2845077" y="912621"/>
            <a:ext cx="1600200" cy="750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Initial Population Definition</a:t>
            </a:r>
            <a:endParaRPr lang="en-US" sz="1600"/>
          </a:p>
        </p:txBody>
      </p:sp>
      <p:sp>
        <p:nvSpPr>
          <p:cNvPr id="7" name="Rectangle 6"/>
          <p:cNvSpPr/>
          <p:nvPr/>
        </p:nvSpPr>
        <p:spPr>
          <a:xfrm>
            <a:off x="2932210" y="3109577"/>
            <a:ext cx="1334989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Condition, Occurrence</a:t>
            </a:r>
            <a:endParaRPr lang="en-US" sz="1600"/>
          </a:p>
        </p:txBody>
      </p:sp>
      <p:sp>
        <p:nvSpPr>
          <p:cNvPr id="8" name="Rectangle 7"/>
          <p:cNvSpPr/>
          <p:nvPr/>
        </p:nvSpPr>
        <p:spPr>
          <a:xfrm>
            <a:off x="4524703" y="3109577"/>
            <a:ext cx="1224545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Patient</a:t>
            </a:r>
            <a:endParaRPr lang="en-US" sz="1600"/>
          </a:p>
        </p:txBody>
      </p:sp>
      <p:sp>
        <p:nvSpPr>
          <p:cNvPr id="9" name="Rectangle 8"/>
          <p:cNvSpPr/>
          <p:nvPr/>
        </p:nvSpPr>
        <p:spPr>
          <a:xfrm>
            <a:off x="2706890" y="4419600"/>
            <a:ext cx="1226608" cy="762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FHIR Logic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317192" y="4419600"/>
            <a:ext cx="1226608" cy="762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CCDA Logic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746676" y="5608704"/>
            <a:ext cx="1173482" cy="5260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FHIR API</a:t>
            </a:r>
            <a:endParaRPr lang="en-US" sz="1600"/>
          </a:p>
        </p:txBody>
      </p:sp>
      <p:sp>
        <p:nvSpPr>
          <p:cNvPr id="14" name="Rectangle 13"/>
          <p:cNvSpPr/>
          <p:nvPr/>
        </p:nvSpPr>
        <p:spPr>
          <a:xfrm>
            <a:off x="6362423" y="5608704"/>
            <a:ext cx="1173482" cy="5260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CCDA Generator</a:t>
            </a:r>
            <a:endParaRPr lang="en-US" sz="1600"/>
          </a:p>
        </p:txBody>
      </p:sp>
      <p:sp>
        <p:nvSpPr>
          <p:cNvPr id="15" name="Flowchart: Magnetic Disk 14"/>
          <p:cNvSpPr/>
          <p:nvPr/>
        </p:nvSpPr>
        <p:spPr>
          <a:xfrm>
            <a:off x="2934415" y="6239254"/>
            <a:ext cx="819190" cy="418067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EHR</a:t>
            </a: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048703" y="3109577"/>
            <a:ext cx="127801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Medication Treatment, Ordered</a:t>
            </a:r>
            <a:endParaRPr lang="en-US" sz="1600"/>
          </a:p>
        </p:txBody>
      </p:sp>
      <p:cxnSp>
        <p:nvCxnSpPr>
          <p:cNvPr id="23" name="Straight Arrow Connector 22"/>
          <p:cNvCxnSpPr>
            <a:stCxn id="9" idx="2"/>
            <a:endCxn id="12" idx="0"/>
          </p:cNvCxnSpPr>
          <p:nvPr/>
        </p:nvCxnSpPr>
        <p:spPr>
          <a:xfrm>
            <a:off x="3320194" y="5181600"/>
            <a:ext cx="13223" cy="4271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27" name="Straight Arrow Connector 26"/>
          <p:cNvCxnSpPr>
            <a:stCxn id="11" idx="2"/>
            <a:endCxn id="14" idx="0"/>
          </p:cNvCxnSpPr>
          <p:nvPr/>
        </p:nvCxnSpPr>
        <p:spPr>
          <a:xfrm>
            <a:off x="6930496" y="5181600"/>
            <a:ext cx="18668" cy="4271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33" name="Straight Arrow Connector 32"/>
          <p:cNvCxnSpPr>
            <a:stCxn id="9" idx="0"/>
            <a:endCxn id="7" idx="2"/>
          </p:cNvCxnSpPr>
          <p:nvPr/>
        </p:nvCxnSpPr>
        <p:spPr>
          <a:xfrm flipV="1">
            <a:off x="3320194" y="3871577"/>
            <a:ext cx="279511" cy="5480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1" name="Straight Arrow Connector 40"/>
          <p:cNvCxnSpPr>
            <a:stCxn id="11" idx="0"/>
            <a:endCxn id="7" idx="2"/>
          </p:cNvCxnSpPr>
          <p:nvPr/>
        </p:nvCxnSpPr>
        <p:spPr>
          <a:xfrm flipH="1" flipV="1">
            <a:off x="3599705" y="3871577"/>
            <a:ext cx="3330791" cy="5480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7" name="Rectangle 56"/>
          <p:cNvSpPr/>
          <p:nvPr/>
        </p:nvSpPr>
        <p:spPr>
          <a:xfrm>
            <a:off x="4676167" y="914400"/>
            <a:ext cx="1496033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Chlamydia  Test Recommended</a:t>
            </a:r>
            <a:endParaRPr lang="en-US" sz="1600"/>
          </a:p>
        </p:txBody>
      </p:sp>
      <p:cxnSp>
        <p:nvCxnSpPr>
          <p:cNvPr id="74" name="Straight Arrow Connector 73"/>
          <p:cNvCxnSpPr>
            <a:stCxn id="7" idx="0"/>
            <a:endCxn id="57" idx="2"/>
          </p:cNvCxnSpPr>
          <p:nvPr/>
        </p:nvCxnSpPr>
        <p:spPr>
          <a:xfrm flipV="1">
            <a:off x="3599705" y="1676400"/>
            <a:ext cx="1824479" cy="143317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Straight Arrow Connector 76"/>
          <p:cNvCxnSpPr>
            <a:stCxn id="4" idx="0"/>
            <a:endCxn id="57" idx="2"/>
          </p:cNvCxnSpPr>
          <p:nvPr/>
        </p:nvCxnSpPr>
        <p:spPr>
          <a:xfrm flipH="1" flipV="1">
            <a:off x="5424184" y="1676400"/>
            <a:ext cx="951280" cy="35241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7" name="TextBox 86"/>
          <p:cNvSpPr txBox="1"/>
          <p:nvPr/>
        </p:nvSpPr>
        <p:spPr>
          <a:xfrm>
            <a:off x="3916731" y="4477435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103" name="Flowchart: Magnetic Disk 102"/>
          <p:cNvSpPr/>
          <p:nvPr/>
        </p:nvSpPr>
        <p:spPr>
          <a:xfrm>
            <a:off x="4661060" y="5566076"/>
            <a:ext cx="1051514" cy="61133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EHR</a:t>
            </a:r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4557184" y="4419600"/>
            <a:ext cx="1226608" cy="762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Custom EHR Logic</a:t>
            </a:r>
            <a:endParaRPr lang="en-US" sz="1600"/>
          </a:p>
        </p:txBody>
      </p:sp>
      <p:cxnSp>
        <p:nvCxnSpPr>
          <p:cNvPr id="110" name="Straight Arrow Connector 109"/>
          <p:cNvCxnSpPr>
            <a:stCxn id="109" idx="0"/>
            <a:endCxn id="7" idx="2"/>
          </p:cNvCxnSpPr>
          <p:nvPr/>
        </p:nvCxnSpPr>
        <p:spPr>
          <a:xfrm flipH="1" flipV="1">
            <a:off x="3599705" y="3871577"/>
            <a:ext cx="1570783" cy="5480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3" name="Straight Arrow Connector 112"/>
          <p:cNvCxnSpPr>
            <a:stCxn id="109" idx="2"/>
            <a:endCxn id="103" idx="1"/>
          </p:cNvCxnSpPr>
          <p:nvPr/>
        </p:nvCxnSpPr>
        <p:spPr>
          <a:xfrm>
            <a:off x="5170488" y="5181600"/>
            <a:ext cx="16329" cy="38447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47" name="Straight Arrow Connector 146"/>
          <p:cNvCxnSpPr>
            <a:stCxn id="21" idx="0"/>
            <a:endCxn id="4" idx="2"/>
          </p:cNvCxnSpPr>
          <p:nvPr/>
        </p:nvCxnSpPr>
        <p:spPr>
          <a:xfrm flipH="1" flipV="1">
            <a:off x="6375464" y="2717346"/>
            <a:ext cx="312244" cy="39223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0" name="Straight Arrow Connector 149"/>
          <p:cNvCxnSpPr>
            <a:stCxn id="7" idx="0"/>
            <a:endCxn id="4" idx="2"/>
          </p:cNvCxnSpPr>
          <p:nvPr/>
        </p:nvCxnSpPr>
        <p:spPr>
          <a:xfrm flipV="1">
            <a:off x="3599705" y="2717346"/>
            <a:ext cx="2775759" cy="39223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3" name="Straight Arrow Connector 152"/>
          <p:cNvCxnSpPr>
            <a:stCxn id="7" idx="0"/>
            <a:endCxn id="5" idx="2"/>
          </p:cNvCxnSpPr>
          <p:nvPr/>
        </p:nvCxnSpPr>
        <p:spPr>
          <a:xfrm flipV="1">
            <a:off x="3599705" y="1662953"/>
            <a:ext cx="45472" cy="14466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2" name="TextBox 161"/>
          <p:cNvSpPr txBox="1"/>
          <p:nvPr/>
        </p:nvSpPr>
        <p:spPr>
          <a:xfrm>
            <a:off x="5821731" y="4477435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193" name="TextBox 192"/>
          <p:cNvSpPr txBox="1"/>
          <p:nvPr/>
        </p:nvSpPr>
        <p:spPr>
          <a:xfrm>
            <a:off x="274442" y="1384218"/>
            <a:ext cx="19558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Defined by Rule/Measure authors using CQL</a:t>
            </a:r>
            <a:endParaRPr lang="en-US" dirty="0"/>
          </a:p>
        </p:txBody>
      </p:sp>
      <p:sp>
        <p:nvSpPr>
          <p:cNvPr id="202" name="TextBox 201"/>
          <p:cNvSpPr txBox="1"/>
          <p:nvPr/>
        </p:nvSpPr>
        <p:spPr>
          <a:xfrm>
            <a:off x="3390482" y="5176797"/>
            <a:ext cx="1029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REST API</a:t>
            </a:r>
            <a:endParaRPr lang="en-US" sz="1200"/>
          </a:p>
        </p:txBody>
      </p:sp>
      <p:sp>
        <p:nvSpPr>
          <p:cNvPr id="203" name="TextBox 202"/>
          <p:cNvSpPr txBox="1"/>
          <p:nvPr/>
        </p:nvSpPr>
        <p:spPr>
          <a:xfrm>
            <a:off x="5274208" y="5159188"/>
            <a:ext cx="743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e.g. SQL</a:t>
            </a:r>
            <a:endParaRPr lang="en-US" sz="1200"/>
          </a:p>
        </p:txBody>
      </p:sp>
      <p:sp>
        <p:nvSpPr>
          <p:cNvPr id="206" name="TextBox 205"/>
          <p:cNvSpPr txBox="1"/>
          <p:nvPr/>
        </p:nvSpPr>
        <p:spPr>
          <a:xfrm>
            <a:off x="1472701" y="162580"/>
            <a:ext cx="6223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Overview of CQL Conceptual Architecture</a:t>
            </a:r>
            <a:endParaRPr lang="en-US" sz="2800"/>
          </a:p>
        </p:txBody>
      </p:sp>
      <p:sp>
        <p:nvSpPr>
          <p:cNvPr id="210" name="TextBox 209"/>
          <p:cNvSpPr txBox="1"/>
          <p:nvPr/>
        </p:nvSpPr>
        <p:spPr>
          <a:xfrm>
            <a:off x="557581" y="5505271"/>
            <a:ext cx="14236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Integration with back-end data stores</a:t>
            </a:r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309454" y="3124200"/>
            <a:ext cx="1885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Concepts defined in Quality Logical Model</a:t>
            </a:r>
            <a:endParaRPr lang="en-US" dirty="0"/>
          </a:p>
        </p:txBody>
      </p:sp>
      <p:cxnSp>
        <p:nvCxnSpPr>
          <p:cNvPr id="69" name="Straight Arrow Connector 68"/>
          <p:cNvCxnSpPr>
            <a:stCxn id="8" idx="0"/>
            <a:endCxn id="5" idx="2"/>
          </p:cNvCxnSpPr>
          <p:nvPr/>
        </p:nvCxnSpPr>
        <p:spPr>
          <a:xfrm flipH="1" flipV="1">
            <a:off x="3645177" y="1662953"/>
            <a:ext cx="1491799" cy="14466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2" name="Straight Arrow Connector 71"/>
          <p:cNvCxnSpPr>
            <a:stCxn id="8" idx="0"/>
            <a:endCxn id="57" idx="2"/>
          </p:cNvCxnSpPr>
          <p:nvPr/>
        </p:nvCxnSpPr>
        <p:spPr>
          <a:xfrm flipV="1">
            <a:off x="5136976" y="1676400"/>
            <a:ext cx="287208" cy="143317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9" name="Straight Arrow Connector 78"/>
          <p:cNvCxnSpPr>
            <a:stCxn id="4" idx="0"/>
            <a:endCxn id="5" idx="2"/>
          </p:cNvCxnSpPr>
          <p:nvPr/>
        </p:nvCxnSpPr>
        <p:spPr>
          <a:xfrm flipH="1" flipV="1">
            <a:off x="3645177" y="1662953"/>
            <a:ext cx="2730287" cy="36586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3" name="TextBox 62"/>
          <p:cNvSpPr txBox="1"/>
          <p:nvPr/>
        </p:nvSpPr>
        <p:spPr>
          <a:xfrm>
            <a:off x="7548282" y="2111470"/>
            <a:ext cx="1223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Intermediate inference</a:t>
            </a:r>
            <a:endParaRPr lang="en-US" sz="1400"/>
          </a:p>
        </p:txBody>
      </p:sp>
      <p:cxnSp>
        <p:nvCxnSpPr>
          <p:cNvPr id="65" name="Straight Arrow Connector 64"/>
          <p:cNvCxnSpPr>
            <a:stCxn id="63" idx="1"/>
            <a:endCxn id="4" idx="3"/>
          </p:cNvCxnSpPr>
          <p:nvPr/>
        </p:nvCxnSpPr>
        <p:spPr>
          <a:xfrm flipH="1">
            <a:off x="7086600" y="2373080"/>
            <a:ext cx="4616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7" name="TextBox 106"/>
          <p:cNvSpPr txBox="1"/>
          <p:nvPr/>
        </p:nvSpPr>
        <p:spPr>
          <a:xfrm>
            <a:off x="294963" y="4267200"/>
            <a:ext cx="20672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Mappings from quality logical model to underlying data models</a:t>
            </a:r>
            <a:endParaRPr lang="en-US" sz="1600" dirty="0"/>
          </a:p>
        </p:txBody>
      </p:sp>
      <p:sp>
        <p:nvSpPr>
          <p:cNvPr id="111" name="Flowchart: Magnetic Disk 110"/>
          <p:cNvSpPr/>
          <p:nvPr/>
        </p:nvSpPr>
        <p:spPr>
          <a:xfrm>
            <a:off x="6551746" y="6225807"/>
            <a:ext cx="819190" cy="418067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EHR</a:t>
            </a:r>
            <a:endParaRPr lang="en-US"/>
          </a:p>
        </p:txBody>
      </p:sp>
      <p:cxnSp>
        <p:nvCxnSpPr>
          <p:cNvPr id="112" name="Straight Arrow Connector 111"/>
          <p:cNvCxnSpPr>
            <a:stCxn id="21" idx="2"/>
            <a:endCxn id="9" idx="0"/>
          </p:cNvCxnSpPr>
          <p:nvPr/>
        </p:nvCxnSpPr>
        <p:spPr>
          <a:xfrm flipH="1">
            <a:off x="3320194" y="3871577"/>
            <a:ext cx="3367514" cy="5480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5" name="Straight Arrow Connector 114"/>
          <p:cNvCxnSpPr>
            <a:stCxn id="8" idx="2"/>
            <a:endCxn id="109" idx="0"/>
          </p:cNvCxnSpPr>
          <p:nvPr/>
        </p:nvCxnSpPr>
        <p:spPr>
          <a:xfrm>
            <a:off x="5136976" y="3871577"/>
            <a:ext cx="33512" cy="5480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8" name="Straight Arrow Connector 117"/>
          <p:cNvCxnSpPr>
            <a:stCxn id="8" idx="2"/>
            <a:endCxn id="11" idx="0"/>
          </p:cNvCxnSpPr>
          <p:nvPr/>
        </p:nvCxnSpPr>
        <p:spPr>
          <a:xfrm>
            <a:off x="5136976" y="3871577"/>
            <a:ext cx="1793520" cy="5480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21" name="Straight Arrow Connector 120"/>
          <p:cNvCxnSpPr>
            <a:stCxn id="21" idx="2"/>
            <a:endCxn id="11" idx="0"/>
          </p:cNvCxnSpPr>
          <p:nvPr/>
        </p:nvCxnSpPr>
        <p:spPr>
          <a:xfrm>
            <a:off x="6687708" y="3871577"/>
            <a:ext cx="242788" cy="5480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24" name="Straight Arrow Connector 123"/>
          <p:cNvCxnSpPr>
            <a:stCxn id="8" idx="2"/>
            <a:endCxn id="9" idx="0"/>
          </p:cNvCxnSpPr>
          <p:nvPr/>
        </p:nvCxnSpPr>
        <p:spPr>
          <a:xfrm flipH="1">
            <a:off x="3320194" y="3871577"/>
            <a:ext cx="1816782" cy="5480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27" name="Straight Arrow Connector 126"/>
          <p:cNvCxnSpPr>
            <a:stCxn id="21" idx="2"/>
            <a:endCxn id="109" idx="0"/>
          </p:cNvCxnSpPr>
          <p:nvPr/>
        </p:nvCxnSpPr>
        <p:spPr>
          <a:xfrm flipH="1">
            <a:off x="5170488" y="3871577"/>
            <a:ext cx="1517220" cy="5480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6" name="Straight Connector 115"/>
          <p:cNvCxnSpPr/>
          <p:nvPr/>
        </p:nvCxnSpPr>
        <p:spPr>
          <a:xfrm flipH="1">
            <a:off x="540572" y="2913461"/>
            <a:ext cx="7917628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H="1">
            <a:off x="533400" y="4191000"/>
            <a:ext cx="7917628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>
            <a:off x="533400" y="5410200"/>
            <a:ext cx="7917628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914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CQL File Structure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Each rule or measure is readable, plain text file</a:t>
            </a:r>
          </a:p>
          <a:p>
            <a:r>
              <a:rPr lang="en-US" sz="2400" dirty="0" smtClean="0"/>
              <a:t>May include other files by reference</a:t>
            </a:r>
          </a:p>
          <a:p>
            <a:r>
              <a:rPr lang="en-US" sz="2400" dirty="0" smtClean="0"/>
              <a:t>Logic in each file is a potentially reusable</a:t>
            </a:r>
            <a:r>
              <a:rPr lang="en-US" sz="2400" dirty="0"/>
              <a:t> </a:t>
            </a:r>
            <a:r>
              <a:rPr lang="en-US" sz="2400" dirty="0" smtClean="0"/>
              <a:t>“</a:t>
            </a:r>
            <a:r>
              <a:rPr lang="en-US" sz="2400" dirty="0"/>
              <a:t>library</a:t>
            </a:r>
            <a:r>
              <a:rPr lang="en-US" sz="2400" dirty="0" smtClean="0"/>
              <a:t>” 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3200403" y="3632656"/>
            <a:ext cx="2667000" cy="2057398"/>
            <a:chOff x="2971800" y="3352801"/>
            <a:chExt cx="2667000" cy="2734234"/>
          </a:xfrm>
        </p:grpSpPr>
        <p:sp>
          <p:nvSpPr>
            <p:cNvPr id="4" name="Rectangle 3"/>
            <p:cNvSpPr/>
            <p:nvPr/>
          </p:nvSpPr>
          <p:spPr>
            <a:xfrm>
              <a:off x="2971800" y="3352801"/>
              <a:ext cx="2667000" cy="9144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smtClean="0"/>
                <a:t>Declarations</a:t>
              </a:r>
              <a:endParaRPr lang="en-US" sz="240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971800" y="4258237"/>
              <a:ext cx="2667000" cy="9144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smtClean="0"/>
                <a:t>Data Retrieval</a:t>
              </a:r>
              <a:endParaRPr lang="en-US" sz="24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971800" y="5172634"/>
              <a:ext cx="2667000" cy="9144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smtClean="0"/>
                <a:t>Computation</a:t>
              </a:r>
              <a:endParaRPr lang="en-US" sz="2400"/>
            </a:p>
          </p:txBody>
        </p:sp>
      </p:grpSp>
      <p:cxnSp>
        <p:nvCxnSpPr>
          <p:cNvPr id="11" name="Elbow Connector 10"/>
          <p:cNvCxnSpPr>
            <a:stCxn id="14" idx="3"/>
            <a:endCxn id="4" idx="0"/>
          </p:cNvCxnSpPr>
          <p:nvPr/>
        </p:nvCxnSpPr>
        <p:spPr>
          <a:xfrm>
            <a:off x="2736894" y="3276642"/>
            <a:ext cx="1797009" cy="356014"/>
          </a:xfrm>
          <a:prstGeom prst="bentConnector2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6" idx="2"/>
            <a:endCxn id="15" idx="1"/>
          </p:cNvCxnSpPr>
          <p:nvPr/>
        </p:nvCxnSpPr>
        <p:spPr>
          <a:xfrm rot="16200000" flipH="1">
            <a:off x="5212009" y="5011950"/>
            <a:ext cx="586889" cy="1943100"/>
          </a:xfrm>
          <a:prstGeom prst="bentConnector2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98588" y="2922699"/>
            <a:ext cx="15383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mtClean="0"/>
              <a:t>Inputs</a:t>
            </a:r>
          </a:p>
          <a:p>
            <a:pPr algn="ctr"/>
            <a:r>
              <a:rPr lang="en-US" sz="2000" smtClean="0"/>
              <a:t>(parameters)</a:t>
            </a:r>
            <a:endParaRPr lang="en-US" sz="2000"/>
          </a:p>
        </p:txBody>
      </p:sp>
      <p:sp>
        <p:nvSpPr>
          <p:cNvPr id="15" name="TextBox 14"/>
          <p:cNvSpPr txBox="1"/>
          <p:nvPr/>
        </p:nvSpPr>
        <p:spPr>
          <a:xfrm>
            <a:off x="6477003" y="6076890"/>
            <a:ext cx="1142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/>
              <a:t>Outputs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68479" y="4564561"/>
            <a:ext cx="12326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May be comingled? </a:t>
            </a:r>
          </a:p>
          <a:p>
            <a:pPr algn="ctr"/>
            <a:r>
              <a:rPr lang="en-US" sz="1600" smtClean="0"/>
              <a:t>(TBD)</a:t>
            </a:r>
            <a:endParaRPr lang="en-US" sz="1600"/>
          </a:p>
        </p:txBody>
      </p:sp>
      <p:cxnSp>
        <p:nvCxnSpPr>
          <p:cNvPr id="26" name="Straight Arrow Connector 25"/>
          <p:cNvCxnSpPr>
            <a:stCxn id="24" idx="3"/>
            <a:endCxn id="5" idx="1"/>
          </p:cNvCxnSpPr>
          <p:nvPr/>
        </p:nvCxnSpPr>
        <p:spPr>
          <a:xfrm flipV="1">
            <a:off x="2501142" y="4657984"/>
            <a:ext cx="699261" cy="3220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3"/>
            <a:endCxn id="6" idx="1"/>
          </p:cNvCxnSpPr>
          <p:nvPr/>
        </p:nvCxnSpPr>
        <p:spPr>
          <a:xfrm>
            <a:off x="2501142" y="4980060"/>
            <a:ext cx="699261" cy="3659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004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CQL Declarations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using</a:t>
            </a:r>
            <a:r>
              <a:rPr lang="en-US" dirty="0" smtClean="0"/>
              <a:t> declaration</a:t>
            </a:r>
          </a:p>
          <a:p>
            <a:pPr lvl="1"/>
            <a:r>
              <a:rPr lang="en-US" dirty="0" smtClean="0"/>
              <a:t>Define the data model(s) in use in file</a:t>
            </a:r>
          </a:p>
          <a:p>
            <a:r>
              <a:rPr lang="en-US" b="1" dirty="0" smtClean="0"/>
              <a:t>include</a:t>
            </a:r>
            <a:r>
              <a:rPr lang="en-US" dirty="0"/>
              <a:t> declaration</a:t>
            </a:r>
          </a:p>
          <a:p>
            <a:pPr lvl="1"/>
            <a:r>
              <a:rPr lang="en-US" dirty="0" smtClean="0"/>
              <a:t>Define other libraries (CQL files) referenced</a:t>
            </a:r>
          </a:p>
          <a:p>
            <a:r>
              <a:rPr lang="en-US" b="1" dirty="0" smtClean="0"/>
              <a:t>context</a:t>
            </a:r>
            <a:r>
              <a:rPr lang="en-US" dirty="0"/>
              <a:t> declaration</a:t>
            </a:r>
          </a:p>
          <a:p>
            <a:pPr lvl="1"/>
            <a:r>
              <a:rPr lang="en-US" dirty="0" smtClean="0"/>
              <a:t>Define the overall context for the library (e.g. PATIENT or ENCOUNTER)</a:t>
            </a:r>
          </a:p>
          <a:p>
            <a:pPr lvl="1"/>
            <a:r>
              <a:rPr lang="en-US" dirty="0" smtClean="0"/>
              <a:t>Anchors references in the file</a:t>
            </a:r>
          </a:p>
          <a:p>
            <a:r>
              <a:rPr lang="en-US" b="1" dirty="0" smtClean="0"/>
              <a:t>parameter</a:t>
            </a:r>
            <a:r>
              <a:rPr lang="en-US" dirty="0"/>
              <a:t> declaration</a:t>
            </a:r>
          </a:p>
          <a:p>
            <a:pPr lvl="1"/>
            <a:r>
              <a:rPr lang="en-US" dirty="0" smtClean="0"/>
              <a:t>Define available “inputs</a:t>
            </a:r>
            <a:r>
              <a:rPr lang="en-US" dirty="0" smtClean="0"/>
              <a:t>” (and potentially “outputs”, TBD)</a:t>
            </a:r>
            <a:endParaRPr lang="en-US" b="1" dirty="0" smtClean="0"/>
          </a:p>
          <a:p>
            <a:r>
              <a:rPr lang="en-US" b="1" dirty="0" err="1" smtClean="0"/>
              <a:t>valueset</a:t>
            </a:r>
            <a:r>
              <a:rPr lang="en-US" dirty="0" smtClean="0"/>
              <a:t> declaration</a:t>
            </a:r>
          </a:p>
          <a:p>
            <a:pPr lvl="1"/>
            <a:r>
              <a:rPr lang="en-US" dirty="0" smtClean="0"/>
              <a:t>Define </a:t>
            </a:r>
            <a:r>
              <a:rPr lang="en-US" dirty="0" smtClean="0"/>
              <a:t>user-friendly labels for value sets within the library</a:t>
            </a:r>
          </a:p>
        </p:txBody>
      </p:sp>
    </p:spTree>
    <p:extLst>
      <p:ext uri="{BB962C8B-B14F-4D97-AF65-F5344CB8AC3E}">
        <p14:creationId xmlns:p14="http://schemas.microsoft.com/office/powerpoint/2010/main" val="3601668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Declaration Examples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133600"/>
            <a:ext cx="7481637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104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QILM Statement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Every clinical statement has</a:t>
            </a:r>
          </a:p>
          <a:p>
            <a:pPr lvl="1"/>
            <a:r>
              <a:rPr lang="en-US" dirty="0" smtClean="0"/>
              <a:t>Occurrence (Occurrence, </a:t>
            </a:r>
            <a:r>
              <a:rPr lang="en-US" dirty="0" err="1" smtClean="0"/>
              <a:t>NonOccurrence</a:t>
            </a:r>
            <a:r>
              <a:rPr lang="en-US" dirty="0" smtClean="0"/>
              <a:t>, </a:t>
            </a:r>
            <a:r>
              <a:rPr lang="en-US" dirty="0" err="1" smtClean="0"/>
              <a:t>UnknownOccurrence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 Topic, either an Observable, or an Action</a:t>
            </a:r>
          </a:p>
          <a:p>
            <a:r>
              <a:rPr lang="en-US" dirty="0" smtClean="0"/>
              <a:t>Observables:</a:t>
            </a:r>
          </a:p>
          <a:p>
            <a:pPr lvl="1"/>
            <a:r>
              <a:rPr lang="en-US" dirty="0" smtClean="0"/>
              <a:t>Condition, Prognosis, </a:t>
            </a:r>
            <a:r>
              <a:rPr lang="en-US" dirty="0" err="1" smtClean="0"/>
              <a:t>ObservationResult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Acts:</a:t>
            </a:r>
          </a:p>
          <a:p>
            <a:pPr lvl="1"/>
            <a:r>
              <a:rPr lang="en-US" dirty="0"/>
              <a:t>Procedure, Medication Administration, etc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In </a:t>
            </a:r>
            <a:r>
              <a:rPr lang="en-US" dirty="0" smtClean="0"/>
              <a:t>addition</a:t>
            </a:r>
            <a:r>
              <a:rPr lang="en-US" smtClean="0"/>
              <a:t>, </a:t>
            </a:r>
            <a:r>
              <a:rPr lang="en-US" smtClean="0"/>
              <a:t>Acts have </a:t>
            </a:r>
            <a:r>
              <a:rPr lang="en-US" dirty="0" smtClean="0"/>
              <a:t>Modality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Proposal, Order, Performance, </a:t>
            </a:r>
            <a:r>
              <a:rPr lang="en-US" dirty="0"/>
              <a:t>etc.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9849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Retrieves information from the data layer</a:t>
            </a:r>
          </a:p>
          <a:p>
            <a:pPr lvl="1"/>
            <a:r>
              <a:rPr lang="en-US" dirty="0" smtClean="0"/>
              <a:t>Respects current context (PATIENT, ENCOUNTER)</a:t>
            </a:r>
          </a:p>
          <a:p>
            <a:r>
              <a:rPr lang="en-US" dirty="0" smtClean="0"/>
              <a:t>Specified in terms of Data </a:t>
            </a:r>
            <a:r>
              <a:rPr lang="en-US" dirty="0" smtClean="0"/>
              <a:t>Model</a:t>
            </a:r>
          </a:p>
          <a:p>
            <a:pPr lvl="1"/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'no'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 </a:t>
            </a:r>
            <a:r>
              <a:rPr lang="en-US" sz="17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'unknown'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)? </a:t>
            </a:r>
            <a:r>
              <a:rPr lang="en-US" sz="17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'['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6A5AC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topicType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7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','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6A5AC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activityType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)? </a:t>
            </a:r>
            <a:r>
              <a:rPr lang="en-US" sz="17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']'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700" dirty="0" smtClean="0"/>
          </a:p>
          <a:p>
            <a:pPr lvl="1"/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[Encounter, Performed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[Procedure, Proposal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unknown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DeviceUse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en-US" sz="2200" dirty="0" smtClean="0"/>
          </a:p>
          <a:p>
            <a:r>
              <a:rPr lang="en-US" dirty="0" smtClean="0"/>
              <a:t>Optionally filter by Code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[Encounter, Performed: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"Inpatient"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en-US" sz="2200" dirty="0" smtClean="0"/>
          </a:p>
          <a:p>
            <a:r>
              <a:rPr lang="en-US" dirty="0" smtClean="0"/>
              <a:t>Optionally filter by Date Range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[Encounter, Performed: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during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MeasurementPeriod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559777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Simple Types</a:t>
            </a:r>
          </a:p>
          <a:p>
            <a:pPr lvl="1"/>
            <a:r>
              <a:rPr lang="en-US" dirty="0" smtClean="0"/>
              <a:t>Boolean, String, Number, Date/Time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16,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"female"</a:t>
            </a:r>
            <a:endParaRPr lang="en-US" dirty="0" smtClean="0"/>
          </a:p>
          <a:p>
            <a:r>
              <a:rPr lang="en-US" dirty="0" smtClean="0"/>
              <a:t>Clinical Types</a:t>
            </a:r>
          </a:p>
          <a:p>
            <a:pPr lvl="1"/>
            <a:r>
              <a:rPr lang="en-US" dirty="0" smtClean="0"/>
              <a:t>Quantities, Value Sets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6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"gm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/cm3"</a:t>
            </a:r>
            <a:endParaRPr lang="en-US" dirty="0" smtClean="0"/>
          </a:p>
          <a:p>
            <a:r>
              <a:rPr lang="en-US" dirty="0" smtClean="0"/>
              <a:t>Structured Types</a:t>
            </a:r>
          </a:p>
          <a:p>
            <a:pPr lvl="1"/>
            <a:r>
              <a:rPr lang="en-US" dirty="0" smtClean="0"/>
              <a:t>Model Classes, Tuples</a:t>
            </a:r>
          </a:p>
          <a:p>
            <a:pPr lvl="1"/>
            <a:r>
              <a:rPr lang="en-US" dirty="0"/>
              <a:t>[Encounter, Performed</a:t>
            </a:r>
            <a:r>
              <a:rPr lang="en-US" dirty="0" smtClean="0"/>
              <a:t>]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tuple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Name: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"Patrick"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DOB: Date(2014, 1, 1) }</a:t>
            </a:r>
            <a:endParaRPr lang="en-US" dirty="0" smtClean="0"/>
          </a:p>
          <a:p>
            <a:r>
              <a:rPr lang="en-US" dirty="0" smtClean="0"/>
              <a:t>List Types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1, 2, 3, 4, 5 }</a:t>
            </a:r>
            <a:endParaRPr lang="en-US" dirty="0" smtClean="0"/>
          </a:p>
          <a:p>
            <a:r>
              <a:rPr lang="en-US" dirty="0" smtClean="0"/>
              <a:t>Interval Types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[today - 1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today]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95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4569</TotalTime>
  <Words>720</Words>
  <Application>Microsoft Office PowerPoint</Application>
  <PresentationFormat>On-screen Show (4:3)</PresentationFormat>
  <Paragraphs>155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Consolas</vt:lpstr>
      <vt:lpstr>Office Theme</vt:lpstr>
      <vt:lpstr>Clinical Quality Language (CQL)</vt:lpstr>
      <vt:lpstr>CQL Background</vt:lpstr>
      <vt:lpstr>PowerPoint Presentation</vt:lpstr>
      <vt:lpstr>CQL File Structure</vt:lpstr>
      <vt:lpstr>CQL Declarations</vt:lpstr>
      <vt:lpstr>Declaration Examples</vt:lpstr>
      <vt:lpstr>QILM Statement Structure</vt:lpstr>
      <vt:lpstr>Retrieve</vt:lpstr>
      <vt:lpstr>Data Types</vt:lpstr>
      <vt:lpstr>Simple Expressions</vt:lpstr>
      <vt:lpstr>Timing/Interval Operations</vt:lpstr>
      <vt:lpstr>Date/Time Manipulation</vt:lpstr>
      <vt:lpstr>Filtering</vt:lpstr>
      <vt:lpstr>Filtering by Relationships</vt:lpstr>
      <vt:lpstr>Set Operations</vt:lpstr>
      <vt:lpstr>Combining Results</vt:lpstr>
      <vt:lpstr>Let Statements</vt:lpstr>
      <vt:lpstr>Conditional Expressions</vt:lpstr>
      <vt:lpstr>Aggregate Expressions</vt:lpstr>
      <vt:lpstr>Advanced Constructs</vt:lpstr>
      <vt:lpstr>Defining Operators</vt:lpstr>
      <vt:lpstr>Defining Retrieves</vt:lpstr>
      <vt:lpstr>Using Libraries</vt:lpstr>
      <vt:lpstr>Next Steps</vt:lpstr>
    </vt:vector>
  </TitlesOfParts>
  <Company>The MITRE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Kramer, Mark A.</dc:creator>
  <cp:lastModifiedBy>Bryn</cp:lastModifiedBy>
  <cp:revision>59</cp:revision>
  <dcterms:created xsi:type="dcterms:W3CDTF">2014-05-15T20:07:40Z</dcterms:created>
  <dcterms:modified xsi:type="dcterms:W3CDTF">2014-06-11T18:10:01Z</dcterms:modified>
</cp:coreProperties>
</file>