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88" r:id="rId5"/>
    <p:sldId id="289" r:id="rId6"/>
    <p:sldId id="290" r:id="rId7"/>
    <p:sldId id="272" r:id="rId8"/>
    <p:sldId id="271" r:id="rId9"/>
    <p:sldId id="268" r:id="rId10"/>
    <p:sldId id="269" r:id="rId11"/>
    <p:sldId id="270" r:id="rId12"/>
    <p:sldId id="295" r:id="rId13"/>
    <p:sldId id="283" r:id="rId14"/>
    <p:sldId id="294" r:id="rId15"/>
    <p:sldId id="292" r:id="rId16"/>
    <p:sldId id="273" r:id="rId17"/>
    <p:sldId id="293" r:id="rId18"/>
    <p:sldId id="291" r:id="rId19"/>
    <p:sldId id="274" r:id="rId20"/>
    <p:sldId id="276" r:id="rId21"/>
    <p:sldId id="275" r:id="rId22"/>
    <p:sldId id="282" r:id="rId23"/>
    <p:sldId id="284" r:id="rId24"/>
    <p:sldId id="277" r:id="rId25"/>
    <p:sldId id="279" r:id="rId26"/>
    <p:sldId id="280" r:id="rId27"/>
    <p:sldId id="281" r:id="rId28"/>
    <p:sldId id="26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2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2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8F06-F08A-4581-9382-C6FEB46FADBD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qframework/OneModel" TargetMode="External"/><Relationship Id="rId2" Type="http://schemas.openxmlformats.org/officeDocument/2006/relationships/hyperlink" Target="https://global.gotomeeting.com/meeting/join/5542375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Clinical Quality Language (CQL)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Bryn Rhodes</a:t>
            </a:r>
          </a:p>
          <a:p>
            <a:r>
              <a:rPr lang="en-US" dirty="0" smtClean="0"/>
              <a:t>Chris Moesel</a:t>
            </a:r>
          </a:p>
          <a:p>
            <a:r>
              <a:rPr lang="en-US" dirty="0" smtClean="0"/>
              <a:t>Mark Kramer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Logic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(B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C)</a:t>
            </a:r>
            <a:endParaRPr lang="en-US" dirty="0" smtClean="0"/>
          </a:p>
          <a:p>
            <a:r>
              <a:rPr lang="en-US" dirty="0" smtClean="0"/>
              <a:t>Comparison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&gt;=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&lt;&gt; B</a:t>
            </a:r>
            <a:endParaRPr lang="en-US" dirty="0" smtClean="0"/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+ B * 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Timing/Interval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Full set from QDM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concurrent 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Timing Phrases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endParaRPr lang="en-US" dirty="0" smtClean="0"/>
          </a:p>
          <a:p>
            <a:r>
              <a:rPr lang="en-US" dirty="0" smtClean="0"/>
              <a:t>Interval operators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meets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during</a:t>
            </a:r>
            <a:endParaRPr lang="en-US" dirty="0" smtClean="0"/>
          </a:p>
          <a:p>
            <a:r>
              <a:rPr lang="en-US" dirty="0" smtClean="0"/>
              <a:t>Boundary access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MeasurementPeriod</a:t>
            </a:r>
            <a:endParaRPr lang="en-US" dirty="0" smtClean="0"/>
          </a:p>
          <a:p>
            <a:r>
              <a:rPr lang="en-US" dirty="0" smtClean="0"/>
              <a:t>Membership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[4, 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7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93698"/>
              </p:ext>
            </p:extLst>
          </p:nvPr>
        </p:nvGraphicFramePr>
        <p:xfrm>
          <a:off x="228600" y="1295400"/>
          <a:ext cx="8610600" cy="5400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2200"/>
                <a:gridCol w="32766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Operator/Inverse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</a:t>
                      </a:r>
                      <a:r>
                        <a:rPr lang="en-US" dirty="0" smtClean="0"/>
                        <a:t>same as </a:t>
                      </a:r>
                      <a:r>
                        <a:rPr lang="en-US" dirty="0" smtClean="0"/>
                        <a:t>Y</a:t>
                      </a:r>
                    </a:p>
                    <a:p>
                      <a:r>
                        <a:rPr lang="en-US" dirty="0" smtClean="0"/>
                        <a:t>Y </a:t>
                      </a:r>
                      <a:r>
                        <a:rPr lang="en-US" dirty="0" smtClean="0"/>
                        <a:t>same as </a:t>
                      </a: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of X = start of Y </a:t>
                      </a:r>
                    </a:p>
                    <a:p>
                      <a:r>
                        <a:rPr lang="en-US" dirty="0" smtClean="0"/>
                        <a:t>and end</a:t>
                      </a:r>
                      <a:r>
                        <a:rPr lang="en-US" baseline="0" dirty="0" smtClean="0"/>
                        <a:t> of X = end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before Y</a:t>
                      </a:r>
                    </a:p>
                    <a:p>
                      <a:r>
                        <a:rPr lang="en-US" dirty="0" smtClean="0"/>
                        <a:t>Y after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of X &lt; start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meets before</a:t>
                      </a:r>
                      <a:r>
                        <a:rPr lang="en-US" baseline="0" dirty="0" smtClean="0"/>
                        <a:t> Y</a:t>
                      </a:r>
                    </a:p>
                    <a:p>
                      <a:r>
                        <a:rPr lang="en-US" baseline="0" dirty="0" smtClean="0"/>
                        <a:t>Y meets after X</a:t>
                      </a:r>
                    </a:p>
                    <a:p>
                      <a:r>
                        <a:rPr lang="en-US" baseline="0" dirty="0" smtClean="0"/>
                        <a:t>X meets 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</a:t>
                      </a:r>
                      <a:r>
                        <a:rPr lang="en-US" baseline="0" dirty="0" smtClean="0"/>
                        <a:t> of end of X = start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overlaps before</a:t>
                      </a:r>
                      <a:r>
                        <a:rPr lang="en-US" baseline="0" dirty="0" smtClean="0"/>
                        <a:t> Y</a:t>
                      </a:r>
                    </a:p>
                    <a:p>
                      <a:r>
                        <a:rPr lang="en-US" baseline="0" dirty="0" smtClean="0"/>
                        <a:t>Y overlaps after X</a:t>
                      </a:r>
                    </a:p>
                    <a:p>
                      <a:r>
                        <a:rPr lang="en-US" baseline="0" dirty="0" smtClean="0"/>
                        <a:t>X overlaps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of X &lt;= start of Y</a:t>
                      </a:r>
                    </a:p>
                    <a:p>
                      <a:r>
                        <a:rPr lang="en-US" baseline="0" dirty="0" smtClean="0"/>
                        <a:t>and start of Y &lt;= end of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begins Y</a:t>
                      </a:r>
                    </a:p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begun by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of X = start of Y</a:t>
                      </a:r>
                    </a:p>
                    <a:p>
                      <a:r>
                        <a:rPr lang="en-US" dirty="0" smtClean="0"/>
                        <a:t>and</a:t>
                      </a:r>
                      <a:r>
                        <a:rPr lang="en-US" baseline="0" dirty="0" smtClean="0"/>
                        <a:t> end of X &lt;= end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included in (during) Y</a:t>
                      </a:r>
                    </a:p>
                    <a:p>
                      <a:r>
                        <a:rPr lang="en-US" baseline="0" dirty="0" smtClean="0"/>
                        <a:t>Y includes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of X &gt;= start of Y</a:t>
                      </a:r>
                    </a:p>
                    <a:p>
                      <a:r>
                        <a:rPr lang="en-US" baseline="0" dirty="0" smtClean="0"/>
                        <a:t>and end of X &lt;= end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ends Y</a:t>
                      </a:r>
                    </a:p>
                    <a:p>
                      <a:r>
                        <a:rPr lang="en-US" dirty="0" smtClean="0"/>
                        <a:t>Y ended by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of X &gt;= start of Y</a:t>
                      </a:r>
                    </a:p>
                    <a:p>
                      <a:r>
                        <a:rPr lang="en-US" dirty="0" smtClean="0"/>
                        <a:t>and end of X = end of 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672644" y="1595284"/>
            <a:ext cx="1270000" cy="369332"/>
            <a:chOff x="2819400" y="1905000"/>
            <a:chExt cx="1270000" cy="3693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72644" y="1897995"/>
            <a:ext cx="1270000" cy="369332"/>
            <a:chOff x="2819400" y="1905000"/>
            <a:chExt cx="1270000" cy="36933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72644" y="2260700"/>
            <a:ext cx="1270000" cy="369332"/>
            <a:chOff x="2819400" y="1905000"/>
            <a:chExt cx="1270000" cy="36933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78162" y="2481204"/>
            <a:ext cx="1270000" cy="369332"/>
            <a:chOff x="2819400" y="1905000"/>
            <a:chExt cx="1270000" cy="36933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72644" y="2939442"/>
            <a:ext cx="1270000" cy="369332"/>
            <a:chOff x="2819400" y="1905000"/>
            <a:chExt cx="1270000" cy="36933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37000" y="3252063"/>
            <a:ext cx="1270000" cy="369332"/>
            <a:chOff x="2819400" y="1905000"/>
            <a:chExt cx="1270000" cy="36933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72644" y="3876382"/>
            <a:ext cx="1270000" cy="369332"/>
            <a:chOff x="2819400" y="1905000"/>
            <a:chExt cx="1270000" cy="36933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05200" y="4223661"/>
            <a:ext cx="1270000" cy="369332"/>
            <a:chOff x="2819400" y="1905000"/>
            <a:chExt cx="1270000" cy="36933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711835"/>
            <a:ext cx="1270000" cy="369332"/>
            <a:chOff x="2819400" y="1905000"/>
            <a:chExt cx="1270000" cy="36933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663473" y="5005120"/>
            <a:ext cx="2108200" cy="369332"/>
            <a:chOff x="1981200" y="1908007"/>
            <a:chExt cx="2108200" cy="369332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1981200" y="2209800"/>
              <a:ext cx="2108200" cy="4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952750" y="1908007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82573" y="5327881"/>
            <a:ext cx="1270000" cy="369332"/>
            <a:chOff x="2819400" y="1905000"/>
            <a:chExt cx="1270000" cy="369332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63473" y="5623308"/>
            <a:ext cx="2108200" cy="369332"/>
            <a:chOff x="1981200" y="1908007"/>
            <a:chExt cx="2108200" cy="369332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1981200" y="2209800"/>
              <a:ext cx="2108200" cy="4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952750" y="1908007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05200" y="6017549"/>
            <a:ext cx="1270000" cy="369332"/>
            <a:chOff x="2819400" y="1905000"/>
            <a:chExt cx="1270000" cy="36933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63473" y="6322349"/>
            <a:ext cx="2108200" cy="369332"/>
            <a:chOff x="1981200" y="1908007"/>
            <a:chExt cx="2108200" cy="369332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1981200" y="2209800"/>
              <a:ext cx="2108200" cy="4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52750" y="1908007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921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Date/Time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Date Construction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Date(2014, 1, 1, 12, 0, 0, -6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'20140101120000-0600'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Timestamp</a:t>
            </a:r>
            <a:endParaRPr lang="en-US" sz="2000" dirty="0" smtClean="0"/>
          </a:p>
          <a:p>
            <a:r>
              <a:rPr lang="en-US" dirty="0" smtClean="0"/>
              <a:t>Date Arithmetic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today + 3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between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sz="2000" dirty="0" smtClean="0"/>
          </a:p>
          <a:p>
            <a:r>
              <a:rPr lang="en-US" dirty="0" smtClean="0"/>
              <a:t>Date/Time extraction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// returns the date without the time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// returns the time without the date</a:t>
            </a:r>
            <a:endParaRPr lang="en-US" sz="2000" dirty="0" smtClean="0"/>
          </a:p>
          <a:p>
            <a:r>
              <a:rPr lang="en-US" dirty="0" smtClean="0"/>
              <a:t>Component extraction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// returns the number of whole units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4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Selector – builds a list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1, 2, 3, 4, 5 }</a:t>
            </a:r>
            <a:endParaRPr lang="en-US" dirty="0" smtClean="0"/>
          </a:p>
          <a:p>
            <a:r>
              <a:rPr lang="en-US" dirty="0" smtClean="0"/>
              <a:t>Membership – determine if an element is in a list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1, 2, 3, 4, 5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1, 2, 3, 4, 5 }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dirty="0" smtClean="0"/>
          </a:p>
          <a:p>
            <a:r>
              <a:rPr lang="en-US" dirty="0" smtClean="0"/>
              <a:t>Comparison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= { 4, 5, 6 } // true if L has the same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4, 5, 6 } // true if L includes each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4, 5, 6 }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//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inverse of includes</a:t>
            </a:r>
            <a:endParaRPr lang="en-US" dirty="0" smtClean="0"/>
          </a:p>
          <a:p>
            <a:r>
              <a:rPr lang="en-US" dirty="0" smtClean="0"/>
              <a:t>Indexer/Position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4, 5, 6 }[1] // 1-based, evaluates to 4</a:t>
            </a:r>
            <a:endParaRPr lang="en-US" dirty="0" smtClean="0"/>
          </a:p>
          <a:p>
            <a:r>
              <a:rPr lang="en-US" dirty="0" smtClean="0"/>
              <a:t>Count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Count({ 4, 5, 6 }) // evaluates to 3</a:t>
            </a:r>
            <a:endParaRPr lang="en-US" dirty="0" smtClean="0"/>
          </a:p>
          <a:p>
            <a:r>
              <a:rPr lang="en-US" dirty="0" smtClean="0"/>
              <a:t>First/Last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First({ 4, 5, 6 }) // evaluates to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36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“query” construct is used to perform various operations, including filtering, shaping, sorting, and relating results.</a:t>
            </a:r>
          </a:p>
          <a:p>
            <a:r>
              <a:rPr lang="en-US" dirty="0" smtClean="0"/>
              <a:t>Simplest query involves only a single source: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4864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alias “E” allows the source to be referenced anywhere within the query.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419600"/>
            <a:ext cx="480785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“where” clause returns only those elements that satisfy the condition: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33" y="3539331"/>
            <a:ext cx="6622733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“return” clause allows the shape of the result to be described: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77" y="3276600"/>
            <a:ext cx="809532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“sort by” allows the results of a query to be ordered.</a:t>
            </a:r>
          </a:p>
          <a:p>
            <a:r>
              <a:rPr lang="en-US" dirty="0" smtClean="0"/>
              <a:t>Sorting is evaluated after any “return”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91" y="3962400"/>
            <a:ext cx="8156418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by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“with” keyword to introduce a filtering relationship: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81400"/>
            <a:ext cx="7459602" cy="1013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6124059"/>
            <a:ext cx="650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operation is known as a semi-join in database languages.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Part of CQM-CDS harmonization </a:t>
            </a:r>
            <a:r>
              <a:rPr lang="en-US" smtClean="0"/>
              <a:t>project</a:t>
            </a:r>
          </a:p>
          <a:p>
            <a:r>
              <a:rPr lang="en-US" smtClean="0"/>
              <a:t>Objective is to define an author-friendly and human-readable language to define quality measures and decision support rules (QDM heritage)</a:t>
            </a:r>
          </a:p>
          <a:p>
            <a:r>
              <a:rPr lang="en-US" smtClean="0"/>
              <a:t>Must be computable and implementable (HeD heritage)</a:t>
            </a:r>
          </a:p>
          <a:p>
            <a:r>
              <a:rPr lang="en-US" smtClean="0"/>
              <a:t>Functional requirements </a:t>
            </a:r>
            <a:r>
              <a:rPr lang="en-US"/>
              <a:t>defined in “Harmonization of Health Quality Artifact Reasoning and Expression Logic”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“combine” operation allows data from multiple sources to be combined: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52800"/>
            <a:ext cx="890435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5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CQL supports standard set operations:</a:t>
            </a:r>
          </a:p>
          <a:p>
            <a:pPr lvl="1"/>
            <a:r>
              <a:rPr lang="en-US" dirty="0" smtClean="0"/>
              <a:t>union, intersection, and difference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76600"/>
            <a:ext cx="539874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CQL supports an “if” expression, as well as a SQL-style “case” expression: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581400"/>
            <a:ext cx="470681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44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CQL supports a full complement of aggregate expressions including:</a:t>
            </a:r>
            <a:endParaRPr lang="en-US" dirty="0"/>
          </a:p>
          <a:p>
            <a:pPr lvl="1"/>
            <a:r>
              <a:rPr lang="en-US" dirty="0" smtClean="0"/>
              <a:t>Count, Sum, Min, Max, </a:t>
            </a:r>
            <a:r>
              <a:rPr lang="en-US" dirty="0" err="1" smtClean="0"/>
              <a:t>Avg</a:t>
            </a:r>
            <a:endParaRPr lang="en-US" dirty="0"/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 Dev, Variance, Median, Mode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572000"/>
            <a:ext cx="49638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63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“let” statements can be used to break expressions into smaller chunks: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" y="3048000"/>
            <a:ext cx="908842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65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CQL allows functions to be defined: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4200"/>
            <a:ext cx="7027334" cy="182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44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Retrieves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Retrieves can be defined for concept-mapping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62200"/>
            <a:ext cx="6947115" cy="44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9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library defines a name and optional version</a:t>
            </a:r>
          </a:p>
          <a:p>
            <a:r>
              <a:rPr lang="en-US" dirty="0" smtClean="0"/>
              <a:t>Elements referenced from a library must be qualified</a:t>
            </a:r>
          </a:p>
          <a:p>
            <a:r>
              <a:rPr lang="en-US" dirty="0" smtClean="0"/>
              <a:t>Element names within a library must be unique</a:t>
            </a:r>
          </a:p>
          <a:p>
            <a:r>
              <a:rPr lang="en-US" dirty="0" smtClean="0"/>
              <a:t>Library names must be unique within a repository</a:t>
            </a:r>
          </a:p>
          <a:p>
            <a:r>
              <a:rPr lang="en-US" dirty="0" smtClean="0"/>
              <a:t>Version number is optional for library definition</a:t>
            </a:r>
          </a:p>
          <a:p>
            <a:pPr lvl="1"/>
            <a:r>
              <a:rPr lang="en-US" dirty="0" smtClean="0"/>
              <a:t>If none given, references cannot use a version</a:t>
            </a:r>
          </a:p>
          <a:p>
            <a:r>
              <a:rPr lang="en-US" dirty="0" smtClean="0"/>
              <a:t>Version is optional for include definition</a:t>
            </a:r>
          </a:p>
          <a:p>
            <a:pPr lvl="1"/>
            <a:r>
              <a:rPr lang="en-US" dirty="0" smtClean="0"/>
              <a:t>If specified, that version must be used</a:t>
            </a:r>
          </a:p>
          <a:p>
            <a:pPr lvl="1"/>
            <a:r>
              <a:rPr lang="en-US" dirty="0" smtClean="0"/>
              <a:t>If none given, the “most recent” version is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91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Still very much a work in progress</a:t>
            </a:r>
          </a:p>
          <a:p>
            <a:pPr lvl="1"/>
            <a:r>
              <a:rPr lang="en-US" dirty="0" smtClean="0"/>
              <a:t>Continue to refine the syntax</a:t>
            </a:r>
          </a:p>
          <a:p>
            <a:pPr lvl="1"/>
            <a:r>
              <a:rPr lang="en-US" smtClean="0"/>
              <a:t>Mapping QUICK </a:t>
            </a:r>
            <a:r>
              <a:rPr lang="en-US" dirty="0" smtClean="0"/>
              <a:t>to FHIR</a:t>
            </a:r>
          </a:p>
          <a:p>
            <a:pPr lvl="1"/>
            <a:r>
              <a:rPr lang="en-US" dirty="0" smtClean="0"/>
              <a:t>Performance/Implementation implications</a:t>
            </a:r>
          </a:p>
          <a:p>
            <a:pPr lvl="1"/>
            <a:r>
              <a:rPr lang="en-US" dirty="0" smtClean="0"/>
              <a:t>Representation in XML artifacts</a:t>
            </a:r>
          </a:p>
          <a:p>
            <a:pPr lvl="1"/>
            <a:r>
              <a:rPr lang="en-US" dirty="0" smtClean="0"/>
              <a:t>Clinical Quality Language Specification (ballot materials)</a:t>
            </a:r>
          </a:p>
          <a:p>
            <a:r>
              <a:rPr lang="en-US" dirty="0" smtClean="0"/>
              <a:t>Sub-team meets weekly, Wed 11:00 Eastern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global.gotomeeting.com/meeting/join/554237525</a:t>
            </a:r>
            <a:endParaRPr lang="en-US" u="sng" dirty="0" smtClean="0"/>
          </a:p>
          <a:p>
            <a:pPr lvl="1"/>
            <a:r>
              <a:rPr lang="en-US" dirty="0"/>
              <a:t>Dial +1 770-657-9270, Participant Code: 6870541 </a:t>
            </a:r>
            <a:endParaRPr lang="en-US" dirty="0" smtClean="0"/>
          </a:p>
          <a:p>
            <a:r>
              <a:rPr lang="en-US" dirty="0" smtClean="0"/>
              <a:t>Using a common </a:t>
            </a:r>
            <a:r>
              <a:rPr lang="en-US" dirty="0" err="1" smtClean="0"/>
              <a:t>cqframework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github.com/cqframework/OneModel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83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64327" y="2028814"/>
            <a:ext cx="1422273" cy="6885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Probably Sexually Active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2845077" y="912621"/>
            <a:ext cx="1600200" cy="750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Initial Population Definition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2932210" y="3109577"/>
            <a:ext cx="1334989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Condition, Occurrence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4524703" y="3109577"/>
            <a:ext cx="1224545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Patient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2706890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FHIR Logic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17192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CCDA Logic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6676" y="5608704"/>
            <a:ext cx="1173482" cy="526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FHIR API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6362423" y="5608704"/>
            <a:ext cx="1173482" cy="526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CCDA Generator</a:t>
            </a:r>
            <a:endParaRPr lang="en-US" sz="1600"/>
          </a:p>
        </p:txBody>
      </p:sp>
      <p:sp>
        <p:nvSpPr>
          <p:cNvPr id="15" name="Flowchart: Magnetic Disk 14"/>
          <p:cNvSpPr/>
          <p:nvPr/>
        </p:nvSpPr>
        <p:spPr>
          <a:xfrm>
            <a:off x="2934415" y="6239254"/>
            <a:ext cx="819190" cy="4180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48703" y="3109577"/>
            <a:ext cx="127801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Medication Treatment, Ordered</a:t>
            </a:r>
            <a:endParaRPr lang="en-US" sz="1600"/>
          </a:p>
        </p:txBody>
      </p: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>
            <a:off x="3320194" y="5181600"/>
            <a:ext cx="13223" cy="427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11" idx="2"/>
            <a:endCxn id="14" idx="0"/>
          </p:cNvCxnSpPr>
          <p:nvPr/>
        </p:nvCxnSpPr>
        <p:spPr>
          <a:xfrm>
            <a:off x="6930496" y="5181600"/>
            <a:ext cx="18668" cy="427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9" idx="0"/>
            <a:endCxn id="7" idx="2"/>
          </p:cNvCxnSpPr>
          <p:nvPr/>
        </p:nvCxnSpPr>
        <p:spPr>
          <a:xfrm flipV="1">
            <a:off x="3320194" y="3871577"/>
            <a:ext cx="279511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>
            <a:stCxn id="11" idx="0"/>
            <a:endCxn id="7" idx="2"/>
          </p:cNvCxnSpPr>
          <p:nvPr/>
        </p:nvCxnSpPr>
        <p:spPr>
          <a:xfrm flipH="1" flipV="1">
            <a:off x="3599705" y="3871577"/>
            <a:ext cx="3330791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/>
          <p:cNvSpPr/>
          <p:nvPr/>
        </p:nvSpPr>
        <p:spPr>
          <a:xfrm>
            <a:off x="4676167" y="914400"/>
            <a:ext cx="1496033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Chlamydia  Test Recommended</a:t>
            </a:r>
            <a:endParaRPr lang="en-US" sz="1600"/>
          </a:p>
        </p:txBody>
      </p:sp>
      <p:cxnSp>
        <p:nvCxnSpPr>
          <p:cNvPr id="74" name="Straight Arrow Connector 73"/>
          <p:cNvCxnSpPr>
            <a:stCxn id="7" idx="0"/>
            <a:endCxn id="57" idx="2"/>
          </p:cNvCxnSpPr>
          <p:nvPr/>
        </p:nvCxnSpPr>
        <p:spPr>
          <a:xfrm flipV="1">
            <a:off x="3599705" y="1676400"/>
            <a:ext cx="1824479" cy="1433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4" idx="0"/>
            <a:endCxn id="57" idx="2"/>
          </p:cNvCxnSpPr>
          <p:nvPr/>
        </p:nvCxnSpPr>
        <p:spPr>
          <a:xfrm flipH="1" flipV="1">
            <a:off x="5424184" y="1676400"/>
            <a:ext cx="951280" cy="3524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TextBox 86"/>
          <p:cNvSpPr txBox="1"/>
          <p:nvPr/>
        </p:nvSpPr>
        <p:spPr>
          <a:xfrm>
            <a:off x="3916731" y="4477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03" name="Flowchart: Magnetic Disk 102"/>
          <p:cNvSpPr/>
          <p:nvPr/>
        </p:nvSpPr>
        <p:spPr>
          <a:xfrm>
            <a:off x="4661060" y="5566076"/>
            <a:ext cx="1051514" cy="61133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557184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Custom EHR Logic</a:t>
            </a:r>
            <a:endParaRPr lang="en-US" sz="1600"/>
          </a:p>
        </p:txBody>
      </p:sp>
      <p:cxnSp>
        <p:nvCxnSpPr>
          <p:cNvPr id="110" name="Straight Arrow Connector 109"/>
          <p:cNvCxnSpPr>
            <a:stCxn id="109" idx="0"/>
            <a:endCxn id="7" idx="2"/>
          </p:cNvCxnSpPr>
          <p:nvPr/>
        </p:nvCxnSpPr>
        <p:spPr>
          <a:xfrm flipH="1" flipV="1">
            <a:off x="3599705" y="3871577"/>
            <a:ext cx="1570783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3" name="Straight Arrow Connector 112"/>
          <p:cNvCxnSpPr>
            <a:stCxn id="109" idx="2"/>
            <a:endCxn id="103" idx="1"/>
          </p:cNvCxnSpPr>
          <p:nvPr/>
        </p:nvCxnSpPr>
        <p:spPr>
          <a:xfrm>
            <a:off x="5170488" y="5181600"/>
            <a:ext cx="16329" cy="384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7" name="Straight Arrow Connector 146"/>
          <p:cNvCxnSpPr>
            <a:stCxn id="21" idx="0"/>
            <a:endCxn id="4" idx="2"/>
          </p:cNvCxnSpPr>
          <p:nvPr/>
        </p:nvCxnSpPr>
        <p:spPr>
          <a:xfrm flipH="1" flipV="1">
            <a:off x="6375464" y="2717346"/>
            <a:ext cx="312244" cy="392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0" name="Straight Arrow Connector 149"/>
          <p:cNvCxnSpPr>
            <a:stCxn id="7" idx="0"/>
            <a:endCxn id="4" idx="2"/>
          </p:cNvCxnSpPr>
          <p:nvPr/>
        </p:nvCxnSpPr>
        <p:spPr>
          <a:xfrm flipV="1">
            <a:off x="3599705" y="2717346"/>
            <a:ext cx="2775759" cy="392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Straight Arrow Connector 152"/>
          <p:cNvCxnSpPr>
            <a:stCxn id="7" idx="0"/>
            <a:endCxn id="5" idx="2"/>
          </p:cNvCxnSpPr>
          <p:nvPr/>
        </p:nvCxnSpPr>
        <p:spPr>
          <a:xfrm flipV="1">
            <a:off x="3599705" y="1662953"/>
            <a:ext cx="45472" cy="1446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TextBox 161"/>
          <p:cNvSpPr txBox="1"/>
          <p:nvPr/>
        </p:nvSpPr>
        <p:spPr>
          <a:xfrm>
            <a:off x="5821731" y="4477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93" name="TextBox 192"/>
          <p:cNvSpPr txBox="1"/>
          <p:nvPr/>
        </p:nvSpPr>
        <p:spPr>
          <a:xfrm>
            <a:off x="274442" y="1384218"/>
            <a:ext cx="195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Defined by Rule/Measure authors using CQL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3390482" y="5176797"/>
            <a:ext cx="102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REST API</a:t>
            </a:r>
            <a:endParaRPr lang="en-US" sz="1200"/>
          </a:p>
        </p:txBody>
      </p:sp>
      <p:sp>
        <p:nvSpPr>
          <p:cNvPr id="203" name="TextBox 202"/>
          <p:cNvSpPr txBox="1"/>
          <p:nvPr/>
        </p:nvSpPr>
        <p:spPr>
          <a:xfrm>
            <a:off x="5274208" y="5159188"/>
            <a:ext cx="74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e.g. SQL</a:t>
            </a:r>
            <a:endParaRPr lang="en-US" sz="1200"/>
          </a:p>
        </p:txBody>
      </p:sp>
      <p:sp>
        <p:nvSpPr>
          <p:cNvPr id="206" name="TextBox 205"/>
          <p:cNvSpPr txBox="1"/>
          <p:nvPr/>
        </p:nvSpPr>
        <p:spPr>
          <a:xfrm>
            <a:off x="1472701" y="162580"/>
            <a:ext cx="6223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Overview of CQL Conceptual Architecture</a:t>
            </a:r>
            <a:endParaRPr lang="en-US" sz="2800"/>
          </a:p>
        </p:txBody>
      </p:sp>
      <p:sp>
        <p:nvSpPr>
          <p:cNvPr id="210" name="TextBox 209"/>
          <p:cNvSpPr txBox="1"/>
          <p:nvPr/>
        </p:nvSpPr>
        <p:spPr>
          <a:xfrm>
            <a:off x="557581" y="5505271"/>
            <a:ext cx="1423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Integration with back-end data stores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09454" y="3124200"/>
            <a:ext cx="188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Concepts defined in Quality Logical Model (QUICK)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8" idx="0"/>
            <a:endCxn id="5" idx="2"/>
          </p:cNvCxnSpPr>
          <p:nvPr/>
        </p:nvCxnSpPr>
        <p:spPr>
          <a:xfrm flipH="1" flipV="1">
            <a:off x="3645177" y="1662953"/>
            <a:ext cx="1491799" cy="1446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71"/>
          <p:cNvCxnSpPr>
            <a:stCxn id="8" idx="0"/>
            <a:endCxn id="57" idx="2"/>
          </p:cNvCxnSpPr>
          <p:nvPr/>
        </p:nvCxnSpPr>
        <p:spPr>
          <a:xfrm flipV="1">
            <a:off x="5136976" y="1676400"/>
            <a:ext cx="287208" cy="1433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Straight Arrow Connector 78"/>
          <p:cNvCxnSpPr>
            <a:stCxn id="4" idx="0"/>
            <a:endCxn id="5" idx="2"/>
          </p:cNvCxnSpPr>
          <p:nvPr/>
        </p:nvCxnSpPr>
        <p:spPr>
          <a:xfrm flipH="1" flipV="1">
            <a:off x="3645177" y="1662953"/>
            <a:ext cx="2730287" cy="3658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7548282" y="2111470"/>
            <a:ext cx="122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Intermediate inference</a:t>
            </a:r>
            <a:endParaRPr lang="en-US" sz="1400"/>
          </a:p>
        </p:txBody>
      </p:sp>
      <p:cxnSp>
        <p:nvCxnSpPr>
          <p:cNvPr id="65" name="Straight Arrow Connector 64"/>
          <p:cNvCxnSpPr>
            <a:stCxn id="63" idx="1"/>
            <a:endCxn id="4" idx="3"/>
          </p:cNvCxnSpPr>
          <p:nvPr/>
        </p:nvCxnSpPr>
        <p:spPr>
          <a:xfrm flipH="1">
            <a:off x="7086600" y="2373080"/>
            <a:ext cx="461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294963" y="4267200"/>
            <a:ext cx="2067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Mappings from quality logical model to underlying data models</a:t>
            </a:r>
            <a:endParaRPr lang="en-US" sz="1600" dirty="0"/>
          </a:p>
        </p:txBody>
      </p:sp>
      <p:sp>
        <p:nvSpPr>
          <p:cNvPr id="111" name="Flowchart: Magnetic Disk 110"/>
          <p:cNvSpPr/>
          <p:nvPr/>
        </p:nvSpPr>
        <p:spPr>
          <a:xfrm>
            <a:off x="6551746" y="6225807"/>
            <a:ext cx="819190" cy="4180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cxnSp>
        <p:nvCxnSpPr>
          <p:cNvPr id="112" name="Straight Arrow Connector 111"/>
          <p:cNvCxnSpPr>
            <a:stCxn id="21" idx="2"/>
            <a:endCxn id="9" idx="0"/>
          </p:cNvCxnSpPr>
          <p:nvPr/>
        </p:nvCxnSpPr>
        <p:spPr>
          <a:xfrm flipH="1">
            <a:off x="3320194" y="3871577"/>
            <a:ext cx="3367514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8" idx="2"/>
            <a:endCxn id="109" idx="0"/>
          </p:cNvCxnSpPr>
          <p:nvPr/>
        </p:nvCxnSpPr>
        <p:spPr>
          <a:xfrm>
            <a:off x="5136976" y="3871577"/>
            <a:ext cx="33512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8" idx="2"/>
            <a:endCxn id="11" idx="0"/>
          </p:cNvCxnSpPr>
          <p:nvPr/>
        </p:nvCxnSpPr>
        <p:spPr>
          <a:xfrm>
            <a:off x="5136976" y="3871577"/>
            <a:ext cx="1793520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1" name="Straight Arrow Connector 120"/>
          <p:cNvCxnSpPr>
            <a:stCxn id="21" idx="2"/>
            <a:endCxn id="11" idx="0"/>
          </p:cNvCxnSpPr>
          <p:nvPr/>
        </p:nvCxnSpPr>
        <p:spPr>
          <a:xfrm>
            <a:off x="6687708" y="3871577"/>
            <a:ext cx="242788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Arrow Connector 123"/>
          <p:cNvCxnSpPr>
            <a:stCxn id="8" idx="2"/>
            <a:endCxn id="9" idx="0"/>
          </p:cNvCxnSpPr>
          <p:nvPr/>
        </p:nvCxnSpPr>
        <p:spPr>
          <a:xfrm flipH="1">
            <a:off x="3320194" y="3871577"/>
            <a:ext cx="1816782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7" name="Straight Arrow Connector 126"/>
          <p:cNvCxnSpPr>
            <a:stCxn id="21" idx="2"/>
            <a:endCxn id="109" idx="0"/>
          </p:cNvCxnSpPr>
          <p:nvPr/>
        </p:nvCxnSpPr>
        <p:spPr>
          <a:xfrm flipH="1">
            <a:off x="5170488" y="3871577"/>
            <a:ext cx="1517220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40572" y="2913461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33400" y="4191000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33400" y="5410200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9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File Structure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library is a readable, plain text file</a:t>
            </a:r>
          </a:p>
          <a:p>
            <a:r>
              <a:rPr lang="en-US" sz="2400" dirty="0" smtClean="0"/>
              <a:t>May include other libraries by reference</a:t>
            </a:r>
          </a:p>
          <a:p>
            <a:r>
              <a:rPr lang="en-US" sz="2400" dirty="0" smtClean="0"/>
              <a:t>Logic in each file is potentially reusable</a:t>
            </a:r>
            <a:r>
              <a:rPr lang="en-US" sz="2400" dirty="0"/>
              <a:t> </a:t>
            </a:r>
            <a:r>
              <a:rPr lang="en-US" sz="2400" dirty="0" smtClean="0"/>
              <a:t>by other libraries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200403" y="3632656"/>
            <a:ext cx="2667000" cy="2057398"/>
            <a:chOff x="2971800" y="3352801"/>
            <a:chExt cx="2667000" cy="2734234"/>
          </a:xfrm>
        </p:grpSpPr>
        <p:sp>
          <p:nvSpPr>
            <p:cNvPr id="4" name="Rectangle 3"/>
            <p:cNvSpPr/>
            <p:nvPr/>
          </p:nvSpPr>
          <p:spPr>
            <a:xfrm>
              <a:off x="2971800" y="3352801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Declarations</a:t>
              </a:r>
              <a:endParaRPr lang="en-US" sz="24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4258237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Data Retrieval</a:t>
              </a:r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1800" y="5172634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Computation</a:t>
              </a:r>
              <a:endParaRPr lang="en-US" sz="2400"/>
            </a:p>
          </p:txBody>
        </p:sp>
      </p:grpSp>
      <p:cxnSp>
        <p:nvCxnSpPr>
          <p:cNvPr id="11" name="Elbow Connector 10"/>
          <p:cNvCxnSpPr>
            <a:stCxn id="14" idx="3"/>
            <a:endCxn id="4" idx="0"/>
          </p:cNvCxnSpPr>
          <p:nvPr/>
        </p:nvCxnSpPr>
        <p:spPr>
          <a:xfrm>
            <a:off x="2736894" y="3276642"/>
            <a:ext cx="1797009" cy="356014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15" idx="1"/>
          </p:cNvCxnSpPr>
          <p:nvPr/>
        </p:nvCxnSpPr>
        <p:spPr>
          <a:xfrm rot="16200000" flipH="1">
            <a:off x="5212009" y="5011950"/>
            <a:ext cx="586889" cy="1943100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8588" y="2922699"/>
            <a:ext cx="1538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/>
              <a:t>Inputs</a:t>
            </a:r>
          </a:p>
          <a:p>
            <a:pPr algn="ctr"/>
            <a:r>
              <a:rPr lang="en-US" sz="2000" smtClean="0"/>
              <a:t>(parameters)</a:t>
            </a:r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6477003" y="6076890"/>
            <a:ext cx="1142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Outputs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68479" y="4564561"/>
            <a:ext cx="1232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May be comingled </a:t>
            </a:r>
          </a:p>
        </p:txBody>
      </p:sp>
      <p:cxnSp>
        <p:nvCxnSpPr>
          <p:cNvPr id="26" name="Straight Arrow Connector 25"/>
          <p:cNvCxnSpPr>
            <a:stCxn id="24" idx="3"/>
            <a:endCxn id="5" idx="1"/>
          </p:cNvCxnSpPr>
          <p:nvPr/>
        </p:nvCxnSpPr>
        <p:spPr>
          <a:xfrm flipV="1">
            <a:off x="2501142" y="4657984"/>
            <a:ext cx="699261" cy="19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6" idx="1"/>
          </p:cNvCxnSpPr>
          <p:nvPr/>
        </p:nvCxnSpPr>
        <p:spPr>
          <a:xfrm>
            <a:off x="2501142" y="4856949"/>
            <a:ext cx="699261" cy="489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library </a:t>
            </a:r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Defines the name and optional version of the library</a:t>
            </a:r>
          </a:p>
          <a:p>
            <a:r>
              <a:rPr lang="en-US" b="1" dirty="0" smtClean="0"/>
              <a:t>using</a:t>
            </a:r>
            <a:r>
              <a:rPr lang="en-US" dirty="0" smtClean="0"/>
              <a:t> declaration</a:t>
            </a:r>
          </a:p>
          <a:p>
            <a:pPr lvl="1"/>
            <a:r>
              <a:rPr lang="en-US" dirty="0" smtClean="0"/>
              <a:t>Define the data model(s) in use in file</a:t>
            </a:r>
          </a:p>
          <a:p>
            <a:r>
              <a:rPr lang="en-US" b="1" dirty="0" smtClean="0"/>
              <a:t>include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other libraries (CQL files) referenced</a:t>
            </a:r>
          </a:p>
          <a:p>
            <a:r>
              <a:rPr lang="en-US" b="1" dirty="0" smtClean="0"/>
              <a:t>context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the overall context for the library (e.g. PATIENT or ENCOUNTER)</a:t>
            </a:r>
          </a:p>
          <a:p>
            <a:pPr lvl="1"/>
            <a:r>
              <a:rPr lang="en-US" dirty="0" smtClean="0"/>
              <a:t>Anchors references in the file</a:t>
            </a:r>
          </a:p>
          <a:p>
            <a:r>
              <a:rPr lang="en-US" b="1" dirty="0" smtClean="0"/>
              <a:t>parameter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available “inputs”</a:t>
            </a:r>
            <a:endParaRPr lang="en-US" b="1" dirty="0" smtClean="0"/>
          </a:p>
          <a:p>
            <a:r>
              <a:rPr lang="en-US" b="1" dirty="0" err="1" smtClean="0"/>
              <a:t>valueset</a:t>
            </a:r>
            <a:r>
              <a:rPr lang="en-US" dirty="0" smtClean="0"/>
              <a:t> declaration</a:t>
            </a:r>
          </a:p>
          <a:p>
            <a:pPr lvl="1"/>
            <a:r>
              <a:rPr lang="en-US" dirty="0" smtClean="0"/>
              <a:t>Define user-friendly labels for value sets within the library</a:t>
            </a:r>
          </a:p>
        </p:txBody>
      </p:sp>
    </p:spTree>
    <p:extLst>
      <p:ext uri="{BB962C8B-B14F-4D97-AF65-F5344CB8AC3E}">
        <p14:creationId xmlns:p14="http://schemas.microsoft.com/office/powerpoint/2010/main" val="36016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95" y="2057400"/>
            <a:ext cx="685701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Statement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 clinical statement has</a:t>
            </a:r>
          </a:p>
          <a:p>
            <a:pPr lvl="1"/>
            <a:r>
              <a:rPr lang="en-US" dirty="0" smtClean="0"/>
              <a:t>Occurrence (Occurrence, </a:t>
            </a:r>
            <a:r>
              <a:rPr lang="en-US" dirty="0" err="1" smtClean="0"/>
              <a:t>NonOccurrence</a:t>
            </a:r>
            <a:r>
              <a:rPr lang="en-US" dirty="0" smtClean="0"/>
              <a:t>, </a:t>
            </a:r>
            <a:r>
              <a:rPr lang="en-US" dirty="0" err="1" smtClean="0"/>
              <a:t>UnknownOccurrence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Topic, either an Observable, or an Act</a:t>
            </a:r>
          </a:p>
          <a:p>
            <a:r>
              <a:rPr lang="en-US" dirty="0" smtClean="0"/>
              <a:t>Observables:</a:t>
            </a:r>
          </a:p>
          <a:p>
            <a:pPr lvl="1"/>
            <a:r>
              <a:rPr lang="en-US" dirty="0" smtClean="0"/>
              <a:t>Condition, Prognosis, </a:t>
            </a:r>
            <a:r>
              <a:rPr lang="en-US" dirty="0" err="1" smtClean="0"/>
              <a:t>ObservationResult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Acts:</a:t>
            </a:r>
          </a:p>
          <a:p>
            <a:pPr lvl="1"/>
            <a:r>
              <a:rPr lang="en-US" dirty="0"/>
              <a:t>Procedure, Medication Administration,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 addition, Acts have Modality:</a:t>
            </a:r>
          </a:p>
          <a:p>
            <a:pPr lvl="1"/>
            <a:r>
              <a:rPr lang="en-US" dirty="0" smtClean="0"/>
              <a:t>Proposal, Order, Performance, </a:t>
            </a:r>
            <a:r>
              <a:rPr lang="en-US" dirty="0"/>
              <a:t>etc.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98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Retrieves information from the data layer</a:t>
            </a:r>
          </a:p>
          <a:p>
            <a:pPr lvl="1"/>
            <a:r>
              <a:rPr lang="en-US" dirty="0" smtClean="0"/>
              <a:t>Respects current context (PATIENT, ENCOUNTER)</a:t>
            </a:r>
          </a:p>
          <a:p>
            <a:r>
              <a:rPr lang="en-US" dirty="0" smtClean="0"/>
              <a:t>Specified in terms of Data Model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'unknown'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)?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'['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6A5A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topicType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6A5A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activityType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)?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']'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700" dirty="0" smtClean="0"/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[Procedure, Proposal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unknown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DeviceUse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  <a:p>
            <a:r>
              <a:rPr lang="en-US" dirty="0" smtClean="0"/>
              <a:t>Optionally filter by Code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Performed: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"Inpatient"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  <a:p>
            <a:r>
              <a:rPr lang="en-US" dirty="0" smtClean="0"/>
              <a:t>Optionally filter by Date Range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Performed,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MeasurementPeriod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597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Simple Types</a:t>
            </a:r>
          </a:p>
          <a:p>
            <a:pPr lvl="1"/>
            <a:r>
              <a:rPr lang="en-US" dirty="0" smtClean="0"/>
              <a:t>Boolean, String, Number, Date/Time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16,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'female'</a:t>
            </a:r>
            <a:endParaRPr lang="en-US" dirty="0" smtClean="0"/>
          </a:p>
          <a:p>
            <a:r>
              <a:rPr lang="en-US" dirty="0" smtClean="0"/>
              <a:t>Clinical Types</a:t>
            </a:r>
          </a:p>
          <a:p>
            <a:pPr lvl="1"/>
            <a:r>
              <a:rPr lang="en-US" dirty="0" smtClean="0"/>
              <a:t>Quantities, Value Sets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'gm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/cm3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"Female Administrative Sex"</a:t>
            </a:r>
            <a:endParaRPr lang="en-US" dirty="0" smtClean="0"/>
          </a:p>
          <a:p>
            <a:r>
              <a:rPr lang="en-US" dirty="0" smtClean="0"/>
              <a:t>Structured Types</a:t>
            </a:r>
          </a:p>
          <a:p>
            <a:pPr lvl="1"/>
            <a:r>
              <a:rPr lang="en-US" dirty="0" smtClean="0"/>
              <a:t>Model Classes, Tuples</a:t>
            </a:r>
          </a:p>
          <a:p>
            <a:pPr lvl="1"/>
            <a:r>
              <a:rPr lang="en-US" dirty="0"/>
              <a:t>[Encounter, Performed</a:t>
            </a:r>
            <a:r>
              <a:rPr lang="en-US" dirty="0" smtClean="0"/>
              <a:t>]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'Patrick'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DOB: Date(2014, 1, 1) }</a:t>
            </a:r>
            <a:endParaRPr lang="en-US" dirty="0" smtClean="0"/>
          </a:p>
          <a:p>
            <a:r>
              <a:rPr lang="en-US" dirty="0" smtClean="0"/>
              <a:t>List Types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1, 2, 3, 4, 5 }</a:t>
            </a:r>
            <a:endParaRPr lang="en-US" dirty="0" smtClean="0"/>
          </a:p>
          <a:p>
            <a:r>
              <a:rPr lang="en-US" dirty="0" smtClean="0"/>
              <a:t>Interval Types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(today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16437</TotalTime>
  <Words>1320</Words>
  <Application>Microsoft Office PowerPoint</Application>
  <PresentationFormat>On-screen Show (4:3)</PresentationFormat>
  <Paragraphs>248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Office Theme</vt:lpstr>
      <vt:lpstr>Clinical Quality Language (CQL)</vt:lpstr>
      <vt:lpstr>CQL Background</vt:lpstr>
      <vt:lpstr>PowerPoint Presentation</vt:lpstr>
      <vt:lpstr>CQL File Structure</vt:lpstr>
      <vt:lpstr>CQL Declarations</vt:lpstr>
      <vt:lpstr>Declaration Examples</vt:lpstr>
      <vt:lpstr>QUICK Statement Structure</vt:lpstr>
      <vt:lpstr>Retrieve</vt:lpstr>
      <vt:lpstr>Data Types</vt:lpstr>
      <vt:lpstr>Simple Expressions</vt:lpstr>
      <vt:lpstr>Timing/Interval Operations</vt:lpstr>
      <vt:lpstr>Interval Operators</vt:lpstr>
      <vt:lpstr>Date/Time Manipulation</vt:lpstr>
      <vt:lpstr>List Operations</vt:lpstr>
      <vt:lpstr>Queries</vt:lpstr>
      <vt:lpstr>Filtering</vt:lpstr>
      <vt:lpstr>Shaping</vt:lpstr>
      <vt:lpstr>Sorting</vt:lpstr>
      <vt:lpstr>Filtering by Relationships</vt:lpstr>
      <vt:lpstr>Combining Results</vt:lpstr>
      <vt:lpstr>Set Operations</vt:lpstr>
      <vt:lpstr>Conditional Expressions</vt:lpstr>
      <vt:lpstr>Aggregate Expressions</vt:lpstr>
      <vt:lpstr>Let Statements</vt:lpstr>
      <vt:lpstr>Defining Functions</vt:lpstr>
      <vt:lpstr>Defining Retrieves</vt:lpstr>
      <vt:lpstr>Using Libraries</vt:lpstr>
      <vt:lpstr>Next Steps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Mark A.</dc:creator>
  <cp:lastModifiedBy>Bryn</cp:lastModifiedBy>
  <cp:revision>121</cp:revision>
  <dcterms:created xsi:type="dcterms:W3CDTF">2014-05-15T20:07:40Z</dcterms:created>
  <dcterms:modified xsi:type="dcterms:W3CDTF">2014-07-28T17:22:53Z</dcterms:modified>
</cp:coreProperties>
</file>